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70" r:id="rId5"/>
    <p:sldId id="258" r:id="rId6"/>
    <p:sldId id="259" r:id="rId7"/>
    <p:sldId id="261" r:id="rId8"/>
    <p:sldId id="262" r:id="rId9"/>
    <p:sldId id="260" r:id="rId10"/>
    <p:sldId id="263" r:id="rId11"/>
    <p:sldId id="264" r:id="rId1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22E1-A9B6-4DC2-A476-B33A005C4E85}" type="datetimeFigureOut">
              <a:rPr lang="id-ID" smtClean="0"/>
              <a:pPr/>
              <a:t>29/10/2013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C7279-A0AB-4879-B4DB-FEBC978D806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22E1-A9B6-4DC2-A476-B33A005C4E85}" type="datetimeFigureOut">
              <a:rPr lang="id-ID" smtClean="0"/>
              <a:pPr/>
              <a:t>29/10/2013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C7279-A0AB-4879-B4DB-FEBC978D806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22E1-A9B6-4DC2-A476-B33A005C4E85}" type="datetimeFigureOut">
              <a:rPr lang="id-ID" smtClean="0"/>
              <a:pPr/>
              <a:t>29/10/2013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C7279-A0AB-4879-B4DB-FEBC978D806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22E1-A9B6-4DC2-A476-B33A005C4E85}" type="datetimeFigureOut">
              <a:rPr lang="id-ID" smtClean="0"/>
              <a:pPr/>
              <a:t>29/10/2013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C7279-A0AB-4879-B4DB-FEBC978D806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22E1-A9B6-4DC2-A476-B33A005C4E85}" type="datetimeFigureOut">
              <a:rPr lang="id-ID" smtClean="0"/>
              <a:pPr/>
              <a:t>29/10/2013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C7279-A0AB-4879-B4DB-FEBC978D806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22E1-A9B6-4DC2-A476-B33A005C4E85}" type="datetimeFigureOut">
              <a:rPr lang="id-ID" smtClean="0"/>
              <a:pPr/>
              <a:t>29/10/2013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C7279-A0AB-4879-B4DB-FEBC978D806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22E1-A9B6-4DC2-A476-B33A005C4E85}" type="datetimeFigureOut">
              <a:rPr lang="id-ID" smtClean="0"/>
              <a:pPr/>
              <a:t>29/10/2013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C7279-A0AB-4879-B4DB-FEBC978D806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22E1-A9B6-4DC2-A476-B33A005C4E85}" type="datetimeFigureOut">
              <a:rPr lang="id-ID" smtClean="0"/>
              <a:pPr/>
              <a:t>29/10/2013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C7279-A0AB-4879-B4DB-FEBC978D806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22E1-A9B6-4DC2-A476-B33A005C4E85}" type="datetimeFigureOut">
              <a:rPr lang="id-ID" smtClean="0"/>
              <a:pPr/>
              <a:t>29/10/2013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C7279-A0AB-4879-B4DB-FEBC978D806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22E1-A9B6-4DC2-A476-B33A005C4E85}" type="datetimeFigureOut">
              <a:rPr lang="id-ID" smtClean="0"/>
              <a:pPr/>
              <a:t>29/10/2013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C7279-A0AB-4879-B4DB-FEBC978D806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22E1-A9B6-4DC2-A476-B33A005C4E85}" type="datetimeFigureOut">
              <a:rPr lang="id-ID" smtClean="0"/>
              <a:pPr/>
              <a:t>29/10/2013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C7279-A0AB-4879-B4DB-FEBC978D806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E22E1-A9B6-4DC2-A476-B33A005C4E85}" type="datetimeFigureOut">
              <a:rPr lang="id-ID" smtClean="0"/>
              <a:pPr/>
              <a:t>29/10/2013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C7279-A0AB-4879-B4DB-FEBC978D806D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7772400" cy="1285883"/>
          </a:xfrm>
        </p:spPr>
        <p:txBody>
          <a:bodyPr/>
          <a:lstStyle/>
          <a:p>
            <a:r>
              <a:rPr lang="id-ID" dirty="0" smtClean="0"/>
              <a:t>SERBUK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id-ID" dirty="0" smtClean="0"/>
              <a:t>Cont’d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d-ID" dirty="0" smtClean="0"/>
              <a:t>5.Cara mencampur Champhora dalam serbuk dilakukan dg melarutkan dalam spritus fortior</a:t>
            </a:r>
          </a:p>
          <a:p>
            <a:pPr>
              <a:buNone/>
            </a:pPr>
            <a:r>
              <a:rPr lang="id-ID" dirty="0" smtClean="0"/>
              <a:t>6.Untuk mencampur Stabii pentasulfidum, masuk dulu sebagian bahan lain (spt SL) baru Stabii pentasufidum dan SL sisanya stabii pentasulfida tdk lengket</a:t>
            </a:r>
          </a:p>
          <a:p>
            <a:pPr>
              <a:buNone/>
            </a:pPr>
            <a:r>
              <a:rPr lang="id-ID" dirty="0" smtClean="0"/>
              <a:t>7.Untuk mencampur ekstrak kental dalam serbuk, encerkan dulu ekstraknya dalam lartan penyari (mis Spritus) dalam mortir panas</a:t>
            </a:r>
          </a:p>
          <a:p>
            <a:pPr>
              <a:buNone/>
            </a:pPr>
            <a:r>
              <a:rPr lang="id-ID" dirty="0" smtClean="0"/>
              <a:t>8.Untuk mencampur tinctur dan ekstrak liquid dg serbuk makatinctur dan ekstrak liq diuapkan di tangas air sampai hampir kering lalu ditambahkan SL dan diaduk sampai kering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 fontScale="90000"/>
          </a:bodyPr>
          <a:lstStyle/>
          <a:p>
            <a:pPr algn="l"/>
            <a:r>
              <a:rPr lang="id-ID" dirty="0" smtClean="0"/>
              <a:t>Cont’d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 fontScale="85000" lnSpcReduction="20000"/>
          </a:bodyPr>
          <a:lstStyle/>
          <a:p>
            <a:pPr marL="88900" indent="-88900">
              <a:buNone/>
            </a:pPr>
            <a:r>
              <a:rPr lang="id-ID" dirty="0" smtClean="0"/>
              <a:t>Bila zat berkhasiatnya mudah menguap/rusak krn pemanasan maka:</a:t>
            </a:r>
          </a:p>
          <a:p>
            <a:pPr marL="88900" indent="-88900">
              <a:buNone/>
            </a:pPr>
            <a:r>
              <a:rPr lang="id-ID" dirty="0" smtClean="0"/>
              <a:t>	- ambil zat berkhasiatnya saja, bila diket zat khasiatnya. Cont : Iodii tinctur</a:t>
            </a:r>
          </a:p>
          <a:p>
            <a:pPr marL="88900" indent="-88900">
              <a:buNone/>
            </a:pPr>
            <a:r>
              <a:rPr lang="id-ID" dirty="0" smtClean="0"/>
              <a:t>- Bila zat khasiat tdk diket, maka tingtur atau ekstrak cair diteteskan pada mortir yg berisi SL diatas tangas air dan diaduk.</a:t>
            </a:r>
          </a:p>
          <a:p>
            <a:pPr marL="514350" indent="-514350">
              <a:buNone/>
            </a:pPr>
            <a:r>
              <a:rPr lang="id-ID" dirty="0" smtClean="0"/>
              <a:t>9. Elaeosacchara dibuat dg tetes minyak penuh dan sisa gula berminnnyak disisihkan</a:t>
            </a:r>
          </a:p>
          <a:p>
            <a:pPr marL="514350" indent="-514350">
              <a:buNone/>
            </a:pPr>
            <a:r>
              <a:rPr lang="id-ID" dirty="0" smtClean="0"/>
              <a:t>10. Campuran serbuk dapat menjadi basah karena</a:t>
            </a:r>
          </a:p>
          <a:p>
            <a:pPr marL="514350" indent="-514350">
              <a:buNone/>
            </a:pPr>
            <a:r>
              <a:rPr lang="id-ID" dirty="0" smtClean="0"/>
              <a:t>-Keluarnya air kristal, spt Calcii Chloridum</a:t>
            </a:r>
          </a:p>
          <a:p>
            <a:pPr marL="514350" indent="-514350">
              <a:buFontTx/>
              <a:buChar char="-"/>
            </a:pPr>
            <a:r>
              <a:rPr lang="id-ID" dirty="0" smtClean="0"/>
              <a:t>Terjd seny. Baru dg air kristal lbh sedikit, spt Mg.Sulfas dg Na.bicarbonas</a:t>
            </a:r>
          </a:p>
          <a:p>
            <a:pPr marL="514350" indent="-514350">
              <a:buFontTx/>
              <a:buChar char="-"/>
            </a:pPr>
            <a:r>
              <a:rPr lang="id-ID" smtClean="0"/>
              <a:t>Penurunan tekanan uap relatif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Pengertian Serbuk</a:t>
            </a:r>
            <a:br>
              <a:rPr lang="id-ID" dirty="0" smtClean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 fontScale="92500" lnSpcReduction="10000"/>
          </a:bodyPr>
          <a:lstStyle/>
          <a:p>
            <a:r>
              <a:rPr lang="id-ID" dirty="0" smtClean="0"/>
              <a:t>Serbuk adalah campuran homogen dua atau lebih obat yang diserbukkan</a:t>
            </a:r>
          </a:p>
          <a:p>
            <a:r>
              <a:rPr lang="id-ID" dirty="0" smtClean="0"/>
              <a:t>Derajat halus serbuk dinyatakan dg 1 atau 2 nomor.</a:t>
            </a:r>
          </a:p>
          <a:p>
            <a:r>
              <a:rPr lang="id-ID" dirty="0" smtClean="0"/>
              <a:t>Jika dinyatakan dg 1 no berarti semua serbuk dapat melalui pengayak dg no tsb</a:t>
            </a:r>
          </a:p>
          <a:p>
            <a:pPr algn="just"/>
            <a:r>
              <a:rPr lang="id-ID" dirty="0" smtClean="0"/>
              <a:t>Jika dinyatakan dg 2 nomor berarti semua serbuk dpt melalui pengayak dg no terendah dan tidak lebih dari 40 % melalui pengayak dg no tertinggi.</a:t>
            </a:r>
          </a:p>
          <a:p>
            <a:pPr algn="just"/>
            <a:r>
              <a:rPr lang="id-ID" dirty="0" smtClean="0"/>
              <a:t>No </a:t>
            </a:r>
            <a:r>
              <a:rPr lang="id-ID" dirty="0" smtClean="0"/>
              <a:t>pengayak </a:t>
            </a:r>
            <a:r>
              <a:rPr lang="id-ID" dirty="0" smtClean="0"/>
              <a:t>menunjukkan </a:t>
            </a:r>
            <a:r>
              <a:rPr lang="id-ID" dirty="0" smtClean="0"/>
              <a:t>jumlah </a:t>
            </a:r>
            <a:r>
              <a:rPr lang="id-ID" dirty="0" smtClean="0"/>
              <a:t>lubang tiap 2,54 cm dihitung searah dg panjang kawat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d-ID" dirty="0" smtClean="0"/>
              <a:t>Keuntungan bentuk serbuk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d-ID" dirty="0" smtClean="0"/>
              <a:t>Serbuk lebih mudah terdispersi dan lebih larut daripada sediaan yg dipadatkan</a:t>
            </a:r>
          </a:p>
          <a:p>
            <a:pPr algn="just"/>
            <a:r>
              <a:rPr lang="id-ID" dirty="0" smtClean="0"/>
              <a:t>Anak–anak </a:t>
            </a:r>
            <a:r>
              <a:rPr lang="id-ID" dirty="0" smtClean="0"/>
              <a:t>atau orang tua yg sukar  lebih menelan kapsul/tablet lebih mudah menggunakan obat dalam bentuk serbuk</a:t>
            </a:r>
          </a:p>
          <a:p>
            <a:pPr algn="just"/>
            <a:r>
              <a:rPr lang="id-ID" dirty="0" smtClean="0"/>
              <a:t>Masalah stabillitas yg sering dihadapi dalam sediaan cair tdk ditemukan dlm sediaan serbuk</a:t>
            </a:r>
          </a:p>
          <a:p>
            <a:pPr algn="just"/>
            <a:r>
              <a:rPr lang="id-ID" dirty="0" smtClean="0"/>
              <a:t> Obat yg tdk stabil dalam suspensi atau lar air dpt dibuat dlm btk serbuk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Cont,d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/>
          <a:lstStyle/>
          <a:p>
            <a:r>
              <a:rPr lang="id-ID" dirty="0" smtClean="0"/>
              <a:t>Obat yg volumenya terlalu besar utk dibuat tablet/kapsul dapat dibuat dlm btk serbuk</a:t>
            </a:r>
          </a:p>
          <a:p>
            <a:r>
              <a:rPr lang="id-ID" dirty="0" smtClean="0"/>
              <a:t>Dokter lebih lelllluasa dlm memilih dosis yg sesuai dg keadaan penderita.</a:t>
            </a:r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r>
              <a:rPr lang="id-ID" dirty="0" smtClean="0"/>
              <a:t>Kerugian bentuk serbuk</a:t>
            </a:r>
          </a:p>
          <a:p>
            <a:pPr>
              <a:buNone/>
            </a:pPr>
            <a:r>
              <a:rPr lang="id-ID" dirty="0" smtClean="0"/>
              <a:t>. Tidak tertutupnya rasa dan bau yg tdk enak (pahit, sepet, lengket dilidah, amis)</a:t>
            </a:r>
          </a:p>
          <a:p>
            <a:pPr>
              <a:buNone/>
            </a:pPr>
            <a:r>
              <a:rPr lang="id-ID" dirty="0" smtClean="0"/>
              <a:t>. Terkadang menjadi basah pada penyimpanan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pPr algn="l"/>
            <a:r>
              <a:rPr lang="id-ID" dirty="0" smtClean="0"/>
              <a:t>Derajat halus serbuk 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/>
          <a:lstStyle/>
          <a:p>
            <a:r>
              <a:rPr lang="id-ID" dirty="0" smtClean="0"/>
              <a:t>Sebuk sangat kasar adalah serbuk (5/8)</a:t>
            </a:r>
          </a:p>
          <a:p>
            <a:r>
              <a:rPr lang="id-ID" dirty="0" smtClean="0"/>
              <a:t>Serbuk kasar				(10/40)</a:t>
            </a:r>
          </a:p>
          <a:p>
            <a:r>
              <a:rPr lang="id-ID" dirty="0" smtClean="0"/>
              <a:t>Serbuk agak kasar			(22/60)</a:t>
            </a:r>
          </a:p>
          <a:p>
            <a:r>
              <a:rPr lang="id-ID" dirty="0" smtClean="0"/>
              <a:t>Serbuk agak halus			(44/85)</a:t>
            </a:r>
          </a:p>
          <a:p>
            <a:r>
              <a:rPr lang="id-ID" dirty="0" smtClean="0"/>
              <a:t>Serbuk halus				( 85)</a:t>
            </a:r>
          </a:p>
          <a:p>
            <a:r>
              <a:rPr lang="id-ID" dirty="0" smtClean="0"/>
              <a:t>Serbuk sangat halus			(120)</a:t>
            </a:r>
          </a:p>
          <a:p>
            <a:endParaRPr lang="id-ID" dirty="0" smtClean="0"/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Macam-macam serbuk (Pulvis dan Pulveres)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Pulvis (serbuk tak terbagi)</a:t>
            </a:r>
          </a:p>
          <a:p>
            <a:r>
              <a:rPr lang="id-ID" dirty="0" smtClean="0"/>
              <a:t>Spt pulvis adspersorius)/ serbuk tabur</a:t>
            </a:r>
          </a:p>
          <a:p>
            <a:pPr>
              <a:buNone/>
            </a:pPr>
            <a:r>
              <a:rPr lang="id-ID" dirty="0" smtClean="0"/>
              <a:t>Yaitu serbuk tabur halus bebas dar butiran kasar dan dimaksudkan untuk pemakaian luar</a:t>
            </a:r>
          </a:p>
          <a:p>
            <a:pPr>
              <a:buNone/>
            </a:pPr>
            <a:r>
              <a:rPr lang="id-ID" dirty="0" smtClean="0"/>
              <a:t>Pulveres ( serbuk bagi)</a:t>
            </a:r>
          </a:p>
          <a:p>
            <a:pPr>
              <a:buNone/>
            </a:pPr>
            <a:r>
              <a:rPr lang="id-ID" dirty="0" smtClean="0"/>
              <a:t>Yaitu serbuk yg dibagi dlm bobot yg lebih kurang sama dibunnngkus dg kertas perkamen atau bahan pengemas lain yg cocok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642942"/>
          </a:xfrm>
        </p:spPr>
        <p:txBody>
          <a:bodyPr>
            <a:normAutofit fontScale="90000"/>
          </a:bodyPr>
          <a:lstStyle/>
          <a:p>
            <a:pPr algn="just"/>
            <a:r>
              <a:rPr lang="id-ID" dirty="0" smtClean="0"/>
              <a:t>Dokter menulis resep obat ini dalam 2 cara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d-ID" dirty="0" smtClean="0"/>
              <a:t>Menuliskan jumlah obat keseluruhan lalu membaginya menjadi beberapa bungkus misalnya:</a:t>
            </a:r>
          </a:p>
          <a:p>
            <a:pPr marL="514350" indent="-514350">
              <a:buNone/>
            </a:pPr>
            <a:r>
              <a:rPr lang="id-ID" dirty="0" smtClean="0"/>
              <a:t>	R/ Acidi acetylsalicil	10 g</a:t>
            </a:r>
          </a:p>
          <a:p>
            <a:pPr marL="514350" indent="-514350">
              <a:buNone/>
            </a:pPr>
            <a:r>
              <a:rPr lang="id-ID" dirty="0" smtClean="0"/>
              <a:t>		SL				qs</a:t>
            </a:r>
          </a:p>
          <a:p>
            <a:pPr marL="514350" indent="-514350">
              <a:buNone/>
            </a:pPr>
            <a:r>
              <a:rPr lang="id-ID" dirty="0" smtClean="0"/>
              <a:t>		mf. Pulv. Div in part. Aegual no XX</a:t>
            </a:r>
          </a:p>
          <a:p>
            <a:pPr marL="514350" indent="-514350">
              <a:buNone/>
            </a:pPr>
            <a:r>
              <a:rPr lang="id-ID" dirty="0" smtClean="0"/>
              <a:t>		S 3 dd 1</a:t>
            </a:r>
          </a:p>
          <a:p>
            <a:pPr marL="514350" indent="-514350">
              <a:buNone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id-ID" dirty="0" smtClean="0"/>
              <a:t>2. Menuliskan jumlah obat setiap bungkus dan jumlah bungkus yg harus dibuat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 smtClean="0"/>
          </a:p>
          <a:p>
            <a:r>
              <a:rPr lang="id-ID" dirty="0" smtClean="0"/>
              <a:t>R/ Acidi Asetilsalicil		0,5 g</a:t>
            </a:r>
          </a:p>
          <a:p>
            <a:pPr>
              <a:buNone/>
            </a:pPr>
            <a:r>
              <a:rPr lang="id-ID" dirty="0" smtClean="0"/>
              <a:t>		SL				qs</a:t>
            </a:r>
          </a:p>
          <a:p>
            <a:pPr>
              <a:buNone/>
            </a:pPr>
            <a:r>
              <a:rPr lang="id-ID" dirty="0" smtClean="0"/>
              <a:t>		mf.pulv dtd No XX</a:t>
            </a:r>
          </a:p>
          <a:p>
            <a:pPr>
              <a:buNone/>
            </a:pPr>
            <a:r>
              <a:rPr lang="id-ID" dirty="0" smtClean="0"/>
              <a:t>		S 3 dd1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Dasar pembuatan serbuk </a:t>
            </a:r>
            <a:br>
              <a:rPr lang="id-ID" dirty="0" smtClean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id-ID" dirty="0" smtClean="0"/>
              <a:t>Jangan mencampur obat berkhasiat keras dalam keadaan tidak diencerkan untuk mencegah sebagian oba tertinggal dalam pori-pori dinding mortil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dirty="0" smtClean="0"/>
              <a:t>Bila bagian serbuk mempunyai BJ yg berlainan masukkan dulu serbuk yg BJ nya besar baru kemudian yg Bjnya lebih rendah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dirty="0" smtClean="0"/>
              <a:t>Jangan menggerus serbuk dalam jumlah banyak sekaligus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dirty="0" smtClean="0"/>
              <a:t>Dalam membuat serbuk lebih baik bahan baku dalam bentuk kering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445</Words>
  <Application>Microsoft Office PowerPoint</Application>
  <PresentationFormat>On-screen Show (4:3)</PresentationFormat>
  <Paragraphs>63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SERBUK</vt:lpstr>
      <vt:lpstr>Pengertian Serbuk </vt:lpstr>
      <vt:lpstr>Keuntungan bentuk serbuk</vt:lpstr>
      <vt:lpstr>Cont,d</vt:lpstr>
      <vt:lpstr>Derajat halus serbuk :</vt:lpstr>
      <vt:lpstr>Macam-macam serbuk (Pulvis dan Pulveres)</vt:lpstr>
      <vt:lpstr>Dokter menulis resep obat ini dalam 2 cara</vt:lpstr>
      <vt:lpstr>2. Menuliskan jumlah obat setiap bungkus dan jumlah bungkus yg harus dibuat</vt:lpstr>
      <vt:lpstr>Dasar pembuatan serbuk  </vt:lpstr>
      <vt:lpstr>Cont’d</vt:lpstr>
      <vt:lpstr>Cont’d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SERBUK</dc:title>
  <dc:creator>TOSHIBA</dc:creator>
  <cp:lastModifiedBy>ratih</cp:lastModifiedBy>
  <cp:revision>14</cp:revision>
  <dcterms:created xsi:type="dcterms:W3CDTF">2012-10-02T12:57:11Z</dcterms:created>
  <dcterms:modified xsi:type="dcterms:W3CDTF">2013-10-29T03:54:02Z</dcterms:modified>
</cp:coreProperties>
</file>