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4" r:id="rId13"/>
    <p:sldId id="267" r:id="rId14"/>
    <p:sldId id="268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98D6A89-9BEC-45F8-BA77-1469C15875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34819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0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1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4822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82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50ED4440-0382-4063-87EE-F7AF39A472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22FEC-E3AD-472A-9546-A7E9B5334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C235D-A06B-454D-96BA-FBD5F6B5C1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77204-35F1-4CB5-BEAC-1ECAEC2939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29B62-2A72-47BF-84F6-7FD2429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34B88-D215-4262-9090-59A9912A4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B797-8604-44A8-BF38-F71D195009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5947F-C44B-4561-B465-DF29E0EAD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46133-1D46-45A8-BD97-F2205BADCB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F1B7F-61A2-4ADD-9AF1-BD841ED194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A8D87A-FCA4-4EA5-87CD-2C77B3166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33795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6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3797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DF5B6364-FA5E-4C6C-83EF-EEE20CD069A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KESULITAN PEMROSESAN INFORMASI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Interneurosensori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2400"/>
              <a:t>Pemrosesan informasi dari modalitas yang satu ke modalitas lainnya. </a:t>
            </a:r>
          </a:p>
          <a:p>
            <a:pPr lvl="2"/>
            <a:r>
              <a:rPr lang="en-US" sz="2000"/>
              <a:t>Pendengaran ke penglihatan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menulis kata-kata lisan</a:t>
            </a:r>
          </a:p>
          <a:p>
            <a:pPr lvl="2"/>
            <a:r>
              <a:rPr lang="en-US" sz="2000"/>
              <a:t>Penglihatan ke pendengaran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membaca lisan</a:t>
            </a:r>
          </a:p>
          <a:p>
            <a:pPr lvl="2"/>
            <a:r>
              <a:rPr lang="en-US" sz="2000"/>
              <a:t>Pendengaran ke perabaan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memilih dengan meraba tekstur permukaan mengikuti petunjuk lisan.</a:t>
            </a:r>
          </a:p>
          <a:p>
            <a:pPr lvl="2"/>
            <a:r>
              <a:rPr lang="en-US" sz="2000"/>
              <a:t>Penglihatan ke perabaan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memilih dengan meraba tekstur permukaan mengikuti petunjuk tertulis.</a:t>
            </a:r>
          </a:p>
          <a:p>
            <a:pPr lvl="2"/>
            <a:r>
              <a:rPr lang="en-US" sz="2000"/>
              <a:t>Perabaan ke pendengaran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secara lisan menggambarkan tekstur permukaan yang diraba.</a:t>
            </a:r>
          </a:p>
          <a:p>
            <a:pPr lvl="2"/>
            <a:r>
              <a:rPr lang="en-US" sz="2000"/>
              <a:t>Perabaan ke penglihatan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menggambar symbol dari tekstur permukaan yang diraba.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Neurosensori Integratif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/>
              <a:t>Semua modalitas dipakai untuk mencapai pemahaman.</a:t>
            </a:r>
          </a:p>
          <a:p>
            <a:pPr lvl="2"/>
            <a:r>
              <a:rPr lang="en-US"/>
              <a:t>Membaca buku dengan bersuara keras sambil menulis abstrak / membuat peta konsep.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Pengolahan Informasi Pada Tingkat Kognisi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sz="2400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362200" y="1905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62000" y="2286000"/>
            <a:ext cx="7543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Persepsi </a:t>
            </a:r>
            <a:r>
              <a:rPr lang="en-US" sz="2400">
                <a:sym typeface="Wingdings" pitchFamily="2" charset="2"/>
              </a:rPr>
              <a:t> Imageri  Simbolisasi  Konseptualisasi</a:t>
            </a:r>
            <a:endParaRPr lang="en-US" sz="24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Persepsi, merupakan  kemampuan sistem saraf pusat untuk memberikan kode pendahuluan mengenai informasi inderawi. Prosesnya bertingkat, yaitu :</a:t>
            </a:r>
          </a:p>
          <a:p>
            <a:pPr lvl="1"/>
            <a:r>
              <a:rPr lang="en-US" sz="2400"/>
              <a:t>Preatensi (informasi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mengaktifkan otak)</a:t>
            </a:r>
          </a:p>
          <a:p>
            <a:pPr lvl="1"/>
            <a:r>
              <a:rPr lang="en-US" sz="2400"/>
              <a:t>Atensi selektif (membedakan figure dari ground)</a:t>
            </a:r>
          </a:p>
          <a:p>
            <a:pPr lvl="1"/>
            <a:r>
              <a:rPr lang="en-US" sz="2400"/>
              <a:t>Organisasi persepsi (pengolahan &amp; penyusunan dalam pola-pola tertentu)</a:t>
            </a:r>
          </a:p>
          <a:p>
            <a:pPr lvl="1"/>
            <a:r>
              <a:rPr lang="en-US" sz="2400"/>
              <a:t>Integrasi (membandingkan dengan pengalaman lalu)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Imageri, merupakan kemampuan memproses informasi inderawi setelah penerimaan stimuli telah lampau.</a:t>
            </a:r>
          </a:p>
          <a:p>
            <a:pPr lvl="1"/>
            <a:r>
              <a:rPr lang="en-US"/>
              <a:t>Recognisi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mengenali kembali yangsifatnya memory pendek.</a:t>
            </a:r>
          </a:p>
          <a:p>
            <a:pPr lvl="1"/>
            <a:r>
              <a:rPr lang="en-US"/>
              <a:t>Rekonstruksi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menyusun kembali suatu kejadian dari ingatan.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Simbolisasi (coding), merupakan kemampuan mengubah pengalaman inderawi menjadi symbol atau kode.</a:t>
            </a:r>
          </a:p>
          <a:p>
            <a:pPr lvl="1"/>
            <a:r>
              <a:rPr lang="en-US" sz="2400"/>
              <a:t>Simbol dapat diklasifikasikan menurut isinya (b\verbal / non-verbal)</a:t>
            </a:r>
          </a:p>
          <a:p>
            <a:pPr lvl="1"/>
            <a:r>
              <a:rPr lang="en-US" sz="2400"/>
              <a:t>Simbol juga dapat dideskripsikan dalam bentuk hirarki.</a:t>
            </a:r>
          </a:p>
          <a:p>
            <a:pPr lvl="2"/>
            <a:r>
              <a:rPr lang="en-US" sz="2000"/>
              <a:t>Simbol batin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. yang dibayangkan dalam batin</a:t>
            </a:r>
          </a:p>
          <a:p>
            <a:pPr lvl="2"/>
            <a:r>
              <a:rPr lang="en-US" sz="2000"/>
              <a:t>Simbol reseptif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yang dapat diterima maknanya</a:t>
            </a:r>
          </a:p>
          <a:p>
            <a:pPr lvl="2"/>
            <a:r>
              <a:rPr lang="en-US" sz="2000"/>
              <a:t>Simbol ekspresif 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yang dapat digunakan untuk menyatakan suatu makna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Konseptualisasi, merupakan kemampuan membuat kategori dan klasifikasi pengalaman. Terdiri dari :</a:t>
            </a:r>
          </a:p>
          <a:p>
            <a:pPr lvl="1"/>
            <a:r>
              <a:rPr lang="en-US"/>
              <a:t>Proses integrasi </a:t>
            </a:r>
            <a:r>
              <a:rPr lang="en-US">
                <a:sym typeface="Wingdings" pitchFamily="2" charset="2"/>
              </a:rPr>
              <a:t></a:t>
            </a:r>
            <a:r>
              <a:rPr lang="en-US"/>
              <a:t> tergantung perkembangan berfikir dengan menggunakan bahasa.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Sebutkan 3 macam proses pengolahan informasi !</a:t>
            </a:r>
          </a:p>
          <a:p>
            <a:pPr>
              <a:lnSpc>
                <a:spcPct val="80000"/>
              </a:lnSpc>
            </a:pPr>
            <a:r>
              <a:rPr lang="en-US" sz="2000"/>
              <a:t>Apa yang dimaksud dengan pengolahan isi ?</a:t>
            </a:r>
          </a:p>
          <a:p>
            <a:pPr>
              <a:lnSpc>
                <a:spcPct val="80000"/>
              </a:lnSpc>
            </a:pPr>
            <a:r>
              <a:rPr lang="en-US" sz="2000"/>
              <a:t>Jelaskan sifat hemisfer kiri &amp; kanan ?</a:t>
            </a:r>
          </a:p>
          <a:p>
            <a:pPr>
              <a:lnSpc>
                <a:spcPct val="80000"/>
              </a:lnSpc>
            </a:pPr>
            <a:r>
              <a:rPr lang="en-US" sz="2000"/>
              <a:t>Jelaskan fungsi hemisfer kiri &amp; kanan ?</a:t>
            </a:r>
          </a:p>
          <a:p>
            <a:pPr>
              <a:lnSpc>
                <a:spcPct val="80000"/>
              </a:lnSpc>
            </a:pPr>
            <a:r>
              <a:rPr lang="en-US" sz="2000"/>
              <a:t>Mengapa otak kiri sering disebut juga otak ilmiah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Mengapa otak kanan sering disebut juga otak seni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Mengapa keseimbangan otak kanan &amp; otak kiri penting untuk belajar ?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Apa yang dimaksud dengan pengolahan modalitas inderawi ?</a:t>
            </a:r>
          </a:p>
          <a:p>
            <a:pPr>
              <a:lnSpc>
                <a:spcPct val="80000"/>
              </a:lnSpc>
            </a:pPr>
            <a:r>
              <a:rPr lang="en-US" sz="2000"/>
              <a:t>Sebutkan 3 indera utama &amp; yang biasa dipakai dalam belajar &amp; terletak di lobus apa dlm otak kita ?</a:t>
            </a:r>
          </a:p>
          <a:p>
            <a:pPr>
              <a:lnSpc>
                <a:spcPct val="80000"/>
              </a:lnSpc>
            </a:pPr>
            <a:r>
              <a:rPr lang="en-US" sz="2000"/>
              <a:t>Sebutkan 3 macam pengolahan inderawi &amp; jelaskan !</a:t>
            </a:r>
          </a:p>
          <a:p>
            <a:pPr>
              <a:lnSpc>
                <a:spcPct val="80000"/>
              </a:lnSpc>
            </a:pPr>
            <a:r>
              <a:rPr lang="en-US" sz="2000"/>
              <a:t>Jelaskan pengolahan informasi pada tingkat kognitif !</a:t>
            </a:r>
          </a:p>
          <a:p>
            <a:pPr>
              <a:lnSpc>
                <a:spcPct val="80000"/>
              </a:lnSpc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Tinjauan dari Neuropsikologi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Proses kerja saraf dalam memproses informasi inderawi. </a:t>
            </a:r>
          </a:p>
          <a:p>
            <a:pPr lvl="1"/>
            <a:r>
              <a:rPr lang="en-US"/>
              <a:t>Ada 3 macam proses :</a:t>
            </a:r>
          </a:p>
          <a:p>
            <a:pPr lvl="2"/>
            <a:r>
              <a:rPr lang="en-US"/>
              <a:t>Pengolahan Isi</a:t>
            </a:r>
          </a:p>
          <a:p>
            <a:pPr lvl="2"/>
            <a:r>
              <a:rPr lang="en-US"/>
              <a:t>Pengolahan Modalitas Inderawi.</a:t>
            </a:r>
          </a:p>
          <a:p>
            <a:pPr lvl="2"/>
            <a:r>
              <a:rPr lang="en-US"/>
              <a:t>Pengolahan Informasi pada Tingkat Kognitif.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Pengolahan Isi, yaitu pengolahan sifat materi informasi.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Hemisfer Kiri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Informasi bersifat verbal, misalnya :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Dengan sarana bahasa (“kode” dalam bentuk kata-kata)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‘Kode’ = konseptualisasi pengalaman.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Terjemahan informasi Non verbal ke dalam symbol verbal.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Fungsinya :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Bahasa, membaca, menulis, berhitung, logika, merinci, detil &amp; fakta, berurutan, simbolik, abstrak, pemikiran, auditorial, memperhitungkan waktu.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Seringkali disebut Otak Ilmiah.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Hemisfer Kanan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Informasi bersifat Non-Verbal, misal 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Perbedaan persepsi (besar-kecil, jauh-dekat, figure-ground, dll)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Orientasi waktu &amp; ruang.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Gambaran visual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Kegiatan Inperpersonal, dll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Fungsinya :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Musik / seni, Intuisi, holistic, fantasi, acak, konkrit, analogik, emosi/perasaan, kepekaan warna, menggambar 2-3 dimensi, tidak memperhitungkan waktu, mengenali bentuk &amp; pola.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Seringkali disebut Otak Seni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Masing-masing belahan otak bertanggung jawab terhadap cara berpikir dan memiliki spesialisasi dalam kemampuan-kemampuan tertentu, walaupun ada beberapa persilangan dan interaksi antara kedua sisi.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Keseimbangan otak kanan &amp; kiri akan memberikan umpan balik positif bagi individu, yang akan menimbulkan emosi positif yang membuat otak lebih efektif.</a:t>
            </a:r>
          </a:p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676400" y="3886200"/>
            <a:ext cx="1600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Emosi positif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0" y="3886200"/>
            <a:ext cx="2209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Kekuatan otak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52600" y="5105400"/>
            <a:ext cx="1524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Harga diri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495800" y="5105400"/>
            <a:ext cx="2286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Keberhasilan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3276600" y="4191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5562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 flipH="1">
            <a:off x="3276600" y="5486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 flipV="1">
            <a:off x="2362200" y="4572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Pengolahan Modalitas Inderawi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Panca Indera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Indera Utama dalam proses Belajar :</a:t>
            </a:r>
          </a:p>
          <a:p>
            <a:pPr lvl="2">
              <a:lnSpc>
                <a:spcPct val="90000"/>
              </a:lnSpc>
            </a:pPr>
            <a:r>
              <a:rPr lang="en-US" sz="2200">
                <a:solidFill>
                  <a:srgbClr val="FF6600"/>
                </a:solidFill>
              </a:rPr>
              <a:t>Penglihatan</a:t>
            </a:r>
            <a:r>
              <a:rPr lang="en-US" sz="2200"/>
              <a:t>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di lobus </a:t>
            </a:r>
            <a:r>
              <a:rPr lang="en-US" sz="2200">
                <a:solidFill>
                  <a:srgbClr val="FF6600"/>
                </a:solidFill>
              </a:rPr>
              <a:t>oksipitalis</a:t>
            </a:r>
          </a:p>
          <a:p>
            <a:pPr lvl="2">
              <a:lnSpc>
                <a:spcPct val="90000"/>
              </a:lnSpc>
            </a:pPr>
            <a:r>
              <a:rPr lang="en-US" sz="2200">
                <a:solidFill>
                  <a:schemeClr val="folHlink"/>
                </a:solidFill>
              </a:rPr>
              <a:t>Pendengaran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di lobus </a:t>
            </a:r>
            <a:r>
              <a:rPr lang="en-US" sz="2200">
                <a:solidFill>
                  <a:schemeClr val="folHlink"/>
                </a:solidFill>
              </a:rPr>
              <a:t>temporalis</a:t>
            </a:r>
          </a:p>
          <a:p>
            <a:pPr lvl="2">
              <a:lnSpc>
                <a:spcPct val="90000"/>
              </a:lnSpc>
            </a:pPr>
            <a:r>
              <a:rPr lang="en-US" sz="2200">
                <a:solidFill>
                  <a:schemeClr val="bg2"/>
                </a:solidFill>
              </a:rPr>
              <a:t>Perabaan / Taktil</a:t>
            </a:r>
            <a:r>
              <a:rPr lang="en-US" sz="2200"/>
              <a:t>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di</a:t>
            </a:r>
            <a:r>
              <a:rPr lang="en-US" sz="2200">
                <a:solidFill>
                  <a:schemeClr val="bg2"/>
                </a:solidFill>
              </a:rPr>
              <a:t> lobus parietalis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Indera Lainnya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Penginderaan terhadap panas, dingin, sakit, dll.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Pengecap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rasa manis, asin, pahit, dll.</a:t>
            </a:r>
          </a:p>
          <a:p>
            <a:pPr lvl="2">
              <a:lnSpc>
                <a:spcPct val="90000"/>
              </a:lnSpc>
            </a:pPr>
            <a:r>
              <a:rPr lang="en-US" sz="2200"/>
              <a:t>Kinestesia : mengolah stimuli yang berasal dari dalam tubuh. Bermodalkan otot, tendon, persendian </a:t>
            </a:r>
            <a:r>
              <a:rPr lang="en-US" sz="2200">
                <a:sym typeface="Wingdings" pitchFamily="2" charset="2"/>
              </a:rPr>
              <a:t></a:t>
            </a:r>
            <a:r>
              <a:rPr lang="en-US" sz="2200"/>
              <a:t> memberi informasi mengenai posisi badan / bagian badan &amp; ketegangan otot.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 3 macam Pengolahan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62000" lvl="1" indent="-304800">
              <a:lnSpc>
                <a:spcPct val="80000"/>
              </a:lnSpc>
            </a:pPr>
            <a:r>
              <a:rPr lang="en-US" sz="3200"/>
              <a:t>Intraneurosensori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sz="3200"/>
              <a:t>Interneurosensori</a:t>
            </a:r>
          </a:p>
          <a:p>
            <a:pPr marL="762000" lvl="1" indent="-304800">
              <a:lnSpc>
                <a:spcPct val="80000"/>
              </a:lnSpc>
            </a:pPr>
            <a:r>
              <a:rPr lang="en-US" sz="3200"/>
              <a:t>Neurosensori Integratif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300"/>
              <a:t>Intraneurosensori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sz="4000" dirty="0" err="1"/>
              <a:t>Pemrosesan</a:t>
            </a:r>
            <a:r>
              <a:rPr lang="en-US" sz="4000" dirty="0"/>
              <a:t> </a:t>
            </a:r>
            <a:r>
              <a:rPr lang="en-US" sz="4000" dirty="0" err="1"/>
              <a:t>pada</a:t>
            </a:r>
            <a:r>
              <a:rPr lang="en-US" sz="4000" dirty="0"/>
              <a:t> </a:t>
            </a:r>
            <a:r>
              <a:rPr lang="en-US" sz="4000" dirty="0" err="1"/>
              <a:t>masing-masing</a:t>
            </a:r>
            <a:r>
              <a:rPr lang="en-US" sz="4000" dirty="0"/>
              <a:t> </a:t>
            </a:r>
            <a:r>
              <a:rPr lang="en-US" sz="4000" dirty="0" err="1"/>
              <a:t>modalitas</a:t>
            </a:r>
            <a:endParaRPr lang="en-US" sz="4000" dirty="0"/>
          </a:p>
          <a:p>
            <a:pPr lvl="2">
              <a:lnSpc>
                <a:spcPct val="80000"/>
              </a:lnSpc>
            </a:pPr>
            <a:r>
              <a:rPr lang="en-US" sz="3600" dirty="0" err="1"/>
              <a:t>Penglihatan</a:t>
            </a:r>
            <a:r>
              <a:rPr lang="en-US" sz="3600" dirty="0"/>
              <a:t> </a:t>
            </a:r>
            <a:r>
              <a:rPr lang="en-US" sz="3600" dirty="0">
                <a:sym typeface="Wingdings" pitchFamily="2" charset="2"/>
              </a:rPr>
              <a:t></a:t>
            </a:r>
            <a:r>
              <a:rPr lang="en-US" sz="3600" dirty="0"/>
              <a:t> </a:t>
            </a:r>
            <a:r>
              <a:rPr lang="en-US" sz="3600" dirty="0" err="1" smtClean="0"/>
              <a:t>mencontoh</a:t>
            </a:r>
            <a:r>
              <a:rPr lang="en-US" sz="3600" dirty="0" smtClean="0"/>
              <a:t> </a:t>
            </a:r>
            <a:r>
              <a:rPr lang="en-US" sz="3600" dirty="0" err="1"/>
              <a:t>gambar</a:t>
            </a:r>
            <a:r>
              <a:rPr lang="en-US" sz="3600" dirty="0"/>
              <a:t> </a:t>
            </a:r>
          </a:p>
          <a:p>
            <a:pPr lvl="2">
              <a:lnSpc>
                <a:spcPct val="80000"/>
              </a:lnSpc>
            </a:pPr>
            <a:r>
              <a:rPr lang="en-US" sz="3600" dirty="0" err="1"/>
              <a:t>Pendengaran</a:t>
            </a:r>
            <a:r>
              <a:rPr lang="en-US" sz="3600" dirty="0"/>
              <a:t> </a:t>
            </a:r>
            <a:r>
              <a:rPr lang="en-US" sz="3600" dirty="0">
                <a:sym typeface="Wingdings" pitchFamily="2" charset="2"/>
              </a:rPr>
              <a:t></a:t>
            </a:r>
            <a:r>
              <a:rPr lang="en-US" sz="3600" dirty="0"/>
              <a:t> </a:t>
            </a:r>
            <a:r>
              <a:rPr lang="en-US" sz="3600" dirty="0" err="1"/>
              <a:t>mengulangi</a:t>
            </a:r>
            <a:r>
              <a:rPr lang="en-US" sz="3600" dirty="0"/>
              <a:t> </a:t>
            </a:r>
            <a:r>
              <a:rPr lang="en-US" sz="3600" dirty="0" err="1"/>
              <a:t>kata-kata</a:t>
            </a:r>
            <a:endParaRPr lang="en-US" sz="3600" dirty="0"/>
          </a:p>
          <a:p>
            <a:pPr lvl="2">
              <a:lnSpc>
                <a:spcPct val="80000"/>
              </a:lnSpc>
            </a:pPr>
            <a:r>
              <a:rPr lang="en-US" sz="3600" dirty="0" err="1"/>
              <a:t>Perabaan</a:t>
            </a:r>
            <a:r>
              <a:rPr lang="en-US" sz="3600" dirty="0"/>
              <a:t> </a:t>
            </a:r>
            <a:r>
              <a:rPr lang="en-US" sz="3600" dirty="0">
                <a:sym typeface="Wingdings" pitchFamily="2" charset="2"/>
              </a:rPr>
              <a:t></a:t>
            </a:r>
            <a:r>
              <a:rPr lang="en-US" sz="3600" dirty="0"/>
              <a:t> </a:t>
            </a:r>
            <a:r>
              <a:rPr lang="en-US" sz="3600" dirty="0" err="1"/>
              <a:t>membandingkan</a:t>
            </a:r>
            <a:r>
              <a:rPr lang="en-US" sz="3600" dirty="0"/>
              <a:t> </a:t>
            </a:r>
            <a:r>
              <a:rPr lang="en-US" sz="3600" dirty="0" err="1"/>
              <a:t>permukaan</a:t>
            </a:r>
            <a:endParaRPr lang="en-US" sz="3600" dirty="0"/>
          </a:p>
          <a:p>
            <a:pPr>
              <a:lnSpc>
                <a:spcPct val="8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75</TotalTime>
  <Words>718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Radial</vt:lpstr>
      <vt:lpstr>KESULITAN PEMROSESAN INFORMASI</vt:lpstr>
      <vt:lpstr>Tinjauan dari Neuropsikologi</vt:lpstr>
      <vt:lpstr>Pengolahan Isi, yaitu pengolahan sifat materi informasi.</vt:lpstr>
      <vt:lpstr>Slide 4</vt:lpstr>
      <vt:lpstr>Slide 5</vt:lpstr>
      <vt:lpstr>Slide 6</vt:lpstr>
      <vt:lpstr>Pengolahan Modalitas Inderawi</vt:lpstr>
      <vt:lpstr>Ada 3 macam Pengolahan</vt:lpstr>
      <vt:lpstr>Intraneurosensori</vt:lpstr>
      <vt:lpstr>Interneurosensori</vt:lpstr>
      <vt:lpstr>Neurosensori Integratif</vt:lpstr>
      <vt:lpstr>Pengolahan Informasi Pada Tingkat Kognisi</vt:lpstr>
      <vt:lpstr>Slide 13</vt:lpstr>
      <vt:lpstr>Slide 14</vt:lpstr>
      <vt:lpstr>Slide 15</vt:lpstr>
      <vt:lpstr>Slide 16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PEMROSESAN INFORMASI</dc:title>
  <dc:creator>wien</dc:creator>
  <cp:lastModifiedBy>Sulis psikolog</cp:lastModifiedBy>
  <cp:revision>6</cp:revision>
  <dcterms:created xsi:type="dcterms:W3CDTF">2006-06-19T21:48:23Z</dcterms:created>
  <dcterms:modified xsi:type="dcterms:W3CDTF">2016-04-13T04:21:54Z</dcterms:modified>
</cp:coreProperties>
</file>