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413" r:id="rId2"/>
    <p:sldId id="572" r:id="rId3"/>
    <p:sldId id="574" r:id="rId4"/>
    <p:sldId id="575" r:id="rId5"/>
    <p:sldId id="576" r:id="rId6"/>
    <p:sldId id="583" r:id="rId7"/>
    <p:sldId id="584" r:id="rId8"/>
    <p:sldId id="585" r:id="rId9"/>
    <p:sldId id="586" r:id="rId10"/>
    <p:sldId id="587" r:id="rId11"/>
    <p:sldId id="588" r:id="rId12"/>
    <p:sldId id="577" r:id="rId13"/>
    <p:sldId id="579" r:id="rId14"/>
    <p:sldId id="589" r:id="rId15"/>
    <p:sldId id="581" r:id="rId16"/>
    <p:sldId id="590" r:id="rId17"/>
  </p:sldIdLst>
  <p:sldSz cx="9144000" cy="6858000" type="screen4x3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42">
          <p15:clr>
            <a:srgbClr val="A4A3A4"/>
          </p15:clr>
        </p15:guide>
        <p15:guide id="2" pos="22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D2B"/>
    <a:srgbClr val="66FFFF"/>
    <a:srgbClr val="FF66CC"/>
    <a:srgbClr val="FF66FF"/>
    <a:srgbClr val="002A1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50" autoAdjust="0"/>
    <p:restoredTop sz="99104" autoAdjust="0"/>
  </p:normalViewPr>
  <p:slideViewPr>
    <p:cSldViewPr>
      <p:cViewPr varScale="1">
        <p:scale>
          <a:sx n="78" d="100"/>
          <a:sy n="78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44" d="100"/>
          <a:sy n="44" d="100"/>
        </p:scale>
        <p:origin x="-2826" y="-108"/>
      </p:cViewPr>
      <p:guideLst>
        <p:guide orient="horz" pos="2842"/>
        <p:guide pos="22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FC56-1781-40A9-AF90-F1A9E15E327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3996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61C3-52CF-4060-9D3D-AC4ACCFEE6D8}" type="datetimeFigureOut">
              <a:rPr lang="en-US" smtClean="0"/>
              <a:pPr/>
              <a:t>4/26/2007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7863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286846"/>
            <a:ext cx="5669280" cy="40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50FC8-096D-444B-91EB-ED82E9572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727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2497-1B05-4F65-B344-864289F57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D9E7F-CAC6-4AD8-A898-56FA9E2D5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8CFFCC-AF8D-46D6-A87C-5B1F41AE2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3316-36F4-4035-8BED-84950074D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BE23E-7EAE-4EB2-A49B-33CE899F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44A55-1BC5-4AD2-B562-40803549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A202A-619F-48B3-BB72-29A8B8BAB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717CED-80F7-42EE-AE40-642392527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B669A-55B5-4CBD-881F-DA263BB53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25D32-6658-475D-955D-2DDD5A325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53C0B-8A28-4A6A-9A64-DC122D6C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masmutarno2014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E0AE48-3E68-4C3D-BF24-8EB19BFA0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rribandarlampung.co.id/wp-content/gallery/gambar/bendera-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979268"/>
            <a:ext cx="3301226" cy="20574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3571876"/>
            <a:ext cx="9144000" cy="259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</a:t>
            </a:r>
            <a: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  <a:t>istem Manajemen K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3 </a:t>
            </a:r>
            <a: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id-ID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(SMK3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Cut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Alia </a:t>
            </a:r>
            <a:r>
              <a:rPr lang="en-US" sz="2000" dirty="0" err="1" smtClean="0">
                <a:solidFill>
                  <a:schemeClr val="tx1"/>
                </a:solidFill>
                <a:latin typeface="Century Gothic" pitchFamily="34" charset="0"/>
              </a:rPr>
              <a:t>Keumala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entury Gothic" pitchFamily="34" charset="0"/>
              </a:rPr>
              <a:t>Muda</a:t>
            </a:r>
            <a:endParaRPr lang="en-US" sz="20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KONSEP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4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Peralatan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Material</a:t>
            </a:r>
          </a:p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i="1" dirty="0" err="1" smtClean="0"/>
              <a:t>Soehatman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Ramli</a:t>
            </a:r>
            <a:r>
              <a:rPr lang="en-US" sz="2400" i="1" dirty="0" smtClean="0"/>
              <a:t>, 2018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FAKTOR PENYEBAB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Domino --- </a:t>
            </a:r>
            <a:r>
              <a:rPr lang="en-US" dirty="0" err="1" smtClean="0"/>
              <a:t>H.W.Heinrich</a:t>
            </a:r>
            <a:r>
              <a:rPr lang="en-US" dirty="0" smtClean="0"/>
              <a:t> (1930)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smtClean="0"/>
              <a:t>unsafe act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(</a:t>
            </a:r>
            <a:r>
              <a:rPr lang="en-US" i="1" dirty="0" smtClean="0"/>
              <a:t>unsafe condition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KONSEP SMK3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dikelola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keselamatan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Keselamatan</a:t>
            </a:r>
            <a:r>
              <a:rPr lang="en-US" sz="1800" dirty="0" smtClean="0"/>
              <a:t> </a:t>
            </a:r>
            <a:r>
              <a:rPr lang="en-US" sz="1800" dirty="0" err="1" smtClean="0"/>
              <a:t>bertujuan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mengendalikan</a:t>
            </a:r>
            <a:r>
              <a:rPr lang="en-US" sz="1800" dirty="0" smtClean="0"/>
              <a:t> </a:t>
            </a:r>
            <a:r>
              <a:rPr lang="en-US" sz="1800" dirty="0" err="1" smtClean="0"/>
              <a:t>risiko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timbul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571472" y="2500306"/>
            <a:ext cx="1785950" cy="1785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HAZARDS</a:t>
            </a:r>
            <a:endParaRPr lang="en-US" sz="1200" b="1" dirty="0"/>
          </a:p>
        </p:txBody>
      </p:sp>
      <p:sp>
        <p:nvSpPr>
          <p:cNvPr id="9" name="Oval 8"/>
          <p:cNvSpPr/>
          <p:nvPr/>
        </p:nvSpPr>
        <p:spPr>
          <a:xfrm>
            <a:off x="3643306" y="2500306"/>
            <a:ext cx="1714512" cy="178595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RISK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6643702" y="2500306"/>
            <a:ext cx="1571636" cy="1714512"/>
          </a:xfrm>
          <a:prstGeom prst="ellipse">
            <a:avLst/>
          </a:prstGeom>
          <a:solidFill>
            <a:srgbClr val="25AD2B"/>
          </a:solidFill>
          <a:ln>
            <a:solidFill>
              <a:srgbClr val="25A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SAFETY</a:t>
            </a:r>
            <a:endParaRPr lang="en-US" sz="12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7422" y="3357562"/>
            <a:ext cx="1285884" cy="1588"/>
          </a:xfrm>
          <a:prstGeom prst="straightConnector1">
            <a:avLst/>
          </a:prstGeom>
          <a:ln w="41275" cmpd="sng">
            <a:solidFill>
              <a:schemeClr val="tx1">
                <a:alpha val="98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57818" y="3357562"/>
            <a:ext cx="1285884" cy="1588"/>
          </a:xfrm>
          <a:prstGeom prst="straightConnector1">
            <a:avLst/>
          </a:prstGeom>
          <a:ln w="41275" cmpd="sng">
            <a:solidFill>
              <a:schemeClr val="tx1">
                <a:alpha val="98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>
            <a:normAutofit/>
          </a:bodyPr>
          <a:lstStyle/>
          <a:p>
            <a:pPr algn="ctr"/>
            <a:r>
              <a:rPr lang="en-US" sz="2000" b="0" dirty="0" err="1" smtClean="0">
                <a:solidFill>
                  <a:schemeClr val="tx1"/>
                </a:solidFill>
              </a:rPr>
              <a:t>Sumber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bahaya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mengandung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risiko</a:t>
            </a:r>
            <a:r>
              <a:rPr lang="en-US" sz="2000" b="0" dirty="0" smtClean="0">
                <a:solidFill>
                  <a:schemeClr val="tx1"/>
                </a:solidFill>
              </a:rPr>
              <a:t> yang </a:t>
            </a:r>
            <a:r>
              <a:rPr lang="en-US" sz="2000" b="0" dirty="0" err="1" smtClean="0">
                <a:solidFill>
                  <a:schemeClr val="tx1"/>
                </a:solidFill>
              </a:rPr>
              <a:t>dapat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menimbulkan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insiden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terhadapmanusia</a:t>
            </a:r>
            <a:r>
              <a:rPr lang="en-US" sz="2000" b="0" dirty="0" smtClean="0">
                <a:solidFill>
                  <a:schemeClr val="tx1"/>
                </a:solidFill>
              </a:rPr>
              <a:t>, </a:t>
            </a:r>
            <a:r>
              <a:rPr lang="en-US" sz="2000" b="0" dirty="0" err="1" smtClean="0">
                <a:solidFill>
                  <a:schemeClr val="tx1"/>
                </a:solidFill>
              </a:rPr>
              <a:t>lingkungan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atau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</a:rPr>
              <a:t>properti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1472" y="1285860"/>
            <a:ext cx="1785950" cy="17859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HAZARDS</a:t>
            </a:r>
            <a:endParaRPr lang="en-US" sz="1200" b="1" dirty="0"/>
          </a:p>
        </p:txBody>
      </p:sp>
      <p:sp>
        <p:nvSpPr>
          <p:cNvPr id="9" name="Oval 8"/>
          <p:cNvSpPr/>
          <p:nvPr/>
        </p:nvSpPr>
        <p:spPr>
          <a:xfrm>
            <a:off x="3214678" y="1285860"/>
            <a:ext cx="1714512" cy="178595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INCIDENT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6215074" y="1785926"/>
            <a:ext cx="1857388" cy="7143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Evironment</a:t>
            </a:r>
            <a:endParaRPr lang="en-US" sz="1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72198" y="714356"/>
            <a:ext cx="2000264" cy="7143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200" dirty="0" smtClean="0"/>
              <a:t>Human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6286512" y="2857496"/>
            <a:ext cx="1857388" cy="7143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Property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300278" y="3286124"/>
            <a:ext cx="914400" cy="64294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RISK</a:t>
            </a:r>
            <a:endParaRPr lang="en-US" sz="1600" b="1" dirty="0"/>
          </a:p>
        </p:txBody>
      </p:sp>
      <p:cxnSp>
        <p:nvCxnSpPr>
          <p:cNvPr id="16" name="Straight Arrow Connector 15"/>
          <p:cNvCxnSpPr>
            <a:stCxn id="5" idx="6"/>
            <a:endCxn id="9" idx="2"/>
          </p:cNvCxnSpPr>
          <p:nvPr/>
        </p:nvCxnSpPr>
        <p:spPr>
          <a:xfrm>
            <a:off x="2357422" y="2178835"/>
            <a:ext cx="857256" cy="1588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29190" y="2143116"/>
            <a:ext cx="1285884" cy="1588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2"/>
          </p:cNvCxnSpPr>
          <p:nvPr/>
        </p:nvCxnSpPr>
        <p:spPr>
          <a:xfrm>
            <a:off x="4929190" y="2143116"/>
            <a:ext cx="1357322" cy="1071570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2"/>
          </p:cNvCxnSpPr>
          <p:nvPr/>
        </p:nvCxnSpPr>
        <p:spPr>
          <a:xfrm flipV="1">
            <a:off x="4929190" y="1071546"/>
            <a:ext cx="1143008" cy="1071570"/>
          </a:xfrm>
          <a:prstGeom prst="straightConnector1">
            <a:avLst/>
          </a:prstGeom>
          <a:ln w="38100">
            <a:solidFill>
              <a:schemeClr val="tx1">
                <a:alpha val="7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5343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PENDEKATAN PENCEGAHAN KECELAKAAN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OHS Risk Management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K3 (OHSMS)</a:t>
            </a:r>
          </a:p>
          <a:p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K3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Risk Based Approach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K3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b="1" dirty="0" smtClean="0"/>
          </a:p>
          <a:p>
            <a:pPr algn="ctr">
              <a:buNone/>
            </a:pPr>
            <a:endParaRPr lang="en-US" sz="6600" b="1" smtClean="0"/>
          </a:p>
          <a:p>
            <a:pPr algn="ctr">
              <a:buNone/>
            </a:pPr>
            <a:r>
              <a:rPr lang="en-US" sz="6600" b="1" smtClean="0"/>
              <a:t>TERIMAKASIH</a:t>
            </a:r>
            <a:endParaRPr lang="en-US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mengandung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potensi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kecelakaan</a:t>
            </a:r>
            <a:r>
              <a:rPr lang="en-US" sz="1800" dirty="0" smtClean="0"/>
              <a:t>,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peledakan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pencemaran</a:t>
            </a:r>
            <a:r>
              <a:rPr lang="en-US" sz="1800" dirty="0" smtClean="0"/>
              <a:t> </a:t>
            </a:r>
            <a:r>
              <a:rPr lang="en-US" sz="1800" dirty="0" err="1" smtClean="0"/>
              <a:t>lingkungan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dikelola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aman</a:t>
            </a:r>
            <a:r>
              <a:rPr lang="en-US" sz="1800" dirty="0" smtClean="0"/>
              <a:t> </a:t>
            </a:r>
            <a:r>
              <a:rPr lang="en-US" sz="1800" dirty="0" err="1" smtClean="0"/>
              <a:t>sejak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rancang</a:t>
            </a:r>
            <a:r>
              <a:rPr lang="en-US" sz="1800" dirty="0" smtClean="0"/>
              <a:t> </a:t>
            </a:r>
            <a:r>
              <a:rPr lang="en-US" sz="1800" dirty="0" err="1" smtClean="0"/>
              <a:t>bangun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pengoperasiannya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upaya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menerapkan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K3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algn="ctr">
              <a:buNone/>
            </a:pP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kebal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kecelakaan</a:t>
            </a:r>
            <a:endParaRPr lang="en-US" sz="24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Murphy’s Law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……</a:t>
            </a:r>
          </a:p>
          <a:p>
            <a:pPr>
              <a:buNone/>
            </a:pPr>
            <a:r>
              <a:rPr lang="en-US" dirty="0" smtClean="0"/>
              <a:t>(If something can happen,…..)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,…..</a:t>
            </a:r>
          </a:p>
          <a:p>
            <a:pPr>
              <a:buNone/>
            </a:pPr>
            <a:r>
              <a:rPr lang="en-US" dirty="0" smtClean="0"/>
              <a:t>(sooner or later,…)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…….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……. (it will happen)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Internasional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Flixborough</a:t>
            </a:r>
            <a:r>
              <a:rPr lang="en-US" sz="2000" dirty="0" smtClean="0"/>
              <a:t> (1974) –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pabrik</a:t>
            </a:r>
            <a:r>
              <a:rPr lang="en-US" sz="2000" dirty="0" smtClean="0"/>
              <a:t> </a:t>
            </a:r>
            <a:r>
              <a:rPr lang="en-US" sz="2000" dirty="0" err="1" smtClean="0"/>
              <a:t>kimia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kebocoran</a:t>
            </a:r>
            <a:r>
              <a:rPr lang="en-US" sz="2000" dirty="0" smtClean="0"/>
              <a:t> gas, 28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$232 </a:t>
            </a:r>
            <a:r>
              <a:rPr lang="en-US" sz="2000" dirty="0" err="1" smtClean="0"/>
              <a:t>juta</a:t>
            </a:r>
            <a:endParaRPr lang="en-US" sz="2000" dirty="0" smtClean="0"/>
          </a:p>
          <a:p>
            <a:r>
              <a:rPr lang="en-US" sz="2000" dirty="0" err="1" smtClean="0"/>
              <a:t>Seveso</a:t>
            </a:r>
            <a:r>
              <a:rPr lang="en-US" sz="2000" dirty="0" smtClean="0"/>
              <a:t> (1976)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kimia</a:t>
            </a:r>
            <a:r>
              <a:rPr lang="en-US" sz="2000" dirty="0" smtClean="0"/>
              <a:t>, </a:t>
            </a:r>
            <a:r>
              <a:rPr lang="en-US" sz="2000" dirty="0" err="1" smtClean="0"/>
              <a:t>kontaminasi</a:t>
            </a:r>
            <a:endParaRPr lang="en-US" sz="2000" dirty="0" smtClean="0"/>
          </a:p>
          <a:p>
            <a:r>
              <a:rPr lang="en-US" sz="2000" dirty="0" smtClean="0"/>
              <a:t>Mexico City (1984) –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instalasi</a:t>
            </a:r>
            <a:r>
              <a:rPr lang="en-US" sz="2000" dirty="0" smtClean="0"/>
              <a:t> LPG, 300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$20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endParaRPr lang="en-US" sz="2000" dirty="0" smtClean="0"/>
          </a:p>
          <a:p>
            <a:r>
              <a:rPr lang="en-US" sz="2000" dirty="0" smtClean="0"/>
              <a:t>Bhopal, India (1984)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gas </a:t>
            </a:r>
            <a:r>
              <a:rPr lang="en-US" sz="2000" dirty="0" err="1" smtClean="0"/>
              <a:t>beracun</a:t>
            </a:r>
            <a:r>
              <a:rPr lang="en-US" sz="2000" dirty="0" smtClean="0"/>
              <a:t>, 2500 </a:t>
            </a:r>
            <a:r>
              <a:rPr lang="en-US" sz="2000" dirty="0" err="1" smtClean="0"/>
              <a:t>meninggal</a:t>
            </a:r>
            <a:endParaRPr lang="en-US" sz="2000" dirty="0" smtClean="0"/>
          </a:p>
          <a:p>
            <a:r>
              <a:rPr lang="en-US" sz="2000" dirty="0" smtClean="0"/>
              <a:t>Chernobyl (1986) – </a:t>
            </a:r>
            <a:r>
              <a:rPr lang="en-US" sz="2000" dirty="0" err="1" smtClean="0"/>
              <a:t>kebocoran</a:t>
            </a:r>
            <a:r>
              <a:rPr lang="en-US" sz="2000" dirty="0" smtClean="0"/>
              <a:t> </a:t>
            </a:r>
            <a:r>
              <a:rPr lang="en-US" sz="2000" dirty="0" err="1" smtClean="0"/>
              <a:t>reaktor</a:t>
            </a:r>
            <a:r>
              <a:rPr lang="en-US" sz="2000" dirty="0" smtClean="0"/>
              <a:t> </a:t>
            </a:r>
            <a:r>
              <a:rPr lang="en-US" sz="2000" dirty="0" err="1" smtClean="0"/>
              <a:t>nuklir</a:t>
            </a:r>
            <a:r>
              <a:rPr lang="en-US" sz="2000" dirty="0" smtClean="0"/>
              <a:t>, 31 </a:t>
            </a:r>
            <a:r>
              <a:rPr lang="en-US" sz="2000" dirty="0" err="1" smtClean="0"/>
              <a:t>meninggal</a:t>
            </a:r>
            <a:r>
              <a:rPr lang="en-US" sz="2000" dirty="0" smtClean="0"/>
              <a:t>, </a:t>
            </a:r>
            <a:r>
              <a:rPr lang="en-US" sz="2000" dirty="0" err="1" smtClean="0"/>
              <a:t>ribuan</a:t>
            </a:r>
            <a:r>
              <a:rPr lang="en-US" sz="2000" dirty="0" smtClean="0"/>
              <a:t>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radiasi</a:t>
            </a:r>
            <a:endParaRPr lang="en-US" sz="2000" dirty="0" smtClean="0"/>
          </a:p>
          <a:p>
            <a:r>
              <a:rPr lang="en-US" sz="2000" dirty="0" smtClean="0"/>
              <a:t>Piper Alpha (1988) – </a:t>
            </a:r>
            <a:r>
              <a:rPr lang="en-US" sz="2000" dirty="0" err="1" smtClean="0"/>
              <a:t>bocoran</a:t>
            </a:r>
            <a:r>
              <a:rPr lang="en-US" sz="2000" dirty="0" smtClean="0"/>
              <a:t> gas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ledakan</a:t>
            </a:r>
            <a:r>
              <a:rPr lang="en-US" sz="2000" dirty="0" smtClean="0"/>
              <a:t> </a:t>
            </a:r>
            <a:r>
              <a:rPr lang="en-US" sz="2000" dirty="0" err="1" smtClean="0"/>
              <a:t>anjungan</a:t>
            </a:r>
            <a:r>
              <a:rPr lang="en-US" sz="2000" dirty="0" smtClean="0"/>
              <a:t>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, 167 </a:t>
            </a:r>
            <a:r>
              <a:rPr lang="en-US" sz="2000" dirty="0" err="1" smtClean="0"/>
              <a:t>meninggal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Nasional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Kilang</a:t>
            </a:r>
            <a:r>
              <a:rPr lang="en-US" dirty="0" smtClean="0"/>
              <a:t> </a:t>
            </a:r>
            <a:r>
              <a:rPr lang="en-US" dirty="0" err="1" smtClean="0"/>
              <a:t>cilacap</a:t>
            </a:r>
            <a:r>
              <a:rPr lang="en-US" dirty="0" smtClean="0"/>
              <a:t>,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(1975)</a:t>
            </a:r>
          </a:p>
          <a:p>
            <a:r>
              <a:rPr lang="en-US" dirty="0" smtClean="0"/>
              <a:t>LNG </a:t>
            </a:r>
            <a:r>
              <a:rPr lang="en-US" dirty="0" err="1" smtClean="0"/>
              <a:t>bontang</a:t>
            </a:r>
            <a:r>
              <a:rPr lang="en-US" dirty="0" smtClean="0"/>
              <a:t> – </a:t>
            </a:r>
            <a:r>
              <a:rPr lang="en-US" dirty="0" err="1" smtClean="0"/>
              <a:t>Ledakan</a:t>
            </a:r>
            <a:endParaRPr lang="en-US" dirty="0" smtClean="0"/>
          </a:p>
          <a:p>
            <a:r>
              <a:rPr lang="en-US" dirty="0" err="1" smtClean="0"/>
              <a:t>Petrowidada</a:t>
            </a:r>
            <a:r>
              <a:rPr lang="en-US" dirty="0" smtClean="0"/>
              <a:t> (2004) – </a:t>
            </a:r>
            <a:r>
              <a:rPr lang="en-US" dirty="0" err="1" smtClean="0"/>
              <a:t>Ledakan</a:t>
            </a:r>
            <a:endParaRPr lang="en-US" dirty="0" smtClean="0"/>
          </a:p>
          <a:p>
            <a:r>
              <a:rPr lang="en-US" dirty="0" err="1" smtClean="0"/>
              <a:t>Kilang</a:t>
            </a:r>
            <a:r>
              <a:rPr lang="en-US" dirty="0" smtClean="0"/>
              <a:t> </a:t>
            </a:r>
            <a:r>
              <a:rPr lang="en-US" dirty="0" err="1" smtClean="0"/>
              <a:t>cilacap</a:t>
            </a:r>
            <a:r>
              <a:rPr lang="en-US" dirty="0" smtClean="0"/>
              <a:t> (1995) –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</a:t>
            </a:r>
            <a:r>
              <a:rPr lang="en-US" dirty="0" err="1" smtClean="0"/>
              <a:t>timbun</a:t>
            </a:r>
            <a:endParaRPr lang="en-US" dirty="0" smtClean="0"/>
          </a:p>
          <a:p>
            <a:r>
              <a:rPr lang="en-US" dirty="0" smtClean="0"/>
              <a:t>Depot </a:t>
            </a:r>
            <a:r>
              <a:rPr lang="en-US" dirty="0" err="1" smtClean="0"/>
              <a:t>Plumpang</a:t>
            </a:r>
            <a:r>
              <a:rPr lang="en-US" dirty="0" smtClean="0"/>
              <a:t> (2008) –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Keselamatan</a:t>
            </a:r>
            <a:r>
              <a:rPr lang="en-US" b="1" dirty="0" smtClean="0"/>
              <a:t> -----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Lima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Abraham Maslow</a:t>
            </a:r>
          </a:p>
          <a:p>
            <a:pPr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(</a:t>
            </a:r>
            <a:r>
              <a:rPr lang="en-US" sz="2000" dirty="0" err="1" smtClean="0"/>
              <a:t>lapar</a:t>
            </a:r>
            <a:r>
              <a:rPr lang="en-US" sz="2000" dirty="0" smtClean="0"/>
              <a:t>, </a:t>
            </a:r>
            <a:r>
              <a:rPr lang="en-US" sz="2000" dirty="0" err="1" smtClean="0"/>
              <a:t>haus</a:t>
            </a:r>
            <a:r>
              <a:rPr lang="en-US" sz="2000" dirty="0" smtClean="0"/>
              <a:t>, </a:t>
            </a:r>
            <a:r>
              <a:rPr lang="en-US" sz="2000" dirty="0" err="1" smtClean="0"/>
              <a:t>tidur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aman</a:t>
            </a:r>
            <a:r>
              <a:rPr lang="en-US" sz="2000" dirty="0" smtClean="0"/>
              <a:t> (</a:t>
            </a:r>
            <a:r>
              <a:rPr lang="en-US" sz="2000" dirty="0" err="1" smtClean="0"/>
              <a:t>nyaman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keselamatan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(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,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penghargaan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ego </a:t>
            </a:r>
            <a:r>
              <a:rPr lang="en-US" sz="2000" dirty="0" err="1" smtClean="0"/>
              <a:t>diri</a:t>
            </a:r>
            <a:r>
              <a:rPr lang="en-US" sz="2000" dirty="0" smtClean="0"/>
              <a:t> (</a:t>
            </a:r>
            <a:r>
              <a:rPr lang="en-US" sz="2000" dirty="0" err="1" smtClean="0"/>
              <a:t>penghargaan</a:t>
            </a:r>
            <a:r>
              <a:rPr lang="en-US" sz="2000" dirty="0" smtClean="0"/>
              <a:t>, </a:t>
            </a:r>
            <a:r>
              <a:rPr lang="en-US" sz="2000" dirty="0" err="1" smtClean="0"/>
              <a:t>dihargai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aktualisasi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(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bakat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minat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diterimalingkungan</a:t>
            </a:r>
            <a:r>
              <a:rPr lang="en-US" sz="2000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TUJUAN DAN MANFAAT K3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endParaRPr lang="en-US" sz="3600" dirty="0" smtClean="0"/>
          </a:p>
          <a:p>
            <a:pPr marL="457200" indent="-457200">
              <a:buNone/>
            </a:pPr>
            <a:endParaRPr lang="en-US" sz="3600" dirty="0" smtClean="0"/>
          </a:p>
          <a:p>
            <a:pPr marL="457200" indent="-457200"/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 marL="457200" indent="-457200">
              <a:buNone/>
            </a:pPr>
            <a:endParaRPr lang="en-US" sz="3600" dirty="0" smtClean="0"/>
          </a:p>
          <a:p>
            <a:pPr marL="457200" indent="-457200"/>
            <a:r>
              <a:rPr lang="en-US" sz="3600" dirty="0" err="1" smtClean="0"/>
              <a:t>Aspek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2400" dirty="0" smtClean="0"/>
              <a:t>(</a:t>
            </a:r>
            <a:r>
              <a:rPr lang="en-US" sz="2000" dirty="0" smtClean="0"/>
              <a:t>K3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, K3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)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KERUGIAN AKIBAT KECELAKAAN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Citra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FILOSOFI K3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moral / </a:t>
            </a:r>
            <a:r>
              <a:rPr lang="en-US" sz="2400" dirty="0" err="1" smtClean="0"/>
              <a:t>etik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sekadar</a:t>
            </a:r>
            <a:r>
              <a:rPr lang="en-US" sz="2400" dirty="0" smtClean="0"/>
              <a:t> program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dididik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aman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ketenagakerjaan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kecelakaan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dicegah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Program K3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K3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000" i="1" dirty="0" smtClean="0"/>
              <a:t>International Association of Safety Professional (IASP)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masmutarno2014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11529</TotalTime>
  <Words>393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Sistem Manajemen K3  (SMK3)  Cut Alia Keumala Muda</vt:lpstr>
      <vt:lpstr>Slide 2</vt:lpstr>
      <vt:lpstr>Slide 3</vt:lpstr>
      <vt:lpstr>Slide 4</vt:lpstr>
      <vt:lpstr>Slide 5</vt:lpstr>
      <vt:lpstr>Slide 6</vt:lpstr>
      <vt:lpstr>TUJUAN DAN MANFAAT K3</vt:lpstr>
      <vt:lpstr>KERUGIAN AKIBAT KECELAKAAN</vt:lpstr>
      <vt:lpstr>FILOSOFI K3</vt:lpstr>
      <vt:lpstr>KONSEP KECELAKAAN</vt:lpstr>
      <vt:lpstr>FAKTOR PENYEBAB KECELAKAAN</vt:lpstr>
      <vt:lpstr>KONSEP SMK3</vt:lpstr>
      <vt:lpstr>Sumber bahaya mengandung risiko yang dapat menimbulkan insiden terhadapmanusia, lingkungan atau properti</vt:lpstr>
      <vt:lpstr>PENDEKATAN PENCEGAHAN KECELAKAAN</vt:lpstr>
      <vt:lpstr>OHS Risk Management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custm</dc:creator>
  <cp:lastModifiedBy>Hilhami</cp:lastModifiedBy>
  <cp:revision>405</cp:revision>
  <dcterms:created xsi:type="dcterms:W3CDTF">2011-12-07T04:13:24Z</dcterms:created>
  <dcterms:modified xsi:type="dcterms:W3CDTF">2007-04-25T23:04:42Z</dcterms:modified>
</cp:coreProperties>
</file>