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Perancangan Tata Letak Fasilitas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TKT306 #1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6623 - Taufiqur Rachman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Perancangan Tata Letak Fasilitas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TKT306 #1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6623 - Taufiqur Rachman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/>
              <a:t>6623 - </a:t>
            </a:r>
            <a:r>
              <a:rPr lang="en-US" dirty="0" err="1"/>
              <a:t>Taufiqur</a:t>
            </a:r>
            <a:r>
              <a:rPr lang="en-US" dirty="0"/>
              <a:t> </a:t>
            </a:r>
            <a:r>
              <a:rPr lang="en-US" dirty="0" err="1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TKT306 - Perancangan Tata Letak Fasilitas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6623 - </a:t>
            </a:r>
            <a:r>
              <a:rPr lang="en-US" dirty="0" err="1"/>
              <a:t>Taufiqur</a:t>
            </a:r>
            <a:r>
              <a:rPr lang="en-US" dirty="0"/>
              <a:t> </a:t>
            </a:r>
            <a:r>
              <a:rPr lang="en-US" dirty="0" err="1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200" b="1" dirty="0" err="1"/>
              <a:t>Kerangka</a:t>
            </a:r>
            <a:r>
              <a:rPr lang="en-US" sz="3200" b="1" dirty="0"/>
              <a:t> </a:t>
            </a:r>
            <a:r>
              <a:rPr lang="en-US" sz="3200" b="1" dirty="0" err="1"/>
              <a:t>Kerja</a:t>
            </a:r>
            <a:br>
              <a:rPr lang="en-US" sz="3200" b="1" dirty="0"/>
            </a:br>
            <a:r>
              <a:rPr lang="en-US" sz="3200" b="1" i="1" dirty="0"/>
              <a:t>Enterprise Risk Management</a:t>
            </a:r>
            <a:r>
              <a:rPr lang="en-US" sz="3200" b="1" dirty="0"/>
              <a:t> (ERM)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FEB 911</a:t>
            </a:r>
          </a:p>
          <a:p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500" dirty="0"/>
              <a:t>Muhyiddin, </a:t>
            </a:r>
            <a:r>
              <a:rPr lang="en-US" sz="1500" dirty="0" err="1"/>
              <a:t>S.Ak</a:t>
            </a:r>
            <a:r>
              <a:rPr lang="en-US" sz="1500" dirty="0"/>
              <a:t>., </a:t>
            </a:r>
            <a:r>
              <a:rPr lang="en-US" sz="1500" dirty="0" err="1"/>
              <a:t>M.Ak</a:t>
            </a:r>
            <a:endParaRPr lang="en-US" sz="1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#3</a:t>
            </a:r>
          </a:p>
        </p:txBody>
      </p:sp>
    </p:spTree>
    <p:extLst>
      <p:ext uri="{BB962C8B-B14F-4D97-AF65-F5344CB8AC3E}">
        <p14:creationId xmlns:p14="http://schemas.microsoft.com/office/powerpoint/2010/main" val="43212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9813-7119-4870-A07F-E80DB15A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74720" cy="365125"/>
          </a:xfrm>
        </p:spPr>
        <p:txBody>
          <a:bodyPr/>
          <a:lstStyle/>
          <a:p>
            <a:r>
              <a:rPr lang="en-US" dirty="0"/>
              <a:t>FEB911 –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F700F-13CE-446D-BE50-82B5E77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2895600" cy="365125"/>
          </a:xfrm>
        </p:spPr>
        <p:txBody>
          <a:bodyPr/>
          <a:lstStyle/>
          <a:p>
            <a:r>
              <a:rPr lang="en-US" dirty="0"/>
              <a:t>7565 – Muhyiddin, </a:t>
            </a:r>
            <a:r>
              <a:rPr lang="en-US" dirty="0" err="1"/>
              <a:t>S.Ak</a:t>
            </a:r>
            <a:r>
              <a:rPr lang="en-US" dirty="0"/>
              <a:t>., </a:t>
            </a:r>
            <a:r>
              <a:rPr lang="en-US" dirty="0" err="1"/>
              <a:t>M.Ak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KEMAMPUAN AKHIR YANG DIHARAPKAN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ERM yang </a:t>
            </a:r>
            <a:r>
              <a:rPr lang="en-US" dirty="0" err="1"/>
              <a:t>ada</a:t>
            </a:r>
            <a:r>
              <a:rPr lang="en-US" dirty="0"/>
              <a:t> di dunia, </a:t>
            </a:r>
            <a:r>
              <a:rPr lang="en-US" dirty="0" err="1"/>
              <a:t>mengenali</a:t>
            </a:r>
            <a:r>
              <a:rPr lang="en-US" dirty="0"/>
              <a:t> dan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komponen-komponen</a:t>
            </a:r>
            <a:r>
              <a:rPr lang="en-US" dirty="0"/>
              <a:t> ERM,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ERM </a:t>
            </a:r>
            <a:r>
              <a:rPr lang="en-US" dirty="0" err="1"/>
              <a:t>dari</a:t>
            </a:r>
            <a:r>
              <a:rPr lang="en-US" dirty="0"/>
              <a:t> COSO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047EE7A-698E-4A27-9B24-13FA3621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74720" cy="365125"/>
          </a:xfrm>
        </p:spPr>
        <p:txBody>
          <a:bodyPr/>
          <a:lstStyle/>
          <a:p>
            <a:r>
              <a:rPr lang="en-US" dirty="0"/>
              <a:t>FEB911 –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A38881-61C6-490A-B222-AE684BC8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2895600" cy="365125"/>
          </a:xfrm>
        </p:spPr>
        <p:txBody>
          <a:bodyPr/>
          <a:lstStyle/>
          <a:p>
            <a:r>
              <a:rPr lang="en-US" dirty="0"/>
              <a:t>7565 – Muhyiddin, </a:t>
            </a:r>
            <a:r>
              <a:rPr lang="en-US" dirty="0" err="1"/>
              <a:t>S.Ak</a:t>
            </a:r>
            <a:r>
              <a:rPr lang="en-US" dirty="0"/>
              <a:t>., </a:t>
            </a:r>
            <a:r>
              <a:rPr lang="en-US" dirty="0" err="1"/>
              <a:t>M.Ak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772400" cy="1182687"/>
          </a:xfrm>
        </p:spPr>
        <p:txBody>
          <a:bodyPr/>
          <a:lstStyle/>
          <a:p>
            <a:r>
              <a:rPr lang="en-US" sz="3200" dirty="0" err="1"/>
              <a:t>Definisi</a:t>
            </a:r>
            <a:r>
              <a:rPr lang="en-US" sz="3200" dirty="0"/>
              <a:t> ERM </a:t>
            </a:r>
            <a:r>
              <a:rPr lang="en-US" sz="3200" dirty="0" err="1"/>
              <a:t>menurut</a:t>
            </a:r>
            <a:r>
              <a:rPr lang="en-US" sz="3200" dirty="0"/>
              <a:t> </a:t>
            </a:r>
            <a:r>
              <a:rPr lang="en-US" sz="3200" i="1" dirty="0"/>
              <a:t>COSO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64500" cy="4537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yang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yang </a:t>
            </a:r>
            <a:r>
              <a:rPr lang="en-US" dirty="0" err="1"/>
              <a:t>diimplementasikan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dan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2A693-89AA-4933-9337-92294305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74720" cy="365125"/>
          </a:xfrm>
        </p:spPr>
        <p:txBody>
          <a:bodyPr/>
          <a:lstStyle/>
          <a:p>
            <a:r>
              <a:rPr lang="en-US" dirty="0"/>
              <a:t>FEB911 –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58B7D-2122-4B24-8A42-F1F7E576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2895600" cy="365125"/>
          </a:xfrm>
        </p:spPr>
        <p:txBody>
          <a:bodyPr/>
          <a:lstStyle/>
          <a:p>
            <a:r>
              <a:rPr lang="en-US" dirty="0"/>
              <a:t>7565 – Muhyiddin, </a:t>
            </a:r>
            <a:r>
              <a:rPr lang="en-US" dirty="0" err="1"/>
              <a:t>S.Ak</a:t>
            </a:r>
            <a:r>
              <a:rPr lang="en-US" dirty="0"/>
              <a:t>., </a:t>
            </a:r>
            <a:r>
              <a:rPr lang="en-US" dirty="0" err="1"/>
              <a:t>M.Ak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39813"/>
          </a:xfrm>
        </p:spPr>
        <p:txBody>
          <a:bodyPr/>
          <a:lstStyle/>
          <a:p>
            <a:pPr marL="838200" indent="-838200" algn="ctr" eaLnBrk="1" hangingPunct="1"/>
            <a:r>
              <a:rPr lang="en-US" sz="3200" b="1" dirty="0">
                <a:solidFill>
                  <a:schemeClr val="tx1"/>
                </a:solidFill>
              </a:rPr>
              <a:t>COSO ERM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B0C8A-70CB-4B06-8C4D-DA3790BA4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386263" cy="406623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6593F-3072-4772-BB78-031EB61A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74720" cy="365125"/>
          </a:xfrm>
        </p:spPr>
        <p:txBody>
          <a:bodyPr/>
          <a:lstStyle/>
          <a:p>
            <a:r>
              <a:rPr lang="en-US" dirty="0"/>
              <a:t>FEB911 –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A6149-1D48-4925-B91E-1FE265D7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2895600" cy="365125"/>
          </a:xfrm>
        </p:spPr>
        <p:txBody>
          <a:bodyPr/>
          <a:lstStyle/>
          <a:p>
            <a:r>
              <a:rPr lang="en-US" dirty="0"/>
              <a:t>7565 – Muhyiddin, </a:t>
            </a:r>
            <a:r>
              <a:rPr lang="en-US" dirty="0" err="1"/>
              <a:t>S.Ak</a:t>
            </a:r>
            <a:r>
              <a:rPr lang="en-US" dirty="0"/>
              <a:t>., </a:t>
            </a:r>
            <a:r>
              <a:rPr lang="en-US" dirty="0" err="1"/>
              <a:t>M.Ak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573722"/>
            <a:ext cx="7702550" cy="823913"/>
          </a:xfrm>
        </p:spPr>
        <p:txBody>
          <a:bodyPr/>
          <a:lstStyle/>
          <a:p>
            <a:pPr marL="838200" indent="-838200" algn="ctr" eaLnBrk="1" hangingPunct="1"/>
            <a:r>
              <a:rPr lang="en-US" sz="3200" b="1" dirty="0">
                <a:solidFill>
                  <a:schemeClr val="tx1"/>
                </a:solidFill>
              </a:rPr>
              <a:t>COSO ERM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51837" cy="4683125"/>
          </a:xfrm>
        </p:spPr>
        <p:txBody>
          <a:bodyPr>
            <a:normAutofit/>
          </a:bodyPr>
          <a:lstStyle/>
          <a:p>
            <a:r>
              <a:rPr lang="en-US" sz="2800" dirty="0" err="1"/>
              <a:t>Lingkungan</a:t>
            </a:r>
            <a:r>
              <a:rPr lang="en-US" sz="2800" dirty="0"/>
              <a:t> Internal (Internal Environment)</a:t>
            </a:r>
          </a:p>
          <a:p>
            <a:r>
              <a:rPr lang="en-US" sz="2800" dirty="0" err="1"/>
              <a:t>Penentuan</a:t>
            </a:r>
            <a:r>
              <a:rPr lang="en-US" sz="2800" dirty="0"/>
              <a:t> </a:t>
            </a:r>
            <a:r>
              <a:rPr lang="en-US" sz="2800" dirty="0" err="1"/>
              <a:t>Sasaran</a:t>
            </a:r>
            <a:r>
              <a:rPr lang="en-US" sz="2800" dirty="0"/>
              <a:t> (Objective Setting)</a:t>
            </a:r>
          </a:p>
          <a:p>
            <a:r>
              <a:rPr lang="en-US" sz="2800" dirty="0" err="1"/>
              <a:t>Identifikasi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(Event Identification)</a:t>
            </a:r>
          </a:p>
          <a:p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r>
              <a:rPr lang="en-US" sz="2800" dirty="0"/>
              <a:t> (Risk Assessment)</a:t>
            </a:r>
          </a:p>
          <a:p>
            <a:r>
              <a:rPr lang="en-US" sz="2800" dirty="0" err="1"/>
              <a:t>Tanggapan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r>
              <a:rPr lang="en-US" sz="2800" dirty="0"/>
              <a:t> (Risk Response)</a:t>
            </a:r>
          </a:p>
          <a:p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Pengendalian</a:t>
            </a:r>
            <a:r>
              <a:rPr lang="en-US" sz="2800" dirty="0"/>
              <a:t> (Control Activities)</a:t>
            </a:r>
          </a:p>
          <a:p>
            <a:r>
              <a:rPr lang="en-US" sz="2800" dirty="0" err="1"/>
              <a:t>Informasi</a:t>
            </a:r>
            <a:r>
              <a:rPr lang="en-US" sz="2800" dirty="0"/>
              <a:t> dan </a:t>
            </a:r>
            <a:r>
              <a:rPr lang="en-US" sz="2800" dirty="0" err="1"/>
              <a:t>Komunikasi</a:t>
            </a:r>
            <a:r>
              <a:rPr lang="en-US" sz="2800" dirty="0"/>
              <a:t> (Information and Communication)</a:t>
            </a:r>
          </a:p>
          <a:p>
            <a:r>
              <a:rPr lang="en-US" sz="2800" dirty="0" err="1"/>
              <a:t>Pemantauan</a:t>
            </a:r>
            <a:r>
              <a:rPr lang="en-US" sz="2800" dirty="0"/>
              <a:t> (Monitoring)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C9965-66E3-4B22-B64D-836F70DD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74720" cy="365125"/>
          </a:xfrm>
        </p:spPr>
        <p:txBody>
          <a:bodyPr/>
          <a:lstStyle/>
          <a:p>
            <a:r>
              <a:rPr lang="en-US" dirty="0"/>
              <a:t>FEB911 –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B319F-9374-4CA7-8D33-A10323A8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2895600" cy="365125"/>
          </a:xfrm>
        </p:spPr>
        <p:txBody>
          <a:bodyPr/>
          <a:lstStyle/>
          <a:p>
            <a:r>
              <a:rPr lang="en-US" dirty="0"/>
              <a:t>7565 – Muhyiddin, </a:t>
            </a:r>
            <a:r>
              <a:rPr lang="en-US" dirty="0" err="1"/>
              <a:t>S.Ak</a:t>
            </a:r>
            <a:r>
              <a:rPr lang="en-US" dirty="0"/>
              <a:t>., </a:t>
            </a:r>
            <a:r>
              <a:rPr lang="en-US" dirty="0" err="1"/>
              <a:t>M.Ak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667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500" b="1" dirty="0" err="1">
                <a:solidFill>
                  <a:schemeClr val="tx1"/>
                </a:solidFill>
              </a:rPr>
              <a:t>Contoh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Kegagalan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Mengelolah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Manajemen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Risiko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3AF854-B902-4D16-864F-07D5223A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25765"/>
              </p:ext>
            </p:extLst>
          </p:nvPr>
        </p:nvGraphicFramePr>
        <p:xfrm>
          <a:off x="381000" y="1295400"/>
          <a:ext cx="83820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992085655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2758067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/>
                        <a:t>Tahun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/>
                        <a:t>Penjelasan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38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Trader Bank Baring (Nick Leeson) </a:t>
                      </a:r>
                      <a:r>
                        <a:rPr lang="en-US" sz="1600" dirty="0" err="1"/>
                        <a:t>membeli</a:t>
                      </a:r>
                      <a:r>
                        <a:rPr lang="en-US" sz="1600" dirty="0"/>
                        <a:t> instrument derivative </a:t>
                      </a:r>
                      <a:r>
                        <a:rPr lang="en-US" sz="1600" dirty="0" err="1"/>
                        <a:t>saham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Jepang</a:t>
                      </a:r>
                      <a:r>
                        <a:rPr lang="en-US" sz="1600" dirty="0"/>
                        <a:t> (futures Nikkei). Bank Baring </a:t>
                      </a:r>
                      <a:r>
                        <a:rPr lang="en-US" sz="1600" dirty="0" err="1"/>
                        <a:t>adalah</a:t>
                      </a:r>
                      <a:r>
                        <a:rPr lang="en-US" sz="1600" dirty="0"/>
                        <a:t> Bank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Inggris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Ekonomi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Jepang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turun</a:t>
                      </a:r>
                      <a:r>
                        <a:rPr lang="en-US" sz="1600" dirty="0"/>
                        <a:t> drastic </a:t>
                      </a:r>
                      <a:r>
                        <a:rPr lang="en-US" sz="1600" dirty="0" err="1"/>
                        <a:t>karena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bencana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gempa</a:t>
                      </a:r>
                      <a:r>
                        <a:rPr lang="en-US" sz="1600" dirty="0"/>
                        <a:t> Kobe. </a:t>
                      </a:r>
                      <a:r>
                        <a:rPr lang="en-US" sz="1600" dirty="0" err="1"/>
                        <a:t>Akibatnya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mengalami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kerugian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besar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Transaksi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selanjutnya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jual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opsi</a:t>
                      </a:r>
                      <a:r>
                        <a:rPr lang="en-US" sz="1600" dirty="0"/>
                        <a:t>) 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mengurangi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kerugian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tetapi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memperparah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kerugian</a:t>
                      </a:r>
                      <a:r>
                        <a:rPr lang="en-US" sz="1600" dirty="0"/>
                        <a:t>. Pada </a:t>
                      </a:r>
                      <a:r>
                        <a:rPr lang="en-US" sz="1600" dirty="0" err="1"/>
                        <a:t>akhirnya</a:t>
                      </a:r>
                      <a:r>
                        <a:rPr lang="en-US" sz="1600" dirty="0"/>
                        <a:t> Bank Baring </a:t>
                      </a:r>
                      <a:r>
                        <a:rPr lang="en-US" sz="1600" dirty="0" err="1"/>
                        <a:t>mengalami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kerugian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sebesar</a:t>
                      </a:r>
                      <a:r>
                        <a:rPr lang="en-US" sz="1600" dirty="0"/>
                        <a:t> $1,3 </a:t>
                      </a:r>
                      <a:r>
                        <a:rPr lang="en-US" sz="1600" dirty="0" err="1"/>
                        <a:t>miliar</a:t>
                      </a:r>
                      <a:r>
                        <a:rPr lang="en-US" sz="1600" dirty="0"/>
                        <a:t>. Bank Baring </a:t>
                      </a:r>
                      <a:r>
                        <a:rPr lang="en-US" sz="1600" dirty="0" err="1"/>
                        <a:t>terpaksa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bangkrut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karena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kerugiannya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sudah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melebihi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modalnya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26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Enron </a:t>
                      </a:r>
                      <a:r>
                        <a:rPr lang="en-US" sz="1600" dirty="0" err="1"/>
                        <a:t>merupakan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perusahaan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memperdagangkan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energi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jual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beli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energi</a:t>
                      </a:r>
                      <a:r>
                        <a:rPr lang="en-US" sz="1600" dirty="0"/>
                        <a:t>). </a:t>
                      </a:r>
                      <a:r>
                        <a:rPr lang="en-US" sz="1600" dirty="0" err="1"/>
                        <a:t>Mereka</a:t>
                      </a:r>
                      <a:r>
                        <a:rPr lang="en-US" sz="1600" dirty="0"/>
                        <a:t> juga </a:t>
                      </a:r>
                      <a:r>
                        <a:rPr lang="en-US" sz="1600" dirty="0" err="1"/>
                        <a:t>masuk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kontrak</a:t>
                      </a:r>
                      <a:r>
                        <a:rPr lang="en-US" sz="1600" dirty="0"/>
                        <a:t> derivative </a:t>
                      </a:r>
                      <a:r>
                        <a:rPr lang="en-US" sz="1600" dirty="0" err="1"/>
                        <a:t>energi</a:t>
                      </a:r>
                      <a:r>
                        <a:rPr lang="en-US" sz="1600" dirty="0"/>
                        <a:t>. Usaha </a:t>
                      </a:r>
                      <a:r>
                        <a:rPr lang="en-US" sz="1600" dirty="0" err="1"/>
                        <a:t>mereka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cukup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kompleks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sehingga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transparansi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menjadi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lebih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sulit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Transparansi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kompleks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dimanfaatkan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menjalankan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sistem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akuntansi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wajar</a:t>
                      </a:r>
                      <a:r>
                        <a:rPr lang="en-US" sz="1600" dirty="0"/>
                        <a:t>. Di </a:t>
                      </a:r>
                      <a:r>
                        <a:rPr lang="en-US" sz="1600" dirty="0" err="1"/>
                        <a:t>samping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itu</a:t>
                      </a:r>
                      <a:r>
                        <a:rPr lang="en-US" sz="1600" dirty="0"/>
                        <a:t> Enron </a:t>
                      </a:r>
                      <a:r>
                        <a:rPr lang="en-US" sz="1600" dirty="0" err="1"/>
                        <a:t>melakukan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beberapa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manuever</a:t>
                      </a:r>
                      <a:r>
                        <a:rPr lang="en-US" sz="1600" dirty="0"/>
                        <a:t> agar </a:t>
                      </a:r>
                      <a:r>
                        <a:rPr lang="en-US" sz="1600" dirty="0" err="1"/>
                        <a:t>laporan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keuangannya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kelihatan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baik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Akhirnya</a:t>
                      </a:r>
                      <a:r>
                        <a:rPr lang="en-US" sz="1600" dirty="0"/>
                        <a:t> investor </a:t>
                      </a:r>
                      <a:r>
                        <a:rPr lang="en-US" sz="1600" dirty="0" err="1"/>
                        <a:t>mengetahui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trik-trik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mereka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Keuntungan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mereka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sesungguhnya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ternyata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sebesar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dilaporkan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Harga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saham</a:t>
                      </a:r>
                      <a:r>
                        <a:rPr lang="en-US" sz="1600" dirty="0"/>
                        <a:t> Enron </a:t>
                      </a:r>
                      <a:r>
                        <a:rPr lang="en-US" sz="1600" dirty="0" err="1"/>
                        <a:t>jatuh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$80 per </a:t>
                      </a:r>
                      <a:r>
                        <a:rPr lang="en-US" sz="1600" dirty="0" err="1"/>
                        <a:t>lembar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menjadi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hanya</a:t>
                      </a:r>
                      <a:r>
                        <a:rPr lang="en-US" sz="1600" dirty="0"/>
                        <a:t> $0,5. </a:t>
                      </a:r>
                      <a:r>
                        <a:rPr lang="en-US" sz="1600" dirty="0" err="1"/>
                        <a:t>Mereka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mempunyai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kewajiban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jangka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pendek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segera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jatuh</a:t>
                      </a:r>
                      <a:r>
                        <a:rPr lang="en-US" sz="1600" dirty="0"/>
                        <a:t> tempo. </a:t>
                      </a:r>
                      <a:r>
                        <a:rPr lang="en-US" sz="1600" dirty="0" err="1"/>
                        <a:t>Mereka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bisa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memperoleh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bantuan</a:t>
                      </a:r>
                      <a:r>
                        <a:rPr lang="en-US" sz="1600" dirty="0"/>
                        <a:t> dana. 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ada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percaya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mereka</a:t>
                      </a:r>
                      <a:r>
                        <a:rPr lang="en-US" sz="1600" dirty="0"/>
                        <a:t>. Enron </a:t>
                      </a:r>
                      <a:r>
                        <a:rPr lang="en-US" sz="1600" dirty="0" err="1"/>
                        <a:t>akhirnya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bangkrut</a:t>
                      </a:r>
                      <a:r>
                        <a:rPr lang="en-US" sz="16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5187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B28D-7D3A-4431-AEB0-43BAF51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74720" cy="365125"/>
          </a:xfrm>
        </p:spPr>
        <p:txBody>
          <a:bodyPr/>
          <a:lstStyle/>
          <a:p>
            <a:r>
              <a:rPr lang="en-US" dirty="0"/>
              <a:t>FEB911 –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A893-105C-4A67-B916-0602D64B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2895600" cy="365125"/>
          </a:xfrm>
        </p:spPr>
        <p:txBody>
          <a:bodyPr/>
          <a:lstStyle/>
          <a:p>
            <a:r>
              <a:rPr lang="en-US" dirty="0"/>
              <a:t>7565 – Muhyiddin, </a:t>
            </a:r>
            <a:r>
              <a:rPr lang="en-US" dirty="0" err="1"/>
              <a:t>S.Ak</a:t>
            </a:r>
            <a:r>
              <a:rPr lang="en-US" dirty="0"/>
              <a:t>., </a:t>
            </a:r>
            <a:r>
              <a:rPr lang="en-US" dirty="0" err="1"/>
              <a:t>M.Ak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823912"/>
          </a:xfrm>
        </p:spPr>
        <p:txBody>
          <a:bodyPr>
            <a:normAutofit/>
          </a:bodyPr>
          <a:lstStyle/>
          <a:p>
            <a:pPr marL="838200" indent="-838200" algn="ctr" eaLnBrk="1" hangingPunct="1"/>
            <a:r>
              <a:rPr lang="en-US" sz="3200" b="1" dirty="0" err="1">
                <a:solidFill>
                  <a:schemeClr val="tx1"/>
                </a:solidFill>
              </a:rPr>
              <a:t>Pandangan</a:t>
            </a:r>
            <a:r>
              <a:rPr lang="en-US" sz="3200" b="1" dirty="0">
                <a:solidFill>
                  <a:schemeClr val="tx1"/>
                </a:solidFill>
              </a:rPr>
              <a:t> Lama dan </a:t>
            </a:r>
            <a:r>
              <a:rPr lang="en-US" sz="3200" b="1" dirty="0" err="1">
                <a:solidFill>
                  <a:schemeClr val="tx1"/>
                </a:solidFill>
              </a:rPr>
              <a:t>Baru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2F2FC8-556B-4569-BEB5-5632A9867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15"/>
          <a:stretch/>
        </p:blipFill>
        <p:spPr>
          <a:xfrm>
            <a:off x="861293" y="1444625"/>
            <a:ext cx="7418240" cy="45338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05DBD-F3D5-4DC7-84BC-56E08F5A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74720" cy="365125"/>
          </a:xfrm>
        </p:spPr>
        <p:txBody>
          <a:bodyPr/>
          <a:lstStyle/>
          <a:p>
            <a:r>
              <a:rPr lang="en-US" dirty="0"/>
              <a:t>FEB911 –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9DE54-5B5C-4940-A7B1-B92E9BAB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2895600" cy="365125"/>
          </a:xfrm>
        </p:spPr>
        <p:txBody>
          <a:bodyPr/>
          <a:lstStyle/>
          <a:p>
            <a:r>
              <a:rPr lang="en-US" dirty="0"/>
              <a:t>7565 – Muhyiddin, </a:t>
            </a:r>
            <a:r>
              <a:rPr lang="en-US" dirty="0" err="1"/>
              <a:t>S.Ak</a:t>
            </a:r>
            <a:r>
              <a:rPr lang="en-US" dirty="0"/>
              <a:t>., </a:t>
            </a:r>
            <a:r>
              <a:rPr lang="en-US" dirty="0" err="1"/>
              <a:t>M.Ak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1125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en-US" sz="3600" dirty="0" err="1">
                <a:solidFill>
                  <a:schemeClr val="accent2"/>
                </a:solidFill>
              </a:rPr>
              <a:t>Ilustrasi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Pengelolahan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Manajemen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Risiko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6799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digambarkan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bagan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diilustrasikan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perjalanan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kendaraan</a:t>
            </a:r>
            <a:r>
              <a:rPr lang="en-US" sz="2000" dirty="0"/>
              <a:t> (</a:t>
            </a:r>
            <a:r>
              <a:rPr lang="en-US" sz="2000" dirty="0" err="1"/>
              <a:t>mobil</a:t>
            </a:r>
            <a:r>
              <a:rPr lang="en-US" sz="2000" dirty="0"/>
              <a:t>). Mobil yang </a:t>
            </a:r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lambat</a:t>
            </a:r>
            <a:r>
              <a:rPr lang="en-US" sz="2000" dirty="0"/>
              <a:t> </a:t>
            </a:r>
            <a:r>
              <a:rPr lang="en-US" sz="2000" dirty="0" err="1"/>
              <a:t>barangkali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menguntungkan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, </a:t>
            </a:r>
            <a:r>
              <a:rPr lang="en-US" sz="2000" dirty="0" err="1"/>
              <a:t>misal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lama,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membahayakan</a:t>
            </a:r>
            <a:r>
              <a:rPr lang="en-US" sz="2000" dirty="0"/>
              <a:t> </a:t>
            </a:r>
            <a:r>
              <a:rPr lang="en-US" sz="2000" dirty="0" err="1"/>
              <a:t>kendaraan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 Mobil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dipacu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.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(</a:t>
            </a:r>
            <a:r>
              <a:rPr lang="en-US" sz="2000" dirty="0" err="1"/>
              <a:t>misal</a:t>
            </a:r>
            <a:r>
              <a:rPr lang="en-US" sz="2000" dirty="0"/>
              <a:t>, </a:t>
            </a:r>
            <a:r>
              <a:rPr lang="en-US" sz="2000" dirty="0" err="1"/>
              <a:t>ngebut</a:t>
            </a:r>
            <a:r>
              <a:rPr lang="en-US" sz="2000" dirty="0"/>
              <a:t>),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bertabrakan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kehilangan</a:t>
            </a:r>
            <a:r>
              <a:rPr lang="en-US" sz="2000" dirty="0"/>
              <a:t> </a:t>
            </a:r>
            <a:r>
              <a:rPr lang="en-US" sz="2000" dirty="0" err="1"/>
              <a:t>kendali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. </a:t>
            </a:r>
            <a:r>
              <a:rPr lang="en-US" sz="2000" dirty="0" err="1"/>
              <a:t>Tentu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ini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menguntungkan</a:t>
            </a:r>
            <a:r>
              <a:rPr lang="en-US" sz="2000" dirty="0"/>
              <a:t>. Yang paling optimal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optimal,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dikendalikan</a:t>
            </a:r>
            <a:r>
              <a:rPr lang="en-US" sz="2000" dirty="0"/>
              <a:t>.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diilustrasikan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kombinasi</a:t>
            </a:r>
            <a:r>
              <a:rPr lang="en-US" sz="2000" dirty="0"/>
              <a:t> </a:t>
            </a:r>
            <a:r>
              <a:rPr lang="en-US" sz="2000" dirty="0" err="1"/>
              <a:t>penekanan</a:t>
            </a:r>
            <a:r>
              <a:rPr lang="en-US" sz="2000" dirty="0"/>
              <a:t> gas (</a:t>
            </a:r>
            <a:r>
              <a:rPr lang="en-US" sz="2000" dirty="0" err="1"/>
              <a:t>mempercepat</a:t>
            </a:r>
            <a:r>
              <a:rPr lang="en-US" sz="2000" dirty="0"/>
              <a:t> </a:t>
            </a:r>
            <a:r>
              <a:rPr lang="en-US" sz="2000" dirty="0" err="1"/>
              <a:t>kendaraan</a:t>
            </a:r>
            <a:r>
              <a:rPr lang="en-US" sz="2000" dirty="0"/>
              <a:t>) dan </a:t>
            </a:r>
            <a:r>
              <a:rPr lang="en-US" sz="2000" dirty="0" err="1"/>
              <a:t>penekanan</a:t>
            </a:r>
            <a:r>
              <a:rPr lang="en-US" sz="2000" dirty="0"/>
              <a:t> rem (</a:t>
            </a:r>
            <a:r>
              <a:rPr lang="en-US" sz="2000" dirty="0" err="1"/>
              <a:t>memperlambat</a:t>
            </a:r>
            <a:r>
              <a:rPr lang="en-US" sz="2000" dirty="0"/>
              <a:t> </a:t>
            </a:r>
            <a:r>
              <a:rPr lang="en-US" sz="2000" dirty="0" err="1"/>
              <a:t>kendaraan</a:t>
            </a:r>
            <a:r>
              <a:rPr lang="en-US" sz="2000" dirty="0"/>
              <a:t>). </a:t>
            </a:r>
            <a:r>
              <a:rPr lang="en-US" sz="2000" dirty="0" err="1"/>
              <a:t>Kombinasi</a:t>
            </a:r>
            <a:r>
              <a:rPr lang="en-US" sz="2000" dirty="0"/>
              <a:t> yang ideal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kencang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terkendali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8DB06-2963-4F2D-95D7-99C521D5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74720" cy="365125"/>
          </a:xfrm>
        </p:spPr>
        <p:txBody>
          <a:bodyPr/>
          <a:lstStyle/>
          <a:p>
            <a:r>
              <a:rPr lang="en-US" dirty="0"/>
              <a:t>FEB911 –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B3A2D-8BEF-41DC-88B2-A0F4DFD8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2895600" cy="365125"/>
          </a:xfrm>
        </p:spPr>
        <p:txBody>
          <a:bodyPr/>
          <a:lstStyle/>
          <a:p>
            <a:r>
              <a:rPr lang="en-US" dirty="0"/>
              <a:t>7565 – Muhyiddin, </a:t>
            </a:r>
            <a:r>
              <a:rPr lang="en-US" dirty="0" err="1"/>
              <a:t>S.Ak</a:t>
            </a:r>
            <a:r>
              <a:rPr lang="en-US" dirty="0"/>
              <a:t>., </a:t>
            </a:r>
            <a:r>
              <a:rPr lang="en-US" dirty="0" err="1"/>
              <a:t>M.Ak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187"/>
            <a:ext cx="7772400" cy="963613"/>
          </a:xfrm>
        </p:spPr>
        <p:txBody>
          <a:bodyPr>
            <a:normAutofit/>
          </a:bodyPr>
          <a:lstStyle/>
          <a:p>
            <a:pPr marL="838200" indent="-838200" eaLnBrk="1" hangingPunct="1"/>
            <a:r>
              <a:rPr lang="en-US" sz="4000" dirty="0" err="1">
                <a:solidFill>
                  <a:schemeClr val="tx1"/>
                </a:solidFill>
              </a:rPr>
              <a:t>Kerangka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Manajemen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Risiko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234BFC-DBFA-46DD-BE4E-91B4D4FAF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58013"/>
            <a:ext cx="6362105" cy="48617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E6F13-DE0D-449F-914F-3FFE40F9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74720" cy="365125"/>
          </a:xfrm>
        </p:spPr>
        <p:txBody>
          <a:bodyPr/>
          <a:lstStyle/>
          <a:p>
            <a:r>
              <a:rPr lang="en-US" dirty="0"/>
              <a:t>FEB911 –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D8378-1F96-4C97-A856-9553A5CE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2895600" cy="365125"/>
          </a:xfrm>
        </p:spPr>
        <p:txBody>
          <a:bodyPr/>
          <a:lstStyle/>
          <a:p>
            <a:r>
              <a:rPr lang="en-US" dirty="0"/>
              <a:t>7565 – Muhyiddin, </a:t>
            </a:r>
            <a:r>
              <a:rPr lang="en-US" dirty="0" err="1"/>
              <a:t>S.Ak</a:t>
            </a:r>
            <a:r>
              <a:rPr lang="en-US" dirty="0"/>
              <a:t>., </a:t>
            </a:r>
            <a:r>
              <a:rPr lang="en-US" dirty="0" err="1"/>
              <a:t>M.Ak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599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Calibri</vt:lpstr>
      <vt:lpstr>Office Theme</vt:lpstr>
      <vt:lpstr>Kerangka Kerja Enterprise Risk Management (ERM)</vt:lpstr>
      <vt:lpstr>KEMAMPUAN AKHIR YANG DIHARAPKAN</vt:lpstr>
      <vt:lpstr>Definisi ERM menurut COSO</vt:lpstr>
      <vt:lpstr>COSO ERM</vt:lpstr>
      <vt:lpstr>COSO ERM</vt:lpstr>
      <vt:lpstr>Contoh Kegagalan Mengelolah Manajemen Risiko</vt:lpstr>
      <vt:lpstr>Pandangan Lama dan Baru</vt:lpstr>
      <vt:lpstr>Ilustrasi Pengelolahan Manajemen Risiko</vt:lpstr>
      <vt:lpstr>Kerangka Manajemen Risiko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Muhyiddin Damia</cp:lastModifiedBy>
  <cp:revision>28</cp:revision>
  <dcterms:created xsi:type="dcterms:W3CDTF">2017-09-09T11:34:57Z</dcterms:created>
  <dcterms:modified xsi:type="dcterms:W3CDTF">2018-09-29T09:02:04Z</dcterms:modified>
</cp:coreProperties>
</file>