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64" r:id="rId2"/>
    <p:sldId id="259" r:id="rId3"/>
    <p:sldId id="260" r:id="rId4"/>
    <p:sldId id="262" r:id="rId5"/>
    <p:sldId id="266" r:id="rId6"/>
    <p:sldId id="269" r:id="rId7"/>
    <p:sldId id="272" r:id="rId8"/>
    <p:sldId id="257" r:id="rId9"/>
    <p:sldId id="273" r:id="rId10"/>
    <p:sldId id="270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636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20483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0484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0485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4416" y="0"/>
                </a:cxn>
                <a:cxn ang="0">
                  <a:pos x="4917" y="500"/>
                </a:cxn>
                <a:cxn ang="0">
                  <a:pos x="4417" y="1000"/>
                </a:cxn>
                <a:cxn ang="0">
                  <a:pos x="0" y="1000"/>
                </a:cxn>
              </a:cxnLst>
              <a:rect l="T0" t="T1" r="T2" b="T3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0486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48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48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489" name="Rectangle 9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490" name="Rectangle 10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491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fld id="{12A65697-75A7-4AB0-B1C9-294FE6A300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F1F127-7AD7-4DBE-AF5E-769D884BFE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9CA134-4C5E-48C2-A77E-D259617A5F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22A5E61B-8C5B-4405-B6EF-FC46F307F9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9955BD-9E8C-4676-9805-7BCB4B0CE9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E65EB0-BE28-4969-BCBC-9B0063294C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9C4652-2607-4C88-9504-5F2F28AA53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88D7CA-95C0-41CB-AE50-AFBE1778B1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5469F2-09EA-4D9A-B3B3-F53EED324E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79BE2F-4632-4927-835A-1164CDD14B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8B6A44-0827-48AF-93C7-B27A4DA2D9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E9254E-AA93-4929-8730-69E7104C02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9459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9460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6499" y="0"/>
                </a:cxn>
                <a:cxn ang="0">
                  <a:pos x="7000" y="500"/>
                </a:cxn>
                <a:cxn ang="0">
                  <a:pos x="6500" y="1000"/>
                </a:cxn>
                <a:cxn ang="0">
                  <a:pos x="0" y="1000"/>
                </a:cxn>
              </a:cxnLst>
              <a:rect l="T0" t="T1" r="T2" b="T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9461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46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46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946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946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E74E5049-0C4E-4288-94E3-B80A36EE299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800" dirty="0" err="1"/>
              <a:t>Metodologi</a:t>
            </a:r>
            <a:r>
              <a:rPr lang="en-US" sz="3800" dirty="0"/>
              <a:t> </a:t>
            </a:r>
            <a:r>
              <a:rPr lang="en-US" sz="3800" dirty="0" err="1"/>
              <a:t>Penelitian</a:t>
            </a:r>
            <a:r>
              <a:rPr lang="en-US" sz="3800" dirty="0"/>
              <a:t> </a:t>
            </a:r>
            <a:br>
              <a:rPr lang="en-US" sz="3800" dirty="0"/>
            </a:br>
            <a:r>
              <a:rPr lang="en-US" sz="3800" dirty="0" smtClean="0"/>
              <a:t> (</a:t>
            </a:r>
            <a:r>
              <a:rPr lang="en-US" sz="3800" dirty="0"/>
              <a:t>2 SKS)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600200"/>
            <a:ext cx="5943600" cy="4343400"/>
          </a:xfrm>
          <a:solidFill>
            <a:schemeClr val="accent1">
              <a:lumMod val="90000"/>
            </a:schemeClr>
          </a:solidFill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 smtClean="0"/>
              <a:t>Kompetensi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diharapkan</a:t>
            </a:r>
            <a:r>
              <a:rPr lang="en-US" sz="2000" dirty="0" smtClean="0"/>
              <a:t>  agar </a:t>
            </a:r>
            <a:r>
              <a:rPr lang="en-US" sz="2000" dirty="0" err="1" smtClean="0"/>
              <a:t>mahasiswa</a:t>
            </a:r>
            <a:r>
              <a:rPr lang="en-US" sz="2000" dirty="0" smtClean="0"/>
              <a:t>   :</a:t>
            </a:r>
          </a:p>
          <a:p>
            <a:pPr>
              <a:lnSpc>
                <a:spcPct val="150000"/>
              </a:lnSpc>
            </a:pPr>
            <a:r>
              <a:rPr lang="en-US" sz="2000" dirty="0" err="1" smtClean="0"/>
              <a:t>Memahami</a:t>
            </a:r>
            <a:r>
              <a:rPr lang="en-US" sz="2000" dirty="0" smtClean="0"/>
              <a:t> </a:t>
            </a:r>
            <a:r>
              <a:rPr lang="en-US" sz="2000" dirty="0" err="1" smtClean="0"/>
              <a:t>teori</a:t>
            </a:r>
            <a:r>
              <a:rPr lang="en-US" sz="2000" dirty="0" smtClean="0"/>
              <a:t>, </a:t>
            </a:r>
            <a:r>
              <a:rPr lang="en-US" sz="2000" dirty="0" err="1" smtClean="0"/>
              <a:t>jenis</a:t>
            </a:r>
            <a:r>
              <a:rPr lang="en-US" sz="2000" dirty="0" smtClean="0"/>
              <a:t> </a:t>
            </a:r>
            <a:r>
              <a:rPr lang="en-US" sz="2000" dirty="0" err="1" smtClean="0"/>
              <a:t>penelitian</a:t>
            </a:r>
            <a:r>
              <a:rPr lang="en-US" sz="2000" dirty="0" smtClean="0"/>
              <a:t> </a:t>
            </a:r>
            <a:r>
              <a:rPr lang="en-US" sz="2000" dirty="0" err="1" smtClean="0"/>
              <a:t>ilmiah</a:t>
            </a:r>
            <a:r>
              <a:rPr lang="en-US" sz="20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2000" dirty="0" err="1" smtClean="0"/>
              <a:t>Memahami</a:t>
            </a:r>
            <a:r>
              <a:rPr lang="en-US" sz="2000" dirty="0" smtClean="0"/>
              <a:t> </a:t>
            </a:r>
            <a:r>
              <a:rPr lang="en-US" sz="2000" dirty="0" err="1" smtClean="0"/>
              <a:t>tahapan</a:t>
            </a:r>
            <a:r>
              <a:rPr lang="en-US" sz="2000" dirty="0" smtClean="0"/>
              <a:t> </a:t>
            </a:r>
            <a:r>
              <a:rPr lang="en-US" sz="2000" dirty="0" err="1" smtClean="0"/>
              <a:t>pelaksanaan</a:t>
            </a:r>
            <a:r>
              <a:rPr lang="en-US" sz="2000" dirty="0" smtClean="0"/>
              <a:t> </a:t>
            </a:r>
            <a:r>
              <a:rPr lang="en-US" sz="2000" dirty="0" err="1" smtClean="0"/>
              <a:t>penelitian</a:t>
            </a:r>
            <a:r>
              <a:rPr lang="en-US" sz="2000" dirty="0" smtClean="0"/>
              <a:t>.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 err="1"/>
              <a:t>Memahami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mampu</a:t>
            </a:r>
            <a:r>
              <a:rPr lang="en-US" sz="2000" dirty="0"/>
              <a:t> </a:t>
            </a:r>
            <a:r>
              <a:rPr lang="en-US" sz="2000" dirty="0" err="1"/>
              <a:t>menyusun</a:t>
            </a:r>
            <a:r>
              <a:rPr lang="en-US" sz="2000" dirty="0"/>
              <a:t> </a:t>
            </a:r>
            <a:r>
              <a:rPr lang="en-US" sz="2000" dirty="0" smtClean="0"/>
              <a:t> </a:t>
            </a:r>
            <a:r>
              <a:rPr lang="en-US" sz="2000" dirty="0" err="1" smtClean="0"/>
              <a:t>rencana</a:t>
            </a:r>
            <a:r>
              <a:rPr lang="en-US" sz="2000" dirty="0" smtClean="0"/>
              <a:t> </a:t>
            </a:r>
            <a:r>
              <a:rPr lang="en-US" sz="2000" dirty="0" err="1" smtClean="0"/>
              <a:t>penelitian</a:t>
            </a:r>
            <a:r>
              <a:rPr lang="en-US" sz="2000" dirty="0" smtClean="0"/>
              <a:t> </a:t>
            </a:r>
            <a:r>
              <a:rPr lang="en-US" sz="2000" dirty="0" err="1" smtClean="0"/>
              <a:t>sesuai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rumusan</a:t>
            </a:r>
            <a:r>
              <a:rPr lang="en-US" sz="2000" dirty="0" smtClean="0"/>
              <a:t> </a:t>
            </a:r>
            <a:r>
              <a:rPr lang="en-US" sz="2000" dirty="0" err="1" smtClean="0"/>
              <a:t>masalah</a:t>
            </a:r>
            <a:r>
              <a:rPr lang="en-US" sz="20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2000" dirty="0" err="1" smtClean="0"/>
              <a:t>Mampu</a:t>
            </a:r>
            <a:r>
              <a:rPr lang="en-US" sz="2000" dirty="0" smtClean="0"/>
              <a:t>  </a:t>
            </a:r>
            <a:r>
              <a:rPr lang="en-US" sz="2000" dirty="0" err="1"/>
              <a:t>melaksanakan</a:t>
            </a:r>
            <a:r>
              <a:rPr lang="en-US" sz="2000" dirty="0"/>
              <a:t> </a:t>
            </a:r>
            <a:r>
              <a:rPr lang="en-US" sz="2000" dirty="0" err="1"/>
              <a:t>penelitian</a:t>
            </a:r>
            <a:r>
              <a:rPr lang="en-US" sz="2000" dirty="0"/>
              <a:t> </a:t>
            </a:r>
            <a:r>
              <a:rPr lang="en-US" sz="2000" dirty="0" err="1" smtClean="0"/>
              <a:t>ilmiah</a:t>
            </a:r>
            <a:r>
              <a:rPr lang="en-US" sz="2000" dirty="0" smtClean="0"/>
              <a:t>. 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 err="1" smtClean="0"/>
              <a:t>Memahami</a:t>
            </a:r>
            <a:r>
              <a:rPr lang="en-US" sz="2000" dirty="0" smtClean="0"/>
              <a:t>  </a:t>
            </a:r>
            <a:r>
              <a:rPr lang="en-US" sz="2000" dirty="0" err="1" smtClean="0"/>
              <a:t>dan</a:t>
            </a:r>
            <a:r>
              <a:rPr lang="en-US" sz="2000" dirty="0" smtClean="0"/>
              <a:t>  </a:t>
            </a:r>
            <a:r>
              <a:rPr lang="en-US" sz="2000" dirty="0" err="1"/>
              <a:t>mampu</a:t>
            </a:r>
            <a:r>
              <a:rPr lang="en-US" sz="2000" dirty="0"/>
              <a:t> </a:t>
            </a:r>
            <a:r>
              <a:rPr lang="en-US" sz="2000" dirty="0" err="1"/>
              <a:t>menyusun</a:t>
            </a:r>
            <a:r>
              <a:rPr lang="en-US" sz="2000" dirty="0"/>
              <a:t> </a:t>
            </a:r>
            <a:r>
              <a:rPr lang="en-US" sz="2000" dirty="0" err="1"/>
              <a:t>laporan</a:t>
            </a:r>
            <a:r>
              <a:rPr lang="en-US" sz="2000" dirty="0"/>
              <a:t>  </a:t>
            </a:r>
            <a:r>
              <a:rPr lang="en-US" sz="2000" dirty="0" err="1"/>
              <a:t>penelitian</a:t>
            </a:r>
            <a:r>
              <a:rPr lang="en-US" sz="2000" dirty="0"/>
              <a:t> </a:t>
            </a:r>
            <a:r>
              <a:rPr lang="en-US" sz="2000" dirty="0" err="1" smtClean="0"/>
              <a:t>ilmiah</a:t>
            </a:r>
            <a:r>
              <a:rPr lang="en-US" sz="2000" dirty="0" smtClean="0"/>
              <a:t>.</a:t>
            </a:r>
            <a:endParaRPr lang="en-US" sz="2000" dirty="0"/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sz="2000" dirty="0"/>
          </a:p>
        </p:txBody>
      </p:sp>
      <p:pic>
        <p:nvPicPr>
          <p:cNvPr id="27652" name="Picture 4" descr="j0301252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6705600" y="2133600"/>
            <a:ext cx="1752600" cy="2971800"/>
          </a:xfrm>
          <a:noFill/>
          <a:ln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Penelitian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Ciri-ciri penelitian  :</a:t>
            </a:r>
          </a:p>
          <a:p>
            <a:pPr>
              <a:lnSpc>
                <a:spcPct val="90000"/>
              </a:lnSpc>
            </a:pPr>
            <a:r>
              <a:rPr lang="en-US" sz="2400"/>
              <a:t>Fokus pada masalah</a:t>
            </a:r>
          </a:p>
          <a:p>
            <a:pPr>
              <a:lnSpc>
                <a:spcPct val="90000"/>
              </a:lnSpc>
            </a:pPr>
            <a:r>
              <a:rPr lang="en-US" sz="2400"/>
              <a:t>Pandangan “curious”</a:t>
            </a:r>
          </a:p>
          <a:p>
            <a:pPr>
              <a:lnSpc>
                <a:spcPct val="90000"/>
              </a:lnSpc>
            </a:pPr>
            <a:r>
              <a:rPr lang="en-US" sz="2400"/>
              <a:t>Original (keaslian)</a:t>
            </a:r>
          </a:p>
          <a:p>
            <a:pPr>
              <a:lnSpc>
                <a:spcPct val="90000"/>
              </a:lnSpc>
            </a:pPr>
            <a:r>
              <a:rPr lang="en-US" sz="2400"/>
              <a:t>Terbuka dan jujur</a:t>
            </a:r>
          </a:p>
          <a:p>
            <a:pPr>
              <a:lnSpc>
                <a:spcPct val="90000"/>
              </a:lnSpc>
            </a:pPr>
            <a:r>
              <a:rPr lang="en-US" sz="2400"/>
              <a:t>Menggunakan pengukuran yang akurat</a:t>
            </a:r>
          </a:p>
          <a:p>
            <a:pPr>
              <a:lnSpc>
                <a:spcPct val="90000"/>
              </a:lnSpc>
            </a:pPr>
            <a:r>
              <a:rPr lang="en-US" sz="2400"/>
              <a:t>Didasari asumsi : setiap fenomena mengikuti hukum tertentu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Penelitian merupakan proses yang berjalan terus menerus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Hasil suatu penelitian adalah ilmu pengetahuan yang setelah diuji kebenarannya akan memberikan suatu kebenaran ilmiah.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800" dirty="0" err="1" smtClean="0"/>
              <a:t>Pokok</a:t>
            </a:r>
            <a:r>
              <a:rPr lang="en-US" sz="3800" dirty="0" smtClean="0"/>
              <a:t> </a:t>
            </a:r>
            <a:r>
              <a:rPr lang="en-US" sz="3800" dirty="0" err="1" smtClean="0"/>
              <a:t>Bahasan</a:t>
            </a:r>
            <a:endParaRPr lang="en-US" sz="3800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600200"/>
            <a:ext cx="6096000" cy="4191000"/>
          </a:xfrm>
          <a:solidFill>
            <a:srgbClr val="FFCCFF"/>
          </a:solidFill>
        </p:spPr>
        <p:txBody>
          <a:bodyPr/>
          <a:lstStyle/>
          <a:p>
            <a:r>
              <a:rPr lang="en-US" sz="2400" b="1" dirty="0" err="1" smtClean="0"/>
              <a:t>Pengetahuan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Ilmu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Penelitian</a:t>
            </a:r>
            <a:endParaRPr lang="en-US" sz="2400" b="1" dirty="0" smtClean="0"/>
          </a:p>
          <a:p>
            <a:r>
              <a:rPr lang="en-US" sz="2400" b="1" dirty="0" err="1" smtClean="0"/>
              <a:t>Berpikir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Metode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Ilmiah</a:t>
            </a:r>
            <a:endParaRPr lang="en-US" sz="2400" b="1" dirty="0"/>
          </a:p>
          <a:p>
            <a:r>
              <a:rPr lang="en-US" sz="2400" b="1" dirty="0" err="1" smtClean="0"/>
              <a:t>Desain</a:t>
            </a:r>
            <a:r>
              <a:rPr lang="en-US" sz="2400" b="1" dirty="0" smtClean="0"/>
              <a:t> </a:t>
            </a:r>
            <a:r>
              <a:rPr lang="en-US" sz="2400" b="1" dirty="0" err="1"/>
              <a:t>Penelitian</a:t>
            </a:r>
            <a:r>
              <a:rPr lang="en-US" sz="2400" b="1" dirty="0"/>
              <a:t> </a:t>
            </a:r>
          </a:p>
          <a:p>
            <a:r>
              <a:rPr lang="en-US" sz="2400" b="1" dirty="0" err="1"/>
              <a:t>Pengukuran</a:t>
            </a:r>
            <a:endParaRPr lang="en-US" sz="2400" b="1" dirty="0"/>
          </a:p>
          <a:p>
            <a:r>
              <a:rPr lang="en-US" sz="2400" b="1" dirty="0" err="1"/>
              <a:t>Desain</a:t>
            </a:r>
            <a:r>
              <a:rPr lang="en-US" sz="2400" b="1" dirty="0"/>
              <a:t> </a:t>
            </a:r>
            <a:r>
              <a:rPr lang="en-US" sz="2400" b="1" dirty="0" err="1"/>
              <a:t>Skala</a:t>
            </a:r>
            <a:endParaRPr lang="en-US" sz="2400" b="1" dirty="0"/>
          </a:p>
          <a:p>
            <a:r>
              <a:rPr lang="en-US" sz="2400" b="1" dirty="0" err="1"/>
              <a:t>Desain</a:t>
            </a:r>
            <a:r>
              <a:rPr lang="en-US" sz="2400" b="1" dirty="0"/>
              <a:t> </a:t>
            </a:r>
            <a:r>
              <a:rPr lang="en-US" sz="2400" b="1" dirty="0" err="1"/>
              <a:t>Pengambilan</a:t>
            </a:r>
            <a:r>
              <a:rPr lang="en-US" sz="2400" b="1" dirty="0"/>
              <a:t> </a:t>
            </a:r>
            <a:r>
              <a:rPr lang="en-US" sz="2400" b="1" dirty="0" err="1"/>
              <a:t>Sampel</a:t>
            </a:r>
            <a:endParaRPr lang="en-US" sz="2400" b="1" dirty="0"/>
          </a:p>
          <a:p>
            <a:r>
              <a:rPr lang="en-US" sz="2400" b="1" dirty="0" err="1"/>
              <a:t>Metode</a:t>
            </a:r>
            <a:r>
              <a:rPr lang="en-US" sz="2400" b="1" dirty="0"/>
              <a:t> </a:t>
            </a:r>
            <a:r>
              <a:rPr lang="en-US" sz="2400" b="1" dirty="0" err="1"/>
              <a:t>Pengumpulan</a:t>
            </a:r>
            <a:r>
              <a:rPr lang="en-US" sz="2400" b="1" dirty="0"/>
              <a:t> Data</a:t>
            </a:r>
          </a:p>
          <a:p>
            <a:r>
              <a:rPr lang="en-US" sz="2400" b="1" dirty="0" err="1"/>
              <a:t>Usulan</a:t>
            </a:r>
            <a:r>
              <a:rPr lang="en-US" sz="2400" b="1" dirty="0"/>
              <a:t> </a:t>
            </a:r>
            <a:r>
              <a:rPr lang="en-US" sz="2400" b="1" dirty="0" err="1"/>
              <a:t>Penelitian</a:t>
            </a:r>
            <a:endParaRPr lang="en-US" sz="2400" b="1" dirty="0"/>
          </a:p>
          <a:p>
            <a:r>
              <a:rPr lang="en-US" sz="2400" b="1" dirty="0" err="1"/>
              <a:t>Penulisan</a:t>
            </a:r>
            <a:r>
              <a:rPr lang="en-US" sz="2400" b="1" dirty="0"/>
              <a:t> </a:t>
            </a:r>
            <a:r>
              <a:rPr lang="en-US" sz="2400" b="1" dirty="0" err="1"/>
              <a:t>Laporan</a:t>
            </a:r>
            <a:r>
              <a:rPr lang="en-US" sz="2400" b="1" dirty="0"/>
              <a:t> </a:t>
            </a:r>
            <a:r>
              <a:rPr lang="en-US" sz="2400" b="1" dirty="0" err="1"/>
              <a:t>Penelitian</a:t>
            </a:r>
            <a:r>
              <a:rPr lang="en-US" sz="2400" dirty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Referrence</a:t>
            </a:r>
            <a:r>
              <a:rPr lang="en-US" b="1" dirty="0"/>
              <a:t>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7162800" cy="4648200"/>
          </a:xfrm>
        </p:spPr>
        <p:txBody>
          <a:bodyPr/>
          <a:lstStyle/>
          <a:p>
            <a:pPr marL="381000" indent="-381000">
              <a:lnSpc>
                <a:spcPct val="80000"/>
              </a:lnSpc>
            </a:pPr>
            <a:endParaRPr lang="en-US" sz="2000" b="1" dirty="0"/>
          </a:p>
          <a:p>
            <a:pPr marL="800100" lvl="1" indent="-342900">
              <a:buFont typeface="Wingdings" pitchFamily="2" charset="2"/>
              <a:buAutoNum type="arabicPeriod"/>
            </a:pPr>
            <a:r>
              <a:rPr lang="en-US" sz="1600" dirty="0" err="1" smtClean="0"/>
              <a:t>Nazir</a:t>
            </a:r>
            <a:r>
              <a:rPr lang="en-US" sz="1600" dirty="0" smtClean="0"/>
              <a:t>, M., </a:t>
            </a:r>
            <a:r>
              <a:rPr lang="en-US" sz="1600" dirty="0" err="1" smtClean="0"/>
              <a:t>Metode</a:t>
            </a:r>
            <a:r>
              <a:rPr lang="en-US" sz="1600" dirty="0" smtClean="0"/>
              <a:t> </a:t>
            </a:r>
            <a:r>
              <a:rPr lang="en-US" sz="1600" dirty="0" err="1" smtClean="0"/>
              <a:t>Penelitian</a:t>
            </a:r>
            <a:r>
              <a:rPr lang="en-US" sz="1600" dirty="0" smtClean="0"/>
              <a:t>., </a:t>
            </a:r>
            <a:r>
              <a:rPr lang="en-US" sz="1600" dirty="0" err="1" smtClean="0"/>
              <a:t>Ghalia</a:t>
            </a:r>
            <a:r>
              <a:rPr lang="en-US" sz="1600" dirty="0" smtClean="0"/>
              <a:t> Indonesia, Jakarta, 1988.</a:t>
            </a:r>
          </a:p>
          <a:p>
            <a:pPr marL="800100" lvl="1" indent="-342900">
              <a:buFont typeface="Wingdings" pitchFamily="2" charset="2"/>
              <a:buAutoNum type="arabicPeriod"/>
            </a:pPr>
            <a:r>
              <a:rPr lang="en-US" sz="1600" dirty="0" err="1" smtClean="0"/>
              <a:t>Sekaran</a:t>
            </a:r>
            <a:r>
              <a:rPr lang="en-US" sz="1600" dirty="0" smtClean="0"/>
              <a:t> </a:t>
            </a:r>
            <a:r>
              <a:rPr lang="en-US" sz="1600" dirty="0" err="1"/>
              <a:t>Uma</a:t>
            </a:r>
            <a:r>
              <a:rPr lang="en-US" sz="1600" dirty="0"/>
              <a:t>, “Research Method For Business : A Skill Building Approach”, 3rd </a:t>
            </a:r>
            <a:r>
              <a:rPr lang="en-US" sz="1600" dirty="0" err="1"/>
              <a:t>ed.,John</a:t>
            </a:r>
            <a:r>
              <a:rPr lang="en-US" sz="1600" dirty="0"/>
              <a:t> Willey, New York. 2000</a:t>
            </a:r>
          </a:p>
          <a:p>
            <a:pPr marL="800100" lvl="1" indent="-342900">
              <a:buFont typeface="Wingdings" pitchFamily="2" charset="2"/>
              <a:buAutoNum type="arabicPeriod"/>
            </a:pPr>
            <a:r>
              <a:rPr lang="en-US" sz="1600" dirty="0" err="1" smtClean="0"/>
              <a:t>Zikmund</a:t>
            </a:r>
            <a:r>
              <a:rPr lang="en-US" sz="1600" dirty="0" smtClean="0"/>
              <a:t> </a:t>
            </a:r>
            <a:r>
              <a:rPr lang="en-US" sz="1600" dirty="0"/>
              <a:t>William G, “Business Research Methods”,  5 </a:t>
            </a:r>
            <a:r>
              <a:rPr lang="en-US" sz="1600" dirty="0" err="1"/>
              <a:t>th</a:t>
            </a:r>
            <a:r>
              <a:rPr lang="en-US" sz="1600" dirty="0"/>
              <a:t> ed., Dryden Press, Florida. 2000</a:t>
            </a:r>
          </a:p>
          <a:p>
            <a:pPr marL="800100" lvl="1" indent="-342900">
              <a:buFont typeface="Wingdings" pitchFamily="2" charset="2"/>
              <a:buAutoNum type="arabicPeriod"/>
            </a:pPr>
            <a:r>
              <a:rPr lang="en-US" sz="1600" dirty="0"/>
              <a:t>Cooper Donald R., C. William Emory, “ Business Research Methods”,  5 </a:t>
            </a:r>
            <a:r>
              <a:rPr lang="en-US" sz="1600" dirty="0" err="1"/>
              <a:t>th</a:t>
            </a:r>
            <a:r>
              <a:rPr lang="en-US" sz="1600" dirty="0"/>
              <a:t> ed., Richard D. Irwin, Inc. 1995</a:t>
            </a:r>
          </a:p>
          <a:p>
            <a:pPr marL="800100" lvl="1" indent="-342900">
              <a:buFont typeface="Wingdings" pitchFamily="2" charset="2"/>
              <a:buAutoNum type="arabicPeriod"/>
            </a:pPr>
            <a:r>
              <a:rPr lang="en-US" sz="1600" dirty="0" err="1" smtClean="0"/>
              <a:t>Singarimbun</a:t>
            </a:r>
            <a:r>
              <a:rPr lang="en-US" sz="1600" dirty="0" smtClean="0"/>
              <a:t> </a:t>
            </a:r>
            <a:r>
              <a:rPr lang="en-US" sz="1600" dirty="0" err="1"/>
              <a:t>Masri</a:t>
            </a:r>
            <a:r>
              <a:rPr lang="en-US" sz="1600" dirty="0"/>
              <a:t>, </a:t>
            </a:r>
            <a:r>
              <a:rPr lang="en-US" sz="1600" dirty="0" err="1"/>
              <a:t>Sofyan</a:t>
            </a:r>
            <a:r>
              <a:rPr lang="en-US" sz="1600" dirty="0"/>
              <a:t> Effendi, “ </a:t>
            </a:r>
            <a:r>
              <a:rPr lang="en-US" sz="1600" dirty="0" err="1"/>
              <a:t>Metode</a:t>
            </a:r>
            <a:r>
              <a:rPr lang="en-US" sz="1600" dirty="0"/>
              <a:t> </a:t>
            </a:r>
            <a:r>
              <a:rPr lang="en-US" sz="1600" dirty="0" err="1"/>
              <a:t>Penelitian</a:t>
            </a:r>
            <a:r>
              <a:rPr lang="en-US" sz="1600" dirty="0"/>
              <a:t> </a:t>
            </a:r>
            <a:r>
              <a:rPr lang="en-US" sz="1600" dirty="0" err="1"/>
              <a:t>Survei</a:t>
            </a:r>
            <a:r>
              <a:rPr lang="en-US" sz="1600" dirty="0"/>
              <a:t>”, </a:t>
            </a:r>
            <a:r>
              <a:rPr lang="en-US" sz="1600" dirty="0" err="1"/>
              <a:t>Rev.ed</a:t>
            </a:r>
            <a:r>
              <a:rPr lang="en-US" sz="1600" dirty="0"/>
              <a:t>, LP3ES, Jakarta, 1987.</a:t>
            </a:r>
          </a:p>
          <a:p>
            <a:pPr marL="800100" lvl="1" indent="-342900">
              <a:buFont typeface="Wingdings" pitchFamily="2" charset="2"/>
              <a:buAutoNum type="arabicPeriod"/>
            </a:pPr>
            <a:r>
              <a:rPr lang="en-US" sz="1600" dirty="0"/>
              <a:t>Franklin B.J.  H.W. Osborne.” Issue and Insights”. </a:t>
            </a:r>
            <a:r>
              <a:rPr lang="en-US" sz="1600" dirty="0" err="1"/>
              <a:t>Wadswort</a:t>
            </a:r>
            <a:r>
              <a:rPr lang="en-US" sz="1600" dirty="0"/>
              <a:t> Publishing Co.</a:t>
            </a:r>
          </a:p>
          <a:p>
            <a:pPr marL="800100" lvl="1" indent="-342900">
              <a:buFont typeface="Wingdings" pitchFamily="2" charset="2"/>
              <a:buAutoNum type="arabicPeriod"/>
            </a:pPr>
            <a:r>
              <a:rPr lang="en-US" sz="1600" dirty="0" err="1"/>
              <a:t>Suriasumantri</a:t>
            </a:r>
            <a:r>
              <a:rPr lang="en-US" sz="1600" dirty="0"/>
              <a:t>, J.S. “ </a:t>
            </a:r>
            <a:r>
              <a:rPr lang="en-US" sz="1600" dirty="0" err="1"/>
              <a:t>Filsafat</a:t>
            </a:r>
            <a:r>
              <a:rPr lang="en-US" sz="1600" dirty="0"/>
              <a:t> </a:t>
            </a:r>
            <a:r>
              <a:rPr lang="en-US" sz="1600" dirty="0" err="1"/>
              <a:t>Ilmu</a:t>
            </a:r>
            <a:r>
              <a:rPr lang="en-US" sz="1600" dirty="0"/>
              <a:t>, </a:t>
            </a:r>
            <a:r>
              <a:rPr lang="en-US" sz="1600" dirty="0" err="1"/>
              <a:t>Sebuah</a:t>
            </a:r>
            <a:r>
              <a:rPr lang="en-US" sz="1600" dirty="0"/>
              <a:t> </a:t>
            </a:r>
            <a:r>
              <a:rPr lang="en-US" sz="1600" dirty="0" err="1"/>
              <a:t>Pengantar</a:t>
            </a:r>
            <a:r>
              <a:rPr lang="en-US" sz="1600" dirty="0"/>
              <a:t> </a:t>
            </a:r>
            <a:r>
              <a:rPr lang="en-US" sz="1600" dirty="0" err="1"/>
              <a:t>Populer</a:t>
            </a:r>
            <a:r>
              <a:rPr lang="en-US" sz="1600" dirty="0"/>
              <a:t>”. </a:t>
            </a:r>
            <a:r>
              <a:rPr lang="sv-SE" sz="1600" dirty="0"/>
              <a:t>Pustaka Sinar Harapan, 1993.</a:t>
            </a:r>
            <a:endParaRPr lang="en-US" sz="1600" dirty="0"/>
          </a:p>
          <a:p>
            <a:pPr marL="800100" lvl="1" indent="-342900">
              <a:buFont typeface="Wingdings" pitchFamily="2" charset="2"/>
              <a:buAutoNum type="arabicPeriod"/>
            </a:pPr>
            <a:r>
              <a:rPr lang="en-US" sz="1600" dirty="0" err="1"/>
              <a:t>Nasoetion</a:t>
            </a:r>
            <a:r>
              <a:rPr lang="en-US" sz="1600" dirty="0"/>
              <a:t>, A. H. “ </a:t>
            </a:r>
            <a:r>
              <a:rPr lang="en-US" sz="1600" dirty="0" err="1"/>
              <a:t>Pengantar</a:t>
            </a:r>
            <a:r>
              <a:rPr lang="en-US" sz="1600" dirty="0"/>
              <a:t> </a:t>
            </a:r>
            <a:r>
              <a:rPr lang="en-US" sz="1600" dirty="0" err="1"/>
              <a:t>ke</a:t>
            </a:r>
            <a:r>
              <a:rPr lang="en-US" sz="1600" dirty="0"/>
              <a:t> </a:t>
            </a:r>
            <a:r>
              <a:rPr lang="en-US" sz="1600" dirty="0" err="1"/>
              <a:t>Filsafat</a:t>
            </a:r>
            <a:r>
              <a:rPr lang="en-US" sz="1600" dirty="0"/>
              <a:t> </a:t>
            </a:r>
            <a:r>
              <a:rPr lang="en-US" sz="1600" dirty="0" err="1"/>
              <a:t>Sains</a:t>
            </a:r>
            <a:r>
              <a:rPr lang="en-US" sz="1600" dirty="0"/>
              <a:t>”. </a:t>
            </a:r>
            <a:r>
              <a:rPr lang="en-US" sz="1600" dirty="0" err="1"/>
              <a:t>cetakan</a:t>
            </a:r>
            <a:r>
              <a:rPr lang="en-US" sz="1600" dirty="0"/>
              <a:t> </a:t>
            </a:r>
            <a:r>
              <a:rPr lang="en-US" sz="1600" dirty="0" err="1"/>
              <a:t>ketiga</a:t>
            </a:r>
            <a:r>
              <a:rPr lang="en-US" sz="1600" dirty="0"/>
              <a:t>. </a:t>
            </a:r>
            <a:r>
              <a:rPr lang="sv-SE" sz="1600" dirty="0"/>
              <a:t>Lintera Antar Nusa .1999. </a:t>
            </a:r>
            <a:endParaRPr lang="sv-SE" sz="16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PENDAHULUAN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err="1"/>
              <a:t>Mengapa</a:t>
            </a:r>
            <a:r>
              <a:rPr lang="en-US" sz="2000" dirty="0"/>
              <a:t> </a:t>
            </a:r>
            <a:r>
              <a:rPr lang="en-US" sz="2000" dirty="0" err="1"/>
              <a:t>melakukan</a:t>
            </a:r>
            <a:r>
              <a:rPr lang="en-US" sz="2000" dirty="0"/>
              <a:t> </a:t>
            </a:r>
            <a:r>
              <a:rPr lang="en-US" sz="2000" dirty="0" err="1"/>
              <a:t>penelitian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Rasa </a:t>
            </a:r>
            <a:r>
              <a:rPr lang="en-US" sz="2000" dirty="0" err="1"/>
              <a:t>ingin</a:t>
            </a:r>
            <a:r>
              <a:rPr lang="en-US" sz="2000" dirty="0"/>
              <a:t> </a:t>
            </a:r>
            <a:r>
              <a:rPr lang="en-US" sz="2000" dirty="0" err="1"/>
              <a:t>tahu</a:t>
            </a:r>
            <a:r>
              <a:rPr lang="en-US" sz="2000" dirty="0"/>
              <a:t> (curiosity)</a:t>
            </a:r>
          </a:p>
          <a:p>
            <a:pPr>
              <a:lnSpc>
                <a:spcPct val="80000"/>
              </a:lnSpc>
            </a:pPr>
            <a:r>
              <a:rPr lang="en-US" sz="2000" dirty="0" err="1"/>
              <a:t>Masalah</a:t>
            </a:r>
            <a:endParaRPr lang="en-US" sz="20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err="1"/>
              <a:t>Pengetahuan</a:t>
            </a:r>
            <a:r>
              <a:rPr lang="en-US" sz="2000" b="1" dirty="0"/>
              <a:t> (knowledge)</a:t>
            </a:r>
          </a:p>
          <a:p>
            <a:pPr>
              <a:lnSpc>
                <a:spcPct val="80000"/>
              </a:lnSpc>
            </a:pPr>
            <a:r>
              <a:rPr lang="en-US" sz="2000" dirty="0" err="1"/>
              <a:t>Interaksi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alam</a:t>
            </a:r>
            <a:r>
              <a:rPr lang="en-US" sz="2000" dirty="0"/>
              <a:t> </a:t>
            </a:r>
            <a:r>
              <a:rPr lang="en-US" sz="2000" dirty="0" err="1"/>
              <a:t>membentuk</a:t>
            </a:r>
            <a:r>
              <a:rPr lang="en-US" sz="2000" dirty="0"/>
              <a:t> </a:t>
            </a:r>
            <a:r>
              <a:rPr lang="en-US" sz="2000" dirty="0" err="1"/>
              <a:t>pengalaman</a:t>
            </a: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 err="1"/>
              <a:t>Definisi</a:t>
            </a:r>
            <a:r>
              <a:rPr lang="en-US" sz="2000" dirty="0"/>
              <a:t> : </a:t>
            </a:r>
            <a:r>
              <a:rPr lang="en-US" sz="2000" dirty="0" err="1"/>
              <a:t>sejumlah</a:t>
            </a:r>
            <a:r>
              <a:rPr lang="en-US" sz="2000" dirty="0"/>
              <a:t> </a:t>
            </a:r>
            <a:r>
              <a:rPr lang="en-US" sz="2000" dirty="0" err="1"/>
              <a:t>kebenaran</a:t>
            </a:r>
            <a:r>
              <a:rPr lang="en-US" sz="2000" dirty="0"/>
              <a:t> yang </a:t>
            </a:r>
            <a:r>
              <a:rPr lang="en-US" sz="2000" dirty="0" err="1"/>
              <a:t>diperoleh</a:t>
            </a:r>
            <a:r>
              <a:rPr lang="en-US" sz="2000" dirty="0"/>
              <a:t> </a:t>
            </a:r>
            <a:r>
              <a:rPr lang="en-US" sz="2000" dirty="0" err="1"/>
              <a:t>melalui</a:t>
            </a:r>
            <a:r>
              <a:rPr lang="en-US" sz="2000" dirty="0"/>
              <a:t> </a:t>
            </a:r>
            <a:r>
              <a:rPr lang="en-US" sz="2000" dirty="0" err="1"/>
              <a:t>pengalaman</a:t>
            </a:r>
            <a:r>
              <a:rPr lang="en-US" sz="2000" dirty="0"/>
              <a:t> </a:t>
            </a:r>
            <a:r>
              <a:rPr lang="en-US" sz="2000" dirty="0" err="1"/>
              <a:t>namun</a:t>
            </a:r>
            <a:r>
              <a:rPr lang="en-US" sz="2000" dirty="0"/>
              <a:t> </a:t>
            </a:r>
            <a:r>
              <a:rPr lang="en-US" sz="2000" dirty="0" err="1"/>
              <a:t>belum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diterangkan</a:t>
            </a:r>
            <a:r>
              <a:rPr lang="en-US" sz="2000" dirty="0"/>
              <a:t> </a:t>
            </a:r>
            <a:r>
              <a:rPr lang="en-US" sz="2000" dirty="0" err="1"/>
              <a:t>secara</a:t>
            </a:r>
            <a:r>
              <a:rPr lang="en-US" sz="2000" dirty="0"/>
              <a:t> </a:t>
            </a:r>
            <a:r>
              <a:rPr lang="en-US" sz="2000" dirty="0" err="1"/>
              <a:t>ilmiah</a:t>
            </a:r>
            <a:endParaRPr lang="en-US" sz="20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b="1" dirty="0" err="1"/>
              <a:t>Kebenaran</a:t>
            </a:r>
            <a:r>
              <a:rPr lang="en-US" sz="2000" b="1" dirty="0"/>
              <a:t> : </a:t>
            </a:r>
            <a:r>
              <a:rPr lang="en-US" sz="2000" dirty="0" err="1"/>
              <a:t>kesesuaian</a:t>
            </a:r>
            <a:r>
              <a:rPr lang="en-US" sz="2000" dirty="0"/>
              <a:t> </a:t>
            </a:r>
            <a:r>
              <a:rPr lang="en-US" sz="2000" dirty="0" err="1"/>
              <a:t>antara</a:t>
            </a:r>
            <a:r>
              <a:rPr lang="en-US" sz="2000" dirty="0"/>
              <a:t> </a:t>
            </a:r>
            <a:r>
              <a:rPr lang="en-US" sz="2000" dirty="0" err="1"/>
              <a:t>pengetahuan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fenomena</a:t>
            </a:r>
            <a:r>
              <a:rPr lang="en-US" sz="2000" dirty="0"/>
              <a:t> (</a:t>
            </a:r>
            <a:r>
              <a:rPr lang="en-US" sz="2000" dirty="0" err="1"/>
              <a:t>objek</a:t>
            </a:r>
            <a:r>
              <a:rPr lang="en-US" sz="2000" dirty="0"/>
              <a:t>), </a:t>
            </a:r>
            <a:r>
              <a:rPr lang="en-US" sz="2000" dirty="0" err="1"/>
              <a:t>cara</a:t>
            </a:r>
            <a:r>
              <a:rPr lang="en-US" sz="2000" dirty="0"/>
              <a:t> </a:t>
            </a:r>
            <a:r>
              <a:rPr lang="en-US" sz="2000" dirty="0" err="1"/>
              <a:t>mencari</a:t>
            </a:r>
            <a:r>
              <a:rPr lang="en-US" sz="2000" dirty="0"/>
              <a:t> </a:t>
            </a:r>
            <a:r>
              <a:rPr lang="en-US" sz="2000" dirty="0" err="1"/>
              <a:t>kebenaran</a:t>
            </a:r>
            <a:r>
              <a:rPr lang="en-US" sz="2000" dirty="0"/>
              <a:t>  (</a:t>
            </a:r>
            <a:r>
              <a:rPr lang="en-US" sz="2000" dirty="0" err="1"/>
              <a:t>empirik</a:t>
            </a:r>
            <a:r>
              <a:rPr lang="en-US" sz="2000" dirty="0"/>
              <a:t>, </a:t>
            </a:r>
            <a:r>
              <a:rPr lang="en-US" sz="2000" dirty="0" err="1"/>
              <a:t>argumentatif</a:t>
            </a:r>
            <a:r>
              <a:rPr lang="en-US" sz="2000" dirty="0"/>
              <a:t>)</a:t>
            </a:r>
          </a:p>
          <a:p>
            <a:pPr>
              <a:lnSpc>
                <a:spcPct val="80000"/>
              </a:lnSpc>
            </a:pPr>
            <a:r>
              <a:rPr lang="en-US" sz="2000" b="1" dirty="0" err="1"/>
              <a:t>Keyakinan</a:t>
            </a:r>
            <a:r>
              <a:rPr lang="en-US" sz="2000" b="1" dirty="0"/>
              <a:t> : </a:t>
            </a:r>
            <a:r>
              <a:rPr lang="en-US" sz="2000" dirty="0" err="1"/>
              <a:t>cukup</a:t>
            </a:r>
            <a:r>
              <a:rPr lang="en-US" sz="2000" dirty="0"/>
              <a:t> </a:t>
            </a:r>
            <a:r>
              <a:rPr lang="en-US" sz="2000" dirty="0" err="1"/>
              <a:t>alasan</a:t>
            </a:r>
            <a:r>
              <a:rPr lang="en-US" sz="2000" dirty="0"/>
              <a:t> </a:t>
            </a:r>
            <a:r>
              <a:rPr lang="en-US" sz="2000" dirty="0" err="1"/>
              <a:t>bahwa</a:t>
            </a:r>
            <a:r>
              <a:rPr lang="en-US" sz="2000" dirty="0"/>
              <a:t> </a:t>
            </a:r>
            <a:r>
              <a:rPr lang="en-US" sz="2000" dirty="0" err="1"/>
              <a:t>pengetahuan</a:t>
            </a:r>
            <a:r>
              <a:rPr lang="en-US" sz="2000" dirty="0"/>
              <a:t> </a:t>
            </a:r>
            <a:r>
              <a:rPr lang="en-US" sz="2000" dirty="0" err="1" smtClean="0"/>
              <a:t>tersebut</a:t>
            </a:r>
            <a:r>
              <a:rPr lang="en-US" sz="2000" dirty="0" smtClean="0"/>
              <a:t> </a:t>
            </a:r>
            <a:r>
              <a:rPr lang="en-US" sz="2000" dirty="0" err="1"/>
              <a:t>benar</a:t>
            </a: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b="1" dirty="0" err="1"/>
              <a:t>Kepastian</a:t>
            </a:r>
            <a:r>
              <a:rPr lang="en-US" sz="2000" b="1" dirty="0"/>
              <a:t>  : </a:t>
            </a:r>
            <a:r>
              <a:rPr lang="en-US" sz="2000" dirty="0" err="1"/>
              <a:t>membuktikan</a:t>
            </a:r>
            <a:r>
              <a:rPr lang="en-US" sz="2000" dirty="0"/>
              <a:t> </a:t>
            </a:r>
            <a:r>
              <a:rPr lang="en-US" sz="2000" dirty="0" err="1"/>
              <a:t>sendiri</a:t>
            </a:r>
            <a:r>
              <a:rPr lang="en-US" sz="2000" dirty="0"/>
              <a:t> </a:t>
            </a:r>
            <a:r>
              <a:rPr lang="en-US" sz="2000" dirty="0" err="1"/>
              <a:t>bahwa</a:t>
            </a:r>
            <a:r>
              <a:rPr lang="en-US" sz="2000" dirty="0"/>
              <a:t> </a:t>
            </a:r>
            <a:r>
              <a:rPr lang="en-US" sz="2000" dirty="0" err="1"/>
              <a:t>keyakinannya</a:t>
            </a:r>
            <a:r>
              <a:rPr lang="en-US" sz="2000" dirty="0"/>
              <a:t> </a:t>
            </a:r>
            <a:r>
              <a:rPr lang="en-US" sz="2000" dirty="0" err="1"/>
              <a:t>benar</a:t>
            </a:r>
            <a:endParaRPr 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Science (ilmu)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80000"/>
              </a:lnSpc>
            </a:pPr>
            <a:r>
              <a:rPr lang="en-US" sz="2000" dirty="0" err="1"/>
              <a:t>Asal</a:t>
            </a:r>
            <a:r>
              <a:rPr lang="en-US" sz="2000" dirty="0"/>
              <a:t> </a:t>
            </a:r>
            <a:r>
              <a:rPr lang="en-US" sz="2000" dirty="0" err="1"/>
              <a:t>kata</a:t>
            </a:r>
            <a:r>
              <a:rPr lang="en-US" sz="2000" dirty="0"/>
              <a:t> ; </a:t>
            </a:r>
            <a:r>
              <a:rPr lang="en-US" sz="2000" dirty="0" err="1"/>
              <a:t>sciere</a:t>
            </a:r>
            <a:r>
              <a:rPr lang="en-US" sz="2000" dirty="0"/>
              <a:t>, </a:t>
            </a:r>
            <a:r>
              <a:rPr lang="en-US" sz="2000" dirty="0" err="1"/>
              <a:t>scio</a:t>
            </a:r>
            <a:r>
              <a:rPr lang="en-US" sz="2000" dirty="0"/>
              <a:t> (Latin), ‘</a:t>
            </a:r>
            <a:r>
              <a:rPr lang="en-US" sz="2000" dirty="0" err="1"/>
              <a:t>alima</a:t>
            </a:r>
            <a:r>
              <a:rPr lang="en-US" sz="2000" dirty="0"/>
              <a:t> (Arab)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endParaRPr lang="en-US" sz="2000" dirty="0"/>
          </a:p>
          <a:p>
            <a:pPr marL="533400" indent="-533400">
              <a:lnSpc>
                <a:spcPct val="80000"/>
              </a:lnSpc>
            </a:pPr>
            <a:r>
              <a:rPr lang="en-US" sz="2000" dirty="0" err="1"/>
              <a:t>Definisi</a:t>
            </a:r>
            <a:r>
              <a:rPr lang="en-US" sz="2000" dirty="0"/>
              <a:t> </a:t>
            </a:r>
            <a:r>
              <a:rPr lang="en-US" sz="2000" dirty="0" err="1"/>
              <a:t>ilmu</a:t>
            </a:r>
            <a:r>
              <a:rPr lang="en-US" sz="2000" dirty="0"/>
              <a:t> (science)  </a:t>
            </a:r>
            <a:r>
              <a:rPr lang="en-US" sz="2000" dirty="0" err="1"/>
              <a:t>antara</a:t>
            </a:r>
            <a:r>
              <a:rPr lang="en-US" sz="2000" dirty="0"/>
              <a:t> lain : 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en-US" sz="2000" dirty="0" err="1" smtClean="0"/>
              <a:t>Pengetahuan</a:t>
            </a:r>
            <a:r>
              <a:rPr lang="en-US" sz="2000" dirty="0" smtClean="0"/>
              <a:t> </a:t>
            </a:r>
            <a:r>
              <a:rPr lang="en-US" sz="2000" dirty="0"/>
              <a:t>yang </a:t>
            </a:r>
            <a:r>
              <a:rPr lang="en-US" sz="2000" dirty="0" err="1"/>
              <a:t>bersifat</a:t>
            </a:r>
            <a:r>
              <a:rPr lang="en-US" sz="2000" dirty="0"/>
              <a:t> </a:t>
            </a:r>
            <a:r>
              <a:rPr lang="en-US" sz="2000" dirty="0" err="1"/>
              <a:t>umum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sistematik</a:t>
            </a:r>
            <a:r>
              <a:rPr lang="en-US" sz="2000" dirty="0"/>
              <a:t>, </a:t>
            </a:r>
            <a:r>
              <a:rPr lang="en-US" sz="2000" dirty="0" err="1"/>
              <a:t>sehingga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disimpulkan</a:t>
            </a:r>
            <a:r>
              <a:rPr lang="en-US" sz="2000" dirty="0"/>
              <a:t> </a:t>
            </a:r>
            <a:r>
              <a:rPr lang="en-US" sz="2000" dirty="0" err="1"/>
              <a:t>dalil</a:t>
            </a:r>
            <a:r>
              <a:rPr lang="en-US" sz="2000" dirty="0"/>
              <a:t> </a:t>
            </a:r>
            <a:r>
              <a:rPr lang="en-US" sz="2000" dirty="0" err="1"/>
              <a:t>tertentu</a:t>
            </a:r>
            <a:r>
              <a:rPr lang="en-US" sz="2000" dirty="0"/>
              <a:t> </a:t>
            </a:r>
            <a:r>
              <a:rPr lang="en-US" sz="2000" dirty="0" err="1"/>
              <a:t>menurut</a:t>
            </a:r>
            <a:r>
              <a:rPr lang="en-US" sz="2000" dirty="0"/>
              <a:t> </a:t>
            </a:r>
            <a:r>
              <a:rPr lang="en-US" sz="2000" dirty="0" err="1"/>
              <a:t>kaidah</a:t>
            </a:r>
            <a:r>
              <a:rPr lang="en-US" sz="2000" dirty="0"/>
              <a:t> yang </a:t>
            </a:r>
            <a:r>
              <a:rPr lang="en-US" sz="2000" dirty="0" err="1"/>
              <a:t>umum</a:t>
            </a:r>
            <a:r>
              <a:rPr lang="en-US" sz="2000" dirty="0"/>
              <a:t>.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en-US" sz="2000" dirty="0" err="1"/>
              <a:t>Pengetahuan</a:t>
            </a:r>
            <a:r>
              <a:rPr lang="en-US" sz="2000" dirty="0"/>
              <a:t> yang </a:t>
            </a:r>
            <a:r>
              <a:rPr lang="en-US" sz="2000" dirty="0" err="1"/>
              <a:t>sudah</a:t>
            </a:r>
            <a:r>
              <a:rPr lang="en-US" sz="2000" dirty="0"/>
              <a:t> </a:t>
            </a:r>
            <a:r>
              <a:rPr lang="en-US" sz="2000" dirty="0" err="1"/>
              <a:t>diuji</a:t>
            </a:r>
            <a:r>
              <a:rPr lang="en-US" sz="2000" dirty="0"/>
              <a:t> </a:t>
            </a:r>
            <a:r>
              <a:rPr lang="en-US" sz="2000" dirty="0" err="1"/>
              <a:t>kebenaranya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diatur</a:t>
            </a:r>
            <a:r>
              <a:rPr lang="en-US" sz="2000" dirty="0"/>
              <a:t>  </a:t>
            </a:r>
            <a:r>
              <a:rPr lang="en-US" sz="2000" dirty="0" err="1"/>
              <a:t>menurut</a:t>
            </a:r>
            <a:r>
              <a:rPr lang="en-US" sz="2000" dirty="0"/>
              <a:t> </a:t>
            </a:r>
            <a:r>
              <a:rPr lang="en-US" sz="2000" dirty="0" err="1"/>
              <a:t>urutan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arti</a:t>
            </a:r>
            <a:r>
              <a:rPr lang="en-US" sz="2000" dirty="0"/>
              <a:t> </a:t>
            </a:r>
            <a:r>
              <a:rPr lang="en-US" sz="2000" dirty="0" err="1"/>
              <a:t>secara</a:t>
            </a:r>
            <a:r>
              <a:rPr lang="en-US" sz="2000" dirty="0"/>
              <a:t> </a:t>
            </a:r>
            <a:r>
              <a:rPr lang="en-US" sz="2000" dirty="0" err="1"/>
              <a:t>menyeluruh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sistematik</a:t>
            </a:r>
            <a:r>
              <a:rPr lang="en-US" sz="2000" dirty="0"/>
              <a:t>.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en-US" sz="2000" dirty="0"/>
              <a:t>Kumpulan </a:t>
            </a:r>
            <a:r>
              <a:rPr lang="en-US" sz="2000" dirty="0" err="1"/>
              <a:t>aturan</a:t>
            </a:r>
            <a:r>
              <a:rPr lang="en-US" sz="2000" dirty="0"/>
              <a:t> yang </a:t>
            </a:r>
            <a:r>
              <a:rPr lang="en-US" sz="2000" dirty="0" err="1"/>
              <a:t>menjelaskan</a:t>
            </a:r>
            <a:r>
              <a:rPr lang="en-US" sz="2000" dirty="0"/>
              <a:t> </a:t>
            </a:r>
            <a:r>
              <a:rPr lang="en-US" sz="2000" dirty="0" err="1"/>
              <a:t>hubungan</a:t>
            </a:r>
            <a:r>
              <a:rPr lang="en-US" sz="2000" dirty="0"/>
              <a:t> </a:t>
            </a:r>
            <a:r>
              <a:rPr lang="en-US" sz="2000" dirty="0" err="1"/>
              <a:t>unsur</a:t>
            </a:r>
            <a:r>
              <a:rPr lang="en-US" sz="2000" dirty="0"/>
              <a:t>  </a:t>
            </a:r>
            <a:r>
              <a:rPr lang="en-US" sz="2000" dirty="0" err="1"/>
              <a:t>unsur</a:t>
            </a:r>
            <a:r>
              <a:rPr lang="en-US" sz="2000" dirty="0"/>
              <a:t>/</a:t>
            </a:r>
            <a:r>
              <a:rPr lang="en-US" sz="2000" dirty="0" err="1"/>
              <a:t>elemen</a:t>
            </a:r>
            <a:r>
              <a:rPr lang="en-US" sz="2000" dirty="0"/>
              <a:t> yang </a:t>
            </a:r>
            <a:r>
              <a:rPr lang="en-US" sz="2000" dirty="0" err="1"/>
              <a:t>terdapat</a:t>
            </a:r>
            <a:r>
              <a:rPr lang="en-US" sz="2000" dirty="0"/>
              <a:t> </a:t>
            </a:r>
            <a:r>
              <a:rPr lang="en-US" sz="2000" dirty="0" err="1"/>
              <a:t>di</a:t>
            </a:r>
            <a:r>
              <a:rPr lang="en-US" sz="2000" dirty="0"/>
              <a:t> </a:t>
            </a:r>
            <a:r>
              <a:rPr lang="en-US" sz="2000" dirty="0" err="1"/>
              <a:t>dunia</a:t>
            </a:r>
            <a:endParaRPr lang="en-US" sz="2000" dirty="0"/>
          </a:p>
          <a:p>
            <a:pPr marL="533400" indent="-533400">
              <a:buFont typeface="Wingdings" pitchFamily="2" charset="2"/>
              <a:buAutoNum type="arabicPeriod"/>
            </a:pPr>
            <a:r>
              <a:rPr lang="en-US" sz="2000" dirty="0"/>
              <a:t>Kumpulan </a:t>
            </a:r>
            <a:r>
              <a:rPr lang="en-US" sz="2000" dirty="0" err="1"/>
              <a:t>teori</a:t>
            </a:r>
            <a:r>
              <a:rPr lang="en-US" sz="2000" dirty="0"/>
              <a:t> yang </a:t>
            </a:r>
            <a:r>
              <a:rPr lang="en-US" sz="2000" dirty="0" err="1"/>
              <a:t>menjelaskan</a:t>
            </a:r>
            <a:r>
              <a:rPr lang="en-US" sz="2000" dirty="0"/>
              <a:t> </a:t>
            </a:r>
            <a:r>
              <a:rPr lang="en-US" sz="2000" dirty="0" err="1"/>
              <a:t>hubungan</a:t>
            </a:r>
            <a:r>
              <a:rPr lang="en-US" sz="2000" dirty="0"/>
              <a:t> </a:t>
            </a:r>
            <a:r>
              <a:rPr lang="en-US" sz="2000" dirty="0" err="1"/>
              <a:t>antar</a:t>
            </a:r>
            <a:r>
              <a:rPr lang="en-US" sz="2000" dirty="0"/>
              <a:t> </a:t>
            </a:r>
            <a:r>
              <a:rPr lang="en-US" sz="2000" dirty="0" err="1"/>
              <a:t>fakta</a:t>
            </a:r>
            <a:r>
              <a:rPr lang="en-US" sz="2000" dirty="0"/>
              <a:t>/</a:t>
            </a:r>
            <a:r>
              <a:rPr lang="en-US" sz="2000" dirty="0" err="1"/>
              <a:t>fenomena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memahami</a:t>
            </a:r>
            <a:r>
              <a:rPr lang="en-US" sz="2000" dirty="0"/>
              <a:t> </a:t>
            </a:r>
            <a:r>
              <a:rPr lang="en-US" sz="2000" dirty="0" err="1"/>
              <a:t>hakikat</a:t>
            </a:r>
            <a:r>
              <a:rPr lang="en-US" sz="2000" dirty="0"/>
              <a:t> </a:t>
            </a:r>
            <a:r>
              <a:rPr lang="en-US" sz="2000" dirty="0" err="1"/>
              <a:t>suatu</a:t>
            </a:r>
            <a:r>
              <a:rPr lang="en-US" sz="2000" dirty="0"/>
              <a:t> </a:t>
            </a:r>
            <a:r>
              <a:rPr lang="en-US" sz="2000" dirty="0" err="1"/>
              <a:t>obyek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mendpatkan</a:t>
            </a:r>
            <a:r>
              <a:rPr lang="en-US" sz="2000" dirty="0"/>
              <a:t> </a:t>
            </a:r>
            <a:r>
              <a:rPr lang="en-US" sz="2000" dirty="0" err="1"/>
              <a:t>pengetahuan</a:t>
            </a:r>
            <a:r>
              <a:rPr lang="en-US" sz="2000" dirty="0"/>
              <a:t> </a:t>
            </a:r>
            <a:r>
              <a:rPr lang="en-US" sz="2000" dirty="0" err="1"/>
              <a:t>tentang</a:t>
            </a:r>
            <a:r>
              <a:rPr lang="en-US" sz="2000" dirty="0"/>
              <a:t> </a:t>
            </a:r>
            <a:r>
              <a:rPr lang="en-US" sz="2000" dirty="0" err="1"/>
              <a:t>obyek</a:t>
            </a:r>
            <a:r>
              <a:rPr lang="en-US" sz="2000" dirty="0"/>
              <a:t> </a:t>
            </a:r>
            <a:r>
              <a:rPr lang="en-US" sz="2000" dirty="0" err="1"/>
              <a:t>tersebut</a:t>
            </a:r>
            <a:r>
              <a:rPr lang="en-US" sz="2000" dirty="0"/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Ilmu (science)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80000"/>
              </a:lnSpc>
            </a:pPr>
            <a:r>
              <a:rPr lang="en-US" sz="2000"/>
              <a:t>Cakupan ilmu dan pengetahuan sangat luas sehingga konsepnya sulit didefinisikan dengan batas yang jelas </a:t>
            </a:r>
          </a:p>
          <a:p>
            <a:pPr marL="533400" indent="-533400">
              <a:lnSpc>
                <a:spcPct val="80000"/>
              </a:lnSpc>
            </a:pPr>
            <a:endParaRPr lang="en-US" sz="2000"/>
          </a:p>
          <a:p>
            <a:pPr marL="533400" indent="-533400">
              <a:lnSpc>
                <a:spcPct val="80000"/>
              </a:lnSpc>
            </a:pPr>
            <a:r>
              <a:rPr lang="en-US" sz="2000"/>
              <a:t>Ciri-ciri ilmu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000"/>
              <a:t>Terstruktur secara sistematis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000"/>
              <a:t>Hasil observasi empiris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000"/>
              <a:t>Bersifat obyektif tidak dipengaruhi oleh nilai pribadi (sesuai dengan objek)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000"/>
              <a:t>Jelas, dapat diuji secara terbuka 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endParaRPr lang="en-US" sz="2000"/>
          </a:p>
          <a:p>
            <a:pPr marL="533400" indent="-533400">
              <a:lnSpc>
                <a:spcPct val="80000"/>
              </a:lnSpc>
            </a:pPr>
            <a:r>
              <a:rPr lang="en-US" sz="2000"/>
              <a:t>Filsafat ilmu : adalah filsafat yang menelusuri dan menyelidiki segala sesuatu tentang ilmu termasuk cara memperolehnya.</a:t>
            </a:r>
          </a:p>
          <a:p>
            <a:pPr marL="533400" indent="-533400">
              <a:lnSpc>
                <a:spcPct val="80000"/>
              </a:lnSpc>
            </a:pPr>
            <a:r>
              <a:rPr lang="en-US" sz="2000"/>
              <a:t>Pembagian ilmu atas dasar (1) apa yang dikerjakan (2) metode yang digunakan.</a:t>
            </a:r>
          </a:p>
          <a:p>
            <a:pPr marL="533400" indent="-533400">
              <a:lnSpc>
                <a:spcPct val="80000"/>
              </a:lnSpc>
            </a:pPr>
            <a:endParaRPr lang="en-US" sz="2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Definisi penelitian (research)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696200" cy="41910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err="1"/>
              <a:t>Definisi</a:t>
            </a:r>
            <a:r>
              <a:rPr lang="en-US" sz="1600" b="1" dirty="0"/>
              <a:t> </a:t>
            </a:r>
            <a:r>
              <a:rPr lang="en-US" sz="1600" b="1" dirty="0" err="1"/>
              <a:t>umum</a:t>
            </a:r>
            <a:endParaRPr lang="en-US" sz="1600" b="1" dirty="0"/>
          </a:p>
          <a:p>
            <a:r>
              <a:rPr lang="en-US" sz="1600" dirty="0" err="1"/>
              <a:t>Upaya</a:t>
            </a:r>
            <a:r>
              <a:rPr lang="en-US" sz="1600" dirty="0"/>
              <a:t> </a:t>
            </a:r>
            <a:r>
              <a:rPr lang="en-US" sz="1600" dirty="0" err="1"/>
              <a:t>pencarian</a:t>
            </a:r>
            <a:r>
              <a:rPr lang="en-US" sz="1600" dirty="0"/>
              <a:t>, </a:t>
            </a:r>
            <a:r>
              <a:rPr lang="en-US" sz="1600" dirty="0" err="1"/>
              <a:t>penyelidikan</a:t>
            </a:r>
            <a:r>
              <a:rPr lang="en-US" sz="1600" dirty="0"/>
              <a:t> </a:t>
            </a:r>
            <a:r>
              <a:rPr lang="en-US" sz="1600" dirty="0" err="1"/>
              <a:t>terhadap</a:t>
            </a:r>
            <a:r>
              <a:rPr lang="en-US" sz="1600" dirty="0"/>
              <a:t> </a:t>
            </a:r>
            <a:r>
              <a:rPr lang="en-US" sz="1600" dirty="0" err="1"/>
              <a:t>pengetahuan</a:t>
            </a:r>
            <a:r>
              <a:rPr lang="en-US" sz="1600" dirty="0"/>
              <a:t> </a:t>
            </a:r>
            <a:r>
              <a:rPr lang="en-US" sz="1600" dirty="0" err="1"/>
              <a:t>baru</a:t>
            </a:r>
            <a:r>
              <a:rPr lang="en-US" sz="1600" dirty="0"/>
              <a:t> </a:t>
            </a:r>
            <a:r>
              <a:rPr lang="en-US" sz="1600" dirty="0" err="1"/>
              <a:t>atatu</a:t>
            </a:r>
            <a:r>
              <a:rPr lang="en-US" sz="1600" dirty="0"/>
              <a:t> </a:t>
            </a:r>
            <a:r>
              <a:rPr lang="en-US" sz="1600" dirty="0" err="1"/>
              <a:t>pembentukan</a:t>
            </a:r>
            <a:r>
              <a:rPr lang="en-US" sz="1600" dirty="0"/>
              <a:t> </a:t>
            </a:r>
            <a:r>
              <a:rPr lang="en-US" sz="1600" dirty="0" err="1"/>
              <a:t>tafsiran</a:t>
            </a:r>
            <a:r>
              <a:rPr lang="en-US" sz="1600" dirty="0"/>
              <a:t> (</a:t>
            </a:r>
            <a:r>
              <a:rPr lang="en-US" sz="1600" dirty="0" err="1"/>
              <a:t>interpretasi</a:t>
            </a:r>
            <a:r>
              <a:rPr lang="en-US" sz="1600" dirty="0"/>
              <a:t>) </a:t>
            </a:r>
            <a:r>
              <a:rPr lang="en-US" sz="1600" dirty="0" err="1"/>
              <a:t>baru</a:t>
            </a:r>
            <a:r>
              <a:rPr lang="en-US" sz="1600" dirty="0"/>
              <a:t> </a:t>
            </a:r>
            <a:r>
              <a:rPr lang="en-US" sz="1600" dirty="0" err="1"/>
              <a:t>dari</a:t>
            </a:r>
            <a:r>
              <a:rPr lang="en-US" sz="1600" dirty="0"/>
              <a:t> </a:t>
            </a:r>
            <a:r>
              <a:rPr lang="en-US" sz="1600" dirty="0" err="1"/>
              <a:t>ilmu</a:t>
            </a:r>
            <a:r>
              <a:rPr lang="en-US" sz="1600" dirty="0"/>
              <a:t> </a:t>
            </a:r>
            <a:r>
              <a:rPr lang="en-US" sz="1600" dirty="0" err="1"/>
              <a:t>pengetahuan</a:t>
            </a:r>
            <a:endParaRPr lang="en-US" sz="1600" dirty="0"/>
          </a:p>
          <a:p>
            <a:pPr>
              <a:buFont typeface="Wingdings" pitchFamily="2" charset="2"/>
              <a:buNone/>
            </a:pPr>
            <a:endParaRPr lang="en-US" sz="1600" dirty="0"/>
          </a:p>
          <a:p>
            <a:pPr>
              <a:buFont typeface="Wingdings" pitchFamily="2" charset="2"/>
              <a:buNone/>
            </a:pPr>
            <a:r>
              <a:rPr lang="en-US" sz="1600" b="1" dirty="0" err="1"/>
              <a:t>Penelitian</a:t>
            </a:r>
            <a:r>
              <a:rPr lang="en-US" sz="1600" b="1" dirty="0"/>
              <a:t> </a:t>
            </a:r>
            <a:r>
              <a:rPr lang="en-US" sz="1600" b="1" dirty="0" err="1"/>
              <a:t>ilmiah</a:t>
            </a:r>
            <a:r>
              <a:rPr lang="en-US" sz="1600" b="1" dirty="0"/>
              <a:t> :</a:t>
            </a:r>
          </a:p>
          <a:p>
            <a:r>
              <a:rPr lang="en-US" sz="1600" dirty="0" err="1"/>
              <a:t>Investigasi</a:t>
            </a:r>
            <a:r>
              <a:rPr lang="en-US" sz="1600" dirty="0"/>
              <a:t> yang </a:t>
            </a:r>
            <a:r>
              <a:rPr lang="en-US" sz="1600" dirty="0" err="1"/>
              <a:t>sistematis</a:t>
            </a:r>
            <a:r>
              <a:rPr lang="en-US" sz="1600" dirty="0"/>
              <a:t>, </a:t>
            </a:r>
            <a:r>
              <a:rPr lang="en-US" sz="1600" dirty="0" err="1"/>
              <a:t>terkontrol</a:t>
            </a:r>
            <a:r>
              <a:rPr lang="en-US" sz="1600" dirty="0"/>
              <a:t>, </a:t>
            </a:r>
            <a:r>
              <a:rPr lang="en-US" sz="1600" dirty="0" err="1"/>
              <a:t>empiris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kritis</a:t>
            </a:r>
            <a:r>
              <a:rPr lang="en-US" sz="1600" dirty="0"/>
              <a:t> </a:t>
            </a:r>
            <a:r>
              <a:rPr lang="en-US" sz="1600" dirty="0" err="1"/>
              <a:t>dari</a:t>
            </a:r>
            <a:r>
              <a:rPr lang="en-US" sz="1600" dirty="0"/>
              <a:t> </a:t>
            </a:r>
            <a:r>
              <a:rPr lang="en-US" sz="1600" dirty="0" err="1"/>
              <a:t>proposisi</a:t>
            </a:r>
            <a:r>
              <a:rPr lang="en-US" sz="1600" dirty="0"/>
              <a:t> </a:t>
            </a:r>
            <a:r>
              <a:rPr lang="en-US" sz="1600" dirty="0" err="1"/>
              <a:t>hipotesis</a:t>
            </a:r>
            <a:r>
              <a:rPr lang="en-US" sz="1600" dirty="0"/>
              <a:t> </a:t>
            </a:r>
            <a:r>
              <a:rPr lang="en-US" sz="1600" dirty="0" err="1"/>
              <a:t>mengenai</a:t>
            </a:r>
            <a:r>
              <a:rPr lang="en-US" sz="1600" dirty="0"/>
              <a:t> </a:t>
            </a:r>
            <a:r>
              <a:rPr lang="en-US" sz="1600" dirty="0" err="1"/>
              <a:t>hubungan</a:t>
            </a:r>
            <a:r>
              <a:rPr lang="en-US" sz="1600" dirty="0"/>
              <a:t> </a:t>
            </a:r>
            <a:r>
              <a:rPr lang="en-US" sz="1600" dirty="0" err="1"/>
              <a:t>tertentu</a:t>
            </a:r>
            <a:r>
              <a:rPr lang="en-US" sz="1600" dirty="0"/>
              <a:t> </a:t>
            </a:r>
            <a:r>
              <a:rPr lang="en-US" sz="1600" dirty="0" err="1"/>
              <a:t>antar</a:t>
            </a:r>
            <a:r>
              <a:rPr lang="en-US" sz="1600" dirty="0"/>
              <a:t> </a:t>
            </a:r>
            <a:r>
              <a:rPr lang="en-US" sz="1600" dirty="0" err="1"/>
              <a:t>fenomena</a:t>
            </a:r>
            <a:r>
              <a:rPr lang="en-US" sz="1600" dirty="0"/>
              <a:t> (</a:t>
            </a:r>
            <a:r>
              <a:rPr lang="en-US" sz="1600" dirty="0" err="1"/>
              <a:t>Kerlinger</a:t>
            </a:r>
            <a:r>
              <a:rPr lang="en-US" sz="1600" dirty="0"/>
              <a:t> 1986)</a:t>
            </a:r>
          </a:p>
          <a:p>
            <a:pPr>
              <a:buFont typeface="Wingdings" pitchFamily="2" charset="2"/>
              <a:buNone/>
            </a:pPr>
            <a:endParaRPr lang="en-US" sz="1600" dirty="0"/>
          </a:p>
          <a:p>
            <a:pPr>
              <a:buFont typeface="Wingdings" pitchFamily="2" charset="2"/>
              <a:buNone/>
            </a:pPr>
            <a:r>
              <a:rPr lang="en-US" sz="1600" b="1" dirty="0" err="1"/>
              <a:t>Penelitian</a:t>
            </a:r>
            <a:r>
              <a:rPr lang="en-US" sz="1600" b="1" dirty="0"/>
              <a:t> </a:t>
            </a:r>
            <a:r>
              <a:rPr lang="en-US" sz="1600" b="1" dirty="0" err="1"/>
              <a:t>bisnis</a:t>
            </a:r>
            <a:r>
              <a:rPr lang="en-US" sz="1600" b="1" dirty="0"/>
              <a:t> :</a:t>
            </a:r>
          </a:p>
          <a:p>
            <a:r>
              <a:rPr lang="en-US" sz="1600" dirty="0" err="1"/>
              <a:t>Proses</a:t>
            </a:r>
            <a:r>
              <a:rPr lang="en-US" sz="1600" dirty="0"/>
              <a:t> </a:t>
            </a:r>
            <a:r>
              <a:rPr lang="en-US" sz="1600" dirty="0" err="1"/>
              <a:t>sistematis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obyektif</a:t>
            </a:r>
            <a:r>
              <a:rPr lang="en-US" sz="1600" dirty="0"/>
              <a:t> yang </a:t>
            </a:r>
            <a:r>
              <a:rPr lang="en-US" sz="1600" dirty="0" err="1"/>
              <a:t>meliputi</a:t>
            </a:r>
            <a:r>
              <a:rPr lang="en-US" sz="1600" dirty="0"/>
              <a:t> </a:t>
            </a:r>
            <a:r>
              <a:rPr lang="en-US" sz="1600" dirty="0" err="1"/>
              <a:t>pengumpulan</a:t>
            </a:r>
            <a:r>
              <a:rPr lang="en-US" sz="1600" dirty="0"/>
              <a:t>, </a:t>
            </a:r>
            <a:r>
              <a:rPr lang="en-US" sz="1600" dirty="0" err="1"/>
              <a:t>pencatatan</a:t>
            </a:r>
            <a:r>
              <a:rPr lang="en-US" sz="1600" dirty="0"/>
              <a:t>, </a:t>
            </a:r>
            <a:r>
              <a:rPr lang="en-US" sz="1600" dirty="0" err="1"/>
              <a:t>analisis</a:t>
            </a:r>
            <a:r>
              <a:rPr lang="en-US" sz="1600" dirty="0"/>
              <a:t> data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pengambilan</a:t>
            </a:r>
            <a:r>
              <a:rPr lang="en-US" sz="1600" dirty="0"/>
              <a:t> </a:t>
            </a:r>
            <a:r>
              <a:rPr lang="en-US" sz="1600" dirty="0" err="1"/>
              <a:t>keputusan</a:t>
            </a:r>
            <a:r>
              <a:rPr lang="en-US" sz="1600" dirty="0"/>
              <a:t> </a:t>
            </a:r>
            <a:r>
              <a:rPr lang="en-US" sz="1600" dirty="0" err="1"/>
              <a:t>bisnis</a:t>
            </a:r>
            <a:r>
              <a:rPr lang="en-US" sz="1600" dirty="0"/>
              <a:t> (</a:t>
            </a:r>
            <a:r>
              <a:rPr lang="en-US" sz="1600" dirty="0" err="1"/>
              <a:t>Zikmud</a:t>
            </a:r>
            <a:r>
              <a:rPr lang="en-US" sz="1600" dirty="0"/>
              <a:t>, 2000)</a:t>
            </a:r>
          </a:p>
          <a:p>
            <a:r>
              <a:rPr lang="en-US" sz="1600" dirty="0" err="1"/>
              <a:t>Suatu</a:t>
            </a:r>
            <a:r>
              <a:rPr lang="en-US" sz="1600" dirty="0"/>
              <a:t> </a:t>
            </a:r>
            <a:r>
              <a:rPr lang="en-US" sz="1600" dirty="0" err="1"/>
              <a:t>penyelidikan</a:t>
            </a:r>
            <a:r>
              <a:rPr lang="en-US" sz="1600" dirty="0"/>
              <a:t> </a:t>
            </a:r>
            <a:r>
              <a:rPr lang="en-US" sz="1600" dirty="0" err="1"/>
              <a:t>sistematis</a:t>
            </a:r>
            <a:r>
              <a:rPr lang="en-US" sz="1600" dirty="0"/>
              <a:t> yang </a:t>
            </a:r>
            <a:r>
              <a:rPr lang="en-US" sz="1600" dirty="0" err="1"/>
              <a:t>memberikan</a:t>
            </a:r>
            <a:r>
              <a:rPr lang="en-US" sz="1600" dirty="0"/>
              <a:t> </a:t>
            </a:r>
            <a:r>
              <a:rPr lang="en-US" sz="1600" dirty="0" err="1"/>
              <a:t>informasi</a:t>
            </a:r>
            <a:r>
              <a:rPr lang="en-US" sz="1600" dirty="0"/>
              <a:t>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menuntun</a:t>
            </a:r>
            <a:r>
              <a:rPr lang="en-US" sz="1600" dirty="0"/>
              <a:t> </a:t>
            </a:r>
            <a:r>
              <a:rPr lang="en-US" sz="1600" dirty="0" err="1"/>
              <a:t>keputusan</a:t>
            </a:r>
            <a:r>
              <a:rPr lang="en-US" sz="1600" dirty="0"/>
              <a:t> </a:t>
            </a:r>
            <a:r>
              <a:rPr lang="en-US" sz="1600" dirty="0" err="1"/>
              <a:t>bisnis</a:t>
            </a:r>
            <a:r>
              <a:rPr lang="en-US" sz="1600" dirty="0"/>
              <a:t> (Cooper &amp; Emory, 1995)</a:t>
            </a:r>
          </a:p>
          <a:p>
            <a:r>
              <a:rPr lang="en-US" sz="1600" dirty="0" err="1"/>
              <a:t>Suatu</a:t>
            </a:r>
            <a:r>
              <a:rPr lang="en-US" sz="1600" dirty="0"/>
              <a:t> </a:t>
            </a:r>
            <a:r>
              <a:rPr lang="en-US" sz="1600" dirty="0" err="1"/>
              <a:t>upaya</a:t>
            </a:r>
            <a:r>
              <a:rPr lang="en-US" sz="1600" dirty="0"/>
              <a:t> </a:t>
            </a:r>
            <a:r>
              <a:rPr lang="en-US" sz="1600" dirty="0" err="1"/>
              <a:t>sistematis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terorganisasi</a:t>
            </a:r>
            <a:r>
              <a:rPr lang="en-US" sz="1600" dirty="0"/>
              <a:t>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menyelidiki</a:t>
            </a:r>
            <a:r>
              <a:rPr lang="en-US" sz="1600" dirty="0"/>
              <a:t> </a:t>
            </a:r>
            <a:r>
              <a:rPr lang="en-US" sz="1600" dirty="0" err="1"/>
              <a:t>suatu</a:t>
            </a:r>
            <a:r>
              <a:rPr lang="en-US" sz="1600" dirty="0"/>
              <a:t> </a:t>
            </a:r>
            <a:r>
              <a:rPr lang="en-US" sz="1600" dirty="0" err="1" smtClean="0"/>
              <a:t>masalah</a:t>
            </a:r>
            <a:r>
              <a:rPr lang="en-US" sz="1600" dirty="0" smtClean="0"/>
              <a:t> </a:t>
            </a:r>
            <a:r>
              <a:rPr lang="en-US" sz="1600" dirty="0"/>
              <a:t>yang </a:t>
            </a:r>
            <a:r>
              <a:rPr lang="en-US" sz="1600" dirty="0" err="1"/>
              <a:t>muncul</a:t>
            </a:r>
            <a:r>
              <a:rPr lang="en-US" sz="1600" dirty="0"/>
              <a:t> 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dunia</a:t>
            </a:r>
            <a:r>
              <a:rPr lang="en-US" sz="1600" dirty="0"/>
              <a:t> </a:t>
            </a:r>
            <a:r>
              <a:rPr lang="en-US" sz="1600" dirty="0" err="1"/>
              <a:t>kerja</a:t>
            </a:r>
            <a:r>
              <a:rPr lang="en-US" sz="1600" dirty="0"/>
              <a:t> yang </a:t>
            </a:r>
            <a:r>
              <a:rPr lang="en-US" sz="1600" dirty="0" err="1"/>
              <a:t>memerlukan</a:t>
            </a:r>
            <a:r>
              <a:rPr lang="en-US" sz="1600" dirty="0"/>
              <a:t> </a:t>
            </a:r>
            <a:r>
              <a:rPr lang="en-US" sz="1600" dirty="0" err="1"/>
              <a:t>solusi</a:t>
            </a:r>
            <a:r>
              <a:rPr lang="en-US" sz="1600" dirty="0"/>
              <a:t> (</a:t>
            </a:r>
            <a:r>
              <a:rPr lang="en-US" sz="1600" dirty="0" err="1"/>
              <a:t>Sekaran</a:t>
            </a:r>
            <a:r>
              <a:rPr lang="en-US" sz="1600" dirty="0"/>
              <a:t>, 2000)</a:t>
            </a:r>
            <a:endParaRPr lang="sv-SE" sz="16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sv-SE" sz="16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sv-SE" sz="1600" dirty="0" smtClean="0"/>
              <a:t>J </a:t>
            </a:r>
            <a:endParaRPr lang="sv-SE" sz="1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Penelitian Ilmiah (Sekaran)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467600" cy="4724400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endParaRPr lang="en-US" sz="1800" dirty="0" smtClean="0"/>
          </a:p>
          <a:p>
            <a:pPr marL="609600" indent="-609600">
              <a:lnSpc>
                <a:spcPct val="80000"/>
              </a:lnSpc>
            </a:pPr>
            <a:r>
              <a:rPr lang="en-US" sz="1800" dirty="0" smtClean="0"/>
              <a:t>Focuses </a:t>
            </a:r>
            <a:r>
              <a:rPr lang="en-US" sz="1800" dirty="0"/>
              <a:t>on solving problems and pursues a step-by-step logical, organized, rigorous method to identify problems, gather data, analyze them and draw valid conclusions </a:t>
            </a:r>
            <a:r>
              <a:rPr lang="en-US" sz="1800" dirty="0" err="1"/>
              <a:t>thereform</a:t>
            </a:r>
            <a:r>
              <a:rPr lang="en-US" sz="1800" dirty="0"/>
              <a:t>.</a:t>
            </a:r>
          </a:p>
          <a:p>
            <a:pPr marL="609600" indent="-609600">
              <a:lnSpc>
                <a:spcPct val="80000"/>
              </a:lnSpc>
            </a:pPr>
            <a:endParaRPr lang="en-US" sz="1800" dirty="0"/>
          </a:p>
          <a:p>
            <a:pPr marL="609600" indent="-609600">
              <a:lnSpc>
                <a:spcPct val="80000"/>
              </a:lnSpc>
            </a:pPr>
            <a:r>
              <a:rPr lang="en-US" sz="1800" dirty="0"/>
              <a:t>Main characteristics :</a:t>
            </a:r>
          </a:p>
          <a:p>
            <a:pPr marL="609600" indent="-609600">
              <a:buNone/>
            </a:pPr>
            <a:r>
              <a:rPr lang="en-US" sz="1800" dirty="0" smtClean="0"/>
              <a:t>1.	</a:t>
            </a:r>
            <a:r>
              <a:rPr lang="en-US" sz="1800" dirty="0" err="1" smtClean="0"/>
              <a:t>Purposiveness</a:t>
            </a:r>
            <a:r>
              <a:rPr lang="en-US" sz="1800" dirty="0" smtClean="0"/>
              <a:t> </a:t>
            </a:r>
            <a:r>
              <a:rPr lang="en-US" sz="1800" dirty="0"/>
              <a:t>: definite aim or </a:t>
            </a:r>
            <a:r>
              <a:rPr lang="en-US" sz="1800" dirty="0" smtClean="0"/>
              <a:t>purpose.</a:t>
            </a:r>
          </a:p>
          <a:p>
            <a:pPr marL="609600" indent="-609600">
              <a:buFont typeface="+mj-lt"/>
              <a:buAutoNum type="arabicPeriod"/>
            </a:pPr>
            <a:endParaRPr lang="en-US" sz="1800" dirty="0"/>
          </a:p>
          <a:p>
            <a:pPr marL="609600" indent="-609600">
              <a:buNone/>
            </a:pPr>
            <a:r>
              <a:rPr lang="en-US" sz="1800" dirty="0" smtClean="0"/>
              <a:t>2.	Rigor </a:t>
            </a:r>
            <a:r>
              <a:rPr lang="en-US" sz="1800" dirty="0"/>
              <a:t>: based a good </a:t>
            </a:r>
            <a:r>
              <a:rPr lang="en-US" sz="1800" dirty="0" err="1"/>
              <a:t>theoritical</a:t>
            </a:r>
            <a:r>
              <a:rPr lang="en-US" sz="1800" dirty="0"/>
              <a:t>, and carefully </a:t>
            </a:r>
            <a:r>
              <a:rPr lang="en-US" sz="1800" dirty="0" err="1"/>
              <a:t>thoughout</a:t>
            </a:r>
            <a:r>
              <a:rPr lang="en-US" sz="1800" dirty="0"/>
              <a:t> methodology </a:t>
            </a:r>
            <a:r>
              <a:rPr lang="en-US" sz="1800" dirty="0" smtClean="0"/>
              <a:t>design.</a:t>
            </a:r>
          </a:p>
          <a:p>
            <a:pPr marL="609600" indent="-609600">
              <a:buNone/>
            </a:pPr>
            <a:r>
              <a:rPr lang="en-US" sz="1800" dirty="0" smtClean="0"/>
              <a:t> </a:t>
            </a:r>
            <a:endParaRPr lang="en-US" sz="1800" dirty="0"/>
          </a:p>
          <a:p>
            <a:pPr marL="609600" indent="-609600">
              <a:buNone/>
            </a:pPr>
            <a:r>
              <a:rPr lang="en-US" sz="1800" dirty="0" smtClean="0"/>
              <a:t>3.	Testability </a:t>
            </a:r>
            <a:r>
              <a:rPr lang="en-US" sz="1800" dirty="0"/>
              <a:t>: the hypothesis can be tested when data are collected, such as statistic </a:t>
            </a:r>
            <a:r>
              <a:rPr lang="en-US" sz="1800" dirty="0" smtClean="0"/>
              <a:t>test</a:t>
            </a:r>
            <a:endParaRPr lang="en-US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None/>
            </a:pPr>
            <a:r>
              <a:rPr lang="en-US" sz="1800" dirty="0" smtClean="0"/>
              <a:t>4.	</a:t>
            </a:r>
            <a:r>
              <a:rPr lang="en-US" sz="1800" dirty="0" err="1" smtClean="0"/>
              <a:t>Replicability</a:t>
            </a:r>
            <a:r>
              <a:rPr lang="en-US" sz="1800" dirty="0" smtClean="0"/>
              <a:t> : the result of test hypothesis should be supported again the same type of research is repeated in other similar </a:t>
            </a:r>
            <a:r>
              <a:rPr lang="en-US" sz="1800" dirty="0" err="1" smtClean="0"/>
              <a:t>circumtance</a:t>
            </a:r>
            <a:r>
              <a:rPr lang="en-US" sz="1800" dirty="0" smtClean="0"/>
              <a:t>.</a:t>
            </a:r>
          </a:p>
          <a:p>
            <a:pPr marL="609600" indent="-609600">
              <a:buNone/>
            </a:pPr>
            <a:endParaRPr lang="en-US" sz="1800" dirty="0" smtClean="0"/>
          </a:p>
          <a:p>
            <a:pPr marL="609600" indent="-609600">
              <a:buNone/>
            </a:pPr>
            <a:r>
              <a:rPr lang="en-US" sz="1800" dirty="0" smtClean="0"/>
              <a:t>5.	Precision and confidence </a:t>
            </a:r>
          </a:p>
          <a:p>
            <a:pPr marL="609600" indent="-609600">
              <a:buNone/>
            </a:pPr>
            <a:r>
              <a:rPr lang="en-US" sz="1800" b="1" dirty="0" smtClean="0"/>
              <a:t>	Precision</a:t>
            </a:r>
            <a:r>
              <a:rPr lang="en-US" sz="1800" dirty="0" smtClean="0"/>
              <a:t>   :refers to the closeness of findings to reality (</a:t>
            </a:r>
            <a:r>
              <a:rPr lang="en-US" sz="1800" i="1" dirty="0" smtClean="0"/>
              <a:t>confidence interval). </a:t>
            </a:r>
          </a:p>
          <a:p>
            <a:pPr marL="609600" indent="-609600">
              <a:buNone/>
            </a:pPr>
            <a:r>
              <a:rPr lang="en-US" sz="1800" i="1" dirty="0"/>
              <a:t>	</a:t>
            </a:r>
            <a:r>
              <a:rPr lang="en-US" sz="1800" b="1" dirty="0" smtClean="0"/>
              <a:t>Confidence</a:t>
            </a:r>
            <a:r>
              <a:rPr lang="en-US" sz="1800" dirty="0" smtClean="0"/>
              <a:t> refers to the probability that our estimation are correct (significant level p = 0.5)</a:t>
            </a:r>
          </a:p>
          <a:p>
            <a:pPr marL="609600" indent="-609600">
              <a:buNone/>
            </a:pPr>
            <a:endParaRPr lang="en-US" sz="1800" dirty="0" smtClean="0"/>
          </a:p>
          <a:p>
            <a:pPr marL="609600" indent="-609600">
              <a:buNone/>
            </a:pPr>
            <a:r>
              <a:rPr lang="en-US" sz="1800" dirty="0" smtClean="0"/>
              <a:t>6.	Objectivity : the result should be based on facts (derived from actual data) not on our subjective or emotional value.</a:t>
            </a:r>
          </a:p>
          <a:p>
            <a:pPr marL="609600" indent="-609600">
              <a:buAutoNum type="arabicPeriod" startAt="7"/>
            </a:pPr>
            <a:endParaRPr lang="en-US" sz="1800" dirty="0" smtClean="0"/>
          </a:p>
          <a:p>
            <a:pPr marL="609600" indent="-609600">
              <a:buNone/>
            </a:pPr>
            <a:r>
              <a:rPr lang="en-US" sz="1800" dirty="0"/>
              <a:t>7</a:t>
            </a:r>
            <a:r>
              <a:rPr lang="en-US" sz="1800" dirty="0" smtClean="0"/>
              <a:t>.	</a:t>
            </a:r>
            <a:r>
              <a:rPr lang="en-US" sz="1800" dirty="0" err="1" smtClean="0"/>
              <a:t>Generalizability</a:t>
            </a:r>
            <a:endParaRPr lang="en-US" sz="1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1084</TotalTime>
  <Words>668</Words>
  <Application>Microsoft Office PowerPoint</Application>
  <PresentationFormat>On-screen Show (4:3)</PresentationFormat>
  <Paragraphs>101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Times New Roman</vt:lpstr>
      <vt:lpstr>Wingdings</vt:lpstr>
      <vt:lpstr>Arial Black</vt:lpstr>
      <vt:lpstr>Radial</vt:lpstr>
      <vt:lpstr>Metodologi Penelitian   (2 SKS)</vt:lpstr>
      <vt:lpstr>Pokok Bahasan</vt:lpstr>
      <vt:lpstr>Referrence </vt:lpstr>
      <vt:lpstr>PENDAHULUAN</vt:lpstr>
      <vt:lpstr>Science (ilmu)</vt:lpstr>
      <vt:lpstr>Ilmu (science)</vt:lpstr>
      <vt:lpstr>Definisi penelitian (research)</vt:lpstr>
      <vt:lpstr>Penelitian Ilmiah (Sekaran)</vt:lpstr>
      <vt:lpstr>Slide 9</vt:lpstr>
      <vt:lpstr>Penelitian</vt:lpstr>
    </vt:vector>
  </TitlesOfParts>
  <Company>Home 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Method for Business</dc:title>
  <dc:creator>Khairul</dc:creator>
  <cp:lastModifiedBy>Nofi</cp:lastModifiedBy>
  <cp:revision>16</cp:revision>
  <dcterms:created xsi:type="dcterms:W3CDTF">2006-04-02T02:08:30Z</dcterms:created>
  <dcterms:modified xsi:type="dcterms:W3CDTF">2012-02-28T08:56:48Z</dcterms:modified>
</cp:coreProperties>
</file>