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5"/>
  </p:notesMasterIdLst>
  <p:handoutMasterIdLst>
    <p:handoutMasterId r:id="rId86"/>
  </p:handoutMasterIdLst>
  <p:sldIdLst>
    <p:sldId id="442" r:id="rId2"/>
    <p:sldId id="285" r:id="rId3"/>
    <p:sldId id="286" r:id="rId4"/>
    <p:sldId id="426" r:id="rId5"/>
    <p:sldId id="427" r:id="rId6"/>
    <p:sldId id="428" r:id="rId7"/>
    <p:sldId id="412" r:id="rId8"/>
    <p:sldId id="441" r:id="rId9"/>
    <p:sldId id="293" r:id="rId10"/>
    <p:sldId id="304" r:id="rId11"/>
    <p:sldId id="417" r:id="rId12"/>
    <p:sldId id="418" r:id="rId13"/>
    <p:sldId id="419" r:id="rId14"/>
    <p:sldId id="420" r:id="rId15"/>
    <p:sldId id="421" r:id="rId16"/>
    <p:sldId id="422" r:id="rId17"/>
    <p:sldId id="423" r:id="rId18"/>
    <p:sldId id="432" r:id="rId19"/>
    <p:sldId id="433" r:id="rId20"/>
    <p:sldId id="434" r:id="rId21"/>
    <p:sldId id="435" r:id="rId22"/>
    <p:sldId id="436" r:id="rId23"/>
    <p:sldId id="437" r:id="rId24"/>
    <p:sldId id="305" r:id="rId25"/>
    <p:sldId id="306" r:id="rId26"/>
    <p:sldId id="429" r:id="rId27"/>
    <p:sldId id="430" r:id="rId28"/>
    <p:sldId id="324" r:id="rId29"/>
    <p:sldId id="325" r:id="rId30"/>
    <p:sldId id="402" r:id="rId31"/>
    <p:sldId id="438" r:id="rId32"/>
    <p:sldId id="326" r:id="rId33"/>
    <p:sldId id="327" r:id="rId34"/>
    <p:sldId id="330" r:id="rId35"/>
    <p:sldId id="331" r:id="rId36"/>
    <p:sldId id="403" r:id="rId37"/>
    <p:sldId id="333" r:id="rId38"/>
    <p:sldId id="334" r:id="rId39"/>
    <p:sldId id="439" r:id="rId40"/>
    <p:sldId id="440" r:id="rId41"/>
    <p:sldId id="338" r:id="rId42"/>
    <p:sldId id="339" r:id="rId43"/>
    <p:sldId id="340" r:id="rId44"/>
    <p:sldId id="341" r:id="rId45"/>
    <p:sldId id="342" r:id="rId46"/>
    <p:sldId id="404" r:id="rId47"/>
    <p:sldId id="343" r:id="rId48"/>
    <p:sldId id="344" r:id="rId49"/>
    <p:sldId id="345" r:id="rId50"/>
    <p:sldId id="346" r:id="rId51"/>
    <p:sldId id="347" r:id="rId52"/>
    <p:sldId id="424" r:id="rId53"/>
    <p:sldId id="425" r:id="rId54"/>
    <p:sldId id="349" r:id="rId55"/>
    <p:sldId id="350" r:id="rId56"/>
    <p:sldId id="351" r:id="rId57"/>
    <p:sldId id="352" r:id="rId58"/>
    <p:sldId id="353" r:id="rId59"/>
    <p:sldId id="356" r:id="rId60"/>
    <p:sldId id="358" r:id="rId61"/>
    <p:sldId id="360" r:id="rId62"/>
    <p:sldId id="361" r:id="rId63"/>
    <p:sldId id="407" r:id="rId64"/>
    <p:sldId id="408" r:id="rId65"/>
    <p:sldId id="371" r:id="rId66"/>
    <p:sldId id="431" r:id="rId67"/>
    <p:sldId id="377" r:id="rId68"/>
    <p:sldId id="378" r:id="rId69"/>
    <p:sldId id="380" r:id="rId70"/>
    <p:sldId id="381" r:id="rId71"/>
    <p:sldId id="385" r:id="rId72"/>
    <p:sldId id="386" r:id="rId73"/>
    <p:sldId id="409" r:id="rId74"/>
    <p:sldId id="391" r:id="rId75"/>
    <p:sldId id="392" r:id="rId76"/>
    <p:sldId id="393" r:id="rId77"/>
    <p:sldId id="394" r:id="rId78"/>
    <p:sldId id="410" r:id="rId79"/>
    <p:sldId id="411" r:id="rId80"/>
    <p:sldId id="395" r:id="rId81"/>
    <p:sldId id="396" r:id="rId82"/>
    <p:sldId id="397" r:id="rId83"/>
    <p:sldId id="398" r:id="rId84"/>
  </p:sldIdLst>
  <p:sldSz cx="9144000" cy="6858000" type="screen4x3"/>
  <p:notesSz cx="9144000" cy="6858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AEDD1"/>
    <a:srgbClr val="C4E3B5"/>
    <a:srgbClr val="663300"/>
    <a:srgbClr val="1C4E35"/>
    <a:srgbClr val="FFFFFF"/>
    <a:srgbClr val="B2B2B2"/>
    <a:srgbClr val="776139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1272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theme" Target="theme/theme1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tableStyles" Target="tableStyles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presProps" Target="presProps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2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2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2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2035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2863850" y="519113"/>
            <a:ext cx="3416300" cy="25622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19200" y="3257550"/>
            <a:ext cx="6705600" cy="3086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146179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99331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24</a:t>
            </a:r>
          </a:p>
        </p:txBody>
      </p:sp>
      <p:sp>
        <p:nvSpPr>
          <p:cNvPr id="99332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99333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99334" name="Rectangle 6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9335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83337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08547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47</a:t>
            </a:r>
          </a:p>
        </p:txBody>
      </p:sp>
      <p:sp>
        <p:nvSpPr>
          <p:cNvPr id="108548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08549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08550" name="Rectangle 6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08551" name="Rectangle 7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108552" name="Rectangle 8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08553" name="Rectangle 9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08554" name="Rectangle 10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08555" name="Rectangle 11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24081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09571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48</a:t>
            </a:r>
          </a:p>
        </p:txBody>
      </p:sp>
      <p:sp>
        <p:nvSpPr>
          <p:cNvPr id="109572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09573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09574" name="Rectangle 6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09575" name="Rectangle 7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109576" name="Rectangle 8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09577" name="Rectangle 9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09578" name="Rectangle 10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09579" name="Rectangle 11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6381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10595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54</a:t>
            </a:r>
          </a:p>
        </p:txBody>
      </p:sp>
      <p:sp>
        <p:nvSpPr>
          <p:cNvPr id="110596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10597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10598" name="Rectangle 6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1059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71134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11619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55</a:t>
            </a:r>
          </a:p>
        </p:txBody>
      </p:sp>
      <p:sp>
        <p:nvSpPr>
          <p:cNvPr id="111620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11621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11622" name="Rectangle 6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11623" name="Rectangle 7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111624" name="Rectangle 8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11625" name="Rectangle 9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11626" name="Rectangle 10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11627" name="Rectangle 11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015916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12643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56</a:t>
            </a:r>
          </a:p>
        </p:txBody>
      </p:sp>
      <p:sp>
        <p:nvSpPr>
          <p:cNvPr id="112644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12645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12646" name="Rectangle 6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12647" name="Rectangle 7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112648" name="Rectangle 8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12649" name="Rectangle 9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12650" name="Rectangle 10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12651" name="Rectangle 11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657896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13667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54</a:t>
            </a:r>
          </a:p>
        </p:txBody>
      </p:sp>
      <p:sp>
        <p:nvSpPr>
          <p:cNvPr id="113668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13669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13670" name="Rectangle 6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13671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020144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14691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58</a:t>
            </a:r>
          </a:p>
        </p:txBody>
      </p:sp>
      <p:sp>
        <p:nvSpPr>
          <p:cNvPr id="114692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14693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14694" name="Rectangle 6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14695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105277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15715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59</a:t>
            </a:r>
          </a:p>
        </p:txBody>
      </p:sp>
      <p:sp>
        <p:nvSpPr>
          <p:cNvPr id="115716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15717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15718" name="Rectangle 6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1571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745061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16739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60</a:t>
            </a:r>
          </a:p>
        </p:txBody>
      </p:sp>
      <p:sp>
        <p:nvSpPr>
          <p:cNvPr id="116740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16741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16742" name="Rectangle 6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16743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52876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17763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61</a:t>
            </a:r>
          </a:p>
        </p:txBody>
      </p:sp>
      <p:sp>
        <p:nvSpPr>
          <p:cNvPr id="117764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17765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17766" name="Rectangle 6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17767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2687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00355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25</a:t>
            </a:r>
          </a:p>
        </p:txBody>
      </p:sp>
      <p:sp>
        <p:nvSpPr>
          <p:cNvPr id="100356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00357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00358" name="Rectangle 6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0035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248801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18787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62</a:t>
            </a:r>
          </a:p>
        </p:txBody>
      </p:sp>
      <p:sp>
        <p:nvSpPr>
          <p:cNvPr id="118788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18789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18790" name="Rectangle 6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18791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595889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19811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62</a:t>
            </a:r>
          </a:p>
        </p:txBody>
      </p:sp>
      <p:sp>
        <p:nvSpPr>
          <p:cNvPr id="119812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19813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19814" name="Rectangle 6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19815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427769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20835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44</a:t>
            </a:r>
          </a:p>
        </p:txBody>
      </p:sp>
      <p:sp>
        <p:nvSpPr>
          <p:cNvPr id="120836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20837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20838" name="Rectangle 6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2083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10827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21859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45</a:t>
            </a:r>
          </a:p>
        </p:txBody>
      </p:sp>
      <p:sp>
        <p:nvSpPr>
          <p:cNvPr id="121860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21861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21862" name="Rectangle 6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21863" name="Rectangle 7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121864" name="Rectangle 8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21865" name="Rectangle 9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21866" name="Rectangle 10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21867" name="Rectangle 11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677458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22883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45</a:t>
            </a:r>
          </a:p>
        </p:txBody>
      </p:sp>
      <p:sp>
        <p:nvSpPr>
          <p:cNvPr id="122884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22885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22886" name="Rectangle 6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22887" name="Rectangle 7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122888" name="Rectangle 8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22889" name="Rectangle 9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22890" name="Rectangle 10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22891" name="Rectangle 11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319244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23907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115</a:t>
            </a:r>
          </a:p>
        </p:txBody>
      </p:sp>
      <p:sp>
        <p:nvSpPr>
          <p:cNvPr id="123908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23909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23910" name="Rectangle 6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23911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820951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24931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63</a:t>
            </a:r>
          </a:p>
        </p:txBody>
      </p:sp>
      <p:sp>
        <p:nvSpPr>
          <p:cNvPr id="124932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24933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24934" name="Rectangle 6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24935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804365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25955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64</a:t>
            </a:r>
          </a:p>
        </p:txBody>
      </p:sp>
      <p:sp>
        <p:nvSpPr>
          <p:cNvPr id="125956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25957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25958" name="Rectangle 6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2595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989556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26979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64</a:t>
            </a:r>
          </a:p>
        </p:txBody>
      </p:sp>
      <p:sp>
        <p:nvSpPr>
          <p:cNvPr id="126980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26981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26982" name="Rectangle 6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26983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605454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28003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64</a:t>
            </a:r>
          </a:p>
        </p:txBody>
      </p:sp>
      <p:sp>
        <p:nvSpPr>
          <p:cNvPr id="128004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28005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28006" name="Rectangle 6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28007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49405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01379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25</a:t>
            </a:r>
          </a:p>
        </p:txBody>
      </p:sp>
      <p:sp>
        <p:nvSpPr>
          <p:cNvPr id="101380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01381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01382" name="Rectangle 6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01383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859684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29027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65</a:t>
            </a:r>
          </a:p>
        </p:txBody>
      </p:sp>
      <p:sp>
        <p:nvSpPr>
          <p:cNvPr id="129028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29029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29030" name="Rectangle 6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29031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356108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30051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66</a:t>
            </a:r>
          </a:p>
        </p:txBody>
      </p:sp>
      <p:sp>
        <p:nvSpPr>
          <p:cNvPr id="130052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30053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30054" name="Rectangle 6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30055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220427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31075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69</a:t>
            </a:r>
          </a:p>
        </p:txBody>
      </p:sp>
      <p:sp>
        <p:nvSpPr>
          <p:cNvPr id="131076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31077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31078" name="Rectangle 6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3107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851624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32099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70</a:t>
            </a:r>
          </a:p>
        </p:txBody>
      </p:sp>
      <p:sp>
        <p:nvSpPr>
          <p:cNvPr id="132100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32101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32102" name="Rectangle 6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32103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164274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33123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71</a:t>
            </a:r>
          </a:p>
        </p:txBody>
      </p:sp>
      <p:sp>
        <p:nvSpPr>
          <p:cNvPr id="133124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33125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33126" name="Rectangle 6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33127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328946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34147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72</a:t>
            </a:r>
          </a:p>
        </p:txBody>
      </p:sp>
      <p:sp>
        <p:nvSpPr>
          <p:cNvPr id="134148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34149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34150" name="Rectangle 6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34151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5228081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35171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73</a:t>
            </a:r>
          </a:p>
        </p:txBody>
      </p:sp>
      <p:sp>
        <p:nvSpPr>
          <p:cNvPr id="135172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35173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35174" name="Rectangle 6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35175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386909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36195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73</a:t>
            </a:r>
          </a:p>
        </p:txBody>
      </p:sp>
      <p:sp>
        <p:nvSpPr>
          <p:cNvPr id="136196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36197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36198" name="Rectangle 6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3619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6730978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37219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73</a:t>
            </a:r>
          </a:p>
        </p:txBody>
      </p:sp>
      <p:sp>
        <p:nvSpPr>
          <p:cNvPr id="137220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37221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37222" name="Rectangle 6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37223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2678453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38243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77</a:t>
            </a:r>
          </a:p>
        </p:txBody>
      </p:sp>
      <p:sp>
        <p:nvSpPr>
          <p:cNvPr id="138244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38245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38246" name="Rectangle 6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38247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38239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02403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25</a:t>
            </a:r>
          </a:p>
        </p:txBody>
      </p:sp>
      <p:sp>
        <p:nvSpPr>
          <p:cNvPr id="102404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02405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02406" name="Rectangle 6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02407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6440691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39267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78</a:t>
            </a:r>
          </a:p>
        </p:txBody>
      </p:sp>
      <p:sp>
        <p:nvSpPr>
          <p:cNvPr id="139268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39269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39270" name="Rectangle 6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39271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1121846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40291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79</a:t>
            </a:r>
          </a:p>
        </p:txBody>
      </p:sp>
      <p:sp>
        <p:nvSpPr>
          <p:cNvPr id="140292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40293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40294" name="Rectangle 6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40295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4012385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41315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80</a:t>
            </a:r>
          </a:p>
        </p:txBody>
      </p:sp>
      <p:sp>
        <p:nvSpPr>
          <p:cNvPr id="141316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41317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41318" name="Rectangle 6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4131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8652783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42339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81</a:t>
            </a:r>
          </a:p>
        </p:txBody>
      </p:sp>
      <p:sp>
        <p:nvSpPr>
          <p:cNvPr id="142340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42341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42342" name="Rectangle 6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42343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5674158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43363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81</a:t>
            </a:r>
          </a:p>
        </p:txBody>
      </p:sp>
      <p:sp>
        <p:nvSpPr>
          <p:cNvPr id="143364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43365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43366" name="Rectangle 6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43367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8191033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44387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82</a:t>
            </a:r>
          </a:p>
        </p:txBody>
      </p:sp>
      <p:sp>
        <p:nvSpPr>
          <p:cNvPr id="144388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44389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44390" name="Rectangle 6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44391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1122633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45411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83</a:t>
            </a:r>
          </a:p>
        </p:txBody>
      </p:sp>
      <p:sp>
        <p:nvSpPr>
          <p:cNvPr id="145412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45413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45414" name="Rectangle 6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45415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2233862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46435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84</a:t>
            </a:r>
          </a:p>
        </p:txBody>
      </p:sp>
      <p:sp>
        <p:nvSpPr>
          <p:cNvPr id="146436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46437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46438" name="Rectangle 6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4643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8335544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47459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85</a:t>
            </a:r>
          </a:p>
        </p:txBody>
      </p:sp>
      <p:sp>
        <p:nvSpPr>
          <p:cNvPr id="147460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47461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47462" name="Rectangle 6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47463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0728011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48483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86</a:t>
            </a:r>
          </a:p>
        </p:txBody>
      </p:sp>
      <p:sp>
        <p:nvSpPr>
          <p:cNvPr id="148484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48485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48486" name="Rectangle 6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48487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84741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03427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25</a:t>
            </a: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03429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03430" name="Rectangle 6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03431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8898119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49507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88</a:t>
            </a:r>
          </a:p>
        </p:txBody>
      </p:sp>
      <p:sp>
        <p:nvSpPr>
          <p:cNvPr id="149508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49509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49510" name="Rectangle 6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49511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6809548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50531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89</a:t>
            </a:r>
          </a:p>
        </p:txBody>
      </p:sp>
      <p:sp>
        <p:nvSpPr>
          <p:cNvPr id="150532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50533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50534" name="Rectangle 6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50535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3623492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51555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90</a:t>
            </a:r>
          </a:p>
        </p:txBody>
      </p:sp>
      <p:sp>
        <p:nvSpPr>
          <p:cNvPr id="151556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51557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51558" name="Rectangle 6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5155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8224939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52579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91</a:t>
            </a:r>
          </a:p>
        </p:txBody>
      </p:sp>
      <p:sp>
        <p:nvSpPr>
          <p:cNvPr id="152580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52581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52582" name="Rectangle 6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52583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9206522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53603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92</a:t>
            </a:r>
          </a:p>
        </p:txBody>
      </p:sp>
      <p:sp>
        <p:nvSpPr>
          <p:cNvPr id="153604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53605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53606" name="Rectangle 6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53607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297683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54627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95</a:t>
            </a:r>
          </a:p>
        </p:txBody>
      </p:sp>
      <p:sp>
        <p:nvSpPr>
          <p:cNvPr id="154628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54629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54630" name="Rectangle 6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54631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5907589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55651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97</a:t>
            </a:r>
          </a:p>
        </p:txBody>
      </p:sp>
      <p:sp>
        <p:nvSpPr>
          <p:cNvPr id="155652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55653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55654" name="Rectangle 6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55655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6861958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56675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99</a:t>
            </a:r>
          </a:p>
        </p:txBody>
      </p:sp>
      <p:sp>
        <p:nvSpPr>
          <p:cNvPr id="156676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56677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56678" name="Rectangle 6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5667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4224598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57699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100</a:t>
            </a:r>
          </a:p>
        </p:txBody>
      </p:sp>
      <p:sp>
        <p:nvSpPr>
          <p:cNvPr id="157700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57701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57702" name="Rectangle 6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57703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9742935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58723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110</a:t>
            </a:r>
          </a:p>
        </p:txBody>
      </p:sp>
      <p:sp>
        <p:nvSpPr>
          <p:cNvPr id="158724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58725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58726" name="Rectangle 6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58727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94763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04451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109</a:t>
            </a:r>
          </a:p>
        </p:txBody>
      </p:sp>
      <p:sp>
        <p:nvSpPr>
          <p:cNvPr id="104452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04453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04454" name="Rectangle 6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 cap="flat"/>
        </p:spPr>
      </p:sp>
      <p:sp>
        <p:nvSpPr>
          <p:cNvPr id="104455" name="Rectangle 7"/>
          <p:cNvSpPr>
            <a:spLocks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5942379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59747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110</a:t>
            </a:r>
          </a:p>
        </p:txBody>
      </p:sp>
      <p:sp>
        <p:nvSpPr>
          <p:cNvPr id="159748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59749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59750" name="Rectangle 6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59751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6985320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60771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110</a:t>
            </a:r>
          </a:p>
        </p:txBody>
      </p:sp>
      <p:sp>
        <p:nvSpPr>
          <p:cNvPr id="160772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60773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60774" name="Rectangle 6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60775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3409974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61795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116</a:t>
            </a:r>
          </a:p>
        </p:txBody>
      </p:sp>
      <p:sp>
        <p:nvSpPr>
          <p:cNvPr id="161796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61797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61798" name="Rectangle 6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6179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3857157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62819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117</a:t>
            </a:r>
          </a:p>
        </p:txBody>
      </p:sp>
      <p:sp>
        <p:nvSpPr>
          <p:cNvPr id="162820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62821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62822" name="Rectangle 6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62823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3112173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63843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119</a:t>
            </a:r>
          </a:p>
        </p:txBody>
      </p:sp>
      <p:sp>
        <p:nvSpPr>
          <p:cNvPr id="163844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63845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63846" name="Rectangle 6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63847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0431635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64867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120</a:t>
            </a:r>
          </a:p>
        </p:txBody>
      </p:sp>
      <p:sp>
        <p:nvSpPr>
          <p:cNvPr id="164868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64869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64870" name="Rectangle 6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64871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4863271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65891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124</a:t>
            </a:r>
          </a:p>
        </p:txBody>
      </p:sp>
      <p:sp>
        <p:nvSpPr>
          <p:cNvPr id="165892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65893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65894" name="Rectangle 6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65895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7885860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66915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125</a:t>
            </a:r>
          </a:p>
        </p:txBody>
      </p:sp>
      <p:sp>
        <p:nvSpPr>
          <p:cNvPr id="166916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66917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66918" name="Rectangle 6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6691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11929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67939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124</a:t>
            </a:r>
          </a:p>
        </p:txBody>
      </p:sp>
      <p:sp>
        <p:nvSpPr>
          <p:cNvPr id="167940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67941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67942" name="Rectangle 6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67943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5072693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68963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130</a:t>
            </a:r>
          </a:p>
        </p:txBody>
      </p:sp>
      <p:sp>
        <p:nvSpPr>
          <p:cNvPr id="168964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68965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68966" name="Rectangle 6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68967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21939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05475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32</a:t>
            </a:r>
          </a:p>
        </p:txBody>
      </p:sp>
      <p:sp>
        <p:nvSpPr>
          <p:cNvPr id="105476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05477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05478" name="Rectangle 6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0547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725745"/>
      </p:ext>
    </p:extLst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69987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131</a:t>
            </a:r>
          </a:p>
        </p:txBody>
      </p:sp>
      <p:sp>
        <p:nvSpPr>
          <p:cNvPr id="169988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69989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69990" name="Rectangle 6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69991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0031711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71011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132</a:t>
            </a:r>
          </a:p>
        </p:txBody>
      </p:sp>
      <p:sp>
        <p:nvSpPr>
          <p:cNvPr id="171012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71013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71014" name="Rectangle 6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71015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7341628"/>
      </p:ext>
    </p:extLst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72035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133</a:t>
            </a:r>
          </a:p>
        </p:txBody>
      </p:sp>
      <p:sp>
        <p:nvSpPr>
          <p:cNvPr id="172036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72037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72038" name="Rectangle 6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7203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3205430"/>
      </p:ext>
    </p:extLst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73059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134</a:t>
            </a:r>
          </a:p>
        </p:txBody>
      </p:sp>
      <p:sp>
        <p:nvSpPr>
          <p:cNvPr id="173060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73061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73062" name="Rectangle 6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73063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1721077"/>
      </p:ext>
    </p:extLst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74083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135</a:t>
            </a:r>
          </a:p>
        </p:txBody>
      </p:sp>
      <p:sp>
        <p:nvSpPr>
          <p:cNvPr id="174084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74085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74086" name="Rectangle 6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74087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172178"/>
      </p:ext>
    </p:extLst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75107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136</a:t>
            </a:r>
          </a:p>
        </p:txBody>
      </p:sp>
      <p:sp>
        <p:nvSpPr>
          <p:cNvPr id="175108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75109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75110" name="Rectangle 6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75111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3287788"/>
      </p:ext>
    </p:extLst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76131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137</a:t>
            </a:r>
          </a:p>
        </p:txBody>
      </p:sp>
      <p:sp>
        <p:nvSpPr>
          <p:cNvPr id="176132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76133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76134" name="Rectangle 6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76135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61519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06499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43</a:t>
            </a:r>
          </a:p>
        </p:txBody>
      </p:sp>
      <p:sp>
        <p:nvSpPr>
          <p:cNvPr id="106500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06501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06502" name="Rectangle 6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06503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09512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07523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46</a:t>
            </a:r>
          </a:p>
        </p:txBody>
      </p:sp>
      <p:sp>
        <p:nvSpPr>
          <p:cNvPr id="107524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07525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07526" name="Rectangle 6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07527" name="Rectangle 7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107528" name="Rectangle 8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07529" name="Rectangle 9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07530" name="Rectangle 10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07531" name="Rectangle 11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4618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Chapter 12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3AFF61D0-BB24-4878-9D92-B63526DE145C}" type="slidenum">
              <a:rPr lang="en-US" altLang="en-US"/>
              <a:pPr/>
              <a:t>‹#›</a:t>
            </a:fld>
            <a:endParaRPr lang="en-US" altLang="en-US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2071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Chapter 12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2D6BE5A-E356-414A-AE7B-A204852919CF}" type="slidenum">
              <a:rPr lang="en-US" altLang="en-US"/>
              <a:pPr/>
              <a:t>‹#›</a:t>
            </a:fld>
            <a:endParaRPr lang="en-US" altLang="en-US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8453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24663" y="190500"/>
            <a:ext cx="2090737" cy="57531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0863" y="190500"/>
            <a:ext cx="6121400" cy="57531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Chapter 12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F42F6064-855D-4FFF-B7E9-7C4AE2E12815}" type="slidenum">
              <a:rPr lang="en-US" altLang="en-US"/>
              <a:pPr/>
              <a:t>‹#›</a:t>
            </a:fld>
            <a:endParaRPr lang="en-US" altLang="en-US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9831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Chapter 12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2588F1A-DD26-4CBB-A598-997EB05B6FEA}" type="slidenum">
              <a:rPr lang="en-US" altLang="en-US"/>
              <a:pPr/>
              <a:t>‹#›</a:t>
            </a:fld>
            <a:endParaRPr lang="en-US" altLang="en-US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8099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Chapter 12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62D7FCA-3004-41B6-86A7-C81ED8AA542A}" type="slidenum">
              <a:rPr lang="en-US" altLang="en-US"/>
              <a:pPr/>
              <a:t>‹#›</a:t>
            </a:fld>
            <a:endParaRPr lang="en-US" altLang="en-US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9803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1719263"/>
            <a:ext cx="3810000" cy="42243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719263"/>
            <a:ext cx="3810000" cy="42243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Chapter 12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E77DDBC-9584-495E-B00A-AE0AD9D48DA9}" type="slidenum">
              <a:rPr lang="en-US" altLang="en-US"/>
              <a:pPr/>
              <a:t>‹#›</a:t>
            </a:fld>
            <a:endParaRPr lang="en-US" altLang="en-US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2924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Chapter 12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D0DA3B8-5D67-47BE-8EAF-E354616E2942}" type="slidenum">
              <a:rPr lang="en-US" altLang="en-US"/>
              <a:pPr/>
              <a:t>‹#›</a:t>
            </a:fld>
            <a:endParaRPr lang="en-US" altLang="en-US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963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Chapter 12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7F360A23-AE16-4918-AC4C-C8D731E2DE1F}" type="slidenum">
              <a:rPr lang="en-US" altLang="en-US"/>
              <a:pPr/>
              <a:t>‹#›</a:t>
            </a:fld>
            <a:endParaRPr lang="en-US" altLang="en-US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4984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Chapter 12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DBAD5F-9E48-4BC4-B3CB-1419DB22BF21}" type="slidenum">
              <a:rPr lang="en-US" altLang="en-US"/>
              <a:pPr/>
              <a:t>‹#›</a:t>
            </a:fld>
            <a:endParaRPr lang="en-US" altLang="en-US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8654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Chapter 12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8214B1E-2FE4-4678-BC68-86D649D800D7}" type="slidenum">
              <a:rPr lang="en-US" altLang="en-US"/>
              <a:pPr/>
              <a:t>‹#›</a:t>
            </a:fld>
            <a:endParaRPr lang="en-US" altLang="en-US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5933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Chapter 12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6FA4744-A7D6-4748-81C6-4397AC006A27}" type="slidenum">
              <a:rPr lang="en-US" altLang="en-US"/>
              <a:pPr/>
              <a:t>‹#›</a:t>
            </a:fld>
            <a:endParaRPr lang="en-US" altLang="en-US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0933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550863" y="190500"/>
            <a:ext cx="7983537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6387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3000" y="1719263"/>
            <a:ext cx="7772400" cy="422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8" name="Line 14"/>
          <p:cNvSpPr>
            <a:spLocks noChangeShapeType="1"/>
          </p:cNvSpPr>
          <p:nvPr/>
        </p:nvSpPr>
        <p:spPr bwMode="auto">
          <a:xfrm>
            <a:off x="349250" y="1047750"/>
            <a:ext cx="8358188" cy="0"/>
          </a:xfrm>
          <a:prstGeom prst="line">
            <a:avLst/>
          </a:prstGeom>
          <a:noFill/>
          <a:ln w="38100">
            <a:solidFill>
              <a:srgbClr val="37654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039" name="Line 15"/>
          <p:cNvSpPr>
            <a:spLocks noChangeShapeType="1"/>
          </p:cNvSpPr>
          <p:nvPr/>
        </p:nvSpPr>
        <p:spPr bwMode="auto">
          <a:xfrm>
            <a:off x="519113" y="1206500"/>
            <a:ext cx="8356600" cy="0"/>
          </a:xfrm>
          <a:prstGeom prst="line">
            <a:avLst/>
          </a:prstGeom>
          <a:noFill/>
          <a:ln w="38100">
            <a:solidFill>
              <a:srgbClr val="37654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042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20738" y="6440488"/>
            <a:ext cx="4111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600" b="1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Chapter 12</a:t>
            </a:r>
          </a:p>
        </p:txBody>
      </p:sp>
      <p:sp>
        <p:nvSpPr>
          <p:cNvPr id="1043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59638" y="6440488"/>
            <a:ext cx="1093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 b="1"/>
            </a:lvl1pPr>
          </a:lstStyle>
          <a:p>
            <a:r>
              <a:rPr lang="en-US" altLang="en-US"/>
              <a:t>Slide </a:t>
            </a:r>
            <a:fld id="{074E583B-F29F-4688-88DC-5A3B9C9D8351}" type="slidenum">
              <a:rPr lang="en-US" altLang="en-US"/>
              <a:pPr/>
              <a:t>‹#›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044" name="Line 20"/>
          <p:cNvSpPr>
            <a:spLocks noChangeShapeType="1"/>
          </p:cNvSpPr>
          <p:nvPr/>
        </p:nvSpPr>
        <p:spPr bwMode="auto">
          <a:xfrm>
            <a:off x="349250" y="6281738"/>
            <a:ext cx="8358188" cy="0"/>
          </a:xfrm>
          <a:prstGeom prst="line">
            <a:avLst/>
          </a:prstGeom>
          <a:noFill/>
          <a:ln w="38100">
            <a:solidFill>
              <a:srgbClr val="37654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045" name="Line 21"/>
          <p:cNvSpPr>
            <a:spLocks noChangeShapeType="1"/>
          </p:cNvSpPr>
          <p:nvPr/>
        </p:nvSpPr>
        <p:spPr bwMode="auto">
          <a:xfrm>
            <a:off x="519113" y="6440488"/>
            <a:ext cx="8356600" cy="0"/>
          </a:xfrm>
          <a:prstGeom prst="line">
            <a:avLst/>
          </a:prstGeom>
          <a:noFill/>
          <a:ln w="38100">
            <a:solidFill>
              <a:srgbClr val="37654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grpSp>
        <p:nvGrpSpPr>
          <p:cNvPr id="16394" name="Group 27"/>
          <p:cNvGrpSpPr>
            <a:grpSpLocks/>
          </p:cNvGrpSpPr>
          <p:nvPr/>
        </p:nvGrpSpPr>
        <p:grpSpPr bwMode="auto">
          <a:xfrm>
            <a:off x="419100" y="4629150"/>
            <a:ext cx="582613" cy="1555750"/>
            <a:chOff x="180" y="3060"/>
            <a:chExt cx="271" cy="728"/>
          </a:xfrm>
        </p:grpSpPr>
        <p:sp>
          <p:nvSpPr>
            <p:cNvPr id="1052" name="AutoShape 28"/>
            <p:cNvSpPr>
              <a:spLocks noChangeArrowheads="1"/>
            </p:cNvSpPr>
            <p:nvPr/>
          </p:nvSpPr>
          <p:spPr bwMode="auto">
            <a:xfrm>
              <a:off x="214" y="3060"/>
              <a:ext cx="237" cy="728"/>
            </a:xfrm>
            <a:prstGeom prst="rtTriangle">
              <a:avLst/>
            </a:prstGeom>
            <a:gradFill rotWithShape="0">
              <a:gsLst>
                <a:gs pos="0">
                  <a:srgbClr val="48845C"/>
                </a:gs>
                <a:gs pos="100000">
                  <a:srgbClr val="1C4E35"/>
                </a:gs>
              </a:gsLst>
              <a:lin ang="2700000" scaled="1"/>
            </a:gradFill>
            <a:ln w="12700">
              <a:noFill/>
              <a:miter lim="800000"/>
              <a:headEnd/>
              <a:tailEnd/>
            </a:ln>
            <a:effectLst>
              <a:outerShdw dist="53882" dir="2700000" algn="ctr" rotWithShape="0">
                <a:srgbClr val="B2B2B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053" name="Line 29"/>
            <p:cNvSpPr>
              <a:spLocks noChangeShapeType="1"/>
            </p:cNvSpPr>
            <p:nvPr/>
          </p:nvSpPr>
          <p:spPr bwMode="auto">
            <a:xfrm>
              <a:off x="180" y="3245"/>
              <a:ext cx="0" cy="509"/>
            </a:xfrm>
            <a:prstGeom prst="line">
              <a:avLst/>
            </a:prstGeom>
            <a:noFill/>
            <a:ln w="28575">
              <a:solidFill>
                <a:srgbClr val="6633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054" name="Line 30"/>
            <p:cNvSpPr>
              <a:spLocks noChangeShapeType="1"/>
            </p:cNvSpPr>
            <p:nvPr/>
          </p:nvSpPr>
          <p:spPr bwMode="auto">
            <a:xfrm rot="20258273" flipV="1">
              <a:off x="426" y="3245"/>
              <a:ext cx="4" cy="425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055" name="Line 31"/>
            <p:cNvSpPr>
              <a:spLocks noChangeShapeType="1"/>
            </p:cNvSpPr>
            <p:nvPr/>
          </p:nvSpPr>
          <p:spPr bwMode="auto">
            <a:xfrm>
              <a:off x="254" y="3742"/>
              <a:ext cx="163" cy="0"/>
            </a:xfrm>
            <a:prstGeom prst="line">
              <a:avLst/>
            </a:prstGeom>
            <a:noFill/>
            <a:ln w="19050">
              <a:solidFill>
                <a:srgbClr val="FFFFFF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6633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66330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66330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66330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663300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663300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663300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663300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6633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Clr>
          <a:srgbClr val="663300"/>
        </a:buClr>
        <a:buSzPct val="75000"/>
        <a:buFont typeface="Wingdings" panose="05000000000000000000" pitchFamily="2" charset="2"/>
        <a:buChar char="n"/>
        <a:defRPr sz="3200">
          <a:solidFill>
            <a:srgbClr val="37654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40000"/>
        </a:spcBef>
        <a:spcAft>
          <a:spcPct val="0"/>
        </a:spcAft>
        <a:buClr>
          <a:srgbClr val="663300"/>
        </a:buClr>
        <a:buSzPct val="80000"/>
        <a:buFont typeface="Wingdings" panose="05000000000000000000" pitchFamily="2" charset="2"/>
        <a:buChar char="l"/>
        <a:defRPr sz="2800">
          <a:solidFill>
            <a:srgbClr val="376546"/>
          </a:solidFill>
          <a:latin typeface="+mn-lt"/>
        </a:defRPr>
      </a:lvl2pPr>
      <a:lvl3pPr marL="1143000" indent="-228600" algn="l" rtl="0" eaLnBrk="0" fontAlgn="base" hangingPunct="0">
        <a:spcBef>
          <a:spcPct val="34000"/>
        </a:spcBef>
        <a:spcAft>
          <a:spcPct val="0"/>
        </a:spcAft>
        <a:buClr>
          <a:srgbClr val="663300"/>
        </a:buClr>
        <a:buSzPct val="55000"/>
        <a:buFont typeface="Wingdings" panose="05000000000000000000" pitchFamily="2" charset="2"/>
        <a:buChar char="u"/>
        <a:defRPr sz="2800">
          <a:solidFill>
            <a:srgbClr val="37654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663300"/>
        </a:buClr>
        <a:buSzPct val="55000"/>
        <a:buFont typeface="Wingdings" panose="05000000000000000000" pitchFamily="2" charset="2"/>
        <a:buChar char="l"/>
        <a:defRPr sz="2400">
          <a:solidFill>
            <a:srgbClr val="37654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663300"/>
        </a:buClr>
        <a:buSzPct val="100000"/>
        <a:buChar char="–"/>
        <a:defRPr sz="2400">
          <a:solidFill>
            <a:srgbClr val="376546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663300"/>
        </a:buClr>
        <a:buSzPct val="100000"/>
        <a:buChar char="–"/>
        <a:defRPr sz="2400">
          <a:solidFill>
            <a:srgbClr val="376546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663300"/>
        </a:buClr>
        <a:buSzPct val="100000"/>
        <a:buChar char="–"/>
        <a:defRPr sz="2400">
          <a:solidFill>
            <a:srgbClr val="376546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663300"/>
        </a:buClr>
        <a:buSzPct val="100000"/>
        <a:buChar char="–"/>
        <a:defRPr sz="2400">
          <a:solidFill>
            <a:srgbClr val="376546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663300"/>
        </a:buClr>
        <a:buSzPct val="100000"/>
        <a:buChar char="–"/>
        <a:defRPr sz="2400">
          <a:solidFill>
            <a:srgbClr val="37654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4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6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8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9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1.bin"/><Relationship Id="rId5" Type="http://schemas.openxmlformats.org/officeDocument/2006/relationships/image" Target="../media/image10.wmf"/><Relationship Id="rId4" Type="http://schemas.openxmlformats.org/officeDocument/2006/relationships/oleObject" Target="../embeddings/oleObject10.bin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2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3.bin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14.bin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16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15.bin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18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17.bin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9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8.xml"/><Relationship Id="rId7" Type="http://schemas.openxmlformats.org/officeDocument/2006/relationships/image" Target="../media/image1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21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20.bin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16.wmf"/><Relationship Id="rId4" Type="http://schemas.openxmlformats.org/officeDocument/2006/relationships/oleObject" Target="../embeddings/oleObject22.bin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5" Type="http://schemas.openxmlformats.org/officeDocument/2006/relationships/image" Target="../media/image17.wmf"/><Relationship Id="rId4" Type="http://schemas.openxmlformats.org/officeDocument/2006/relationships/oleObject" Target="../embeddings/oleObject23.bin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4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6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6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6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4"/>
          <p:cNvSpPr txBox="1">
            <a:spLocks noChangeArrowheads="1"/>
          </p:cNvSpPr>
          <p:nvPr/>
        </p:nvSpPr>
        <p:spPr bwMode="auto">
          <a:xfrm>
            <a:off x="6564313" y="6680200"/>
            <a:ext cx="180340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800" b="1">
                <a:solidFill>
                  <a:schemeClr val="bg1"/>
                </a:solidFill>
              </a:rPr>
              <a:t>Copyright © 2004  South-Western</a:t>
            </a:r>
          </a:p>
        </p:txBody>
      </p:sp>
      <p:sp>
        <p:nvSpPr>
          <p:cNvPr id="28675" name="Rectangle 5"/>
          <p:cNvSpPr>
            <a:spLocks noChangeArrowheads="1"/>
          </p:cNvSpPr>
          <p:nvPr/>
        </p:nvSpPr>
        <p:spPr bwMode="auto">
          <a:xfrm>
            <a:off x="1035050" y="4522788"/>
            <a:ext cx="1446213" cy="1589087"/>
          </a:xfrm>
          <a:prstGeom prst="rect">
            <a:avLst/>
          </a:prstGeom>
          <a:solidFill>
            <a:srgbClr val="F3F6F9"/>
          </a:solidFill>
          <a:ln w="196850">
            <a:solidFill>
              <a:srgbClr val="F3F6F9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8676" name="Rectangle 6"/>
          <p:cNvSpPr>
            <a:spLocks noChangeArrowheads="1"/>
          </p:cNvSpPr>
          <p:nvPr/>
        </p:nvSpPr>
        <p:spPr bwMode="auto">
          <a:xfrm>
            <a:off x="1035050" y="4522788"/>
            <a:ext cx="1446213" cy="1589087"/>
          </a:xfrm>
          <a:prstGeom prst="rect">
            <a:avLst/>
          </a:prstGeom>
          <a:solidFill>
            <a:srgbClr val="F2F4F8"/>
          </a:solidFill>
          <a:ln w="177800">
            <a:solidFill>
              <a:srgbClr val="F2F4F8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8677" name="Rectangle 7"/>
          <p:cNvSpPr>
            <a:spLocks noChangeArrowheads="1"/>
          </p:cNvSpPr>
          <p:nvPr/>
        </p:nvSpPr>
        <p:spPr bwMode="auto">
          <a:xfrm>
            <a:off x="1035050" y="4522788"/>
            <a:ext cx="1446213" cy="1589087"/>
          </a:xfrm>
          <a:prstGeom prst="rect">
            <a:avLst/>
          </a:prstGeom>
          <a:solidFill>
            <a:srgbClr val="F1F4F7"/>
          </a:solidFill>
          <a:ln w="160338">
            <a:solidFill>
              <a:srgbClr val="F1F4F7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8678" name="Rectangle 8"/>
          <p:cNvSpPr>
            <a:spLocks noChangeArrowheads="1"/>
          </p:cNvSpPr>
          <p:nvPr/>
        </p:nvSpPr>
        <p:spPr bwMode="auto">
          <a:xfrm>
            <a:off x="1035050" y="4522788"/>
            <a:ext cx="1446213" cy="1589087"/>
          </a:xfrm>
          <a:prstGeom prst="rect">
            <a:avLst/>
          </a:prstGeom>
          <a:solidFill>
            <a:srgbClr val="F0F2F5"/>
          </a:solidFill>
          <a:ln w="142875">
            <a:solidFill>
              <a:srgbClr val="F0F2F5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8679" name="Rectangle 9"/>
          <p:cNvSpPr>
            <a:spLocks noChangeArrowheads="1"/>
          </p:cNvSpPr>
          <p:nvPr/>
        </p:nvSpPr>
        <p:spPr bwMode="auto">
          <a:xfrm>
            <a:off x="1035050" y="4522788"/>
            <a:ext cx="1446213" cy="1589087"/>
          </a:xfrm>
          <a:prstGeom prst="rect">
            <a:avLst/>
          </a:prstGeom>
          <a:solidFill>
            <a:srgbClr val="EEF1F4"/>
          </a:solidFill>
          <a:ln w="125413">
            <a:solidFill>
              <a:srgbClr val="EEF1F4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8680" name="Rectangle 10"/>
          <p:cNvSpPr>
            <a:spLocks noChangeArrowheads="1"/>
          </p:cNvSpPr>
          <p:nvPr/>
        </p:nvSpPr>
        <p:spPr bwMode="auto">
          <a:xfrm>
            <a:off x="1035050" y="4522788"/>
            <a:ext cx="1446213" cy="1589087"/>
          </a:xfrm>
          <a:prstGeom prst="rect">
            <a:avLst/>
          </a:prstGeom>
          <a:solidFill>
            <a:srgbClr val="EDEFF3"/>
          </a:solidFill>
          <a:ln w="106363">
            <a:solidFill>
              <a:srgbClr val="EDEFF3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8681" name="Rectangle 11"/>
          <p:cNvSpPr>
            <a:spLocks noChangeArrowheads="1"/>
          </p:cNvSpPr>
          <p:nvPr/>
        </p:nvSpPr>
        <p:spPr bwMode="auto">
          <a:xfrm>
            <a:off x="1035050" y="4522788"/>
            <a:ext cx="1446213" cy="1589087"/>
          </a:xfrm>
          <a:prstGeom prst="rect">
            <a:avLst/>
          </a:prstGeom>
          <a:solidFill>
            <a:srgbClr val="EBEEF2"/>
          </a:solidFill>
          <a:ln w="88900">
            <a:solidFill>
              <a:srgbClr val="EBEEF2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8682" name="Rectangle 12"/>
          <p:cNvSpPr>
            <a:spLocks noChangeArrowheads="1"/>
          </p:cNvSpPr>
          <p:nvPr/>
        </p:nvSpPr>
        <p:spPr bwMode="auto">
          <a:xfrm>
            <a:off x="1035050" y="4522788"/>
            <a:ext cx="1446213" cy="1589087"/>
          </a:xfrm>
          <a:prstGeom prst="rect">
            <a:avLst/>
          </a:prstGeom>
          <a:solidFill>
            <a:srgbClr val="EAECF1"/>
          </a:solidFill>
          <a:ln w="71438">
            <a:solidFill>
              <a:srgbClr val="EAECF1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8683" name="Rectangle 13"/>
          <p:cNvSpPr>
            <a:spLocks noChangeArrowheads="1"/>
          </p:cNvSpPr>
          <p:nvPr/>
        </p:nvSpPr>
        <p:spPr bwMode="auto">
          <a:xfrm>
            <a:off x="1035050" y="4522788"/>
            <a:ext cx="1446213" cy="1589087"/>
          </a:xfrm>
          <a:prstGeom prst="rect">
            <a:avLst/>
          </a:prstGeom>
          <a:solidFill>
            <a:srgbClr val="E9EBF0"/>
          </a:solidFill>
          <a:ln w="53975">
            <a:solidFill>
              <a:srgbClr val="E9EBF0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8684" name="Rectangle 14"/>
          <p:cNvSpPr>
            <a:spLocks noChangeArrowheads="1"/>
          </p:cNvSpPr>
          <p:nvPr/>
        </p:nvSpPr>
        <p:spPr bwMode="auto">
          <a:xfrm>
            <a:off x="1035050" y="4522788"/>
            <a:ext cx="1446213" cy="1589087"/>
          </a:xfrm>
          <a:prstGeom prst="rect">
            <a:avLst/>
          </a:prstGeom>
          <a:solidFill>
            <a:srgbClr val="E7EAEF"/>
          </a:solidFill>
          <a:ln w="34925">
            <a:solidFill>
              <a:srgbClr val="E7EAEF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8685" name="Rectangle 15"/>
          <p:cNvSpPr>
            <a:spLocks noChangeArrowheads="1"/>
          </p:cNvSpPr>
          <p:nvPr/>
        </p:nvSpPr>
        <p:spPr bwMode="auto">
          <a:xfrm>
            <a:off x="1035050" y="4522788"/>
            <a:ext cx="1446213" cy="1589087"/>
          </a:xfrm>
          <a:prstGeom prst="rect">
            <a:avLst/>
          </a:prstGeom>
          <a:solidFill>
            <a:srgbClr val="E6E9EF"/>
          </a:solidFill>
          <a:ln w="17463">
            <a:solidFill>
              <a:srgbClr val="E6E9EF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8686" name="Rectangle 16"/>
          <p:cNvSpPr>
            <a:spLocks noChangeArrowheads="1"/>
          </p:cNvSpPr>
          <p:nvPr/>
        </p:nvSpPr>
        <p:spPr bwMode="auto">
          <a:xfrm>
            <a:off x="2908300" y="4522788"/>
            <a:ext cx="1446213" cy="1589087"/>
          </a:xfrm>
          <a:prstGeom prst="rect">
            <a:avLst/>
          </a:prstGeom>
          <a:solidFill>
            <a:srgbClr val="F3F6F9"/>
          </a:solidFill>
          <a:ln w="196850">
            <a:solidFill>
              <a:srgbClr val="F3F6F9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8687" name="Rectangle 17"/>
          <p:cNvSpPr>
            <a:spLocks noChangeArrowheads="1"/>
          </p:cNvSpPr>
          <p:nvPr/>
        </p:nvSpPr>
        <p:spPr bwMode="auto">
          <a:xfrm>
            <a:off x="2908300" y="4522788"/>
            <a:ext cx="1446213" cy="1589087"/>
          </a:xfrm>
          <a:prstGeom prst="rect">
            <a:avLst/>
          </a:prstGeom>
          <a:solidFill>
            <a:srgbClr val="F2F4F8"/>
          </a:solidFill>
          <a:ln w="177800">
            <a:solidFill>
              <a:srgbClr val="F2F4F8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8688" name="Rectangle 18"/>
          <p:cNvSpPr>
            <a:spLocks noChangeArrowheads="1"/>
          </p:cNvSpPr>
          <p:nvPr/>
        </p:nvSpPr>
        <p:spPr bwMode="auto">
          <a:xfrm>
            <a:off x="2908300" y="4522788"/>
            <a:ext cx="1446213" cy="1589087"/>
          </a:xfrm>
          <a:prstGeom prst="rect">
            <a:avLst/>
          </a:prstGeom>
          <a:solidFill>
            <a:srgbClr val="F1F4F7"/>
          </a:solidFill>
          <a:ln w="160338">
            <a:solidFill>
              <a:srgbClr val="F1F4F7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8689" name="Rectangle 19"/>
          <p:cNvSpPr>
            <a:spLocks noChangeArrowheads="1"/>
          </p:cNvSpPr>
          <p:nvPr/>
        </p:nvSpPr>
        <p:spPr bwMode="auto">
          <a:xfrm>
            <a:off x="2908300" y="4522788"/>
            <a:ext cx="1446213" cy="1589087"/>
          </a:xfrm>
          <a:prstGeom prst="rect">
            <a:avLst/>
          </a:prstGeom>
          <a:solidFill>
            <a:srgbClr val="F0F2F5"/>
          </a:solidFill>
          <a:ln w="142875">
            <a:solidFill>
              <a:srgbClr val="F0F2F5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8690" name="Rectangle 20"/>
          <p:cNvSpPr>
            <a:spLocks noChangeArrowheads="1"/>
          </p:cNvSpPr>
          <p:nvPr/>
        </p:nvSpPr>
        <p:spPr bwMode="auto">
          <a:xfrm>
            <a:off x="2908300" y="4522788"/>
            <a:ext cx="1446213" cy="1589087"/>
          </a:xfrm>
          <a:prstGeom prst="rect">
            <a:avLst/>
          </a:prstGeom>
          <a:solidFill>
            <a:srgbClr val="EEF1F4"/>
          </a:solidFill>
          <a:ln w="125413">
            <a:solidFill>
              <a:srgbClr val="EEF1F4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8691" name="Rectangle 21"/>
          <p:cNvSpPr>
            <a:spLocks noChangeArrowheads="1"/>
          </p:cNvSpPr>
          <p:nvPr/>
        </p:nvSpPr>
        <p:spPr bwMode="auto">
          <a:xfrm>
            <a:off x="2908300" y="4522788"/>
            <a:ext cx="1446213" cy="1589087"/>
          </a:xfrm>
          <a:prstGeom prst="rect">
            <a:avLst/>
          </a:prstGeom>
          <a:solidFill>
            <a:srgbClr val="EDEFF3"/>
          </a:solidFill>
          <a:ln w="106363">
            <a:solidFill>
              <a:srgbClr val="EDEFF3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8692" name="Rectangle 22"/>
          <p:cNvSpPr>
            <a:spLocks noChangeArrowheads="1"/>
          </p:cNvSpPr>
          <p:nvPr/>
        </p:nvSpPr>
        <p:spPr bwMode="auto">
          <a:xfrm>
            <a:off x="2908300" y="4522788"/>
            <a:ext cx="1446213" cy="1589087"/>
          </a:xfrm>
          <a:prstGeom prst="rect">
            <a:avLst/>
          </a:prstGeom>
          <a:solidFill>
            <a:srgbClr val="EBEEF2"/>
          </a:solidFill>
          <a:ln w="88900">
            <a:solidFill>
              <a:srgbClr val="EBEEF2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8693" name="Rectangle 23"/>
          <p:cNvSpPr>
            <a:spLocks noChangeArrowheads="1"/>
          </p:cNvSpPr>
          <p:nvPr/>
        </p:nvSpPr>
        <p:spPr bwMode="auto">
          <a:xfrm>
            <a:off x="2908300" y="4522788"/>
            <a:ext cx="1446213" cy="1589087"/>
          </a:xfrm>
          <a:prstGeom prst="rect">
            <a:avLst/>
          </a:prstGeom>
          <a:solidFill>
            <a:srgbClr val="EAECF1"/>
          </a:solidFill>
          <a:ln w="71438">
            <a:solidFill>
              <a:srgbClr val="EAECF1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8694" name="Rectangle 24"/>
          <p:cNvSpPr>
            <a:spLocks noChangeArrowheads="1"/>
          </p:cNvSpPr>
          <p:nvPr/>
        </p:nvSpPr>
        <p:spPr bwMode="auto">
          <a:xfrm>
            <a:off x="2908300" y="4522788"/>
            <a:ext cx="1446213" cy="1589087"/>
          </a:xfrm>
          <a:prstGeom prst="rect">
            <a:avLst/>
          </a:prstGeom>
          <a:solidFill>
            <a:srgbClr val="E9EBF0"/>
          </a:solidFill>
          <a:ln w="53975">
            <a:solidFill>
              <a:srgbClr val="E9EBF0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8695" name="Rectangle 25"/>
          <p:cNvSpPr>
            <a:spLocks noChangeArrowheads="1"/>
          </p:cNvSpPr>
          <p:nvPr/>
        </p:nvSpPr>
        <p:spPr bwMode="auto">
          <a:xfrm>
            <a:off x="2908300" y="4522788"/>
            <a:ext cx="1446213" cy="1589087"/>
          </a:xfrm>
          <a:prstGeom prst="rect">
            <a:avLst/>
          </a:prstGeom>
          <a:solidFill>
            <a:srgbClr val="E7EAEF"/>
          </a:solidFill>
          <a:ln w="34925">
            <a:solidFill>
              <a:srgbClr val="E7EAEF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8696" name="Rectangle 26"/>
          <p:cNvSpPr>
            <a:spLocks noChangeArrowheads="1"/>
          </p:cNvSpPr>
          <p:nvPr/>
        </p:nvSpPr>
        <p:spPr bwMode="auto">
          <a:xfrm>
            <a:off x="2908300" y="4522788"/>
            <a:ext cx="1446213" cy="1589087"/>
          </a:xfrm>
          <a:prstGeom prst="rect">
            <a:avLst/>
          </a:prstGeom>
          <a:solidFill>
            <a:srgbClr val="E6E9EF"/>
          </a:solidFill>
          <a:ln w="17463">
            <a:solidFill>
              <a:srgbClr val="E6E9EF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8697" name="Rectangle 27"/>
          <p:cNvSpPr>
            <a:spLocks noChangeArrowheads="1"/>
          </p:cNvSpPr>
          <p:nvPr/>
        </p:nvSpPr>
        <p:spPr bwMode="auto">
          <a:xfrm>
            <a:off x="4764088" y="4522788"/>
            <a:ext cx="1446212" cy="1589087"/>
          </a:xfrm>
          <a:prstGeom prst="rect">
            <a:avLst/>
          </a:prstGeom>
          <a:solidFill>
            <a:srgbClr val="F3F6F9"/>
          </a:solidFill>
          <a:ln w="196850">
            <a:solidFill>
              <a:srgbClr val="F3F6F9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8698" name="Rectangle 28"/>
          <p:cNvSpPr>
            <a:spLocks noChangeArrowheads="1"/>
          </p:cNvSpPr>
          <p:nvPr/>
        </p:nvSpPr>
        <p:spPr bwMode="auto">
          <a:xfrm>
            <a:off x="4764088" y="4522788"/>
            <a:ext cx="1446212" cy="1589087"/>
          </a:xfrm>
          <a:prstGeom prst="rect">
            <a:avLst/>
          </a:prstGeom>
          <a:solidFill>
            <a:srgbClr val="F2F4F8"/>
          </a:solidFill>
          <a:ln w="177800">
            <a:solidFill>
              <a:srgbClr val="F2F4F8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8699" name="Rectangle 29"/>
          <p:cNvSpPr>
            <a:spLocks noChangeArrowheads="1"/>
          </p:cNvSpPr>
          <p:nvPr/>
        </p:nvSpPr>
        <p:spPr bwMode="auto">
          <a:xfrm>
            <a:off x="4764088" y="4522788"/>
            <a:ext cx="1446212" cy="1589087"/>
          </a:xfrm>
          <a:prstGeom prst="rect">
            <a:avLst/>
          </a:prstGeom>
          <a:solidFill>
            <a:srgbClr val="F1F4F7"/>
          </a:solidFill>
          <a:ln w="160338">
            <a:solidFill>
              <a:srgbClr val="F1F4F7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8700" name="Rectangle 30"/>
          <p:cNvSpPr>
            <a:spLocks noChangeArrowheads="1"/>
          </p:cNvSpPr>
          <p:nvPr/>
        </p:nvSpPr>
        <p:spPr bwMode="auto">
          <a:xfrm>
            <a:off x="4764088" y="4522788"/>
            <a:ext cx="1446212" cy="1589087"/>
          </a:xfrm>
          <a:prstGeom prst="rect">
            <a:avLst/>
          </a:prstGeom>
          <a:solidFill>
            <a:srgbClr val="F0F2F5"/>
          </a:solidFill>
          <a:ln w="142875">
            <a:solidFill>
              <a:srgbClr val="F0F2F5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8701" name="Rectangle 31"/>
          <p:cNvSpPr>
            <a:spLocks noChangeArrowheads="1"/>
          </p:cNvSpPr>
          <p:nvPr/>
        </p:nvSpPr>
        <p:spPr bwMode="auto">
          <a:xfrm>
            <a:off x="4764088" y="4522788"/>
            <a:ext cx="1446212" cy="1589087"/>
          </a:xfrm>
          <a:prstGeom prst="rect">
            <a:avLst/>
          </a:prstGeom>
          <a:solidFill>
            <a:srgbClr val="EEF1F4"/>
          </a:solidFill>
          <a:ln w="125413">
            <a:solidFill>
              <a:srgbClr val="EEF1F4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8702" name="Rectangle 32"/>
          <p:cNvSpPr>
            <a:spLocks noChangeArrowheads="1"/>
          </p:cNvSpPr>
          <p:nvPr/>
        </p:nvSpPr>
        <p:spPr bwMode="auto">
          <a:xfrm>
            <a:off x="4764088" y="4522788"/>
            <a:ext cx="1446212" cy="1589087"/>
          </a:xfrm>
          <a:prstGeom prst="rect">
            <a:avLst/>
          </a:prstGeom>
          <a:solidFill>
            <a:srgbClr val="EDEFF3"/>
          </a:solidFill>
          <a:ln w="106363">
            <a:solidFill>
              <a:srgbClr val="EDEFF3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8703" name="Rectangle 33"/>
          <p:cNvSpPr>
            <a:spLocks noChangeArrowheads="1"/>
          </p:cNvSpPr>
          <p:nvPr/>
        </p:nvSpPr>
        <p:spPr bwMode="auto">
          <a:xfrm>
            <a:off x="4764088" y="4522788"/>
            <a:ext cx="1446212" cy="1589087"/>
          </a:xfrm>
          <a:prstGeom prst="rect">
            <a:avLst/>
          </a:prstGeom>
          <a:solidFill>
            <a:srgbClr val="EBEEF2"/>
          </a:solidFill>
          <a:ln w="88900">
            <a:solidFill>
              <a:srgbClr val="EBEEF2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8704" name="Rectangle 34"/>
          <p:cNvSpPr>
            <a:spLocks noChangeArrowheads="1"/>
          </p:cNvSpPr>
          <p:nvPr/>
        </p:nvSpPr>
        <p:spPr bwMode="auto">
          <a:xfrm>
            <a:off x="4764088" y="4522788"/>
            <a:ext cx="1446212" cy="1589087"/>
          </a:xfrm>
          <a:prstGeom prst="rect">
            <a:avLst/>
          </a:prstGeom>
          <a:solidFill>
            <a:srgbClr val="EAECF1"/>
          </a:solidFill>
          <a:ln w="71438">
            <a:solidFill>
              <a:srgbClr val="EAECF1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8705" name="Rectangle 35"/>
          <p:cNvSpPr>
            <a:spLocks noChangeArrowheads="1"/>
          </p:cNvSpPr>
          <p:nvPr/>
        </p:nvSpPr>
        <p:spPr bwMode="auto">
          <a:xfrm>
            <a:off x="4764088" y="4522788"/>
            <a:ext cx="1446212" cy="1589087"/>
          </a:xfrm>
          <a:prstGeom prst="rect">
            <a:avLst/>
          </a:prstGeom>
          <a:solidFill>
            <a:srgbClr val="E9EBF0"/>
          </a:solidFill>
          <a:ln w="53975">
            <a:solidFill>
              <a:srgbClr val="E9EBF0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8706" name="Rectangle 36"/>
          <p:cNvSpPr>
            <a:spLocks noChangeArrowheads="1"/>
          </p:cNvSpPr>
          <p:nvPr/>
        </p:nvSpPr>
        <p:spPr bwMode="auto">
          <a:xfrm>
            <a:off x="4764088" y="4522788"/>
            <a:ext cx="1446212" cy="1589087"/>
          </a:xfrm>
          <a:prstGeom prst="rect">
            <a:avLst/>
          </a:prstGeom>
          <a:solidFill>
            <a:srgbClr val="E7EAEF"/>
          </a:solidFill>
          <a:ln w="34925">
            <a:solidFill>
              <a:srgbClr val="E7EAEF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8707" name="Rectangle 37"/>
          <p:cNvSpPr>
            <a:spLocks noChangeArrowheads="1"/>
          </p:cNvSpPr>
          <p:nvPr/>
        </p:nvSpPr>
        <p:spPr bwMode="auto">
          <a:xfrm>
            <a:off x="4764088" y="4522788"/>
            <a:ext cx="1446212" cy="1589087"/>
          </a:xfrm>
          <a:prstGeom prst="rect">
            <a:avLst/>
          </a:prstGeom>
          <a:solidFill>
            <a:srgbClr val="E6E9EF"/>
          </a:solidFill>
          <a:ln w="17463">
            <a:solidFill>
              <a:srgbClr val="E6E9EF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8708" name="Rectangle 38"/>
          <p:cNvSpPr>
            <a:spLocks noChangeArrowheads="1"/>
          </p:cNvSpPr>
          <p:nvPr/>
        </p:nvSpPr>
        <p:spPr bwMode="auto">
          <a:xfrm>
            <a:off x="6602413" y="4522788"/>
            <a:ext cx="1444625" cy="1589087"/>
          </a:xfrm>
          <a:prstGeom prst="rect">
            <a:avLst/>
          </a:prstGeom>
          <a:solidFill>
            <a:srgbClr val="F3F6F9"/>
          </a:solidFill>
          <a:ln w="196850">
            <a:solidFill>
              <a:srgbClr val="F3F6F9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8709" name="Rectangle 39"/>
          <p:cNvSpPr>
            <a:spLocks noChangeArrowheads="1"/>
          </p:cNvSpPr>
          <p:nvPr/>
        </p:nvSpPr>
        <p:spPr bwMode="auto">
          <a:xfrm>
            <a:off x="6602413" y="4522788"/>
            <a:ext cx="1444625" cy="1589087"/>
          </a:xfrm>
          <a:prstGeom prst="rect">
            <a:avLst/>
          </a:prstGeom>
          <a:solidFill>
            <a:srgbClr val="F2F4F8"/>
          </a:solidFill>
          <a:ln w="177800">
            <a:solidFill>
              <a:srgbClr val="F2F4F8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8710" name="Rectangle 40"/>
          <p:cNvSpPr>
            <a:spLocks noChangeArrowheads="1"/>
          </p:cNvSpPr>
          <p:nvPr/>
        </p:nvSpPr>
        <p:spPr bwMode="auto">
          <a:xfrm>
            <a:off x="6602413" y="4522788"/>
            <a:ext cx="1444625" cy="1589087"/>
          </a:xfrm>
          <a:prstGeom prst="rect">
            <a:avLst/>
          </a:prstGeom>
          <a:solidFill>
            <a:srgbClr val="F1F4F7"/>
          </a:solidFill>
          <a:ln w="160338">
            <a:solidFill>
              <a:srgbClr val="F1F4F7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8711" name="Rectangle 41"/>
          <p:cNvSpPr>
            <a:spLocks noChangeArrowheads="1"/>
          </p:cNvSpPr>
          <p:nvPr/>
        </p:nvSpPr>
        <p:spPr bwMode="auto">
          <a:xfrm>
            <a:off x="6602413" y="4522788"/>
            <a:ext cx="1444625" cy="1589087"/>
          </a:xfrm>
          <a:prstGeom prst="rect">
            <a:avLst/>
          </a:prstGeom>
          <a:solidFill>
            <a:srgbClr val="F0F2F5"/>
          </a:solidFill>
          <a:ln w="142875">
            <a:solidFill>
              <a:srgbClr val="F0F2F5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8712" name="Rectangle 42"/>
          <p:cNvSpPr>
            <a:spLocks noChangeArrowheads="1"/>
          </p:cNvSpPr>
          <p:nvPr/>
        </p:nvSpPr>
        <p:spPr bwMode="auto">
          <a:xfrm>
            <a:off x="6602413" y="4522788"/>
            <a:ext cx="1444625" cy="1589087"/>
          </a:xfrm>
          <a:prstGeom prst="rect">
            <a:avLst/>
          </a:prstGeom>
          <a:solidFill>
            <a:srgbClr val="EEF1F4"/>
          </a:solidFill>
          <a:ln w="125413">
            <a:solidFill>
              <a:srgbClr val="EEF1F4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8713" name="Rectangle 43"/>
          <p:cNvSpPr>
            <a:spLocks noChangeArrowheads="1"/>
          </p:cNvSpPr>
          <p:nvPr/>
        </p:nvSpPr>
        <p:spPr bwMode="auto">
          <a:xfrm>
            <a:off x="6602413" y="4522788"/>
            <a:ext cx="1444625" cy="1589087"/>
          </a:xfrm>
          <a:prstGeom prst="rect">
            <a:avLst/>
          </a:prstGeom>
          <a:solidFill>
            <a:srgbClr val="EDEFF3"/>
          </a:solidFill>
          <a:ln w="106363">
            <a:solidFill>
              <a:srgbClr val="EDEFF3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8714" name="Rectangle 44"/>
          <p:cNvSpPr>
            <a:spLocks noChangeArrowheads="1"/>
          </p:cNvSpPr>
          <p:nvPr/>
        </p:nvSpPr>
        <p:spPr bwMode="auto">
          <a:xfrm>
            <a:off x="6602413" y="4522788"/>
            <a:ext cx="1444625" cy="1589087"/>
          </a:xfrm>
          <a:prstGeom prst="rect">
            <a:avLst/>
          </a:prstGeom>
          <a:solidFill>
            <a:srgbClr val="EBEEF2"/>
          </a:solidFill>
          <a:ln w="88900">
            <a:solidFill>
              <a:srgbClr val="EBEEF2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8715" name="Rectangle 45"/>
          <p:cNvSpPr>
            <a:spLocks noChangeArrowheads="1"/>
          </p:cNvSpPr>
          <p:nvPr/>
        </p:nvSpPr>
        <p:spPr bwMode="auto">
          <a:xfrm>
            <a:off x="6602413" y="4522788"/>
            <a:ext cx="1444625" cy="1589087"/>
          </a:xfrm>
          <a:prstGeom prst="rect">
            <a:avLst/>
          </a:prstGeom>
          <a:solidFill>
            <a:srgbClr val="EAECF1"/>
          </a:solidFill>
          <a:ln w="71438">
            <a:solidFill>
              <a:srgbClr val="EAECF1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8716" name="Rectangle 46"/>
          <p:cNvSpPr>
            <a:spLocks noChangeArrowheads="1"/>
          </p:cNvSpPr>
          <p:nvPr/>
        </p:nvSpPr>
        <p:spPr bwMode="auto">
          <a:xfrm>
            <a:off x="6602413" y="4522788"/>
            <a:ext cx="1444625" cy="1589087"/>
          </a:xfrm>
          <a:prstGeom prst="rect">
            <a:avLst/>
          </a:prstGeom>
          <a:solidFill>
            <a:srgbClr val="E9EBF0"/>
          </a:solidFill>
          <a:ln w="53975">
            <a:solidFill>
              <a:srgbClr val="E9EBF0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8717" name="Rectangle 47"/>
          <p:cNvSpPr>
            <a:spLocks noChangeArrowheads="1"/>
          </p:cNvSpPr>
          <p:nvPr/>
        </p:nvSpPr>
        <p:spPr bwMode="auto">
          <a:xfrm>
            <a:off x="6602413" y="4522788"/>
            <a:ext cx="1444625" cy="1589087"/>
          </a:xfrm>
          <a:prstGeom prst="rect">
            <a:avLst/>
          </a:prstGeom>
          <a:solidFill>
            <a:srgbClr val="E7EAEF"/>
          </a:solidFill>
          <a:ln w="34925">
            <a:solidFill>
              <a:srgbClr val="E7EAEF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8718" name="Rectangle 48"/>
          <p:cNvSpPr>
            <a:spLocks noChangeArrowheads="1"/>
          </p:cNvSpPr>
          <p:nvPr/>
        </p:nvSpPr>
        <p:spPr bwMode="auto">
          <a:xfrm>
            <a:off x="6602413" y="4522788"/>
            <a:ext cx="1444625" cy="1589087"/>
          </a:xfrm>
          <a:prstGeom prst="rect">
            <a:avLst/>
          </a:prstGeom>
          <a:solidFill>
            <a:srgbClr val="E6E9EF"/>
          </a:solidFill>
          <a:ln w="17463">
            <a:solidFill>
              <a:srgbClr val="E6E9EF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8719" name="Rectangle 49"/>
          <p:cNvSpPr>
            <a:spLocks noChangeArrowheads="1"/>
          </p:cNvSpPr>
          <p:nvPr/>
        </p:nvSpPr>
        <p:spPr bwMode="auto">
          <a:xfrm>
            <a:off x="6477000" y="4379913"/>
            <a:ext cx="1570038" cy="1714500"/>
          </a:xfrm>
          <a:prstGeom prst="rect">
            <a:avLst/>
          </a:prstGeom>
          <a:solidFill>
            <a:srgbClr val="FFFFFF"/>
          </a:solidFill>
          <a:ln w="174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8720" name="Rectangle 50"/>
          <p:cNvSpPr>
            <a:spLocks noChangeArrowheads="1"/>
          </p:cNvSpPr>
          <p:nvPr/>
        </p:nvSpPr>
        <p:spPr bwMode="auto">
          <a:xfrm>
            <a:off x="911225" y="4379913"/>
            <a:ext cx="1570038" cy="1714500"/>
          </a:xfrm>
          <a:prstGeom prst="rect">
            <a:avLst/>
          </a:prstGeom>
          <a:solidFill>
            <a:srgbClr val="FFFFFF"/>
          </a:solidFill>
          <a:ln w="174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8721" name="Line 51"/>
          <p:cNvSpPr>
            <a:spLocks noChangeShapeType="1"/>
          </p:cNvSpPr>
          <p:nvPr/>
        </p:nvSpPr>
        <p:spPr bwMode="auto">
          <a:xfrm flipH="1">
            <a:off x="911225" y="5237163"/>
            <a:ext cx="1570038" cy="15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2" name="Rectangle 52"/>
          <p:cNvSpPr>
            <a:spLocks noChangeArrowheads="1"/>
          </p:cNvSpPr>
          <p:nvPr/>
        </p:nvSpPr>
        <p:spPr bwMode="auto">
          <a:xfrm>
            <a:off x="4621213" y="4379913"/>
            <a:ext cx="1570037" cy="1714500"/>
          </a:xfrm>
          <a:prstGeom prst="rect">
            <a:avLst/>
          </a:prstGeom>
          <a:solidFill>
            <a:srgbClr val="FFFFFF"/>
          </a:solidFill>
          <a:ln w="174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8723" name="Line 53"/>
          <p:cNvSpPr>
            <a:spLocks noChangeShapeType="1"/>
          </p:cNvSpPr>
          <p:nvPr/>
        </p:nvSpPr>
        <p:spPr bwMode="auto">
          <a:xfrm flipH="1">
            <a:off x="4621213" y="5237163"/>
            <a:ext cx="1570037" cy="15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4" name="Rectangle 54"/>
          <p:cNvSpPr>
            <a:spLocks noChangeArrowheads="1"/>
          </p:cNvSpPr>
          <p:nvPr/>
        </p:nvSpPr>
        <p:spPr bwMode="auto">
          <a:xfrm>
            <a:off x="2765425" y="4379913"/>
            <a:ext cx="1570038" cy="1714500"/>
          </a:xfrm>
          <a:prstGeom prst="rect">
            <a:avLst/>
          </a:prstGeom>
          <a:solidFill>
            <a:srgbClr val="FFFFFF"/>
          </a:solidFill>
          <a:ln w="174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8725" name="Line 55"/>
          <p:cNvSpPr>
            <a:spLocks noChangeShapeType="1"/>
          </p:cNvSpPr>
          <p:nvPr/>
        </p:nvSpPr>
        <p:spPr bwMode="auto">
          <a:xfrm flipH="1">
            <a:off x="2765425" y="5237163"/>
            <a:ext cx="1570038" cy="15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6" name="Line 56"/>
          <p:cNvSpPr>
            <a:spLocks noChangeShapeType="1"/>
          </p:cNvSpPr>
          <p:nvPr/>
        </p:nvSpPr>
        <p:spPr bwMode="auto">
          <a:xfrm flipH="1">
            <a:off x="6477000" y="5237163"/>
            <a:ext cx="1570038" cy="15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7" name="Freeform 57"/>
          <p:cNvSpPr>
            <a:spLocks/>
          </p:cNvSpPr>
          <p:nvPr/>
        </p:nvSpPr>
        <p:spPr bwMode="auto">
          <a:xfrm>
            <a:off x="5407025" y="2951163"/>
            <a:ext cx="927100" cy="1428750"/>
          </a:xfrm>
          <a:custGeom>
            <a:avLst/>
            <a:gdLst>
              <a:gd name="T0" fmla="*/ 0 w 584"/>
              <a:gd name="T1" fmla="*/ 900 h 900"/>
              <a:gd name="T2" fmla="*/ 584 w 584"/>
              <a:gd name="T3" fmla="*/ 0 h 900"/>
              <a:gd name="T4" fmla="*/ 0 w 584"/>
              <a:gd name="T5" fmla="*/ 900 h 900"/>
              <a:gd name="T6" fmla="*/ 0 60000 65536"/>
              <a:gd name="T7" fmla="*/ 0 60000 65536"/>
              <a:gd name="T8" fmla="*/ 0 60000 65536"/>
              <a:gd name="T9" fmla="*/ 0 w 584"/>
              <a:gd name="T10" fmla="*/ 0 h 900"/>
              <a:gd name="T11" fmla="*/ 584 w 584"/>
              <a:gd name="T12" fmla="*/ 900 h 9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84" h="900">
                <a:moveTo>
                  <a:pt x="0" y="900"/>
                </a:moveTo>
                <a:lnTo>
                  <a:pt x="584" y="0"/>
                </a:lnTo>
                <a:lnTo>
                  <a:pt x="0" y="9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8" name="Freeform 58"/>
          <p:cNvSpPr>
            <a:spLocks/>
          </p:cNvSpPr>
          <p:nvPr/>
        </p:nvSpPr>
        <p:spPr bwMode="auto">
          <a:xfrm>
            <a:off x="6334125" y="2951163"/>
            <a:ext cx="928688" cy="1428750"/>
          </a:xfrm>
          <a:custGeom>
            <a:avLst/>
            <a:gdLst>
              <a:gd name="T0" fmla="*/ 585 w 585"/>
              <a:gd name="T1" fmla="*/ 900 h 900"/>
              <a:gd name="T2" fmla="*/ 0 w 585"/>
              <a:gd name="T3" fmla="*/ 0 h 900"/>
              <a:gd name="T4" fmla="*/ 585 w 585"/>
              <a:gd name="T5" fmla="*/ 900 h 900"/>
              <a:gd name="T6" fmla="*/ 0 60000 65536"/>
              <a:gd name="T7" fmla="*/ 0 60000 65536"/>
              <a:gd name="T8" fmla="*/ 0 60000 65536"/>
              <a:gd name="T9" fmla="*/ 0 w 585"/>
              <a:gd name="T10" fmla="*/ 0 h 900"/>
              <a:gd name="T11" fmla="*/ 585 w 585"/>
              <a:gd name="T12" fmla="*/ 900 h 9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85" h="900">
                <a:moveTo>
                  <a:pt x="585" y="900"/>
                </a:moveTo>
                <a:lnTo>
                  <a:pt x="0" y="0"/>
                </a:lnTo>
                <a:lnTo>
                  <a:pt x="585" y="9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9" name="Freeform 59"/>
          <p:cNvSpPr>
            <a:spLocks/>
          </p:cNvSpPr>
          <p:nvPr/>
        </p:nvSpPr>
        <p:spPr bwMode="auto">
          <a:xfrm>
            <a:off x="1695450" y="1719263"/>
            <a:ext cx="2319338" cy="2660650"/>
          </a:xfrm>
          <a:custGeom>
            <a:avLst/>
            <a:gdLst>
              <a:gd name="T0" fmla="*/ 0 w 1461"/>
              <a:gd name="T1" fmla="*/ 1676 h 1676"/>
              <a:gd name="T2" fmla="*/ 1461 w 1461"/>
              <a:gd name="T3" fmla="*/ 0 h 1676"/>
              <a:gd name="T4" fmla="*/ 0 w 1461"/>
              <a:gd name="T5" fmla="*/ 1676 h 1676"/>
              <a:gd name="T6" fmla="*/ 0 60000 65536"/>
              <a:gd name="T7" fmla="*/ 0 60000 65536"/>
              <a:gd name="T8" fmla="*/ 0 60000 65536"/>
              <a:gd name="T9" fmla="*/ 0 w 1461"/>
              <a:gd name="T10" fmla="*/ 0 h 1676"/>
              <a:gd name="T11" fmla="*/ 1461 w 1461"/>
              <a:gd name="T12" fmla="*/ 1676 h 167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61" h="1676">
                <a:moveTo>
                  <a:pt x="0" y="1676"/>
                </a:moveTo>
                <a:lnTo>
                  <a:pt x="1461" y="0"/>
                </a:lnTo>
                <a:lnTo>
                  <a:pt x="0" y="1676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30" name="Freeform 60"/>
          <p:cNvSpPr>
            <a:spLocks/>
          </p:cNvSpPr>
          <p:nvPr/>
        </p:nvSpPr>
        <p:spPr bwMode="auto">
          <a:xfrm>
            <a:off x="3551238" y="1719263"/>
            <a:ext cx="463550" cy="2660650"/>
          </a:xfrm>
          <a:custGeom>
            <a:avLst/>
            <a:gdLst>
              <a:gd name="T0" fmla="*/ 0 w 292"/>
              <a:gd name="T1" fmla="*/ 1676 h 1676"/>
              <a:gd name="T2" fmla="*/ 292 w 292"/>
              <a:gd name="T3" fmla="*/ 0 h 1676"/>
              <a:gd name="T4" fmla="*/ 0 w 292"/>
              <a:gd name="T5" fmla="*/ 1676 h 1676"/>
              <a:gd name="T6" fmla="*/ 0 60000 65536"/>
              <a:gd name="T7" fmla="*/ 0 60000 65536"/>
              <a:gd name="T8" fmla="*/ 0 60000 65536"/>
              <a:gd name="T9" fmla="*/ 0 w 292"/>
              <a:gd name="T10" fmla="*/ 0 h 1676"/>
              <a:gd name="T11" fmla="*/ 292 w 292"/>
              <a:gd name="T12" fmla="*/ 1676 h 167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92" h="1676">
                <a:moveTo>
                  <a:pt x="0" y="1676"/>
                </a:moveTo>
                <a:lnTo>
                  <a:pt x="292" y="0"/>
                </a:lnTo>
                <a:lnTo>
                  <a:pt x="0" y="1676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31" name="Freeform 61"/>
          <p:cNvSpPr>
            <a:spLocks/>
          </p:cNvSpPr>
          <p:nvPr/>
        </p:nvSpPr>
        <p:spPr bwMode="auto">
          <a:xfrm>
            <a:off x="4014788" y="1719263"/>
            <a:ext cx="2319337" cy="1231900"/>
          </a:xfrm>
          <a:custGeom>
            <a:avLst/>
            <a:gdLst>
              <a:gd name="T0" fmla="*/ 1461 w 1461"/>
              <a:gd name="T1" fmla="*/ 776 h 776"/>
              <a:gd name="T2" fmla="*/ 0 w 1461"/>
              <a:gd name="T3" fmla="*/ 0 h 776"/>
              <a:gd name="T4" fmla="*/ 1461 w 1461"/>
              <a:gd name="T5" fmla="*/ 776 h 776"/>
              <a:gd name="T6" fmla="*/ 0 60000 65536"/>
              <a:gd name="T7" fmla="*/ 0 60000 65536"/>
              <a:gd name="T8" fmla="*/ 0 60000 65536"/>
              <a:gd name="T9" fmla="*/ 0 w 1461"/>
              <a:gd name="T10" fmla="*/ 0 h 776"/>
              <a:gd name="T11" fmla="*/ 1461 w 1461"/>
              <a:gd name="T12" fmla="*/ 776 h 77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61" h="776">
                <a:moveTo>
                  <a:pt x="1461" y="776"/>
                </a:moveTo>
                <a:lnTo>
                  <a:pt x="0" y="0"/>
                </a:lnTo>
                <a:lnTo>
                  <a:pt x="1461" y="776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" name="Group 62"/>
          <p:cNvGrpSpPr>
            <a:grpSpLocks/>
          </p:cNvGrpSpPr>
          <p:nvPr/>
        </p:nvGrpSpPr>
        <p:grpSpPr bwMode="auto">
          <a:xfrm>
            <a:off x="1138238" y="4745038"/>
            <a:ext cx="1012825" cy="1087437"/>
            <a:chOff x="717" y="2989"/>
            <a:chExt cx="638" cy="685"/>
          </a:xfrm>
        </p:grpSpPr>
        <p:sp>
          <p:nvSpPr>
            <p:cNvPr id="28813" name="Rectangle 63"/>
            <p:cNvSpPr>
              <a:spLocks noChangeArrowheads="1"/>
            </p:cNvSpPr>
            <p:nvPr/>
          </p:nvSpPr>
          <p:spPr bwMode="auto">
            <a:xfrm>
              <a:off x="717" y="3381"/>
              <a:ext cx="42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500">
                  <a:solidFill>
                    <a:srgbClr val="000000"/>
                  </a:solidFill>
                </a:rPr>
                <a:t>•</a:t>
              </a:r>
              <a:endParaRPr lang="en-US" altLang="en-US"/>
            </a:p>
          </p:txBody>
        </p:sp>
        <p:sp>
          <p:nvSpPr>
            <p:cNvPr id="28814" name="Rectangle 64"/>
            <p:cNvSpPr>
              <a:spLocks noChangeArrowheads="1"/>
            </p:cNvSpPr>
            <p:nvPr/>
          </p:nvSpPr>
          <p:spPr bwMode="auto">
            <a:xfrm>
              <a:off x="762" y="3381"/>
              <a:ext cx="3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500">
                  <a:solidFill>
                    <a:srgbClr val="000000"/>
                  </a:solidFill>
                </a:rPr>
                <a:t> </a:t>
              </a:r>
              <a:endParaRPr lang="en-US" altLang="en-US"/>
            </a:p>
          </p:txBody>
        </p:sp>
        <p:sp>
          <p:nvSpPr>
            <p:cNvPr id="28815" name="Rectangle 65"/>
            <p:cNvSpPr>
              <a:spLocks noChangeArrowheads="1"/>
            </p:cNvSpPr>
            <p:nvPr/>
          </p:nvSpPr>
          <p:spPr bwMode="auto">
            <a:xfrm>
              <a:off x="797" y="3381"/>
              <a:ext cx="534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500">
                  <a:solidFill>
                    <a:srgbClr val="000000"/>
                  </a:solidFill>
                </a:rPr>
                <a:t>Tap water</a:t>
              </a:r>
              <a:endParaRPr lang="en-US" altLang="en-US"/>
            </a:p>
          </p:txBody>
        </p:sp>
        <p:sp>
          <p:nvSpPr>
            <p:cNvPr id="28816" name="Rectangle 66"/>
            <p:cNvSpPr>
              <a:spLocks noChangeArrowheads="1"/>
            </p:cNvSpPr>
            <p:nvPr/>
          </p:nvSpPr>
          <p:spPr bwMode="auto">
            <a:xfrm>
              <a:off x="717" y="3530"/>
              <a:ext cx="42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500">
                  <a:solidFill>
                    <a:srgbClr val="000000"/>
                  </a:solidFill>
                </a:rPr>
                <a:t>•</a:t>
              </a:r>
              <a:endParaRPr lang="en-US" altLang="en-US"/>
            </a:p>
          </p:txBody>
        </p:sp>
        <p:sp>
          <p:nvSpPr>
            <p:cNvPr id="28817" name="Rectangle 67"/>
            <p:cNvSpPr>
              <a:spLocks noChangeArrowheads="1"/>
            </p:cNvSpPr>
            <p:nvPr/>
          </p:nvSpPr>
          <p:spPr bwMode="auto">
            <a:xfrm>
              <a:off x="762" y="3530"/>
              <a:ext cx="3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500">
                  <a:solidFill>
                    <a:srgbClr val="000000"/>
                  </a:solidFill>
                </a:rPr>
                <a:t> </a:t>
              </a:r>
              <a:endParaRPr lang="en-US" altLang="en-US"/>
            </a:p>
          </p:txBody>
        </p:sp>
        <p:sp>
          <p:nvSpPr>
            <p:cNvPr id="28818" name="Rectangle 68"/>
            <p:cNvSpPr>
              <a:spLocks noChangeArrowheads="1"/>
            </p:cNvSpPr>
            <p:nvPr/>
          </p:nvSpPr>
          <p:spPr bwMode="auto">
            <a:xfrm>
              <a:off x="797" y="3530"/>
              <a:ext cx="501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500">
                  <a:solidFill>
                    <a:srgbClr val="000000"/>
                  </a:solidFill>
                </a:rPr>
                <a:t>Cable TV</a:t>
              </a:r>
              <a:endParaRPr lang="en-US" altLang="en-US"/>
            </a:p>
          </p:txBody>
        </p:sp>
        <p:sp>
          <p:nvSpPr>
            <p:cNvPr id="28819" name="Rectangle 69"/>
            <p:cNvSpPr>
              <a:spLocks noChangeArrowheads="1"/>
            </p:cNvSpPr>
            <p:nvPr/>
          </p:nvSpPr>
          <p:spPr bwMode="auto">
            <a:xfrm>
              <a:off x="784" y="2989"/>
              <a:ext cx="571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500" b="1">
                  <a:solidFill>
                    <a:srgbClr val="000000"/>
                  </a:solidFill>
                </a:rPr>
                <a:t>Monopoly</a:t>
              </a:r>
              <a:endParaRPr lang="en-US" altLang="en-US" b="1"/>
            </a:p>
          </p:txBody>
        </p:sp>
      </p:grpSp>
      <p:grpSp>
        <p:nvGrpSpPr>
          <p:cNvPr id="3" name="Group 71"/>
          <p:cNvGrpSpPr>
            <a:grpSpLocks/>
          </p:cNvGrpSpPr>
          <p:nvPr/>
        </p:nvGrpSpPr>
        <p:grpSpPr bwMode="auto">
          <a:xfrm>
            <a:off x="4830763" y="4573588"/>
            <a:ext cx="1193800" cy="1258887"/>
            <a:chOff x="3043" y="2881"/>
            <a:chExt cx="752" cy="793"/>
          </a:xfrm>
        </p:grpSpPr>
        <p:sp>
          <p:nvSpPr>
            <p:cNvPr id="28805" name="Rectangle 72"/>
            <p:cNvSpPr>
              <a:spLocks noChangeArrowheads="1"/>
            </p:cNvSpPr>
            <p:nvPr/>
          </p:nvSpPr>
          <p:spPr bwMode="auto">
            <a:xfrm>
              <a:off x="3043" y="3381"/>
              <a:ext cx="42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500">
                  <a:solidFill>
                    <a:srgbClr val="000000"/>
                  </a:solidFill>
                </a:rPr>
                <a:t>•</a:t>
              </a:r>
              <a:endParaRPr lang="en-US" altLang="en-US"/>
            </a:p>
          </p:txBody>
        </p:sp>
        <p:sp>
          <p:nvSpPr>
            <p:cNvPr id="28806" name="Rectangle 73"/>
            <p:cNvSpPr>
              <a:spLocks noChangeArrowheads="1"/>
            </p:cNvSpPr>
            <p:nvPr/>
          </p:nvSpPr>
          <p:spPr bwMode="auto">
            <a:xfrm>
              <a:off x="3088" y="3381"/>
              <a:ext cx="3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500">
                  <a:solidFill>
                    <a:srgbClr val="000000"/>
                  </a:solidFill>
                </a:rPr>
                <a:t> </a:t>
              </a:r>
              <a:endParaRPr lang="en-US" altLang="en-US"/>
            </a:p>
          </p:txBody>
        </p:sp>
        <p:sp>
          <p:nvSpPr>
            <p:cNvPr id="28807" name="Rectangle 74"/>
            <p:cNvSpPr>
              <a:spLocks noChangeArrowheads="1"/>
            </p:cNvSpPr>
            <p:nvPr/>
          </p:nvSpPr>
          <p:spPr bwMode="auto">
            <a:xfrm>
              <a:off x="3127" y="3381"/>
              <a:ext cx="368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500">
                  <a:solidFill>
                    <a:srgbClr val="000000"/>
                  </a:solidFill>
                </a:rPr>
                <a:t>Novels</a:t>
              </a:r>
              <a:endParaRPr lang="en-US" altLang="en-US"/>
            </a:p>
          </p:txBody>
        </p:sp>
        <p:sp>
          <p:nvSpPr>
            <p:cNvPr id="28808" name="Rectangle 75"/>
            <p:cNvSpPr>
              <a:spLocks noChangeArrowheads="1"/>
            </p:cNvSpPr>
            <p:nvPr/>
          </p:nvSpPr>
          <p:spPr bwMode="auto">
            <a:xfrm>
              <a:off x="3043" y="3530"/>
              <a:ext cx="42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500">
                  <a:solidFill>
                    <a:srgbClr val="000000"/>
                  </a:solidFill>
                </a:rPr>
                <a:t>•</a:t>
              </a:r>
              <a:endParaRPr lang="en-US" altLang="en-US"/>
            </a:p>
          </p:txBody>
        </p:sp>
        <p:sp>
          <p:nvSpPr>
            <p:cNvPr id="28809" name="Rectangle 76"/>
            <p:cNvSpPr>
              <a:spLocks noChangeArrowheads="1"/>
            </p:cNvSpPr>
            <p:nvPr/>
          </p:nvSpPr>
          <p:spPr bwMode="auto">
            <a:xfrm>
              <a:off x="3088" y="3530"/>
              <a:ext cx="3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500">
                  <a:solidFill>
                    <a:srgbClr val="000000"/>
                  </a:solidFill>
                </a:rPr>
                <a:t> </a:t>
              </a:r>
              <a:endParaRPr lang="en-US" altLang="en-US"/>
            </a:p>
          </p:txBody>
        </p:sp>
        <p:sp>
          <p:nvSpPr>
            <p:cNvPr id="28810" name="Rectangle 77"/>
            <p:cNvSpPr>
              <a:spLocks noChangeArrowheads="1"/>
            </p:cNvSpPr>
            <p:nvPr/>
          </p:nvSpPr>
          <p:spPr bwMode="auto">
            <a:xfrm>
              <a:off x="3127" y="3530"/>
              <a:ext cx="381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500">
                  <a:solidFill>
                    <a:srgbClr val="000000"/>
                  </a:solidFill>
                </a:rPr>
                <a:t>Movies</a:t>
              </a:r>
              <a:endParaRPr lang="en-US" altLang="en-US"/>
            </a:p>
          </p:txBody>
        </p:sp>
        <p:sp>
          <p:nvSpPr>
            <p:cNvPr id="28811" name="Rectangle 78"/>
            <p:cNvSpPr>
              <a:spLocks noChangeArrowheads="1"/>
            </p:cNvSpPr>
            <p:nvPr/>
          </p:nvSpPr>
          <p:spPr bwMode="auto">
            <a:xfrm>
              <a:off x="3050" y="2881"/>
              <a:ext cx="74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500" b="1">
                  <a:solidFill>
                    <a:srgbClr val="000000"/>
                  </a:solidFill>
                </a:rPr>
                <a:t>Monopolistic</a:t>
              </a:r>
              <a:endParaRPr lang="en-US" altLang="en-US" b="1"/>
            </a:p>
          </p:txBody>
        </p:sp>
        <p:sp>
          <p:nvSpPr>
            <p:cNvPr id="28812" name="Rectangle 79"/>
            <p:cNvSpPr>
              <a:spLocks noChangeArrowheads="1"/>
            </p:cNvSpPr>
            <p:nvPr/>
          </p:nvSpPr>
          <p:spPr bwMode="auto">
            <a:xfrm>
              <a:off x="3065" y="3044"/>
              <a:ext cx="706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500" b="1">
                  <a:solidFill>
                    <a:srgbClr val="000000"/>
                  </a:solidFill>
                </a:rPr>
                <a:t>Competition</a:t>
              </a:r>
              <a:endParaRPr lang="en-US" altLang="en-US" b="1"/>
            </a:p>
          </p:txBody>
        </p:sp>
      </p:grpSp>
      <p:grpSp>
        <p:nvGrpSpPr>
          <p:cNvPr id="4" name="Group 81"/>
          <p:cNvGrpSpPr>
            <a:grpSpLocks/>
          </p:cNvGrpSpPr>
          <p:nvPr/>
        </p:nvGrpSpPr>
        <p:grpSpPr bwMode="auto">
          <a:xfrm>
            <a:off x="2984500" y="4767263"/>
            <a:ext cx="1098550" cy="1065212"/>
            <a:chOff x="1880" y="3003"/>
            <a:chExt cx="692" cy="671"/>
          </a:xfrm>
        </p:grpSpPr>
        <p:sp>
          <p:nvSpPr>
            <p:cNvPr id="28798" name="Rectangle 82"/>
            <p:cNvSpPr>
              <a:spLocks noChangeArrowheads="1"/>
            </p:cNvSpPr>
            <p:nvPr/>
          </p:nvSpPr>
          <p:spPr bwMode="auto">
            <a:xfrm>
              <a:off x="1880" y="3381"/>
              <a:ext cx="42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500">
                  <a:solidFill>
                    <a:srgbClr val="000000"/>
                  </a:solidFill>
                </a:rPr>
                <a:t>•</a:t>
              </a:r>
              <a:endParaRPr lang="en-US" altLang="en-US"/>
            </a:p>
          </p:txBody>
        </p:sp>
        <p:sp>
          <p:nvSpPr>
            <p:cNvPr id="28799" name="Rectangle 83"/>
            <p:cNvSpPr>
              <a:spLocks noChangeArrowheads="1"/>
            </p:cNvSpPr>
            <p:nvPr/>
          </p:nvSpPr>
          <p:spPr bwMode="auto">
            <a:xfrm>
              <a:off x="1925" y="3381"/>
              <a:ext cx="3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500">
                  <a:solidFill>
                    <a:srgbClr val="000000"/>
                  </a:solidFill>
                </a:rPr>
                <a:t> </a:t>
              </a:r>
              <a:endParaRPr lang="en-US" altLang="en-US"/>
            </a:p>
          </p:txBody>
        </p:sp>
        <p:sp>
          <p:nvSpPr>
            <p:cNvPr id="28800" name="Rectangle 84"/>
            <p:cNvSpPr>
              <a:spLocks noChangeArrowheads="1"/>
            </p:cNvSpPr>
            <p:nvPr/>
          </p:nvSpPr>
          <p:spPr bwMode="auto">
            <a:xfrm>
              <a:off x="1965" y="3381"/>
              <a:ext cx="607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500">
                  <a:solidFill>
                    <a:srgbClr val="000000"/>
                  </a:solidFill>
                </a:rPr>
                <a:t>Automotive</a:t>
              </a:r>
              <a:endParaRPr lang="en-US" altLang="en-US"/>
            </a:p>
          </p:txBody>
        </p:sp>
        <p:sp>
          <p:nvSpPr>
            <p:cNvPr id="28801" name="Rectangle 85"/>
            <p:cNvSpPr>
              <a:spLocks noChangeArrowheads="1"/>
            </p:cNvSpPr>
            <p:nvPr/>
          </p:nvSpPr>
          <p:spPr bwMode="auto">
            <a:xfrm>
              <a:off x="1880" y="3530"/>
              <a:ext cx="42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500">
                  <a:solidFill>
                    <a:srgbClr val="000000"/>
                  </a:solidFill>
                </a:rPr>
                <a:t>•</a:t>
              </a:r>
              <a:endParaRPr lang="en-US" altLang="en-US"/>
            </a:p>
          </p:txBody>
        </p:sp>
        <p:sp>
          <p:nvSpPr>
            <p:cNvPr id="28802" name="Rectangle 86"/>
            <p:cNvSpPr>
              <a:spLocks noChangeArrowheads="1"/>
            </p:cNvSpPr>
            <p:nvPr/>
          </p:nvSpPr>
          <p:spPr bwMode="auto">
            <a:xfrm>
              <a:off x="1925" y="3530"/>
              <a:ext cx="3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500">
                  <a:solidFill>
                    <a:srgbClr val="000000"/>
                  </a:solidFill>
                </a:rPr>
                <a:t> </a:t>
              </a:r>
              <a:endParaRPr lang="en-US" altLang="en-US"/>
            </a:p>
          </p:txBody>
        </p:sp>
        <p:sp>
          <p:nvSpPr>
            <p:cNvPr id="28803" name="Rectangle 87"/>
            <p:cNvSpPr>
              <a:spLocks noChangeArrowheads="1"/>
            </p:cNvSpPr>
            <p:nvPr/>
          </p:nvSpPr>
          <p:spPr bwMode="auto">
            <a:xfrm>
              <a:off x="1965" y="3530"/>
              <a:ext cx="482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500">
                  <a:solidFill>
                    <a:srgbClr val="000000"/>
                  </a:solidFill>
                </a:rPr>
                <a:t>Crude oil</a:t>
              </a:r>
              <a:endParaRPr lang="en-US" altLang="en-US"/>
            </a:p>
          </p:txBody>
        </p:sp>
        <p:sp>
          <p:nvSpPr>
            <p:cNvPr id="28804" name="Rectangle 88"/>
            <p:cNvSpPr>
              <a:spLocks noChangeArrowheads="1"/>
            </p:cNvSpPr>
            <p:nvPr/>
          </p:nvSpPr>
          <p:spPr bwMode="auto">
            <a:xfrm>
              <a:off x="1996" y="3003"/>
              <a:ext cx="556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500" b="1">
                  <a:solidFill>
                    <a:srgbClr val="000000"/>
                  </a:solidFill>
                </a:rPr>
                <a:t>Oligopoly</a:t>
              </a:r>
              <a:endParaRPr lang="en-US" altLang="en-US" b="1"/>
            </a:p>
          </p:txBody>
        </p:sp>
      </p:grpSp>
      <p:grpSp>
        <p:nvGrpSpPr>
          <p:cNvPr id="5" name="Group 90"/>
          <p:cNvGrpSpPr>
            <a:grpSpLocks/>
          </p:cNvGrpSpPr>
          <p:nvPr/>
        </p:nvGrpSpPr>
        <p:grpSpPr bwMode="auto">
          <a:xfrm>
            <a:off x="3033713" y="1327150"/>
            <a:ext cx="1962150" cy="374650"/>
            <a:chOff x="1911" y="836"/>
            <a:chExt cx="1236" cy="236"/>
          </a:xfrm>
        </p:grpSpPr>
        <p:sp>
          <p:nvSpPr>
            <p:cNvPr id="28785" name="Rectangle 91"/>
            <p:cNvSpPr>
              <a:spLocks noChangeArrowheads="1"/>
            </p:cNvSpPr>
            <p:nvPr/>
          </p:nvSpPr>
          <p:spPr bwMode="auto">
            <a:xfrm>
              <a:off x="2023" y="903"/>
              <a:ext cx="1124" cy="169"/>
            </a:xfrm>
            <a:prstGeom prst="rect">
              <a:avLst/>
            </a:prstGeom>
            <a:solidFill>
              <a:srgbClr val="F3F6F9"/>
            </a:solidFill>
            <a:ln w="196850">
              <a:solidFill>
                <a:srgbClr val="F3F6F9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8786" name="Rectangle 92"/>
            <p:cNvSpPr>
              <a:spLocks noChangeArrowheads="1"/>
            </p:cNvSpPr>
            <p:nvPr/>
          </p:nvSpPr>
          <p:spPr bwMode="auto">
            <a:xfrm>
              <a:off x="2023" y="903"/>
              <a:ext cx="1124" cy="169"/>
            </a:xfrm>
            <a:prstGeom prst="rect">
              <a:avLst/>
            </a:prstGeom>
            <a:solidFill>
              <a:srgbClr val="F2F4F8"/>
            </a:solidFill>
            <a:ln w="177800">
              <a:solidFill>
                <a:srgbClr val="F2F4F8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8787" name="Rectangle 93"/>
            <p:cNvSpPr>
              <a:spLocks noChangeArrowheads="1"/>
            </p:cNvSpPr>
            <p:nvPr/>
          </p:nvSpPr>
          <p:spPr bwMode="auto">
            <a:xfrm>
              <a:off x="2023" y="903"/>
              <a:ext cx="1124" cy="169"/>
            </a:xfrm>
            <a:prstGeom prst="rect">
              <a:avLst/>
            </a:prstGeom>
            <a:solidFill>
              <a:srgbClr val="F1F4F7"/>
            </a:solidFill>
            <a:ln w="160338">
              <a:solidFill>
                <a:srgbClr val="F1F4F7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8788" name="Rectangle 94"/>
            <p:cNvSpPr>
              <a:spLocks noChangeArrowheads="1"/>
            </p:cNvSpPr>
            <p:nvPr/>
          </p:nvSpPr>
          <p:spPr bwMode="auto">
            <a:xfrm>
              <a:off x="2023" y="903"/>
              <a:ext cx="1124" cy="169"/>
            </a:xfrm>
            <a:prstGeom prst="rect">
              <a:avLst/>
            </a:prstGeom>
            <a:solidFill>
              <a:srgbClr val="F0F2F5"/>
            </a:solidFill>
            <a:ln w="142875">
              <a:solidFill>
                <a:srgbClr val="F0F2F5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8789" name="Rectangle 95"/>
            <p:cNvSpPr>
              <a:spLocks noChangeArrowheads="1"/>
            </p:cNvSpPr>
            <p:nvPr/>
          </p:nvSpPr>
          <p:spPr bwMode="auto">
            <a:xfrm>
              <a:off x="2023" y="903"/>
              <a:ext cx="1124" cy="169"/>
            </a:xfrm>
            <a:prstGeom prst="rect">
              <a:avLst/>
            </a:prstGeom>
            <a:solidFill>
              <a:srgbClr val="EEF1F4"/>
            </a:solidFill>
            <a:ln w="125413">
              <a:solidFill>
                <a:srgbClr val="EEF1F4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8790" name="Rectangle 96"/>
            <p:cNvSpPr>
              <a:spLocks noChangeArrowheads="1"/>
            </p:cNvSpPr>
            <p:nvPr/>
          </p:nvSpPr>
          <p:spPr bwMode="auto">
            <a:xfrm>
              <a:off x="2023" y="903"/>
              <a:ext cx="1124" cy="169"/>
            </a:xfrm>
            <a:prstGeom prst="rect">
              <a:avLst/>
            </a:prstGeom>
            <a:solidFill>
              <a:srgbClr val="EDEFF3"/>
            </a:solidFill>
            <a:ln w="106363">
              <a:solidFill>
                <a:srgbClr val="EDEFF3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8791" name="Rectangle 97"/>
            <p:cNvSpPr>
              <a:spLocks noChangeArrowheads="1"/>
            </p:cNvSpPr>
            <p:nvPr/>
          </p:nvSpPr>
          <p:spPr bwMode="auto">
            <a:xfrm>
              <a:off x="2023" y="903"/>
              <a:ext cx="1124" cy="169"/>
            </a:xfrm>
            <a:prstGeom prst="rect">
              <a:avLst/>
            </a:prstGeom>
            <a:solidFill>
              <a:srgbClr val="EBEEF2"/>
            </a:solidFill>
            <a:ln w="88900">
              <a:solidFill>
                <a:srgbClr val="EBEEF2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8792" name="Rectangle 98"/>
            <p:cNvSpPr>
              <a:spLocks noChangeArrowheads="1"/>
            </p:cNvSpPr>
            <p:nvPr/>
          </p:nvSpPr>
          <p:spPr bwMode="auto">
            <a:xfrm>
              <a:off x="2023" y="903"/>
              <a:ext cx="1124" cy="169"/>
            </a:xfrm>
            <a:prstGeom prst="rect">
              <a:avLst/>
            </a:prstGeom>
            <a:solidFill>
              <a:srgbClr val="EAECF1"/>
            </a:solidFill>
            <a:ln w="71438">
              <a:solidFill>
                <a:srgbClr val="EAECF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8793" name="Rectangle 99"/>
            <p:cNvSpPr>
              <a:spLocks noChangeArrowheads="1"/>
            </p:cNvSpPr>
            <p:nvPr/>
          </p:nvSpPr>
          <p:spPr bwMode="auto">
            <a:xfrm>
              <a:off x="2023" y="903"/>
              <a:ext cx="1124" cy="169"/>
            </a:xfrm>
            <a:prstGeom prst="rect">
              <a:avLst/>
            </a:prstGeom>
            <a:solidFill>
              <a:srgbClr val="E9EBF0"/>
            </a:solidFill>
            <a:ln w="53975">
              <a:solidFill>
                <a:srgbClr val="E9EBF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8794" name="Rectangle 100"/>
            <p:cNvSpPr>
              <a:spLocks noChangeArrowheads="1"/>
            </p:cNvSpPr>
            <p:nvPr/>
          </p:nvSpPr>
          <p:spPr bwMode="auto">
            <a:xfrm>
              <a:off x="2023" y="903"/>
              <a:ext cx="1124" cy="169"/>
            </a:xfrm>
            <a:prstGeom prst="rect">
              <a:avLst/>
            </a:prstGeom>
            <a:solidFill>
              <a:srgbClr val="E7EAEF"/>
            </a:solidFill>
            <a:ln w="34925">
              <a:solidFill>
                <a:srgbClr val="E7EAEF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8795" name="Rectangle 101"/>
            <p:cNvSpPr>
              <a:spLocks noChangeArrowheads="1"/>
            </p:cNvSpPr>
            <p:nvPr/>
          </p:nvSpPr>
          <p:spPr bwMode="auto">
            <a:xfrm>
              <a:off x="2023" y="903"/>
              <a:ext cx="1124" cy="169"/>
            </a:xfrm>
            <a:prstGeom prst="rect">
              <a:avLst/>
            </a:prstGeom>
            <a:solidFill>
              <a:srgbClr val="E6E9EF"/>
            </a:solidFill>
            <a:ln w="17463">
              <a:solidFill>
                <a:srgbClr val="E6E9EF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8796" name="Rectangle 102"/>
            <p:cNvSpPr>
              <a:spLocks noChangeArrowheads="1"/>
            </p:cNvSpPr>
            <p:nvPr/>
          </p:nvSpPr>
          <p:spPr bwMode="auto">
            <a:xfrm>
              <a:off x="1911" y="836"/>
              <a:ext cx="1236" cy="236"/>
            </a:xfrm>
            <a:prstGeom prst="rect">
              <a:avLst/>
            </a:prstGeom>
            <a:solidFill>
              <a:srgbClr val="6CCEE6"/>
            </a:solidFill>
            <a:ln w="174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8797" name="Rectangle 103"/>
            <p:cNvSpPr>
              <a:spLocks noChangeArrowheads="1"/>
            </p:cNvSpPr>
            <p:nvPr/>
          </p:nvSpPr>
          <p:spPr bwMode="auto">
            <a:xfrm>
              <a:off x="2014" y="885"/>
              <a:ext cx="103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500" b="1">
                  <a:solidFill>
                    <a:srgbClr val="000000"/>
                  </a:solidFill>
                </a:rPr>
                <a:t>Number of Firms?</a:t>
              </a:r>
              <a:endParaRPr lang="en-US" altLang="en-US"/>
            </a:p>
          </p:txBody>
        </p:sp>
      </p:grpSp>
      <p:grpSp>
        <p:nvGrpSpPr>
          <p:cNvPr id="6" name="Group 104"/>
          <p:cNvGrpSpPr>
            <a:grpSpLocks/>
          </p:cNvGrpSpPr>
          <p:nvPr/>
        </p:nvGrpSpPr>
        <p:grpSpPr bwMode="auto">
          <a:xfrm>
            <a:off x="6677025" y="4595813"/>
            <a:ext cx="1176338" cy="1236662"/>
            <a:chOff x="4206" y="2895"/>
            <a:chExt cx="741" cy="779"/>
          </a:xfrm>
        </p:grpSpPr>
        <p:sp>
          <p:nvSpPr>
            <p:cNvPr id="28776" name="Rectangle 105"/>
            <p:cNvSpPr>
              <a:spLocks noChangeArrowheads="1"/>
            </p:cNvSpPr>
            <p:nvPr/>
          </p:nvSpPr>
          <p:spPr bwMode="auto">
            <a:xfrm>
              <a:off x="4382" y="2895"/>
              <a:ext cx="41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500" b="1">
                  <a:solidFill>
                    <a:srgbClr val="000000"/>
                  </a:solidFill>
                </a:rPr>
                <a:t>Perfect</a:t>
              </a:r>
              <a:endParaRPr lang="en-US" altLang="en-US" b="1"/>
            </a:p>
          </p:txBody>
        </p:sp>
        <p:grpSp>
          <p:nvGrpSpPr>
            <p:cNvPr id="28777" name="Group 106"/>
            <p:cNvGrpSpPr>
              <a:grpSpLocks/>
            </p:cNvGrpSpPr>
            <p:nvPr/>
          </p:nvGrpSpPr>
          <p:grpSpPr bwMode="auto">
            <a:xfrm>
              <a:off x="4206" y="3058"/>
              <a:ext cx="741" cy="616"/>
              <a:chOff x="4206" y="3058"/>
              <a:chExt cx="741" cy="616"/>
            </a:xfrm>
          </p:grpSpPr>
          <p:sp>
            <p:nvSpPr>
              <p:cNvPr id="28778" name="Rectangle 107"/>
              <p:cNvSpPr>
                <a:spLocks noChangeArrowheads="1"/>
              </p:cNvSpPr>
              <p:nvPr/>
            </p:nvSpPr>
            <p:spPr bwMode="auto">
              <a:xfrm>
                <a:off x="4206" y="3381"/>
                <a:ext cx="42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500">
                    <a:solidFill>
                      <a:srgbClr val="000000"/>
                    </a:solidFill>
                  </a:rPr>
                  <a:t>•</a:t>
                </a:r>
                <a:endParaRPr lang="en-US" altLang="en-US"/>
              </a:p>
            </p:txBody>
          </p:sp>
          <p:sp>
            <p:nvSpPr>
              <p:cNvPr id="28779" name="Rectangle 108"/>
              <p:cNvSpPr>
                <a:spLocks noChangeArrowheads="1"/>
              </p:cNvSpPr>
              <p:nvPr/>
            </p:nvSpPr>
            <p:spPr bwMode="auto">
              <a:xfrm>
                <a:off x="4251" y="3381"/>
                <a:ext cx="33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500">
                    <a:solidFill>
                      <a:srgbClr val="000000"/>
                    </a:solidFill>
                  </a:rPr>
                  <a:t> </a:t>
                </a:r>
                <a:endParaRPr lang="en-US" altLang="en-US"/>
              </a:p>
            </p:txBody>
          </p:sp>
          <p:sp>
            <p:nvSpPr>
              <p:cNvPr id="28780" name="Rectangle 109"/>
              <p:cNvSpPr>
                <a:spLocks noChangeArrowheads="1"/>
              </p:cNvSpPr>
              <p:nvPr/>
            </p:nvSpPr>
            <p:spPr bwMode="auto">
              <a:xfrm>
                <a:off x="4295" y="3381"/>
                <a:ext cx="347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500">
                    <a:solidFill>
                      <a:srgbClr val="000000"/>
                    </a:solidFill>
                  </a:rPr>
                  <a:t>Wheat</a:t>
                </a:r>
                <a:endParaRPr lang="en-US" altLang="en-US"/>
              </a:p>
            </p:txBody>
          </p:sp>
          <p:sp>
            <p:nvSpPr>
              <p:cNvPr id="28781" name="Rectangle 110"/>
              <p:cNvSpPr>
                <a:spLocks noChangeArrowheads="1"/>
              </p:cNvSpPr>
              <p:nvPr/>
            </p:nvSpPr>
            <p:spPr bwMode="auto">
              <a:xfrm>
                <a:off x="4206" y="3530"/>
                <a:ext cx="42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500">
                    <a:solidFill>
                      <a:srgbClr val="000000"/>
                    </a:solidFill>
                  </a:rPr>
                  <a:t>•</a:t>
                </a:r>
                <a:endParaRPr lang="en-US" altLang="en-US"/>
              </a:p>
            </p:txBody>
          </p:sp>
          <p:sp>
            <p:nvSpPr>
              <p:cNvPr id="28782" name="Rectangle 111"/>
              <p:cNvSpPr>
                <a:spLocks noChangeArrowheads="1"/>
              </p:cNvSpPr>
              <p:nvPr/>
            </p:nvSpPr>
            <p:spPr bwMode="auto">
              <a:xfrm>
                <a:off x="4251" y="3530"/>
                <a:ext cx="33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500">
                    <a:solidFill>
                      <a:srgbClr val="000000"/>
                    </a:solidFill>
                  </a:rPr>
                  <a:t> </a:t>
                </a:r>
                <a:endParaRPr lang="en-US" altLang="en-US"/>
              </a:p>
            </p:txBody>
          </p:sp>
          <p:sp>
            <p:nvSpPr>
              <p:cNvPr id="28783" name="Rectangle 112"/>
              <p:cNvSpPr>
                <a:spLocks noChangeArrowheads="1"/>
              </p:cNvSpPr>
              <p:nvPr/>
            </p:nvSpPr>
            <p:spPr bwMode="auto">
              <a:xfrm>
                <a:off x="4295" y="3530"/>
                <a:ext cx="214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500">
                    <a:solidFill>
                      <a:srgbClr val="000000"/>
                    </a:solidFill>
                  </a:rPr>
                  <a:t>Milk</a:t>
                </a:r>
                <a:endParaRPr lang="en-US" altLang="en-US"/>
              </a:p>
            </p:txBody>
          </p:sp>
          <p:sp>
            <p:nvSpPr>
              <p:cNvPr id="28784" name="Rectangle 113"/>
              <p:cNvSpPr>
                <a:spLocks noChangeArrowheads="1"/>
              </p:cNvSpPr>
              <p:nvPr/>
            </p:nvSpPr>
            <p:spPr bwMode="auto">
              <a:xfrm>
                <a:off x="4241" y="3058"/>
                <a:ext cx="706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500" b="1">
                    <a:solidFill>
                      <a:srgbClr val="000000"/>
                    </a:solidFill>
                  </a:rPr>
                  <a:t>Competition</a:t>
                </a:r>
                <a:endParaRPr lang="en-US" altLang="en-US" b="1"/>
              </a:p>
            </p:txBody>
          </p:sp>
        </p:grpSp>
      </p:grpSp>
      <p:grpSp>
        <p:nvGrpSpPr>
          <p:cNvPr id="8" name="Group 115"/>
          <p:cNvGrpSpPr>
            <a:grpSpLocks/>
          </p:cNvGrpSpPr>
          <p:nvPr/>
        </p:nvGrpSpPr>
        <p:grpSpPr bwMode="auto">
          <a:xfrm>
            <a:off x="6334125" y="2576513"/>
            <a:ext cx="1730375" cy="393700"/>
            <a:chOff x="3990" y="1623"/>
            <a:chExt cx="1090" cy="248"/>
          </a:xfrm>
        </p:grpSpPr>
        <p:sp>
          <p:nvSpPr>
            <p:cNvPr id="28763" name="Rectangle 116"/>
            <p:cNvSpPr>
              <a:spLocks noChangeArrowheads="1"/>
            </p:cNvSpPr>
            <p:nvPr/>
          </p:nvSpPr>
          <p:spPr bwMode="auto">
            <a:xfrm>
              <a:off x="4035" y="1702"/>
              <a:ext cx="1045" cy="169"/>
            </a:xfrm>
            <a:prstGeom prst="rect">
              <a:avLst/>
            </a:prstGeom>
            <a:solidFill>
              <a:srgbClr val="F3F6F9"/>
            </a:solidFill>
            <a:ln w="196850">
              <a:solidFill>
                <a:srgbClr val="F3F6F9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8764" name="Rectangle 117"/>
            <p:cNvSpPr>
              <a:spLocks noChangeArrowheads="1"/>
            </p:cNvSpPr>
            <p:nvPr/>
          </p:nvSpPr>
          <p:spPr bwMode="auto">
            <a:xfrm>
              <a:off x="4035" y="1702"/>
              <a:ext cx="1045" cy="169"/>
            </a:xfrm>
            <a:prstGeom prst="rect">
              <a:avLst/>
            </a:prstGeom>
            <a:solidFill>
              <a:srgbClr val="F2F4F8"/>
            </a:solidFill>
            <a:ln w="177800">
              <a:solidFill>
                <a:srgbClr val="F2F4F8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8765" name="Rectangle 118"/>
            <p:cNvSpPr>
              <a:spLocks noChangeArrowheads="1"/>
            </p:cNvSpPr>
            <p:nvPr/>
          </p:nvSpPr>
          <p:spPr bwMode="auto">
            <a:xfrm>
              <a:off x="4035" y="1702"/>
              <a:ext cx="1045" cy="169"/>
            </a:xfrm>
            <a:prstGeom prst="rect">
              <a:avLst/>
            </a:prstGeom>
            <a:solidFill>
              <a:srgbClr val="F1F4F7"/>
            </a:solidFill>
            <a:ln w="160338">
              <a:solidFill>
                <a:srgbClr val="F1F4F7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8766" name="Rectangle 119"/>
            <p:cNvSpPr>
              <a:spLocks noChangeArrowheads="1"/>
            </p:cNvSpPr>
            <p:nvPr/>
          </p:nvSpPr>
          <p:spPr bwMode="auto">
            <a:xfrm>
              <a:off x="4035" y="1702"/>
              <a:ext cx="1045" cy="169"/>
            </a:xfrm>
            <a:prstGeom prst="rect">
              <a:avLst/>
            </a:prstGeom>
            <a:solidFill>
              <a:srgbClr val="F0F2F5"/>
            </a:solidFill>
            <a:ln w="142875">
              <a:solidFill>
                <a:srgbClr val="F0F2F5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8767" name="Rectangle 120"/>
            <p:cNvSpPr>
              <a:spLocks noChangeArrowheads="1"/>
            </p:cNvSpPr>
            <p:nvPr/>
          </p:nvSpPr>
          <p:spPr bwMode="auto">
            <a:xfrm>
              <a:off x="4035" y="1702"/>
              <a:ext cx="1045" cy="169"/>
            </a:xfrm>
            <a:prstGeom prst="rect">
              <a:avLst/>
            </a:prstGeom>
            <a:solidFill>
              <a:srgbClr val="EEF1F4"/>
            </a:solidFill>
            <a:ln w="125413">
              <a:solidFill>
                <a:srgbClr val="EEF1F4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8768" name="Rectangle 121"/>
            <p:cNvSpPr>
              <a:spLocks noChangeArrowheads="1"/>
            </p:cNvSpPr>
            <p:nvPr/>
          </p:nvSpPr>
          <p:spPr bwMode="auto">
            <a:xfrm>
              <a:off x="4035" y="1702"/>
              <a:ext cx="1045" cy="169"/>
            </a:xfrm>
            <a:prstGeom prst="rect">
              <a:avLst/>
            </a:prstGeom>
            <a:solidFill>
              <a:srgbClr val="EDEFF3"/>
            </a:solidFill>
            <a:ln w="106363">
              <a:solidFill>
                <a:srgbClr val="EDEFF3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8769" name="Rectangle 122"/>
            <p:cNvSpPr>
              <a:spLocks noChangeArrowheads="1"/>
            </p:cNvSpPr>
            <p:nvPr/>
          </p:nvSpPr>
          <p:spPr bwMode="auto">
            <a:xfrm>
              <a:off x="4035" y="1702"/>
              <a:ext cx="1045" cy="169"/>
            </a:xfrm>
            <a:prstGeom prst="rect">
              <a:avLst/>
            </a:prstGeom>
            <a:solidFill>
              <a:srgbClr val="EBEEF2"/>
            </a:solidFill>
            <a:ln w="88900">
              <a:solidFill>
                <a:srgbClr val="EBEEF2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8770" name="Rectangle 123"/>
            <p:cNvSpPr>
              <a:spLocks noChangeArrowheads="1"/>
            </p:cNvSpPr>
            <p:nvPr/>
          </p:nvSpPr>
          <p:spPr bwMode="auto">
            <a:xfrm>
              <a:off x="4035" y="1702"/>
              <a:ext cx="1045" cy="169"/>
            </a:xfrm>
            <a:prstGeom prst="rect">
              <a:avLst/>
            </a:prstGeom>
            <a:solidFill>
              <a:srgbClr val="EAECF1"/>
            </a:solidFill>
            <a:ln w="71438">
              <a:solidFill>
                <a:srgbClr val="EAECF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8771" name="Rectangle 124"/>
            <p:cNvSpPr>
              <a:spLocks noChangeArrowheads="1"/>
            </p:cNvSpPr>
            <p:nvPr/>
          </p:nvSpPr>
          <p:spPr bwMode="auto">
            <a:xfrm>
              <a:off x="4035" y="1702"/>
              <a:ext cx="1045" cy="169"/>
            </a:xfrm>
            <a:prstGeom prst="rect">
              <a:avLst/>
            </a:prstGeom>
            <a:solidFill>
              <a:srgbClr val="E9EBF0"/>
            </a:solidFill>
            <a:ln w="53975">
              <a:solidFill>
                <a:srgbClr val="E9EBF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8772" name="Rectangle 125"/>
            <p:cNvSpPr>
              <a:spLocks noChangeArrowheads="1"/>
            </p:cNvSpPr>
            <p:nvPr/>
          </p:nvSpPr>
          <p:spPr bwMode="auto">
            <a:xfrm>
              <a:off x="4035" y="1702"/>
              <a:ext cx="1045" cy="169"/>
            </a:xfrm>
            <a:prstGeom prst="rect">
              <a:avLst/>
            </a:prstGeom>
            <a:solidFill>
              <a:srgbClr val="E7EAEF"/>
            </a:solidFill>
            <a:ln w="34925">
              <a:solidFill>
                <a:srgbClr val="E7EAEF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8773" name="Rectangle 126"/>
            <p:cNvSpPr>
              <a:spLocks noChangeArrowheads="1"/>
            </p:cNvSpPr>
            <p:nvPr/>
          </p:nvSpPr>
          <p:spPr bwMode="auto">
            <a:xfrm>
              <a:off x="4035" y="1702"/>
              <a:ext cx="1045" cy="169"/>
            </a:xfrm>
            <a:prstGeom prst="rect">
              <a:avLst/>
            </a:prstGeom>
            <a:solidFill>
              <a:srgbClr val="E6E9EF"/>
            </a:solidFill>
            <a:ln w="17463">
              <a:solidFill>
                <a:srgbClr val="E6E9EF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8774" name="Rectangle 127"/>
            <p:cNvSpPr>
              <a:spLocks noChangeArrowheads="1"/>
            </p:cNvSpPr>
            <p:nvPr/>
          </p:nvSpPr>
          <p:spPr bwMode="auto">
            <a:xfrm>
              <a:off x="3990" y="1623"/>
              <a:ext cx="1079" cy="236"/>
            </a:xfrm>
            <a:prstGeom prst="rect">
              <a:avLst/>
            </a:prstGeom>
            <a:solidFill>
              <a:srgbClr val="6CCEE6"/>
            </a:solidFill>
            <a:ln w="174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8775" name="Rectangle 128"/>
            <p:cNvSpPr>
              <a:spLocks noChangeArrowheads="1"/>
            </p:cNvSpPr>
            <p:nvPr/>
          </p:nvSpPr>
          <p:spPr bwMode="auto">
            <a:xfrm>
              <a:off x="3998" y="1668"/>
              <a:ext cx="1052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500" b="1">
                  <a:solidFill>
                    <a:srgbClr val="000000"/>
                  </a:solidFill>
                </a:rPr>
                <a:t>Type of Products?</a:t>
              </a:r>
              <a:endParaRPr lang="en-US" altLang="en-US"/>
            </a:p>
          </p:txBody>
        </p:sp>
      </p:grpSp>
      <p:grpSp>
        <p:nvGrpSpPr>
          <p:cNvPr id="9" name="Group 129"/>
          <p:cNvGrpSpPr>
            <a:grpSpLocks/>
          </p:cNvGrpSpPr>
          <p:nvPr/>
        </p:nvGrpSpPr>
        <p:grpSpPr bwMode="auto">
          <a:xfrm>
            <a:off x="6334125" y="2951163"/>
            <a:ext cx="1412875" cy="1428750"/>
            <a:chOff x="3990" y="1859"/>
            <a:chExt cx="890" cy="900"/>
          </a:xfrm>
        </p:grpSpPr>
        <p:sp>
          <p:nvSpPr>
            <p:cNvPr id="28759" name="Line 130"/>
            <p:cNvSpPr>
              <a:spLocks noChangeShapeType="1"/>
            </p:cNvSpPr>
            <p:nvPr/>
          </p:nvSpPr>
          <p:spPr bwMode="auto">
            <a:xfrm flipH="1" flipV="1">
              <a:off x="3990" y="1859"/>
              <a:ext cx="585" cy="900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8760" name="Group 131"/>
            <p:cNvGrpSpPr>
              <a:grpSpLocks/>
            </p:cNvGrpSpPr>
            <p:nvPr/>
          </p:nvGrpSpPr>
          <p:grpSpPr bwMode="auto">
            <a:xfrm>
              <a:off x="4419" y="2146"/>
              <a:ext cx="461" cy="293"/>
              <a:chOff x="4419" y="2146"/>
              <a:chExt cx="461" cy="293"/>
            </a:xfrm>
          </p:grpSpPr>
          <p:sp>
            <p:nvSpPr>
              <p:cNvPr id="28761" name="Rectangle 132"/>
              <p:cNvSpPr>
                <a:spLocks noChangeArrowheads="1"/>
              </p:cNvSpPr>
              <p:nvPr/>
            </p:nvSpPr>
            <p:spPr bwMode="auto">
              <a:xfrm>
                <a:off x="4426" y="2146"/>
                <a:ext cx="448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500">
                    <a:solidFill>
                      <a:srgbClr val="000000"/>
                    </a:solidFill>
                  </a:rPr>
                  <a:t>Identical</a:t>
                </a:r>
                <a:endParaRPr lang="en-US" altLang="en-US"/>
              </a:p>
            </p:txBody>
          </p:sp>
          <p:sp>
            <p:nvSpPr>
              <p:cNvPr id="28762" name="Rectangle 133"/>
              <p:cNvSpPr>
                <a:spLocks noChangeArrowheads="1"/>
              </p:cNvSpPr>
              <p:nvPr/>
            </p:nvSpPr>
            <p:spPr bwMode="auto">
              <a:xfrm>
                <a:off x="4419" y="2295"/>
                <a:ext cx="461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500">
                    <a:solidFill>
                      <a:srgbClr val="000000"/>
                    </a:solidFill>
                  </a:rPr>
                  <a:t>products</a:t>
                </a:r>
                <a:endParaRPr lang="en-US" altLang="en-US"/>
              </a:p>
            </p:txBody>
          </p:sp>
        </p:grpSp>
      </p:grpSp>
      <p:grpSp>
        <p:nvGrpSpPr>
          <p:cNvPr id="11" name="Group 134"/>
          <p:cNvGrpSpPr>
            <a:grpSpLocks/>
          </p:cNvGrpSpPr>
          <p:nvPr/>
        </p:nvGrpSpPr>
        <p:grpSpPr bwMode="auto">
          <a:xfrm>
            <a:off x="4635500" y="2951163"/>
            <a:ext cx="1698625" cy="1428750"/>
            <a:chOff x="2920" y="1859"/>
            <a:chExt cx="1070" cy="900"/>
          </a:xfrm>
        </p:grpSpPr>
        <p:sp>
          <p:nvSpPr>
            <p:cNvPr id="28755" name="Line 135"/>
            <p:cNvSpPr>
              <a:spLocks noChangeShapeType="1"/>
            </p:cNvSpPr>
            <p:nvPr/>
          </p:nvSpPr>
          <p:spPr bwMode="auto">
            <a:xfrm flipV="1">
              <a:off x="3406" y="1859"/>
              <a:ext cx="584" cy="900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8756" name="Group 136"/>
            <p:cNvGrpSpPr>
              <a:grpSpLocks/>
            </p:cNvGrpSpPr>
            <p:nvPr/>
          </p:nvGrpSpPr>
          <p:grpSpPr bwMode="auto">
            <a:xfrm>
              <a:off x="2920" y="2146"/>
              <a:ext cx="715" cy="293"/>
              <a:chOff x="2920" y="2146"/>
              <a:chExt cx="715" cy="293"/>
            </a:xfrm>
          </p:grpSpPr>
          <p:sp>
            <p:nvSpPr>
              <p:cNvPr id="28757" name="Rectangle 137"/>
              <p:cNvSpPr>
                <a:spLocks noChangeArrowheads="1"/>
              </p:cNvSpPr>
              <p:nvPr/>
            </p:nvSpPr>
            <p:spPr bwMode="auto">
              <a:xfrm>
                <a:off x="2920" y="2146"/>
                <a:ext cx="715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500">
                    <a:solidFill>
                      <a:srgbClr val="000000"/>
                    </a:solidFill>
                  </a:rPr>
                  <a:t>Differentiated</a:t>
                </a:r>
                <a:endParaRPr lang="en-US" altLang="en-US"/>
              </a:p>
            </p:txBody>
          </p:sp>
          <p:sp>
            <p:nvSpPr>
              <p:cNvPr id="28758" name="Rectangle 138"/>
              <p:cNvSpPr>
                <a:spLocks noChangeArrowheads="1"/>
              </p:cNvSpPr>
              <p:nvPr/>
            </p:nvSpPr>
            <p:spPr bwMode="auto">
              <a:xfrm>
                <a:off x="3047" y="2295"/>
                <a:ext cx="461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500">
                    <a:solidFill>
                      <a:srgbClr val="000000"/>
                    </a:solidFill>
                  </a:rPr>
                  <a:t>products</a:t>
                </a:r>
                <a:endParaRPr lang="en-US" altLang="en-US"/>
              </a:p>
            </p:txBody>
          </p:sp>
        </p:grpSp>
      </p:grpSp>
      <p:grpSp>
        <p:nvGrpSpPr>
          <p:cNvPr id="13" name="Group 139"/>
          <p:cNvGrpSpPr>
            <a:grpSpLocks/>
          </p:cNvGrpSpPr>
          <p:nvPr/>
        </p:nvGrpSpPr>
        <p:grpSpPr bwMode="auto">
          <a:xfrm>
            <a:off x="1695450" y="1719263"/>
            <a:ext cx="2319338" cy="2660650"/>
            <a:chOff x="1068" y="1083"/>
            <a:chExt cx="1461" cy="1676"/>
          </a:xfrm>
        </p:grpSpPr>
        <p:sp>
          <p:nvSpPr>
            <p:cNvPr id="28751" name="Line 140"/>
            <p:cNvSpPr>
              <a:spLocks noChangeShapeType="1"/>
            </p:cNvSpPr>
            <p:nvPr/>
          </p:nvSpPr>
          <p:spPr bwMode="auto">
            <a:xfrm flipV="1">
              <a:off x="1068" y="1083"/>
              <a:ext cx="1461" cy="1676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8752" name="Group 141"/>
            <p:cNvGrpSpPr>
              <a:grpSpLocks/>
            </p:cNvGrpSpPr>
            <p:nvPr/>
          </p:nvGrpSpPr>
          <p:grpSpPr bwMode="auto">
            <a:xfrm>
              <a:off x="1071" y="2146"/>
              <a:ext cx="227" cy="293"/>
              <a:chOff x="1071" y="2146"/>
              <a:chExt cx="227" cy="293"/>
            </a:xfrm>
          </p:grpSpPr>
          <p:sp>
            <p:nvSpPr>
              <p:cNvPr id="28753" name="Rectangle 142"/>
              <p:cNvSpPr>
                <a:spLocks noChangeArrowheads="1"/>
              </p:cNvSpPr>
              <p:nvPr/>
            </p:nvSpPr>
            <p:spPr bwMode="auto">
              <a:xfrm>
                <a:off x="1071" y="2146"/>
                <a:ext cx="227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500">
                    <a:solidFill>
                      <a:srgbClr val="000000"/>
                    </a:solidFill>
                  </a:rPr>
                  <a:t>One</a:t>
                </a:r>
                <a:endParaRPr lang="en-US" altLang="en-US"/>
              </a:p>
            </p:txBody>
          </p:sp>
          <p:sp>
            <p:nvSpPr>
              <p:cNvPr id="28754" name="Rectangle 143"/>
              <p:cNvSpPr>
                <a:spLocks noChangeArrowheads="1"/>
              </p:cNvSpPr>
              <p:nvPr/>
            </p:nvSpPr>
            <p:spPr bwMode="auto">
              <a:xfrm>
                <a:off x="1082" y="2295"/>
                <a:ext cx="200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500">
                    <a:solidFill>
                      <a:srgbClr val="000000"/>
                    </a:solidFill>
                  </a:rPr>
                  <a:t>firm</a:t>
                </a:r>
                <a:endParaRPr lang="en-US" altLang="en-US"/>
              </a:p>
            </p:txBody>
          </p:sp>
        </p:grpSp>
      </p:grpSp>
      <p:grpSp>
        <p:nvGrpSpPr>
          <p:cNvPr id="15" name="Group 144"/>
          <p:cNvGrpSpPr>
            <a:grpSpLocks/>
          </p:cNvGrpSpPr>
          <p:nvPr/>
        </p:nvGrpSpPr>
        <p:grpSpPr bwMode="auto">
          <a:xfrm>
            <a:off x="3132138" y="1719263"/>
            <a:ext cx="882650" cy="2660650"/>
            <a:chOff x="1973" y="1083"/>
            <a:chExt cx="556" cy="1676"/>
          </a:xfrm>
        </p:grpSpPr>
        <p:sp>
          <p:nvSpPr>
            <p:cNvPr id="28747" name="Line 145"/>
            <p:cNvSpPr>
              <a:spLocks noChangeShapeType="1"/>
            </p:cNvSpPr>
            <p:nvPr/>
          </p:nvSpPr>
          <p:spPr bwMode="auto">
            <a:xfrm flipV="1">
              <a:off x="2237" y="1083"/>
              <a:ext cx="292" cy="1676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8748" name="Group 146"/>
            <p:cNvGrpSpPr>
              <a:grpSpLocks/>
            </p:cNvGrpSpPr>
            <p:nvPr/>
          </p:nvGrpSpPr>
          <p:grpSpPr bwMode="auto">
            <a:xfrm>
              <a:off x="1973" y="2146"/>
              <a:ext cx="260" cy="293"/>
              <a:chOff x="1973" y="2146"/>
              <a:chExt cx="260" cy="293"/>
            </a:xfrm>
          </p:grpSpPr>
          <p:sp>
            <p:nvSpPr>
              <p:cNvPr id="28749" name="Rectangle 147"/>
              <p:cNvSpPr>
                <a:spLocks noChangeArrowheads="1"/>
              </p:cNvSpPr>
              <p:nvPr/>
            </p:nvSpPr>
            <p:spPr bwMode="auto">
              <a:xfrm>
                <a:off x="1988" y="2146"/>
                <a:ext cx="227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500">
                    <a:solidFill>
                      <a:srgbClr val="000000"/>
                    </a:solidFill>
                  </a:rPr>
                  <a:t>Few</a:t>
                </a:r>
                <a:endParaRPr lang="en-US" altLang="en-US"/>
              </a:p>
            </p:txBody>
          </p:sp>
          <p:sp>
            <p:nvSpPr>
              <p:cNvPr id="28750" name="Rectangle 148"/>
              <p:cNvSpPr>
                <a:spLocks noChangeArrowheads="1"/>
              </p:cNvSpPr>
              <p:nvPr/>
            </p:nvSpPr>
            <p:spPr bwMode="auto">
              <a:xfrm>
                <a:off x="1973" y="2295"/>
                <a:ext cx="260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500">
                    <a:solidFill>
                      <a:srgbClr val="000000"/>
                    </a:solidFill>
                  </a:rPr>
                  <a:t>firms</a:t>
                </a:r>
                <a:endParaRPr lang="en-US" altLang="en-US"/>
              </a:p>
            </p:txBody>
          </p:sp>
        </p:grpSp>
      </p:grpSp>
      <p:grpSp>
        <p:nvGrpSpPr>
          <p:cNvPr id="17" name="Group 149"/>
          <p:cNvGrpSpPr>
            <a:grpSpLocks/>
          </p:cNvGrpSpPr>
          <p:nvPr/>
        </p:nvGrpSpPr>
        <p:grpSpPr bwMode="auto">
          <a:xfrm>
            <a:off x="4014788" y="1719263"/>
            <a:ext cx="2319337" cy="1231900"/>
            <a:chOff x="2529" y="1083"/>
            <a:chExt cx="1461" cy="776"/>
          </a:xfrm>
        </p:grpSpPr>
        <p:sp>
          <p:nvSpPr>
            <p:cNvPr id="28744" name="Line 150"/>
            <p:cNvSpPr>
              <a:spLocks noChangeShapeType="1"/>
            </p:cNvSpPr>
            <p:nvPr/>
          </p:nvSpPr>
          <p:spPr bwMode="auto">
            <a:xfrm flipH="1" flipV="1">
              <a:off x="2529" y="1083"/>
              <a:ext cx="1461" cy="776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45" name="Rectangle 151"/>
            <p:cNvSpPr>
              <a:spLocks noChangeArrowheads="1"/>
            </p:cNvSpPr>
            <p:nvPr/>
          </p:nvSpPr>
          <p:spPr bwMode="auto">
            <a:xfrm>
              <a:off x="3379" y="1236"/>
              <a:ext cx="294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500">
                  <a:solidFill>
                    <a:srgbClr val="000000"/>
                  </a:solidFill>
                </a:rPr>
                <a:t>Many</a:t>
              </a:r>
              <a:endParaRPr lang="en-US" altLang="en-US"/>
            </a:p>
          </p:txBody>
        </p:sp>
        <p:sp>
          <p:nvSpPr>
            <p:cNvPr id="28746" name="Rectangle 152"/>
            <p:cNvSpPr>
              <a:spLocks noChangeArrowheads="1"/>
            </p:cNvSpPr>
            <p:nvPr/>
          </p:nvSpPr>
          <p:spPr bwMode="auto">
            <a:xfrm>
              <a:off x="3394" y="1385"/>
              <a:ext cx="26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500">
                  <a:solidFill>
                    <a:srgbClr val="000000"/>
                  </a:solidFill>
                </a:rPr>
                <a:t>firms</a:t>
              </a:r>
              <a:endParaRPr lang="en-US" altLang="en-US"/>
            </a:p>
          </p:txBody>
        </p:sp>
      </p:grpSp>
      <p:sp>
        <p:nvSpPr>
          <p:cNvPr id="28743" name="Title 15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smtClean="0"/>
              <a:t>The 4 types of Market Structure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Footer Placeholder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smtClean="0"/>
              <a:t>Chapter 12</a:t>
            </a:r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/>
              <a:t>Slide </a:t>
            </a:r>
            <a:fld id="{743DC1B2-874D-44FA-934A-624A120D966C}" type="slidenum">
              <a:rPr lang="en-US" altLang="en-US" sz="1600"/>
              <a:pPr/>
              <a:t>10</a:t>
            </a:fld>
            <a:endParaRPr lang="en-US" altLang="en-US" sz="1600" b="0">
              <a:latin typeface="Times New Roman" panose="02020603050405020304" pitchFamily="18" charset="0"/>
            </a:endParaRPr>
          </a:p>
        </p:txBody>
      </p:sp>
      <p:grpSp>
        <p:nvGrpSpPr>
          <p:cNvPr id="2" name="Group 36"/>
          <p:cNvGrpSpPr>
            <a:grpSpLocks/>
          </p:cNvGrpSpPr>
          <p:nvPr/>
        </p:nvGrpSpPr>
        <p:grpSpPr bwMode="auto">
          <a:xfrm>
            <a:off x="2236788" y="2389188"/>
            <a:ext cx="6472237" cy="3605212"/>
            <a:chOff x="1409" y="1505"/>
            <a:chExt cx="4077" cy="2271"/>
          </a:xfrm>
        </p:grpSpPr>
        <p:sp>
          <p:nvSpPr>
            <p:cNvPr id="37930" name="Line 27"/>
            <p:cNvSpPr>
              <a:spLocks noChangeShapeType="1"/>
            </p:cNvSpPr>
            <p:nvPr/>
          </p:nvSpPr>
          <p:spPr bwMode="auto">
            <a:xfrm>
              <a:off x="1409" y="1505"/>
              <a:ext cx="1743" cy="2271"/>
            </a:xfrm>
            <a:prstGeom prst="line">
              <a:avLst/>
            </a:prstGeom>
            <a:noFill/>
            <a:ln w="50800">
              <a:solidFill>
                <a:srgbClr val="CC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31" name="Rectangle 29"/>
            <p:cNvSpPr>
              <a:spLocks noChangeArrowheads="1"/>
            </p:cNvSpPr>
            <p:nvPr/>
          </p:nvSpPr>
          <p:spPr bwMode="auto">
            <a:xfrm>
              <a:off x="2253" y="2061"/>
              <a:ext cx="1045" cy="3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400" b="1"/>
                <a:t>Firm 2’s Reaction</a:t>
              </a:r>
            </a:p>
            <a:p>
              <a:r>
                <a:rPr lang="en-US" altLang="en-US" sz="1400" b="1"/>
                <a:t>Curve Q*2(Q</a:t>
              </a:r>
              <a:r>
                <a:rPr lang="en-US" altLang="en-US" sz="1400" b="1" baseline="-25000"/>
                <a:t>2</a:t>
              </a:r>
              <a:r>
                <a:rPr lang="en-US" altLang="en-US" sz="1400" b="1"/>
                <a:t>)</a:t>
              </a:r>
            </a:p>
          </p:txBody>
        </p:sp>
        <p:sp>
          <p:nvSpPr>
            <p:cNvPr id="37932" name="Line 30"/>
            <p:cNvSpPr>
              <a:spLocks noChangeShapeType="1"/>
            </p:cNvSpPr>
            <p:nvPr/>
          </p:nvSpPr>
          <p:spPr bwMode="auto">
            <a:xfrm flipH="1">
              <a:off x="2393" y="2457"/>
              <a:ext cx="207" cy="27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33" name="Rectangle 34"/>
            <p:cNvSpPr>
              <a:spLocks noChangeArrowheads="1"/>
            </p:cNvSpPr>
            <p:nvPr/>
          </p:nvSpPr>
          <p:spPr bwMode="auto">
            <a:xfrm>
              <a:off x="3329" y="1656"/>
              <a:ext cx="2157" cy="464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400" b="1"/>
                <a:t>Jika perusahaan I berreaksi</a:t>
              </a:r>
            </a:p>
            <a:p>
              <a:pPr algn="ctr"/>
              <a:r>
                <a:rPr lang="en-US" altLang="en-US" sz="1400" b="1"/>
                <a:t>Menghasilkan Q’1 maka perusahaan II</a:t>
              </a:r>
            </a:p>
            <a:p>
              <a:pPr algn="ctr"/>
              <a:r>
                <a:rPr lang="en-US" altLang="en-US" sz="1400" b="1"/>
                <a:t>Akan bereaksi menghasilkan Q’2  </a:t>
              </a:r>
            </a:p>
          </p:txBody>
        </p:sp>
      </p:grpSp>
      <p:sp>
        <p:nvSpPr>
          <p:cNvPr id="37893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7894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7895" name="Rectangle 4"/>
          <p:cNvSpPr>
            <a:spLocks noGrp="1" noChangeArrowheads="1"/>
          </p:cNvSpPr>
          <p:nvPr>
            <p:ph type="title"/>
          </p:nvPr>
        </p:nvSpPr>
        <p:spPr>
          <a:xfrm>
            <a:off x="550863" y="260350"/>
            <a:ext cx="7983537" cy="781050"/>
          </a:xfrm>
          <a:noFill/>
        </p:spPr>
        <p:txBody>
          <a:bodyPr/>
          <a:lstStyle/>
          <a:p>
            <a:r>
              <a:rPr lang="en-US" altLang="en-US" sz="3200" smtClean="0"/>
              <a:t>Model Oligopoli lainnya : Duo Poli</a:t>
            </a:r>
            <a:endParaRPr lang="en-US" altLang="en-US" smtClean="0"/>
          </a:p>
        </p:txBody>
      </p:sp>
      <p:sp>
        <p:nvSpPr>
          <p:cNvPr id="37896" name="Rectangle 5"/>
          <p:cNvSpPr>
            <a:spLocks noChangeArrowheads="1"/>
          </p:cNvSpPr>
          <p:nvPr/>
        </p:nvSpPr>
        <p:spPr bwMode="auto">
          <a:xfrm>
            <a:off x="3124200" y="62357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7897" name="Line 6"/>
          <p:cNvSpPr>
            <a:spLocks noChangeShapeType="1"/>
          </p:cNvSpPr>
          <p:nvPr/>
        </p:nvSpPr>
        <p:spPr bwMode="auto">
          <a:xfrm>
            <a:off x="2209800" y="1733550"/>
            <a:ext cx="0" cy="42656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8" name="Line 7"/>
          <p:cNvSpPr>
            <a:spLocks noChangeShapeType="1"/>
          </p:cNvSpPr>
          <p:nvPr/>
        </p:nvSpPr>
        <p:spPr bwMode="auto">
          <a:xfrm>
            <a:off x="2203450" y="5989638"/>
            <a:ext cx="42767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9" name="Rectangle 8"/>
          <p:cNvSpPr>
            <a:spLocks noChangeArrowheads="1"/>
          </p:cNvSpPr>
          <p:nvPr/>
        </p:nvSpPr>
        <p:spPr bwMode="auto">
          <a:xfrm>
            <a:off x="6513513" y="5907088"/>
            <a:ext cx="442912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 b="1"/>
              <a:t>Q</a:t>
            </a:r>
            <a:r>
              <a:rPr lang="en-US" altLang="en-US" sz="1800" b="1" baseline="-25000"/>
              <a:t>2</a:t>
            </a:r>
          </a:p>
        </p:txBody>
      </p:sp>
      <p:sp>
        <p:nvSpPr>
          <p:cNvPr id="37900" name="Rectangle 9"/>
          <p:cNvSpPr>
            <a:spLocks noChangeArrowheads="1"/>
          </p:cNvSpPr>
          <p:nvPr/>
        </p:nvSpPr>
        <p:spPr bwMode="auto">
          <a:xfrm>
            <a:off x="1746250" y="1593850"/>
            <a:ext cx="442913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 b="1"/>
              <a:t>Q</a:t>
            </a:r>
            <a:r>
              <a:rPr lang="en-US" altLang="en-US" sz="1800" b="1" baseline="-25000"/>
              <a:t>1</a:t>
            </a:r>
          </a:p>
        </p:txBody>
      </p:sp>
      <p:sp>
        <p:nvSpPr>
          <p:cNvPr id="37901" name="Rectangle 10"/>
          <p:cNvSpPr>
            <a:spLocks noChangeArrowheads="1"/>
          </p:cNvSpPr>
          <p:nvPr/>
        </p:nvSpPr>
        <p:spPr bwMode="auto">
          <a:xfrm>
            <a:off x="2720975" y="5980113"/>
            <a:ext cx="546100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b="1"/>
              <a:t>Q2</a:t>
            </a:r>
          </a:p>
        </p:txBody>
      </p:sp>
      <p:sp>
        <p:nvSpPr>
          <p:cNvPr id="37902" name="Rectangle 11"/>
          <p:cNvSpPr>
            <a:spLocks noChangeArrowheads="1"/>
          </p:cNvSpPr>
          <p:nvPr/>
        </p:nvSpPr>
        <p:spPr bwMode="auto">
          <a:xfrm>
            <a:off x="4992688" y="6026150"/>
            <a:ext cx="509587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b="1"/>
              <a:t>Q’2</a:t>
            </a:r>
          </a:p>
        </p:txBody>
      </p:sp>
      <p:sp>
        <p:nvSpPr>
          <p:cNvPr id="37903" name="Rectangle 12"/>
          <p:cNvSpPr>
            <a:spLocks noChangeArrowheads="1"/>
          </p:cNvSpPr>
          <p:nvPr/>
        </p:nvSpPr>
        <p:spPr bwMode="auto">
          <a:xfrm>
            <a:off x="1624013" y="5054600"/>
            <a:ext cx="5746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 b="1"/>
              <a:t>Q1*</a:t>
            </a:r>
          </a:p>
        </p:txBody>
      </p:sp>
      <p:sp>
        <p:nvSpPr>
          <p:cNvPr id="37904" name="Rectangle 13"/>
          <p:cNvSpPr>
            <a:spLocks noChangeArrowheads="1"/>
          </p:cNvSpPr>
          <p:nvPr/>
        </p:nvSpPr>
        <p:spPr bwMode="auto">
          <a:xfrm>
            <a:off x="5786438" y="5980113"/>
            <a:ext cx="519112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b="1"/>
              <a:t>100</a:t>
            </a:r>
          </a:p>
        </p:txBody>
      </p:sp>
      <p:sp>
        <p:nvSpPr>
          <p:cNvPr id="37905" name="Rectangle 14"/>
          <p:cNvSpPr>
            <a:spLocks noChangeArrowheads="1"/>
          </p:cNvSpPr>
          <p:nvPr/>
        </p:nvSpPr>
        <p:spPr bwMode="auto">
          <a:xfrm>
            <a:off x="1616075" y="5456238"/>
            <a:ext cx="65722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/>
              <a:t>Q’1</a:t>
            </a:r>
          </a:p>
        </p:txBody>
      </p:sp>
      <p:sp>
        <p:nvSpPr>
          <p:cNvPr id="37906" name="Rectangle 15"/>
          <p:cNvSpPr>
            <a:spLocks noChangeArrowheads="1"/>
          </p:cNvSpPr>
          <p:nvPr/>
        </p:nvSpPr>
        <p:spPr bwMode="auto">
          <a:xfrm>
            <a:off x="4206875" y="5989638"/>
            <a:ext cx="57467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 b="1"/>
              <a:t>Q2*</a:t>
            </a:r>
          </a:p>
        </p:txBody>
      </p:sp>
      <p:sp>
        <p:nvSpPr>
          <p:cNvPr id="37907" name="Rectangle 16"/>
          <p:cNvSpPr>
            <a:spLocks noChangeArrowheads="1"/>
          </p:cNvSpPr>
          <p:nvPr/>
        </p:nvSpPr>
        <p:spPr bwMode="auto">
          <a:xfrm>
            <a:off x="1736725" y="3090863"/>
            <a:ext cx="452438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/>
              <a:t>Q1</a:t>
            </a:r>
          </a:p>
        </p:txBody>
      </p:sp>
      <p:sp>
        <p:nvSpPr>
          <p:cNvPr id="37908" name="Rectangle 17"/>
          <p:cNvSpPr>
            <a:spLocks noChangeArrowheads="1"/>
          </p:cNvSpPr>
          <p:nvPr/>
        </p:nvSpPr>
        <p:spPr bwMode="auto">
          <a:xfrm>
            <a:off x="1595438" y="2128838"/>
            <a:ext cx="56197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 b="1"/>
              <a:t>100</a:t>
            </a:r>
          </a:p>
        </p:txBody>
      </p:sp>
      <p:sp>
        <p:nvSpPr>
          <p:cNvPr id="37909" name="Rectangle 25"/>
          <p:cNvSpPr>
            <a:spLocks noChangeArrowheads="1"/>
          </p:cNvSpPr>
          <p:nvPr/>
        </p:nvSpPr>
        <p:spPr bwMode="auto">
          <a:xfrm>
            <a:off x="4546600" y="1943100"/>
            <a:ext cx="203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grpSp>
        <p:nvGrpSpPr>
          <p:cNvPr id="3" name="Group 39"/>
          <p:cNvGrpSpPr>
            <a:grpSpLocks/>
          </p:cNvGrpSpPr>
          <p:nvPr/>
        </p:nvGrpSpPr>
        <p:grpSpPr bwMode="auto">
          <a:xfrm>
            <a:off x="2052638" y="1506538"/>
            <a:ext cx="4394200" cy="4637087"/>
            <a:chOff x="1293" y="949"/>
            <a:chExt cx="2768" cy="2921"/>
          </a:xfrm>
        </p:grpSpPr>
        <p:sp>
          <p:nvSpPr>
            <p:cNvPr id="37922" name="Rectangle 19"/>
            <p:cNvSpPr>
              <a:spLocks noChangeArrowheads="1"/>
            </p:cNvSpPr>
            <p:nvPr/>
          </p:nvSpPr>
          <p:spPr bwMode="auto">
            <a:xfrm>
              <a:off x="1533" y="3261"/>
              <a:ext cx="1045" cy="3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400" b="1"/>
                <a:t>Firm 1’s Reaction</a:t>
              </a:r>
            </a:p>
            <a:p>
              <a:r>
                <a:rPr lang="en-US" altLang="en-US" sz="1400" b="1"/>
                <a:t>Curve Q*</a:t>
              </a:r>
              <a:r>
                <a:rPr lang="en-US" altLang="en-US" sz="1400" b="1" baseline="-25000"/>
                <a:t>1</a:t>
              </a:r>
              <a:r>
                <a:rPr lang="en-US" altLang="en-US" sz="1400" b="1"/>
                <a:t>(Q</a:t>
              </a:r>
              <a:r>
                <a:rPr lang="en-US" altLang="en-US" sz="1400" b="1" baseline="-25000"/>
                <a:t>2</a:t>
              </a:r>
              <a:r>
                <a:rPr lang="en-US" altLang="en-US" sz="1400" b="1"/>
                <a:t>)</a:t>
              </a:r>
            </a:p>
          </p:txBody>
        </p:sp>
        <p:sp>
          <p:nvSpPr>
            <p:cNvPr id="37923" name="Line 20"/>
            <p:cNvSpPr>
              <a:spLocks noChangeShapeType="1"/>
            </p:cNvSpPr>
            <p:nvPr/>
          </p:nvSpPr>
          <p:spPr bwMode="auto">
            <a:xfrm flipV="1">
              <a:off x="1929" y="3017"/>
              <a:ext cx="127" cy="25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24" name="Line 18"/>
            <p:cNvSpPr>
              <a:spLocks noChangeShapeType="1"/>
            </p:cNvSpPr>
            <p:nvPr/>
          </p:nvSpPr>
          <p:spPr bwMode="auto">
            <a:xfrm>
              <a:off x="1409" y="2705"/>
              <a:ext cx="2463" cy="1071"/>
            </a:xfrm>
            <a:prstGeom prst="line">
              <a:avLst/>
            </a:prstGeom>
            <a:noFill/>
            <a:ln w="50800">
              <a:solidFill>
                <a:srgbClr val="CC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25" name="Rectangle 21"/>
            <p:cNvSpPr>
              <a:spLocks noChangeArrowheads="1"/>
            </p:cNvSpPr>
            <p:nvPr/>
          </p:nvSpPr>
          <p:spPr bwMode="auto">
            <a:xfrm>
              <a:off x="1293" y="2565"/>
              <a:ext cx="194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800" b="1"/>
                <a:t>x</a:t>
              </a:r>
            </a:p>
          </p:txBody>
        </p:sp>
        <p:sp>
          <p:nvSpPr>
            <p:cNvPr id="37926" name="Rectangle 22"/>
            <p:cNvSpPr>
              <a:spLocks noChangeArrowheads="1"/>
            </p:cNvSpPr>
            <p:nvPr/>
          </p:nvSpPr>
          <p:spPr bwMode="auto">
            <a:xfrm>
              <a:off x="2493" y="3102"/>
              <a:ext cx="194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800" b="1"/>
                <a:t>x</a:t>
              </a:r>
            </a:p>
          </p:txBody>
        </p:sp>
        <p:sp>
          <p:nvSpPr>
            <p:cNvPr id="37927" name="Rectangle 23"/>
            <p:cNvSpPr>
              <a:spLocks noChangeArrowheads="1"/>
            </p:cNvSpPr>
            <p:nvPr/>
          </p:nvSpPr>
          <p:spPr bwMode="auto">
            <a:xfrm>
              <a:off x="3117" y="3342"/>
              <a:ext cx="194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800" b="1"/>
                <a:t>x</a:t>
              </a:r>
            </a:p>
          </p:txBody>
        </p:sp>
        <p:sp>
          <p:nvSpPr>
            <p:cNvPr id="37928" name="Rectangle 24"/>
            <p:cNvSpPr>
              <a:spLocks noChangeArrowheads="1"/>
            </p:cNvSpPr>
            <p:nvPr/>
          </p:nvSpPr>
          <p:spPr bwMode="auto">
            <a:xfrm>
              <a:off x="3741" y="3641"/>
              <a:ext cx="194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800" b="1"/>
                <a:t>x</a:t>
              </a:r>
            </a:p>
          </p:txBody>
        </p:sp>
        <p:sp>
          <p:nvSpPr>
            <p:cNvPr id="37929" name="Rectangle 33"/>
            <p:cNvSpPr>
              <a:spLocks noChangeArrowheads="1"/>
            </p:cNvSpPr>
            <p:nvPr/>
          </p:nvSpPr>
          <p:spPr bwMode="auto">
            <a:xfrm>
              <a:off x="1489" y="949"/>
              <a:ext cx="2572" cy="332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400" b="1"/>
                <a:t>Jika perusahaan I menghasilkan Q1maka</a:t>
              </a:r>
            </a:p>
            <a:p>
              <a:pPr algn="ctr"/>
              <a:r>
                <a:rPr lang="en-US" altLang="en-US" sz="1400" b="1"/>
                <a:t>Perusahaan II akan bereaksi menghasilkan Q2</a:t>
              </a:r>
            </a:p>
          </p:txBody>
        </p:sp>
      </p:grpSp>
      <p:grpSp>
        <p:nvGrpSpPr>
          <p:cNvPr id="4" name="Group 40"/>
          <p:cNvGrpSpPr>
            <a:grpSpLocks/>
          </p:cNvGrpSpPr>
          <p:nvPr/>
        </p:nvGrpSpPr>
        <p:grpSpPr bwMode="auto">
          <a:xfrm>
            <a:off x="4343400" y="3965575"/>
            <a:ext cx="4802188" cy="1368425"/>
            <a:chOff x="2736" y="2498"/>
            <a:chExt cx="3025" cy="862"/>
          </a:xfrm>
        </p:grpSpPr>
        <p:sp>
          <p:nvSpPr>
            <p:cNvPr id="37918" name="Rectangle 26"/>
            <p:cNvSpPr>
              <a:spLocks noChangeArrowheads="1"/>
            </p:cNvSpPr>
            <p:nvPr/>
          </p:nvSpPr>
          <p:spPr bwMode="auto">
            <a:xfrm>
              <a:off x="3790" y="2498"/>
              <a:ext cx="1971" cy="600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400" b="1"/>
                <a:t>Dalam Cournot equilibrium, setiap </a:t>
              </a:r>
            </a:p>
            <a:p>
              <a:pPr algn="ctr"/>
              <a:r>
                <a:rPr lang="en-US" altLang="en-US" sz="1400" b="1"/>
                <a:t>Perusahaan memperoleh </a:t>
              </a:r>
            </a:p>
            <a:p>
              <a:pPr algn="ctr"/>
              <a:r>
                <a:rPr lang="en-US" altLang="en-US" sz="1400" b="1"/>
                <a:t>keuntungan maksimum</a:t>
              </a:r>
            </a:p>
            <a:p>
              <a:pPr algn="ctr"/>
              <a:endParaRPr lang="en-US" altLang="en-US" sz="1400" b="1"/>
            </a:p>
          </p:txBody>
        </p:sp>
        <p:sp>
          <p:nvSpPr>
            <p:cNvPr id="37919" name="Oval 28"/>
            <p:cNvSpPr>
              <a:spLocks noChangeArrowheads="1"/>
            </p:cNvSpPr>
            <p:nvPr/>
          </p:nvSpPr>
          <p:spPr bwMode="auto">
            <a:xfrm>
              <a:off x="2736" y="3264"/>
              <a:ext cx="96" cy="96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7920" name="Rectangle 31"/>
            <p:cNvSpPr>
              <a:spLocks noChangeArrowheads="1"/>
            </p:cNvSpPr>
            <p:nvPr/>
          </p:nvSpPr>
          <p:spPr bwMode="auto">
            <a:xfrm>
              <a:off x="3069" y="2685"/>
              <a:ext cx="729" cy="3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400" b="1"/>
                <a:t>Cournot</a:t>
              </a:r>
            </a:p>
            <a:p>
              <a:r>
                <a:rPr lang="en-US" altLang="en-US" sz="1400" b="1"/>
                <a:t>Equilibrium</a:t>
              </a:r>
            </a:p>
          </p:txBody>
        </p:sp>
        <p:sp>
          <p:nvSpPr>
            <p:cNvPr id="37921" name="Line 32"/>
            <p:cNvSpPr>
              <a:spLocks noChangeShapeType="1"/>
            </p:cNvSpPr>
            <p:nvPr/>
          </p:nvSpPr>
          <p:spPr bwMode="auto">
            <a:xfrm flipH="1">
              <a:off x="2873" y="2937"/>
              <a:ext cx="207" cy="27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7912" name="Line 41"/>
          <p:cNvSpPr>
            <a:spLocks noChangeShapeType="1"/>
          </p:cNvSpPr>
          <p:nvPr/>
        </p:nvSpPr>
        <p:spPr bwMode="auto">
          <a:xfrm flipH="1" flipV="1">
            <a:off x="4454525" y="5199063"/>
            <a:ext cx="1588" cy="796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7913" name="Line 42"/>
          <p:cNvSpPr>
            <a:spLocks noChangeShapeType="1"/>
          </p:cNvSpPr>
          <p:nvPr/>
        </p:nvSpPr>
        <p:spPr bwMode="auto">
          <a:xfrm flipV="1">
            <a:off x="2208213" y="5237163"/>
            <a:ext cx="2219325" cy="111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7914" name="Line 43"/>
          <p:cNvSpPr>
            <a:spLocks noChangeShapeType="1"/>
          </p:cNvSpPr>
          <p:nvPr/>
        </p:nvSpPr>
        <p:spPr bwMode="auto">
          <a:xfrm>
            <a:off x="2197100" y="3302000"/>
            <a:ext cx="7239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7915" name="Line 44"/>
          <p:cNvSpPr>
            <a:spLocks noChangeShapeType="1"/>
          </p:cNvSpPr>
          <p:nvPr/>
        </p:nvSpPr>
        <p:spPr bwMode="auto">
          <a:xfrm>
            <a:off x="2921000" y="3289300"/>
            <a:ext cx="0" cy="26844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7916" name="Line 45"/>
          <p:cNvSpPr>
            <a:spLocks noChangeShapeType="1"/>
          </p:cNvSpPr>
          <p:nvPr/>
        </p:nvSpPr>
        <p:spPr bwMode="auto">
          <a:xfrm flipV="1">
            <a:off x="2220913" y="5616575"/>
            <a:ext cx="3051175" cy="12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7917" name="Line 46"/>
          <p:cNvSpPr>
            <a:spLocks noChangeShapeType="1"/>
          </p:cNvSpPr>
          <p:nvPr/>
        </p:nvSpPr>
        <p:spPr bwMode="auto">
          <a:xfrm>
            <a:off x="5295900" y="5594350"/>
            <a:ext cx="1588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smtClean="0"/>
              <a:t>Chapter 12</a:t>
            </a:r>
          </a:p>
        </p:txBody>
      </p:sp>
      <p:sp>
        <p:nvSpPr>
          <p:cNvPr id="103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/>
              <a:t>Slide </a:t>
            </a:r>
            <a:fld id="{6DE86B77-2703-48C7-B813-17A0DD67E288}" type="slidenum">
              <a:rPr lang="en-US" altLang="en-US" sz="1600"/>
              <a:pPr/>
              <a:t>11</a:t>
            </a:fld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1031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032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033" name="Rectangle 4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034" name="Rectangle 5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035" name="Rectangle 6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The Cournot Model</a:t>
            </a:r>
          </a:p>
        </p:txBody>
      </p:sp>
      <p:sp>
        <p:nvSpPr>
          <p:cNvPr id="1036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08013" y="1674813"/>
            <a:ext cx="8307387" cy="4411662"/>
          </a:xfrm>
          <a:noFill/>
        </p:spPr>
        <p:txBody>
          <a:bodyPr/>
          <a:lstStyle/>
          <a:p>
            <a:pPr lvl="1">
              <a:spcBef>
                <a:spcPts val="1200"/>
              </a:spcBef>
              <a:buFont typeface="Wingdings" panose="05000000000000000000" pitchFamily="2" charset="2"/>
              <a:buNone/>
            </a:pPr>
            <a:endParaRPr lang="en-US" altLang="en-US" smtClean="0"/>
          </a:p>
          <a:p>
            <a:pPr lvl="1">
              <a:spcBef>
                <a:spcPts val="1200"/>
              </a:spcBef>
            </a:pPr>
            <a:r>
              <a:rPr lang="en-US" altLang="en-US" smtClean="0"/>
              <a:t>Market demand: </a:t>
            </a:r>
            <a:r>
              <a:rPr lang="en-US" altLang="en-US" i="1" smtClean="0"/>
              <a:t>P = </a:t>
            </a:r>
            <a:r>
              <a:rPr lang="en-US" altLang="en-US" smtClean="0"/>
              <a:t>30 - </a:t>
            </a:r>
            <a:r>
              <a:rPr lang="en-US" altLang="en-US" i="1" smtClean="0"/>
              <a:t>Q </a:t>
            </a:r>
          </a:p>
          <a:p>
            <a:pPr lvl="1"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en-US" altLang="en-US" i="1" smtClean="0"/>
              <a:t>	</a:t>
            </a:r>
            <a:r>
              <a:rPr lang="en-US" altLang="en-US" smtClean="0"/>
              <a:t>dimana </a:t>
            </a:r>
            <a:r>
              <a:rPr lang="en-US" altLang="en-US" i="1" smtClean="0"/>
              <a:t>Q</a:t>
            </a:r>
            <a:r>
              <a:rPr lang="en-US" altLang="en-US" smtClean="0"/>
              <a:t> = </a:t>
            </a:r>
            <a:r>
              <a:rPr lang="en-US" altLang="en-US" i="1" smtClean="0"/>
              <a:t>Q</a:t>
            </a:r>
            <a:r>
              <a:rPr lang="en-US" altLang="en-US" i="1" baseline="-25000" smtClean="0"/>
              <a:t>1</a:t>
            </a:r>
            <a:r>
              <a:rPr lang="en-US" altLang="en-US" i="1" smtClean="0"/>
              <a:t> + Q</a:t>
            </a:r>
            <a:r>
              <a:rPr lang="en-US" altLang="en-US" i="1" baseline="-25000" smtClean="0"/>
              <a:t>2</a:t>
            </a:r>
          </a:p>
          <a:p>
            <a:pPr lvl="1">
              <a:spcBef>
                <a:spcPts val="1200"/>
              </a:spcBef>
            </a:pPr>
            <a:r>
              <a:rPr lang="en-US" altLang="en-US" smtClean="0"/>
              <a:t>MC</a:t>
            </a:r>
            <a:r>
              <a:rPr lang="en-US" altLang="en-US" baseline="-25000" smtClean="0"/>
              <a:t>1 </a:t>
            </a:r>
            <a:r>
              <a:rPr lang="en-US" altLang="en-US" smtClean="0"/>
              <a:t>= MC</a:t>
            </a:r>
            <a:r>
              <a:rPr lang="en-US" altLang="en-US" baseline="-25000" smtClean="0"/>
              <a:t>2</a:t>
            </a:r>
            <a:r>
              <a:rPr lang="en-US" altLang="en-US" smtClean="0"/>
              <a:t> = 0</a:t>
            </a:r>
          </a:p>
          <a:p>
            <a:pPr lvl="4">
              <a:spcBef>
                <a:spcPts val="1200"/>
              </a:spcBef>
              <a:buFontTx/>
              <a:buNone/>
            </a:pPr>
            <a:endParaRPr lang="en-US" altLang="en-US" smtClean="0"/>
          </a:p>
        </p:txBody>
      </p:sp>
      <p:graphicFrame>
        <p:nvGraphicFramePr>
          <p:cNvPr id="1026" name="Object 8">
            <a:hlinkClick r:id="" action="ppaction://ole?verb=0"/>
          </p:cNvPr>
          <p:cNvGraphicFramePr>
            <a:graphicFrameLocks/>
          </p:cNvGraphicFramePr>
          <p:nvPr/>
        </p:nvGraphicFramePr>
        <p:xfrm>
          <a:off x="4514850" y="3321050"/>
          <a:ext cx="125413" cy="227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Equation" r:id="rId4" imgW="123480" imgH="225360" progId="Equation.3">
                  <p:embed/>
                </p:oleObj>
              </mc:Choice>
              <mc:Fallback>
                <p:oleObj name="Equation" r:id="rId4" imgW="123480" imgH="225360" progId="Equation.3">
                  <p:embed/>
                  <p:pic>
                    <p:nvPicPr>
                      <p:cNvPr id="0" name="Object 8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25413" cy="227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9">
            <a:hlinkClick r:id="" action="ppaction://ole?verb=0"/>
          </p:cNvPr>
          <p:cNvGraphicFramePr>
            <a:graphicFrameLocks/>
          </p:cNvGraphicFramePr>
          <p:nvPr/>
        </p:nvGraphicFramePr>
        <p:xfrm>
          <a:off x="1295400" y="4164013"/>
          <a:ext cx="6203950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Equation" r:id="rId6" imgW="6202080" imgH="582480" progId="Equation.3">
                  <p:embed/>
                </p:oleObj>
              </mc:Choice>
              <mc:Fallback>
                <p:oleObj name="Equation" r:id="rId6" imgW="6202080" imgH="582480" progId="Equation.3">
                  <p:embed/>
                  <p:pic>
                    <p:nvPicPr>
                      <p:cNvPr id="0" name="Object 9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4164013"/>
                        <a:ext cx="6203950" cy="584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10">
            <a:hlinkClick r:id="" action="ppaction://ole?verb=0"/>
          </p:cNvPr>
          <p:cNvGraphicFramePr>
            <a:graphicFrameLocks/>
          </p:cNvGraphicFramePr>
          <p:nvPr/>
        </p:nvGraphicFramePr>
        <p:xfrm>
          <a:off x="5322888" y="4818063"/>
          <a:ext cx="3429000" cy="123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Equation" r:id="rId8" imgW="3429000" imgH="1230120" progId="Equation.3">
                  <p:embed/>
                </p:oleObj>
              </mc:Choice>
              <mc:Fallback>
                <p:oleObj name="Equation" r:id="rId8" imgW="3429000" imgH="1230120" progId="Equation.3">
                  <p:embed/>
                  <p:pic>
                    <p:nvPicPr>
                      <p:cNvPr id="0" name="Object 10"/>
                      <p:cNvPicPr>
                        <a:picLocks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22888" y="4818063"/>
                        <a:ext cx="3429000" cy="1231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3362325" y="1438275"/>
            <a:ext cx="2254250" cy="531813"/>
          </a:xfrm>
          <a:prstGeom prst="rect">
            <a:avLst/>
          </a:prstGeom>
          <a:solidFill>
            <a:srgbClr val="D8C0CB"/>
          </a:solidFill>
          <a:ln w="12700">
            <a:solidFill>
              <a:srgbClr val="376546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800" b="1" dirty="0" err="1">
                <a:latin typeface="Arial" charset="0"/>
              </a:rPr>
              <a:t>Contoh</a:t>
            </a:r>
            <a:r>
              <a:rPr lang="en-US" sz="2800" b="1" dirty="0">
                <a:latin typeface="Arial" charset="0"/>
              </a:rPr>
              <a:t> </a:t>
            </a:r>
            <a:r>
              <a:rPr lang="en-US" sz="2800" b="1" dirty="0" err="1">
                <a:latin typeface="Arial" charset="0"/>
              </a:rPr>
              <a:t>soal</a:t>
            </a:r>
            <a:endParaRPr lang="en-US" sz="3200" b="1" dirty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smtClean="0"/>
              <a:t>Chapter 12</a:t>
            </a:r>
          </a:p>
        </p:txBody>
      </p:sp>
      <p:sp>
        <p:nvSpPr>
          <p:cNvPr id="205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/>
              <a:t>Slide </a:t>
            </a:r>
            <a:fld id="{FE8F336C-69F3-428B-B6E0-9A743F8E6D96}" type="slidenum">
              <a:rPr lang="en-US" altLang="en-US" sz="1600"/>
              <a:pPr/>
              <a:t>12</a:t>
            </a:fld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2054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055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056" name="Rectangle 4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057" name="Rectangle 5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058" name="Rectangle 6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The Cournot Model</a:t>
            </a:r>
          </a:p>
        </p:txBody>
      </p:sp>
      <p:graphicFrame>
        <p:nvGraphicFramePr>
          <p:cNvPr id="2050" name="Object 8">
            <a:hlinkClick r:id="" action="ppaction://ole?verb=0"/>
          </p:cNvPr>
          <p:cNvGraphicFramePr>
            <a:graphicFrameLocks/>
          </p:cNvGraphicFramePr>
          <p:nvPr/>
        </p:nvGraphicFramePr>
        <p:xfrm>
          <a:off x="4514850" y="3321050"/>
          <a:ext cx="125413" cy="227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Equation" r:id="rId4" imgW="123480" imgH="225360" progId="Equation.3">
                  <p:embed/>
                </p:oleObj>
              </mc:Choice>
              <mc:Fallback>
                <p:oleObj name="Equation" r:id="rId4" imgW="123480" imgH="225360" progId="Equation.3">
                  <p:embed/>
                  <p:pic>
                    <p:nvPicPr>
                      <p:cNvPr id="0" name="Object 8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25413" cy="227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9">
            <a:hlinkClick r:id="" action="ppaction://ole?verb=0"/>
          </p:cNvPr>
          <p:cNvGraphicFramePr>
            <a:graphicFrameLocks/>
          </p:cNvGraphicFramePr>
          <p:nvPr/>
        </p:nvGraphicFramePr>
        <p:xfrm>
          <a:off x="1785938" y="2328863"/>
          <a:ext cx="6356350" cy="3836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Equation" r:id="rId6" imgW="1968480" imgH="1371600" progId="Equation.3">
                  <p:embed/>
                </p:oleObj>
              </mc:Choice>
              <mc:Fallback>
                <p:oleObj name="Equation" r:id="rId6" imgW="1968480" imgH="1371600" progId="Equation.3">
                  <p:embed/>
                  <p:pic>
                    <p:nvPicPr>
                      <p:cNvPr id="0" name="Object 9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5938" y="2328863"/>
                        <a:ext cx="6356350" cy="3836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574675" y="1427163"/>
            <a:ext cx="6492875" cy="523875"/>
          </a:xfrm>
          <a:prstGeom prst="rect">
            <a:avLst/>
          </a:prstGeom>
          <a:solidFill>
            <a:srgbClr val="D8C0CB"/>
          </a:solidFill>
          <a:ln w="12700">
            <a:solidFill>
              <a:srgbClr val="376546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800" b="1" dirty="0">
                <a:latin typeface="Arial" charset="0"/>
              </a:rPr>
              <a:t>Profit maximization without collusion</a:t>
            </a:r>
            <a:endParaRPr lang="en-US" sz="3200" b="1" dirty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smtClean="0"/>
              <a:t>Chapter 12</a:t>
            </a:r>
          </a:p>
        </p:txBody>
      </p:sp>
      <p:sp>
        <p:nvSpPr>
          <p:cNvPr id="307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/>
              <a:t>Slide </a:t>
            </a:r>
            <a:fld id="{E2F06069-34C4-4E53-A6D1-CB4292DC0AD4}" type="slidenum">
              <a:rPr lang="en-US" altLang="en-US" sz="1600"/>
              <a:pPr/>
              <a:t>13</a:t>
            </a:fld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3078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079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080" name="Rectangle 4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081" name="Rectangle 5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082" name="Rectangle 6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The Cournot Model</a:t>
            </a:r>
          </a:p>
        </p:txBody>
      </p:sp>
      <p:sp>
        <p:nvSpPr>
          <p:cNvPr id="3083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143000" y="2214563"/>
            <a:ext cx="7772400" cy="3729037"/>
          </a:xfrm>
          <a:noFill/>
        </p:spPr>
        <p:txBody>
          <a:bodyPr/>
          <a:lstStyle/>
          <a:p>
            <a:pPr>
              <a:spcBef>
                <a:spcPct val="70000"/>
              </a:spcBef>
            </a:pPr>
            <a:r>
              <a:rPr lang="en-US" altLang="en-US" smtClean="0"/>
              <a:t>Equilibrium diperoleh ketika Q</a:t>
            </a:r>
            <a:r>
              <a:rPr lang="en-US" altLang="en-US" baseline="-25000" smtClean="0"/>
              <a:t>1</a:t>
            </a:r>
            <a:r>
              <a:rPr lang="en-US" altLang="en-US" smtClean="0"/>
              <a:t> = Q</a:t>
            </a:r>
            <a:r>
              <a:rPr lang="en-US" altLang="en-US" baseline="-25000" smtClean="0"/>
              <a:t>2</a:t>
            </a:r>
          </a:p>
          <a:p>
            <a:pPr>
              <a:spcBef>
                <a:spcPct val="70000"/>
              </a:spcBef>
            </a:pPr>
            <a:r>
              <a:rPr lang="en-US" altLang="en-US" smtClean="0"/>
              <a:t>Subsititusi Q</a:t>
            </a:r>
            <a:r>
              <a:rPr lang="en-US" altLang="en-US" baseline="-25000" smtClean="0"/>
              <a:t>2 </a:t>
            </a:r>
            <a:r>
              <a:rPr lang="en-US" altLang="en-US" smtClean="0"/>
              <a:t>ke dalam persamaan Q</a:t>
            </a:r>
            <a:r>
              <a:rPr lang="en-US" altLang="en-US" baseline="-25000" smtClean="0"/>
              <a:t>1</a:t>
            </a:r>
          </a:p>
        </p:txBody>
      </p:sp>
      <p:graphicFrame>
        <p:nvGraphicFramePr>
          <p:cNvPr id="3074" name="Object 8">
            <a:hlinkClick r:id="" action="ppaction://ole?verb=0"/>
          </p:cNvPr>
          <p:cNvGraphicFramePr>
            <a:graphicFrameLocks/>
          </p:cNvGraphicFramePr>
          <p:nvPr/>
        </p:nvGraphicFramePr>
        <p:xfrm>
          <a:off x="4514850" y="3321050"/>
          <a:ext cx="125413" cy="227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Equation" r:id="rId4" imgW="123480" imgH="225360" progId="Equation.3">
                  <p:embed/>
                </p:oleObj>
              </mc:Choice>
              <mc:Fallback>
                <p:oleObj name="Equation" r:id="rId4" imgW="123480" imgH="225360" progId="Equation.3">
                  <p:embed/>
                  <p:pic>
                    <p:nvPicPr>
                      <p:cNvPr id="0" name="Object 8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25413" cy="227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9">
            <a:hlinkClick r:id="" action="ppaction://ole?verb=0"/>
          </p:cNvPr>
          <p:cNvGraphicFramePr>
            <a:graphicFrameLocks/>
          </p:cNvGraphicFramePr>
          <p:nvPr/>
        </p:nvGraphicFramePr>
        <p:xfrm>
          <a:off x="2039938" y="3817938"/>
          <a:ext cx="5830887" cy="2103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Equation" r:id="rId6" imgW="1866600" imgH="672840" progId="Equation.3">
                  <p:embed/>
                </p:oleObj>
              </mc:Choice>
              <mc:Fallback>
                <p:oleObj name="Equation" r:id="rId6" imgW="1866600" imgH="672840" progId="Equation.3">
                  <p:embed/>
                  <p:pic>
                    <p:nvPicPr>
                      <p:cNvPr id="0" name="Object 9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9938" y="3817938"/>
                        <a:ext cx="5830887" cy="2103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574675" y="1427163"/>
            <a:ext cx="6492875" cy="523875"/>
          </a:xfrm>
          <a:prstGeom prst="rect">
            <a:avLst/>
          </a:prstGeom>
          <a:solidFill>
            <a:srgbClr val="D8C0CB"/>
          </a:solidFill>
          <a:ln w="12700">
            <a:solidFill>
              <a:srgbClr val="376546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800" b="1" dirty="0">
                <a:latin typeface="Arial" charset="0"/>
              </a:rPr>
              <a:t>Profit maximization without collusion</a:t>
            </a:r>
            <a:endParaRPr lang="en-US" sz="3200" b="1" dirty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Footer Placeholder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smtClean="0"/>
              <a:t>Chapter 12</a:t>
            </a:r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/>
              <a:t>Slide </a:t>
            </a:r>
            <a:fld id="{DA7A8EFB-A554-4043-9339-C57568AB3A9E}" type="slidenum">
              <a:rPr lang="en-US" altLang="en-US" sz="1600"/>
              <a:pPr/>
              <a:t>14</a:t>
            </a:fld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38916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8917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8918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The Cournot Model</a:t>
            </a:r>
          </a:p>
        </p:txBody>
      </p:sp>
      <p:sp>
        <p:nvSpPr>
          <p:cNvPr id="38919" name="Line 5"/>
          <p:cNvSpPr>
            <a:spLocks noChangeShapeType="1"/>
          </p:cNvSpPr>
          <p:nvPr/>
        </p:nvSpPr>
        <p:spPr bwMode="auto">
          <a:xfrm>
            <a:off x="2209800" y="1751013"/>
            <a:ext cx="0" cy="42656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20" name="Line 6"/>
          <p:cNvSpPr>
            <a:spLocks noChangeShapeType="1"/>
          </p:cNvSpPr>
          <p:nvPr/>
        </p:nvSpPr>
        <p:spPr bwMode="auto">
          <a:xfrm>
            <a:off x="2203450" y="6007100"/>
            <a:ext cx="42767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21" name="Rectangle 7"/>
          <p:cNvSpPr>
            <a:spLocks noChangeArrowheads="1"/>
          </p:cNvSpPr>
          <p:nvPr/>
        </p:nvSpPr>
        <p:spPr bwMode="auto">
          <a:xfrm>
            <a:off x="1746250" y="1593850"/>
            <a:ext cx="442913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 b="1"/>
              <a:t>Q</a:t>
            </a:r>
            <a:r>
              <a:rPr lang="en-US" altLang="en-US" sz="1800" b="1" baseline="-25000"/>
              <a:t>1</a:t>
            </a:r>
          </a:p>
        </p:txBody>
      </p:sp>
      <p:sp>
        <p:nvSpPr>
          <p:cNvPr id="38922" name="Rectangle 8"/>
          <p:cNvSpPr>
            <a:spLocks noChangeArrowheads="1"/>
          </p:cNvSpPr>
          <p:nvPr/>
        </p:nvSpPr>
        <p:spPr bwMode="auto">
          <a:xfrm>
            <a:off x="6570663" y="5872163"/>
            <a:ext cx="417512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b="1"/>
              <a:t>Q</a:t>
            </a:r>
            <a:r>
              <a:rPr lang="en-US" altLang="en-US" sz="1600" b="1" baseline="-25000"/>
              <a:t>2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747838" y="1976438"/>
            <a:ext cx="3146425" cy="4356100"/>
            <a:chOff x="1101" y="1245"/>
            <a:chExt cx="1982" cy="2744"/>
          </a:xfrm>
        </p:grpSpPr>
        <p:sp>
          <p:nvSpPr>
            <p:cNvPr id="38939" name="Line 10"/>
            <p:cNvSpPr>
              <a:spLocks noChangeShapeType="1"/>
            </p:cNvSpPr>
            <p:nvPr/>
          </p:nvSpPr>
          <p:spPr bwMode="auto">
            <a:xfrm>
              <a:off x="1409" y="1409"/>
              <a:ext cx="1167" cy="2367"/>
            </a:xfrm>
            <a:prstGeom prst="line">
              <a:avLst/>
            </a:prstGeom>
            <a:noFill/>
            <a:ln w="50800">
              <a:solidFill>
                <a:srgbClr val="CC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40" name="Rectangle 11"/>
            <p:cNvSpPr>
              <a:spLocks noChangeArrowheads="1"/>
            </p:cNvSpPr>
            <p:nvPr/>
          </p:nvSpPr>
          <p:spPr bwMode="auto">
            <a:xfrm>
              <a:off x="2031" y="1437"/>
              <a:ext cx="1052" cy="3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0" b="1"/>
                <a:t>Firm 2’s</a:t>
              </a:r>
            </a:p>
            <a:p>
              <a:r>
                <a:rPr lang="en-US" altLang="en-US" sz="1600" b="1"/>
                <a:t>Reaction Curve</a:t>
              </a:r>
            </a:p>
          </p:txBody>
        </p:sp>
        <p:sp>
          <p:nvSpPr>
            <p:cNvPr id="38941" name="Line 12"/>
            <p:cNvSpPr>
              <a:spLocks noChangeShapeType="1"/>
            </p:cNvSpPr>
            <p:nvPr/>
          </p:nvSpPr>
          <p:spPr bwMode="auto">
            <a:xfrm flipH="1">
              <a:off x="1625" y="1641"/>
              <a:ext cx="399" cy="22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42" name="Rectangle 13"/>
            <p:cNvSpPr>
              <a:spLocks noChangeArrowheads="1"/>
            </p:cNvSpPr>
            <p:nvPr/>
          </p:nvSpPr>
          <p:spPr bwMode="auto">
            <a:xfrm>
              <a:off x="1101" y="1245"/>
              <a:ext cx="274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800" b="1"/>
                <a:t>30</a:t>
              </a:r>
            </a:p>
          </p:txBody>
        </p:sp>
        <p:sp>
          <p:nvSpPr>
            <p:cNvPr id="38943" name="Rectangle 14"/>
            <p:cNvSpPr>
              <a:spLocks noChangeArrowheads="1"/>
            </p:cNvSpPr>
            <p:nvPr/>
          </p:nvSpPr>
          <p:spPr bwMode="auto">
            <a:xfrm>
              <a:off x="2469" y="3779"/>
              <a:ext cx="256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0" b="1"/>
                <a:t>15</a:t>
              </a:r>
            </a:p>
          </p:txBody>
        </p:sp>
      </p:grp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1747838" y="4067175"/>
            <a:ext cx="6151562" cy="2222500"/>
            <a:chOff x="1101" y="2562"/>
            <a:chExt cx="3875" cy="1400"/>
          </a:xfrm>
        </p:grpSpPr>
        <p:sp>
          <p:nvSpPr>
            <p:cNvPr id="38934" name="Line 16"/>
            <p:cNvSpPr>
              <a:spLocks noChangeShapeType="1"/>
            </p:cNvSpPr>
            <p:nvPr/>
          </p:nvSpPr>
          <p:spPr bwMode="auto">
            <a:xfrm>
              <a:off x="1409" y="2657"/>
              <a:ext cx="2463" cy="1119"/>
            </a:xfrm>
            <a:prstGeom prst="line">
              <a:avLst/>
            </a:prstGeom>
            <a:noFill/>
            <a:ln w="50800">
              <a:solidFill>
                <a:srgbClr val="CC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35" name="Rectangle 17"/>
            <p:cNvSpPr>
              <a:spLocks noChangeArrowheads="1"/>
            </p:cNvSpPr>
            <p:nvPr/>
          </p:nvSpPr>
          <p:spPr bwMode="auto">
            <a:xfrm>
              <a:off x="3924" y="3180"/>
              <a:ext cx="1052" cy="3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0" b="1"/>
                <a:t>Firm 1’s</a:t>
              </a:r>
            </a:p>
            <a:p>
              <a:r>
                <a:rPr lang="en-US" altLang="en-US" sz="1600" b="1"/>
                <a:t>Reaction Curve</a:t>
              </a:r>
            </a:p>
          </p:txBody>
        </p:sp>
        <p:sp>
          <p:nvSpPr>
            <p:cNvPr id="38936" name="Line 18"/>
            <p:cNvSpPr>
              <a:spLocks noChangeShapeType="1"/>
            </p:cNvSpPr>
            <p:nvPr/>
          </p:nvSpPr>
          <p:spPr bwMode="auto">
            <a:xfrm flipH="1">
              <a:off x="3449" y="3321"/>
              <a:ext cx="399" cy="22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37" name="Rectangle 19"/>
            <p:cNvSpPr>
              <a:spLocks noChangeArrowheads="1"/>
            </p:cNvSpPr>
            <p:nvPr/>
          </p:nvSpPr>
          <p:spPr bwMode="auto">
            <a:xfrm>
              <a:off x="1101" y="2562"/>
              <a:ext cx="274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800" b="1"/>
                <a:t>15</a:t>
              </a:r>
            </a:p>
          </p:txBody>
        </p:sp>
        <p:sp>
          <p:nvSpPr>
            <p:cNvPr id="38938" name="Rectangle 20"/>
            <p:cNvSpPr>
              <a:spLocks noChangeArrowheads="1"/>
            </p:cNvSpPr>
            <p:nvPr/>
          </p:nvSpPr>
          <p:spPr bwMode="auto">
            <a:xfrm>
              <a:off x="3741" y="3752"/>
              <a:ext cx="256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0" b="1"/>
                <a:t>30</a:t>
              </a:r>
            </a:p>
          </p:txBody>
        </p:sp>
      </p:grpSp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1747838" y="3805238"/>
            <a:ext cx="5041900" cy="2484437"/>
            <a:chOff x="1101" y="2397"/>
            <a:chExt cx="3176" cy="1565"/>
          </a:xfrm>
        </p:grpSpPr>
        <p:sp>
          <p:nvSpPr>
            <p:cNvPr id="38927" name="Rectangle 22"/>
            <p:cNvSpPr>
              <a:spLocks noChangeArrowheads="1"/>
            </p:cNvSpPr>
            <p:nvPr/>
          </p:nvSpPr>
          <p:spPr bwMode="auto">
            <a:xfrm>
              <a:off x="1101" y="2904"/>
              <a:ext cx="274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800" b="1"/>
                <a:t>10</a:t>
              </a:r>
            </a:p>
          </p:txBody>
        </p:sp>
        <p:sp>
          <p:nvSpPr>
            <p:cNvPr id="38928" name="Rectangle 23"/>
            <p:cNvSpPr>
              <a:spLocks noChangeArrowheads="1"/>
            </p:cNvSpPr>
            <p:nvPr/>
          </p:nvSpPr>
          <p:spPr bwMode="auto">
            <a:xfrm>
              <a:off x="2061" y="3752"/>
              <a:ext cx="256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0" b="1"/>
                <a:t>10</a:t>
              </a:r>
            </a:p>
          </p:txBody>
        </p:sp>
        <p:sp>
          <p:nvSpPr>
            <p:cNvPr id="38929" name="Oval 24"/>
            <p:cNvSpPr>
              <a:spLocks noChangeArrowheads="1"/>
            </p:cNvSpPr>
            <p:nvPr/>
          </p:nvSpPr>
          <p:spPr bwMode="auto">
            <a:xfrm>
              <a:off x="2160" y="2976"/>
              <a:ext cx="96" cy="96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30" name="Rectangle 25"/>
            <p:cNvSpPr>
              <a:spLocks noChangeArrowheads="1"/>
            </p:cNvSpPr>
            <p:nvPr/>
          </p:nvSpPr>
          <p:spPr bwMode="auto">
            <a:xfrm>
              <a:off x="2925" y="2397"/>
              <a:ext cx="1352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0" b="1"/>
                <a:t>Cournot Equilibrium</a:t>
              </a:r>
            </a:p>
          </p:txBody>
        </p:sp>
        <p:sp>
          <p:nvSpPr>
            <p:cNvPr id="38931" name="Line 26"/>
            <p:cNvSpPr>
              <a:spLocks noChangeShapeType="1"/>
            </p:cNvSpPr>
            <p:nvPr/>
          </p:nvSpPr>
          <p:spPr bwMode="auto">
            <a:xfrm>
              <a:off x="1401" y="3024"/>
              <a:ext cx="751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32" name="Line 27"/>
            <p:cNvSpPr>
              <a:spLocks noChangeShapeType="1"/>
            </p:cNvSpPr>
            <p:nvPr/>
          </p:nvSpPr>
          <p:spPr bwMode="auto">
            <a:xfrm>
              <a:off x="2208" y="3081"/>
              <a:ext cx="0" cy="70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33" name="Line 28"/>
            <p:cNvSpPr>
              <a:spLocks noChangeShapeType="1"/>
            </p:cNvSpPr>
            <p:nvPr/>
          </p:nvSpPr>
          <p:spPr bwMode="auto">
            <a:xfrm flipH="1">
              <a:off x="2297" y="2649"/>
              <a:ext cx="687" cy="27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8926" name="Rectangle 29"/>
          <p:cNvSpPr>
            <a:spLocks noChangeArrowheads="1"/>
          </p:cNvSpPr>
          <p:nvPr/>
        </p:nvSpPr>
        <p:spPr bwMode="auto">
          <a:xfrm>
            <a:off x="4976813" y="1844675"/>
            <a:ext cx="3624262" cy="59055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1600" b="1"/>
              <a:t>The demand curve is </a:t>
            </a:r>
            <a:r>
              <a:rPr lang="en-US" altLang="en-US" sz="1600" b="1" i="1"/>
              <a:t>P = </a:t>
            </a:r>
            <a:r>
              <a:rPr lang="en-US" altLang="en-US" sz="1600" b="1"/>
              <a:t>30 - </a:t>
            </a:r>
            <a:r>
              <a:rPr lang="en-US" altLang="en-US" sz="1600" b="1" i="1"/>
              <a:t>Q </a:t>
            </a:r>
            <a:r>
              <a:rPr lang="en-US" altLang="en-US" sz="1600" b="1"/>
              <a:t>and</a:t>
            </a:r>
          </a:p>
          <a:p>
            <a:pPr algn="ctr"/>
            <a:r>
              <a:rPr lang="en-US" altLang="en-US" sz="1600" b="1"/>
              <a:t>both firms have 0 marginal cost.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smtClean="0"/>
              <a:t>Chapter 12</a:t>
            </a:r>
          </a:p>
        </p:txBody>
      </p:sp>
      <p:sp>
        <p:nvSpPr>
          <p:cNvPr id="410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/>
              <a:t>Slide </a:t>
            </a:r>
            <a:fld id="{8C227C38-052E-48A0-977C-1077D40DB2E1}" type="slidenum">
              <a:rPr lang="en-US" altLang="en-US" sz="1600"/>
              <a:pPr/>
              <a:t>15</a:t>
            </a:fld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4101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102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103" name="Rectangle 4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104" name="Rectangle 5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105" name="Rectangle 6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The Cournot Model</a:t>
            </a:r>
          </a:p>
        </p:txBody>
      </p:sp>
      <p:graphicFrame>
        <p:nvGraphicFramePr>
          <p:cNvPr id="4098" name="Object 7">
            <a:hlinkClick r:id="" action="ppaction://ole?verb=0"/>
          </p:cNvPr>
          <p:cNvGraphicFramePr>
            <a:graphicFrameLocks/>
          </p:cNvGraphicFramePr>
          <p:nvPr/>
        </p:nvGraphicFramePr>
        <p:xfrm>
          <a:off x="1546225" y="2198688"/>
          <a:ext cx="6988175" cy="407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" name="Equation" r:id="rId4" imgW="1981080" imgH="1143000" progId="Equation.3">
                  <p:embed/>
                </p:oleObj>
              </mc:Choice>
              <mc:Fallback>
                <p:oleObj name="Equation" r:id="rId4" imgW="1981080" imgH="1143000" progId="Equation.3">
                  <p:embed/>
                  <p:pic>
                    <p:nvPicPr>
                      <p:cNvPr id="0" name="Object 7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6225" y="2198688"/>
                        <a:ext cx="6988175" cy="4076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8584" name="Text Box 8"/>
          <p:cNvSpPr txBox="1">
            <a:spLocks noChangeArrowheads="1"/>
          </p:cNvSpPr>
          <p:nvPr/>
        </p:nvSpPr>
        <p:spPr bwMode="auto">
          <a:xfrm>
            <a:off x="523875" y="1470025"/>
            <a:ext cx="5994400" cy="523875"/>
          </a:xfrm>
          <a:prstGeom prst="rect">
            <a:avLst/>
          </a:prstGeom>
          <a:solidFill>
            <a:srgbClr val="D8C0CB"/>
          </a:solidFill>
          <a:ln w="12700">
            <a:solidFill>
              <a:srgbClr val="376546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800" b="1" dirty="0">
                <a:latin typeface="Arial" charset="0"/>
              </a:rPr>
              <a:t>Profit Maximization if competitive</a:t>
            </a:r>
            <a:endParaRPr lang="en-US" sz="3200" b="1" dirty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smtClean="0"/>
              <a:t>Chapter 12</a:t>
            </a:r>
          </a:p>
        </p:txBody>
      </p:sp>
      <p:sp>
        <p:nvSpPr>
          <p:cNvPr id="3993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/>
              <a:t>Slide </a:t>
            </a:r>
            <a:fld id="{AFF166B4-4E4C-4FB5-86E7-7ED6F9D2DD86}" type="slidenum">
              <a:rPr lang="en-US" altLang="en-US" sz="1600"/>
              <a:pPr/>
              <a:t>16</a:t>
            </a:fld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39940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9941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9942" name="Rectangle 4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9943" name="Rectangle 5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9944" name="Rectangle 6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The Cournot Model</a:t>
            </a:r>
          </a:p>
        </p:txBody>
      </p:sp>
      <p:sp>
        <p:nvSpPr>
          <p:cNvPr id="3994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143000" y="2178050"/>
            <a:ext cx="7772400" cy="3765550"/>
          </a:xfrm>
          <a:noFill/>
        </p:spPr>
        <p:txBody>
          <a:bodyPr/>
          <a:lstStyle/>
          <a:p>
            <a:pPr>
              <a:spcBef>
                <a:spcPct val="70000"/>
              </a:spcBef>
            </a:pPr>
            <a:r>
              <a:rPr lang="en-US" altLang="en-US" smtClean="0"/>
              <a:t>Contract Curve</a:t>
            </a:r>
          </a:p>
          <a:p>
            <a:pPr lvl="1">
              <a:buSzPct val="75000"/>
            </a:pPr>
            <a:r>
              <a:rPr lang="en-US" altLang="en-US" smtClean="0"/>
              <a:t>Q</a:t>
            </a:r>
            <a:r>
              <a:rPr lang="en-US" altLang="en-US" baseline="-25000" smtClean="0"/>
              <a:t>1</a:t>
            </a:r>
            <a:r>
              <a:rPr lang="en-US" altLang="en-US" smtClean="0"/>
              <a:t> + Q</a:t>
            </a:r>
            <a:r>
              <a:rPr lang="en-US" altLang="en-US" baseline="-25000" smtClean="0"/>
              <a:t>2 </a:t>
            </a:r>
            <a:r>
              <a:rPr lang="en-US" altLang="en-US" smtClean="0"/>
              <a:t>= 15</a:t>
            </a:r>
          </a:p>
          <a:p>
            <a:pPr lvl="2">
              <a:spcBef>
                <a:spcPct val="35000"/>
              </a:spcBef>
            </a:pPr>
            <a:r>
              <a:rPr lang="en-US" altLang="en-US" smtClean="0"/>
              <a:t>Shows all pairs of output Q</a:t>
            </a:r>
            <a:r>
              <a:rPr lang="en-US" altLang="en-US" baseline="-25000" smtClean="0"/>
              <a:t>1</a:t>
            </a:r>
            <a:r>
              <a:rPr lang="en-US" altLang="en-US" smtClean="0"/>
              <a:t> and Q</a:t>
            </a:r>
            <a:r>
              <a:rPr lang="en-US" altLang="en-US" baseline="-25000" smtClean="0"/>
              <a:t>2 </a:t>
            </a:r>
            <a:r>
              <a:rPr lang="en-US" altLang="en-US" smtClean="0"/>
              <a:t>that maximizes total profits</a:t>
            </a:r>
          </a:p>
          <a:p>
            <a:pPr lvl="1">
              <a:buSzPct val="75000"/>
            </a:pPr>
            <a:r>
              <a:rPr lang="en-US" altLang="en-US" smtClean="0"/>
              <a:t>Q</a:t>
            </a:r>
            <a:r>
              <a:rPr lang="en-US" altLang="en-US" baseline="-25000" smtClean="0"/>
              <a:t>1 </a:t>
            </a:r>
            <a:r>
              <a:rPr lang="en-US" altLang="en-US" smtClean="0"/>
              <a:t>= Q</a:t>
            </a:r>
            <a:r>
              <a:rPr lang="en-US" altLang="en-US" baseline="-25000" smtClean="0"/>
              <a:t>2</a:t>
            </a:r>
            <a:r>
              <a:rPr lang="en-US" altLang="en-US" smtClean="0"/>
              <a:t> = 7.5 (jika dibagi rata)</a:t>
            </a:r>
          </a:p>
          <a:p>
            <a:pPr lvl="2">
              <a:spcBef>
                <a:spcPct val="35000"/>
              </a:spcBef>
            </a:pPr>
            <a:r>
              <a:rPr lang="en-US" altLang="en-US" smtClean="0"/>
              <a:t>Less output and higher profits than the Cournot equilibrium</a:t>
            </a:r>
          </a:p>
        </p:txBody>
      </p:sp>
      <p:sp>
        <p:nvSpPr>
          <p:cNvPr id="410632" name="Text Box 8"/>
          <p:cNvSpPr txBox="1">
            <a:spLocks noChangeArrowheads="1"/>
          </p:cNvSpPr>
          <p:nvPr/>
        </p:nvSpPr>
        <p:spPr bwMode="auto">
          <a:xfrm>
            <a:off x="519113" y="1427163"/>
            <a:ext cx="6353175" cy="523875"/>
          </a:xfrm>
          <a:prstGeom prst="rect">
            <a:avLst/>
          </a:prstGeom>
          <a:solidFill>
            <a:srgbClr val="D8C0CB"/>
          </a:solidFill>
          <a:ln w="12700">
            <a:solidFill>
              <a:srgbClr val="376546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800" b="1" dirty="0">
                <a:latin typeface="Arial" charset="0"/>
              </a:rPr>
              <a:t>Profit Maximization under collusion</a:t>
            </a:r>
            <a:endParaRPr lang="en-US" sz="3200" b="1" dirty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Footer Placeholder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smtClean="0"/>
              <a:t>Chapter 12</a:t>
            </a:r>
          </a:p>
        </p:txBody>
      </p:sp>
      <p:sp>
        <p:nvSpPr>
          <p:cNvPr id="40963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/>
              <a:t>Slide </a:t>
            </a:r>
            <a:fld id="{7EAC5354-4A3E-4593-A2DA-1ABE0896CCF2}" type="slidenum">
              <a:rPr lang="en-US" altLang="en-US" sz="1600"/>
              <a:pPr/>
              <a:t>17</a:t>
            </a:fld>
            <a:endParaRPr lang="en-US" altLang="en-US" sz="1600" b="0">
              <a:latin typeface="Times New Roman" panose="02020603050405020304" pitchFamily="18" charset="0"/>
            </a:endParaRP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236788" y="4217988"/>
            <a:ext cx="5662612" cy="1776412"/>
            <a:chOff x="1409" y="2657"/>
            <a:chExt cx="3567" cy="1119"/>
          </a:xfrm>
        </p:grpSpPr>
        <p:sp>
          <p:nvSpPr>
            <p:cNvPr id="41005" name="Line 3"/>
            <p:cNvSpPr>
              <a:spLocks noChangeShapeType="1"/>
            </p:cNvSpPr>
            <p:nvPr/>
          </p:nvSpPr>
          <p:spPr bwMode="auto">
            <a:xfrm>
              <a:off x="1409" y="2657"/>
              <a:ext cx="2463" cy="1119"/>
            </a:xfrm>
            <a:prstGeom prst="line">
              <a:avLst/>
            </a:prstGeom>
            <a:noFill/>
            <a:ln w="50800">
              <a:solidFill>
                <a:srgbClr val="CC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06" name="Rectangle 4"/>
            <p:cNvSpPr>
              <a:spLocks noChangeArrowheads="1"/>
            </p:cNvSpPr>
            <p:nvPr/>
          </p:nvSpPr>
          <p:spPr bwMode="auto">
            <a:xfrm>
              <a:off x="3924" y="3180"/>
              <a:ext cx="1052" cy="3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0" b="1"/>
                <a:t>Firm 1’s</a:t>
              </a:r>
            </a:p>
            <a:p>
              <a:r>
                <a:rPr lang="en-US" altLang="en-US" sz="1600" b="1"/>
                <a:t>Reaction Curve</a:t>
              </a:r>
            </a:p>
          </p:txBody>
        </p:sp>
        <p:sp>
          <p:nvSpPr>
            <p:cNvPr id="41007" name="Line 5"/>
            <p:cNvSpPr>
              <a:spLocks noChangeShapeType="1"/>
            </p:cNvSpPr>
            <p:nvPr/>
          </p:nvSpPr>
          <p:spPr bwMode="auto">
            <a:xfrm flipH="1">
              <a:off x="3449" y="3321"/>
              <a:ext cx="399" cy="22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2236788" y="2236788"/>
            <a:ext cx="2657475" cy="3757612"/>
            <a:chOff x="1409" y="1409"/>
            <a:chExt cx="1674" cy="2367"/>
          </a:xfrm>
        </p:grpSpPr>
        <p:sp>
          <p:nvSpPr>
            <p:cNvPr id="41002" name="Line 7"/>
            <p:cNvSpPr>
              <a:spLocks noChangeShapeType="1"/>
            </p:cNvSpPr>
            <p:nvPr/>
          </p:nvSpPr>
          <p:spPr bwMode="auto">
            <a:xfrm>
              <a:off x="1409" y="1409"/>
              <a:ext cx="1167" cy="2367"/>
            </a:xfrm>
            <a:prstGeom prst="line">
              <a:avLst/>
            </a:prstGeom>
            <a:noFill/>
            <a:ln w="50800">
              <a:solidFill>
                <a:srgbClr val="CC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03" name="Rectangle 8"/>
            <p:cNvSpPr>
              <a:spLocks noChangeArrowheads="1"/>
            </p:cNvSpPr>
            <p:nvPr/>
          </p:nvSpPr>
          <p:spPr bwMode="auto">
            <a:xfrm>
              <a:off x="2031" y="1437"/>
              <a:ext cx="1052" cy="3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0" b="1"/>
                <a:t>Firm 2’s</a:t>
              </a:r>
            </a:p>
            <a:p>
              <a:r>
                <a:rPr lang="en-US" altLang="en-US" sz="1600" b="1"/>
                <a:t>Reaction Curve</a:t>
              </a:r>
            </a:p>
          </p:txBody>
        </p:sp>
        <p:sp>
          <p:nvSpPr>
            <p:cNvPr id="41004" name="Line 9"/>
            <p:cNvSpPr>
              <a:spLocks noChangeShapeType="1"/>
            </p:cNvSpPr>
            <p:nvPr/>
          </p:nvSpPr>
          <p:spPr bwMode="auto">
            <a:xfrm flipH="1">
              <a:off x="1625" y="1641"/>
              <a:ext cx="399" cy="22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0966" name="Rectangle 10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0967" name="Rectangle 11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0968" name="Rectangle 1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The Cournot Model</a:t>
            </a:r>
          </a:p>
        </p:txBody>
      </p:sp>
      <p:sp>
        <p:nvSpPr>
          <p:cNvPr id="40969" name="Line 13"/>
          <p:cNvSpPr>
            <a:spLocks noChangeShapeType="1"/>
          </p:cNvSpPr>
          <p:nvPr/>
        </p:nvSpPr>
        <p:spPr bwMode="auto">
          <a:xfrm>
            <a:off x="2209800" y="1751013"/>
            <a:ext cx="0" cy="42656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0" name="Line 14"/>
          <p:cNvSpPr>
            <a:spLocks noChangeShapeType="1"/>
          </p:cNvSpPr>
          <p:nvPr/>
        </p:nvSpPr>
        <p:spPr bwMode="auto">
          <a:xfrm>
            <a:off x="2203450" y="6007100"/>
            <a:ext cx="42767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1" name="Rectangle 15"/>
          <p:cNvSpPr>
            <a:spLocks noChangeArrowheads="1"/>
          </p:cNvSpPr>
          <p:nvPr/>
        </p:nvSpPr>
        <p:spPr bwMode="auto">
          <a:xfrm>
            <a:off x="1746250" y="1593850"/>
            <a:ext cx="442913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 b="1"/>
              <a:t>Q</a:t>
            </a:r>
            <a:r>
              <a:rPr lang="en-US" altLang="en-US" sz="1800" b="1" baseline="-25000"/>
              <a:t>1</a:t>
            </a:r>
          </a:p>
        </p:txBody>
      </p:sp>
      <p:sp>
        <p:nvSpPr>
          <p:cNvPr id="40972" name="Rectangle 16"/>
          <p:cNvSpPr>
            <a:spLocks noChangeArrowheads="1"/>
          </p:cNvSpPr>
          <p:nvPr/>
        </p:nvSpPr>
        <p:spPr bwMode="auto">
          <a:xfrm>
            <a:off x="6570663" y="5872163"/>
            <a:ext cx="417512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b="1"/>
              <a:t>Q</a:t>
            </a:r>
            <a:r>
              <a:rPr lang="en-US" altLang="en-US" sz="1600" b="1" baseline="-25000"/>
              <a:t>2</a:t>
            </a:r>
          </a:p>
        </p:txBody>
      </p:sp>
      <p:sp>
        <p:nvSpPr>
          <p:cNvPr id="40973" name="Rectangle 17"/>
          <p:cNvSpPr>
            <a:spLocks noChangeArrowheads="1"/>
          </p:cNvSpPr>
          <p:nvPr/>
        </p:nvSpPr>
        <p:spPr bwMode="auto">
          <a:xfrm>
            <a:off x="1747838" y="1976438"/>
            <a:ext cx="43497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 b="1"/>
              <a:t>30</a:t>
            </a:r>
          </a:p>
        </p:txBody>
      </p:sp>
      <p:sp>
        <p:nvSpPr>
          <p:cNvPr id="40974" name="Rectangle 18"/>
          <p:cNvSpPr>
            <a:spLocks noChangeArrowheads="1"/>
          </p:cNvSpPr>
          <p:nvPr/>
        </p:nvSpPr>
        <p:spPr bwMode="auto">
          <a:xfrm>
            <a:off x="5938838" y="5956300"/>
            <a:ext cx="406400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b="1"/>
              <a:t>30</a:t>
            </a:r>
          </a:p>
        </p:txBody>
      </p:sp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1747838" y="4035425"/>
            <a:ext cx="5094287" cy="2254250"/>
            <a:chOff x="1101" y="2542"/>
            <a:chExt cx="3209" cy="1420"/>
          </a:xfrm>
        </p:grpSpPr>
        <p:sp>
          <p:nvSpPr>
            <p:cNvPr id="40995" name="Rectangle 20"/>
            <p:cNvSpPr>
              <a:spLocks noChangeArrowheads="1"/>
            </p:cNvSpPr>
            <p:nvPr/>
          </p:nvSpPr>
          <p:spPr bwMode="auto">
            <a:xfrm>
              <a:off x="1101" y="2877"/>
              <a:ext cx="274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800" b="1"/>
                <a:t>10</a:t>
              </a:r>
            </a:p>
          </p:txBody>
        </p:sp>
        <p:sp>
          <p:nvSpPr>
            <p:cNvPr id="40996" name="Rectangle 21"/>
            <p:cNvSpPr>
              <a:spLocks noChangeArrowheads="1"/>
            </p:cNvSpPr>
            <p:nvPr/>
          </p:nvSpPr>
          <p:spPr bwMode="auto">
            <a:xfrm>
              <a:off x="2061" y="3752"/>
              <a:ext cx="256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0" b="1"/>
                <a:t>10</a:t>
              </a:r>
            </a:p>
          </p:txBody>
        </p:sp>
        <p:sp>
          <p:nvSpPr>
            <p:cNvPr id="40997" name="Oval 22"/>
            <p:cNvSpPr>
              <a:spLocks noChangeArrowheads="1"/>
            </p:cNvSpPr>
            <p:nvPr/>
          </p:nvSpPr>
          <p:spPr bwMode="auto">
            <a:xfrm>
              <a:off x="2160" y="2976"/>
              <a:ext cx="96" cy="96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40998" name="Rectangle 23"/>
            <p:cNvSpPr>
              <a:spLocks noChangeArrowheads="1"/>
            </p:cNvSpPr>
            <p:nvPr/>
          </p:nvSpPr>
          <p:spPr bwMode="auto">
            <a:xfrm>
              <a:off x="2958" y="2542"/>
              <a:ext cx="1352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0" b="1"/>
                <a:t>Cournot Equilibrium</a:t>
              </a:r>
            </a:p>
          </p:txBody>
        </p:sp>
        <p:sp>
          <p:nvSpPr>
            <p:cNvPr id="40999" name="Line 24"/>
            <p:cNvSpPr>
              <a:spLocks noChangeShapeType="1"/>
            </p:cNvSpPr>
            <p:nvPr/>
          </p:nvSpPr>
          <p:spPr bwMode="auto">
            <a:xfrm>
              <a:off x="1401" y="3024"/>
              <a:ext cx="751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00" name="Line 25"/>
            <p:cNvSpPr>
              <a:spLocks noChangeShapeType="1"/>
            </p:cNvSpPr>
            <p:nvPr/>
          </p:nvSpPr>
          <p:spPr bwMode="auto">
            <a:xfrm>
              <a:off x="2208" y="3081"/>
              <a:ext cx="0" cy="70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01" name="Line 26"/>
            <p:cNvSpPr>
              <a:spLocks noChangeShapeType="1"/>
            </p:cNvSpPr>
            <p:nvPr/>
          </p:nvSpPr>
          <p:spPr bwMode="auto">
            <a:xfrm flipH="1">
              <a:off x="2297" y="2649"/>
              <a:ext cx="687" cy="27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27"/>
          <p:cNvGrpSpPr>
            <a:grpSpLocks/>
          </p:cNvGrpSpPr>
          <p:nvPr/>
        </p:nvGrpSpPr>
        <p:grpSpPr bwMode="auto">
          <a:xfrm>
            <a:off x="1747838" y="3663950"/>
            <a:ext cx="6680200" cy="2625725"/>
            <a:chOff x="1101" y="2308"/>
            <a:chExt cx="4208" cy="1654"/>
          </a:xfrm>
        </p:grpSpPr>
        <p:sp>
          <p:nvSpPr>
            <p:cNvPr id="40989" name="Rectangle 28"/>
            <p:cNvSpPr>
              <a:spLocks noChangeArrowheads="1"/>
            </p:cNvSpPr>
            <p:nvPr/>
          </p:nvSpPr>
          <p:spPr bwMode="auto">
            <a:xfrm>
              <a:off x="1101" y="2493"/>
              <a:ext cx="274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800" b="1"/>
                <a:t>15</a:t>
              </a:r>
            </a:p>
          </p:txBody>
        </p:sp>
        <p:sp>
          <p:nvSpPr>
            <p:cNvPr id="40990" name="Rectangle 29"/>
            <p:cNvSpPr>
              <a:spLocks noChangeArrowheads="1"/>
            </p:cNvSpPr>
            <p:nvPr/>
          </p:nvSpPr>
          <p:spPr bwMode="auto">
            <a:xfrm>
              <a:off x="2469" y="3752"/>
              <a:ext cx="256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0" b="1"/>
                <a:t>15</a:t>
              </a:r>
            </a:p>
          </p:txBody>
        </p:sp>
        <p:sp>
          <p:nvSpPr>
            <p:cNvPr id="40991" name="Line 30"/>
            <p:cNvSpPr>
              <a:spLocks noChangeShapeType="1"/>
            </p:cNvSpPr>
            <p:nvPr/>
          </p:nvSpPr>
          <p:spPr bwMode="auto">
            <a:xfrm>
              <a:off x="1411" y="2611"/>
              <a:ext cx="114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0992" name="Line 31"/>
            <p:cNvSpPr>
              <a:spLocks noChangeShapeType="1"/>
            </p:cNvSpPr>
            <p:nvPr/>
          </p:nvSpPr>
          <p:spPr bwMode="auto">
            <a:xfrm rot="-5400000">
              <a:off x="2000" y="3200"/>
              <a:ext cx="114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0993" name="Oval 32"/>
            <p:cNvSpPr>
              <a:spLocks noChangeArrowheads="1"/>
            </p:cNvSpPr>
            <p:nvPr/>
          </p:nvSpPr>
          <p:spPr bwMode="auto">
            <a:xfrm>
              <a:off x="2524" y="2583"/>
              <a:ext cx="96" cy="96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40994" name="Rectangle 33"/>
            <p:cNvSpPr>
              <a:spLocks noChangeArrowheads="1"/>
            </p:cNvSpPr>
            <p:nvPr/>
          </p:nvSpPr>
          <p:spPr bwMode="auto">
            <a:xfrm>
              <a:off x="2536" y="2308"/>
              <a:ext cx="2773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0" b="1"/>
                <a:t>Competitive Equilibrium (P = MC; Profit = 0)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1196975" y="2286000"/>
            <a:ext cx="7612063" cy="4003675"/>
            <a:chOff x="754" y="1440"/>
            <a:chExt cx="4795" cy="2522"/>
          </a:xfrm>
        </p:grpSpPr>
        <p:sp>
          <p:nvSpPr>
            <p:cNvPr id="40978" name="Rectangle 35"/>
            <p:cNvSpPr>
              <a:spLocks noChangeArrowheads="1"/>
            </p:cNvSpPr>
            <p:nvPr/>
          </p:nvSpPr>
          <p:spPr bwMode="auto">
            <a:xfrm>
              <a:off x="754" y="3497"/>
              <a:ext cx="622" cy="3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400" b="1"/>
                <a:t>Collusion</a:t>
              </a:r>
            </a:p>
            <a:p>
              <a:r>
                <a:rPr lang="en-US" altLang="en-US" sz="1400" b="1"/>
                <a:t>Curve</a:t>
              </a:r>
            </a:p>
          </p:txBody>
        </p:sp>
        <p:sp>
          <p:nvSpPr>
            <p:cNvPr id="40979" name="Line 36"/>
            <p:cNvSpPr>
              <a:spLocks noChangeShapeType="1"/>
            </p:cNvSpPr>
            <p:nvPr/>
          </p:nvSpPr>
          <p:spPr bwMode="auto">
            <a:xfrm flipV="1">
              <a:off x="1305" y="3113"/>
              <a:ext cx="463" cy="59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80" name="Line 37"/>
            <p:cNvSpPr>
              <a:spLocks noChangeShapeType="1"/>
            </p:cNvSpPr>
            <p:nvPr/>
          </p:nvSpPr>
          <p:spPr bwMode="auto">
            <a:xfrm>
              <a:off x="1409" y="2705"/>
              <a:ext cx="1167" cy="1071"/>
            </a:xfrm>
            <a:prstGeom prst="line">
              <a:avLst/>
            </a:prstGeom>
            <a:noFill/>
            <a:ln w="50800">
              <a:solidFill>
                <a:srgbClr val="0033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81" name="Rectangle 38"/>
            <p:cNvSpPr>
              <a:spLocks noChangeArrowheads="1"/>
            </p:cNvSpPr>
            <p:nvPr/>
          </p:nvSpPr>
          <p:spPr bwMode="auto">
            <a:xfrm>
              <a:off x="1053" y="3117"/>
              <a:ext cx="314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800" b="1"/>
                <a:t>7.5</a:t>
              </a:r>
            </a:p>
          </p:txBody>
        </p:sp>
        <p:sp>
          <p:nvSpPr>
            <p:cNvPr id="40982" name="Rectangle 39"/>
            <p:cNvSpPr>
              <a:spLocks noChangeArrowheads="1"/>
            </p:cNvSpPr>
            <p:nvPr/>
          </p:nvSpPr>
          <p:spPr bwMode="auto">
            <a:xfrm>
              <a:off x="1821" y="3752"/>
              <a:ext cx="292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0" b="1"/>
                <a:t>7.5</a:t>
              </a:r>
            </a:p>
          </p:txBody>
        </p:sp>
        <p:sp>
          <p:nvSpPr>
            <p:cNvPr id="40983" name="Line 40"/>
            <p:cNvSpPr>
              <a:spLocks noChangeShapeType="1"/>
            </p:cNvSpPr>
            <p:nvPr/>
          </p:nvSpPr>
          <p:spPr bwMode="auto">
            <a:xfrm flipH="1">
              <a:off x="2057" y="3033"/>
              <a:ext cx="1119" cy="17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84" name="Line 41"/>
            <p:cNvSpPr>
              <a:spLocks noChangeShapeType="1"/>
            </p:cNvSpPr>
            <p:nvPr/>
          </p:nvSpPr>
          <p:spPr bwMode="auto">
            <a:xfrm>
              <a:off x="1401" y="3264"/>
              <a:ext cx="60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85" name="Line 42"/>
            <p:cNvSpPr>
              <a:spLocks noChangeShapeType="1"/>
            </p:cNvSpPr>
            <p:nvPr/>
          </p:nvSpPr>
          <p:spPr bwMode="auto">
            <a:xfrm>
              <a:off x="2016" y="3273"/>
              <a:ext cx="0" cy="51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86" name="Oval 43"/>
            <p:cNvSpPr>
              <a:spLocks noChangeArrowheads="1"/>
            </p:cNvSpPr>
            <p:nvPr/>
          </p:nvSpPr>
          <p:spPr bwMode="auto">
            <a:xfrm>
              <a:off x="1968" y="3216"/>
              <a:ext cx="96" cy="96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40987" name="Rectangle 44"/>
            <p:cNvSpPr>
              <a:spLocks noChangeArrowheads="1"/>
            </p:cNvSpPr>
            <p:nvPr/>
          </p:nvSpPr>
          <p:spPr bwMode="auto">
            <a:xfrm>
              <a:off x="3124" y="2858"/>
              <a:ext cx="1424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0" b="1"/>
                <a:t>Collusive Equilibrium</a:t>
              </a:r>
            </a:p>
          </p:txBody>
        </p:sp>
        <p:sp>
          <p:nvSpPr>
            <p:cNvPr id="40988" name="Rectangle 45"/>
            <p:cNvSpPr>
              <a:spLocks noChangeArrowheads="1"/>
            </p:cNvSpPr>
            <p:nvPr/>
          </p:nvSpPr>
          <p:spPr bwMode="auto">
            <a:xfrm>
              <a:off x="3392" y="1440"/>
              <a:ext cx="2157" cy="680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600" b="1"/>
                <a:t>For the firm, collusion is the best</a:t>
              </a:r>
            </a:p>
            <a:p>
              <a:pPr algn="ctr"/>
              <a:r>
                <a:rPr lang="en-US" altLang="en-US" sz="1600" b="1"/>
                <a:t>outcome followed by the Cournot</a:t>
              </a:r>
            </a:p>
            <a:p>
              <a:pPr algn="ctr"/>
              <a:r>
                <a:rPr lang="en-US" altLang="en-US" sz="1600" b="1"/>
                <a:t>Equilibrium and then the </a:t>
              </a:r>
            </a:p>
            <a:p>
              <a:pPr algn="ctr"/>
              <a:r>
                <a:rPr lang="en-US" altLang="en-US" sz="1600" b="1"/>
                <a:t>competitive equilibrium</a:t>
              </a:r>
            </a:p>
          </p:txBody>
        </p:sp>
      </p:grp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smtClean="0"/>
              <a:t>Chapter 12</a:t>
            </a:r>
          </a:p>
        </p:txBody>
      </p:sp>
      <p:sp>
        <p:nvSpPr>
          <p:cNvPr id="4198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/>
              <a:t>Slide </a:t>
            </a:r>
            <a:fld id="{60B95947-A8F0-4946-B142-7A3445080534}" type="slidenum">
              <a:rPr lang="en-US" altLang="en-US" sz="1600"/>
              <a:pPr/>
              <a:t>18</a:t>
            </a:fld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41988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1989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1990" name="Rectangle 4"/>
          <p:cNvSpPr>
            <a:spLocks noGrp="1" noChangeArrowheads="1"/>
          </p:cNvSpPr>
          <p:nvPr>
            <p:ph type="title"/>
          </p:nvPr>
        </p:nvSpPr>
        <p:spPr>
          <a:xfrm>
            <a:off x="550863" y="277813"/>
            <a:ext cx="7983537" cy="781050"/>
          </a:xfrm>
          <a:noFill/>
        </p:spPr>
        <p:txBody>
          <a:bodyPr/>
          <a:lstStyle/>
          <a:p>
            <a:r>
              <a:rPr lang="en-US" altLang="en-US" sz="3200" smtClean="0"/>
              <a:t>First Mover Advantage--</a:t>
            </a:r>
            <a:br>
              <a:rPr lang="en-US" altLang="en-US" sz="3200" smtClean="0"/>
            </a:br>
            <a:r>
              <a:rPr lang="en-US" altLang="en-US" sz="3200" smtClean="0"/>
              <a:t>The Stackelberg Model</a:t>
            </a:r>
            <a:endParaRPr lang="en-US" altLang="en-US" smtClean="0"/>
          </a:p>
        </p:txBody>
      </p:sp>
      <p:sp>
        <p:nvSpPr>
          <p:cNvPr id="4096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143000" y="1371600"/>
            <a:ext cx="7772400" cy="4681538"/>
          </a:xfrm>
        </p:spPr>
        <p:txBody>
          <a:bodyPr/>
          <a:lstStyle/>
          <a:p>
            <a:pPr marL="0">
              <a:spcBef>
                <a:spcPts val="1200"/>
              </a:spcBef>
              <a:defRPr/>
            </a:pPr>
            <a:r>
              <a:rPr lang="en-US" dirty="0" err="1" smtClean="0"/>
              <a:t>Asumsi</a:t>
            </a:r>
            <a:r>
              <a:rPr lang="en-US" dirty="0" smtClean="0"/>
              <a:t>:</a:t>
            </a:r>
          </a:p>
          <a:p>
            <a:pPr marL="0" lvl="1" indent="-371475">
              <a:spcBef>
                <a:spcPts val="1200"/>
              </a:spcBef>
              <a:buSzPct val="100000"/>
              <a:buFont typeface="Wingdings" panose="05000000000000000000" pitchFamily="2" charset="2"/>
              <a:buNone/>
              <a:tabLst>
                <a:tab pos="347663" algn="l"/>
              </a:tabLst>
              <a:defRPr/>
            </a:pPr>
            <a:r>
              <a:rPr lang="en-US" dirty="0" smtClean="0"/>
              <a:t>	One firm sets output first while the competitor 	sets its price subsequently</a:t>
            </a:r>
          </a:p>
          <a:p>
            <a:pPr marL="0">
              <a:spcBef>
                <a:spcPts val="1200"/>
              </a:spcBef>
              <a:defRPr/>
            </a:pPr>
            <a:r>
              <a:rPr lang="en-US" dirty="0" err="1" smtClean="0"/>
              <a:t>Contoh</a:t>
            </a:r>
            <a:r>
              <a:rPr lang="en-US" dirty="0" smtClean="0"/>
              <a:t>:</a:t>
            </a:r>
          </a:p>
          <a:p>
            <a:pPr lvl="1" indent="-395288">
              <a:spcBef>
                <a:spcPts val="1200"/>
              </a:spcBef>
              <a:buSzPct val="75000"/>
              <a:defRPr/>
            </a:pPr>
            <a:r>
              <a:rPr lang="en-US" dirty="0" smtClean="0"/>
              <a:t>MC = 0</a:t>
            </a:r>
          </a:p>
          <a:p>
            <a:pPr lvl="1" indent="-395288">
              <a:spcBef>
                <a:spcPts val="1200"/>
              </a:spcBef>
              <a:buSzPct val="75000"/>
              <a:defRPr/>
            </a:pPr>
            <a:r>
              <a:rPr lang="en-US" dirty="0" smtClean="0"/>
              <a:t>Market demand is P = 30 - Q where Q = total output</a:t>
            </a:r>
          </a:p>
          <a:p>
            <a:pPr lvl="1" indent="-395288">
              <a:spcBef>
                <a:spcPts val="1200"/>
              </a:spcBef>
              <a:buSzPct val="75000"/>
              <a:defRPr/>
            </a:pPr>
            <a:r>
              <a:rPr lang="en-US" dirty="0" smtClean="0"/>
              <a:t>Firm 1 sets output first and Firm 2 then makes an output decision</a:t>
            </a:r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smtClean="0"/>
              <a:t>Chapter 12</a:t>
            </a:r>
          </a:p>
        </p:txBody>
      </p:sp>
      <p:sp>
        <p:nvSpPr>
          <p:cNvPr id="4301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/>
              <a:t>Slide </a:t>
            </a:r>
            <a:fld id="{B09697D1-B529-4FA9-BA3A-EB8077F2B2C8}" type="slidenum">
              <a:rPr lang="en-US" altLang="en-US" sz="1600"/>
              <a:pPr/>
              <a:t>19</a:t>
            </a:fld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43012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3013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94565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70000"/>
              </a:spcBef>
            </a:pPr>
            <a:r>
              <a:rPr lang="en-US" altLang="en-US" smtClean="0"/>
              <a:t>Firm 1</a:t>
            </a:r>
          </a:p>
          <a:p>
            <a:pPr lvl="1">
              <a:buSzPct val="75000"/>
            </a:pPr>
            <a:r>
              <a:rPr lang="en-US" altLang="en-US" smtClean="0"/>
              <a:t>Must consider the reaction of Firm 2</a:t>
            </a:r>
          </a:p>
          <a:p>
            <a:pPr>
              <a:spcBef>
                <a:spcPct val="70000"/>
              </a:spcBef>
            </a:pPr>
            <a:r>
              <a:rPr lang="en-US" altLang="en-US" smtClean="0"/>
              <a:t>Firm 2</a:t>
            </a:r>
          </a:p>
          <a:p>
            <a:pPr lvl="1">
              <a:buSzPct val="75000"/>
            </a:pPr>
            <a:r>
              <a:rPr lang="en-US" altLang="en-US" smtClean="0"/>
              <a:t>Takes Firm 1’s output as fixed and therefore determines output with the Cournot reaction curve: </a:t>
            </a:r>
          </a:p>
          <a:p>
            <a:pPr lvl="1">
              <a:buSzPct val="75000"/>
              <a:buFont typeface="Wingdings" panose="05000000000000000000" pitchFamily="2" charset="2"/>
              <a:buNone/>
            </a:pPr>
            <a:r>
              <a:rPr lang="en-US" altLang="en-US" i="1" smtClean="0"/>
              <a:t>	Q</a:t>
            </a:r>
            <a:r>
              <a:rPr lang="en-US" altLang="en-US" i="1" baseline="-25000" smtClean="0"/>
              <a:t>2</a:t>
            </a:r>
            <a:r>
              <a:rPr lang="en-US" altLang="en-US" smtClean="0"/>
              <a:t> = 15 - 1/2</a:t>
            </a:r>
            <a:r>
              <a:rPr lang="en-US" altLang="en-US" i="1" smtClean="0"/>
              <a:t>Q</a:t>
            </a:r>
            <a:r>
              <a:rPr lang="en-US" altLang="en-US" i="1" baseline="-25000" smtClean="0"/>
              <a:t>1</a:t>
            </a:r>
            <a:endParaRPr lang="en-US" altLang="en-US" baseline="-25000" smtClean="0"/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title"/>
          </p:nvPr>
        </p:nvSpPr>
        <p:spPr>
          <a:xfrm>
            <a:off x="550863" y="277813"/>
            <a:ext cx="7983537" cy="781050"/>
          </a:xfrm>
          <a:noFill/>
        </p:spPr>
        <p:txBody>
          <a:bodyPr/>
          <a:lstStyle/>
          <a:p>
            <a:r>
              <a:rPr lang="en-US" altLang="en-US" sz="3200" smtClean="0"/>
              <a:t>First Mover Advantage--</a:t>
            </a:r>
            <a:br>
              <a:rPr lang="en-US" altLang="en-US" sz="3200" smtClean="0"/>
            </a:br>
            <a:r>
              <a:rPr lang="en-US" altLang="en-US" sz="3200" smtClean="0"/>
              <a:t>The Stackelberg Model</a:t>
            </a:r>
            <a:endParaRPr lang="en-US" altLang="en-US" smtClean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45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945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945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945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945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65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smtClean="0"/>
              <a:t>Chapter 12</a:t>
            </a:r>
          </a:p>
        </p:txBody>
      </p:sp>
      <p:sp>
        <p:nvSpPr>
          <p:cNvPr id="2969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/>
              <a:t>Slide </a:t>
            </a:r>
            <a:fld id="{5AEC2F64-B11B-40C1-B413-52B1EA2FC6E1}" type="slidenum">
              <a:rPr lang="en-US" altLang="en-US" sz="1600"/>
              <a:pPr/>
              <a:t>2</a:t>
            </a:fld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29700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9701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9702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Oligopoly</a:t>
            </a:r>
          </a:p>
        </p:txBody>
      </p:sp>
      <p:sp>
        <p:nvSpPr>
          <p:cNvPr id="29703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70000"/>
              </a:spcBef>
            </a:pPr>
            <a:r>
              <a:rPr lang="en-US" altLang="en-US" smtClean="0"/>
              <a:t>Ciri-ciri</a:t>
            </a:r>
          </a:p>
          <a:p>
            <a:pPr lvl="1">
              <a:buSzPct val="75000"/>
            </a:pPr>
            <a:r>
              <a:rPr lang="en-US" altLang="en-US" smtClean="0"/>
              <a:t>Jumlah perusahaannya sedikit (&lt;15)</a:t>
            </a:r>
          </a:p>
          <a:p>
            <a:pPr lvl="1">
              <a:buSzPct val="75000"/>
            </a:pPr>
            <a:r>
              <a:rPr lang="en-US" altLang="en-US" smtClean="0"/>
              <a:t>Menghasilkan barang standard ataupun barang berbeda corak</a:t>
            </a:r>
          </a:p>
          <a:p>
            <a:pPr lvl="1">
              <a:buSzPct val="75000"/>
            </a:pPr>
            <a:r>
              <a:rPr lang="en-US" altLang="en-US" smtClean="0"/>
              <a:t>Banyak hambatan untuk masuk ke dalam industri</a:t>
            </a:r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smtClean="0"/>
              <a:t>Chapter 12</a:t>
            </a:r>
          </a:p>
        </p:txBody>
      </p:sp>
      <p:sp>
        <p:nvSpPr>
          <p:cNvPr id="512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/>
              <a:t>Slide </a:t>
            </a:r>
            <a:fld id="{0318D31A-B538-405C-9091-E5FFADAB97AF}" type="slidenum">
              <a:rPr lang="en-US" altLang="en-US" sz="1600"/>
              <a:pPr/>
              <a:t>20</a:t>
            </a:fld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5125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126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127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70000"/>
              </a:spcBef>
            </a:pPr>
            <a:r>
              <a:rPr lang="en-US" altLang="en-US" smtClean="0"/>
              <a:t>Firm 1</a:t>
            </a:r>
          </a:p>
          <a:p>
            <a:pPr lvl="1">
              <a:spcBef>
                <a:spcPct val="70000"/>
              </a:spcBef>
            </a:pPr>
            <a:r>
              <a:rPr lang="en-US" altLang="en-US" smtClean="0"/>
              <a:t>Choose </a:t>
            </a:r>
            <a:r>
              <a:rPr lang="en-US" altLang="en-US" i="1" smtClean="0"/>
              <a:t>Q</a:t>
            </a:r>
            <a:r>
              <a:rPr lang="en-US" altLang="en-US" i="1" baseline="-25000" smtClean="0"/>
              <a:t>1</a:t>
            </a:r>
            <a:r>
              <a:rPr lang="en-US" altLang="en-US" i="1" smtClean="0"/>
              <a:t> </a:t>
            </a:r>
            <a:r>
              <a:rPr lang="en-US" altLang="en-US" smtClean="0"/>
              <a:t>so that:</a:t>
            </a:r>
          </a:p>
        </p:txBody>
      </p:sp>
      <p:graphicFrame>
        <p:nvGraphicFramePr>
          <p:cNvPr id="5122" name="Object 6">
            <a:hlinkClick r:id="" action="ppaction://ole?verb=0"/>
          </p:cNvPr>
          <p:cNvGraphicFramePr>
            <a:graphicFrameLocks/>
          </p:cNvGraphicFramePr>
          <p:nvPr/>
        </p:nvGraphicFramePr>
        <p:xfrm>
          <a:off x="1922463" y="3297238"/>
          <a:ext cx="6122987" cy="1093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" name="Equation" r:id="rId4" imgW="2501640" imgH="457200" progId="Equation.3">
                  <p:embed/>
                </p:oleObj>
              </mc:Choice>
              <mc:Fallback>
                <p:oleObj name="Equation" r:id="rId4" imgW="2501640" imgH="457200" progId="Equation.3">
                  <p:embed/>
                  <p:pic>
                    <p:nvPicPr>
                      <p:cNvPr id="0" name="Object 6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2463" y="3297238"/>
                        <a:ext cx="6122987" cy="1093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8" name="Rectangle 8"/>
          <p:cNvSpPr>
            <a:spLocks noGrp="1" noChangeArrowheads="1"/>
          </p:cNvSpPr>
          <p:nvPr>
            <p:ph type="title"/>
          </p:nvPr>
        </p:nvSpPr>
        <p:spPr>
          <a:xfrm>
            <a:off x="550863" y="277813"/>
            <a:ext cx="7983537" cy="781050"/>
          </a:xfrm>
          <a:noFill/>
        </p:spPr>
        <p:txBody>
          <a:bodyPr/>
          <a:lstStyle/>
          <a:p>
            <a:r>
              <a:rPr lang="en-US" altLang="en-US" sz="3200" smtClean="0"/>
              <a:t>First Mover Advantage--</a:t>
            </a:r>
            <a:br>
              <a:rPr lang="en-US" altLang="en-US" sz="3200" smtClean="0"/>
            </a:br>
            <a:r>
              <a:rPr lang="en-US" altLang="en-US" sz="3200" smtClean="0"/>
              <a:t>The Stackelberg Model</a:t>
            </a:r>
            <a:endParaRPr lang="en-US" altLang="en-US" smtClean="0"/>
          </a:p>
        </p:txBody>
      </p:sp>
    </p:spTree>
  </p:cSld>
  <p:clrMapOvr>
    <a:masterClrMapping/>
  </p:clrMapOvr>
  <p:transition spd="med">
    <p:wipe dir="r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smtClean="0"/>
              <a:t>Chapter 12</a:t>
            </a:r>
          </a:p>
        </p:txBody>
      </p:sp>
      <p:sp>
        <p:nvSpPr>
          <p:cNvPr id="614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/>
              <a:t>Slide </a:t>
            </a:r>
            <a:fld id="{A14A6F79-D664-4E23-ADD1-C23FA70BFCAE}" type="slidenum">
              <a:rPr lang="en-US" altLang="en-US" sz="1600"/>
              <a:pPr/>
              <a:t>21</a:t>
            </a:fld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6150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6151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6152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70000"/>
              </a:spcBef>
            </a:pPr>
            <a:r>
              <a:rPr lang="en-US" altLang="en-US" smtClean="0"/>
              <a:t>Substituting Firm 2’s Reaction Curve  for </a:t>
            </a:r>
            <a:r>
              <a:rPr lang="en-US" altLang="en-US" i="1" smtClean="0"/>
              <a:t>Q</a:t>
            </a:r>
            <a:r>
              <a:rPr lang="en-US" altLang="en-US" i="1" baseline="-25000" smtClean="0"/>
              <a:t>2</a:t>
            </a:r>
            <a:r>
              <a:rPr lang="en-US" altLang="en-US" smtClean="0"/>
              <a:t>:</a:t>
            </a:r>
            <a:endParaRPr lang="en-US" altLang="en-US" baseline="-25000" smtClean="0"/>
          </a:p>
        </p:txBody>
      </p:sp>
      <p:graphicFrame>
        <p:nvGraphicFramePr>
          <p:cNvPr id="6146" name="Object 6">
            <a:hlinkClick r:id="" action="ppaction://ole?verb=0"/>
          </p:cNvPr>
          <p:cNvGraphicFramePr>
            <a:graphicFrameLocks/>
          </p:cNvGraphicFramePr>
          <p:nvPr/>
        </p:nvGraphicFramePr>
        <p:xfrm>
          <a:off x="1660525" y="4424363"/>
          <a:ext cx="4549775" cy="111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4" name="Equation" r:id="rId4" imgW="4547880" imgH="1116000" progId="Equation.3">
                  <p:embed/>
                </p:oleObj>
              </mc:Choice>
              <mc:Fallback>
                <p:oleObj name="Equation" r:id="rId4" imgW="4547880" imgH="1116000" progId="Equation.3">
                  <p:embed/>
                  <p:pic>
                    <p:nvPicPr>
                      <p:cNvPr id="0" name="Object 6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0525" y="4424363"/>
                        <a:ext cx="4549775" cy="1117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7" name="Object 7">
            <a:hlinkClick r:id="" action="ppaction://ole?verb=0"/>
          </p:cNvPr>
          <p:cNvGraphicFramePr>
            <a:graphicFrameLocks/>
          </p:cNvGraphicFramePr>
          <p:nvPr/>
        </p:nvGraphicFramePr>
        <p:xfrm>
          <a:off x="1905000" y="2824163"/>
          <a:ext cx="4672013" cy="1174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5" name="Equation" r:id="rId6" imgW="4670280" imgH="1172880" progId="Equation.3">
                  <p:embed/>
                </p:oleObj>
              </mc:Choice>
              <mc:Fallback>
                <p:oleObj name="Equation" r:id="rId6" imgW="4670280" imgH="1172880" progId="Equation.3">
                  <p:embed/>
                  <p:pic>
                    <p:nvPicPr>
                      <p:cNvPr id="0" name="Object 7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2824163"/>
                        <a:ext cx="4672013" cy="1174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3" name="Rectangle 9"/>
          <p:cNvSpPr>
            <a:spLocks noGrp="1" noChangeArrowheads="1"/>
          </p:cNvSpPr>
          <p:nvPr>
            <p:ph type="title"/>
          </p:nvPr>
        </p:nvSpPr>
        <p:spPr>
          <a:xfrm>
            <a:off x="550863" y="277813"/>
            <a:ext cx="7983537" cy="781050"/>
          </a:xfrm>
          <a:noFill/>
        </p:spPr>
        <p:txBody>
          <a:bodyPr/>
          <a:lstStyle/>
          <a:p>
            <a:r>
              <a:rPr lang="en-US" altLang="en-US" sz="3200" smtClean="0"/>
              <a:t>First Mover Advantage--</a:t>
            </a:r>
            <a:br>
              <a:rPr lang="en-US" altLang="en-US" sz="3200" smtClean="0"/>
            </a:br>
            <a:r>
              <a:rPr lang="en-US" altLang="en-US" sz="3200" smtClean="0"/>
              <a:t>The Stackelberg Model</a:t>
            </a:r>
            <a:endParaRPr lang="en-US" altLang="en-US" smtClean="0"/>
          </a:p>
        </p:txBody>
      </p:sp>
    </p:spTree>
  </p:cSld>
  <p:clrMapOvr>
    <a:masterClrMapping/>
  </p:clrMapOvr>
  <p:transition spd="med">
    <p:wipe dir="r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smtClean="0"/>
              <a:t>Chapter 12</a:t>
            </a:r>
          </a:p>
        </p:txBody>
      </p:sp>
      <p:sp>
        <p:nvSpPr>
          <p:cNvPr id="4403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/>
              <a:t>Slide </a:t>
            </a:r>
            <a:fld id="{1C0348EA-948F-40CB-9B9F-B0409BA0BC4D}" type="slidenum">
              <a:rPr lang="en-US" altLang="en-US" sz="1600"/>
              <a:pPr/>
              <a:t>22</a:t>
            </a:fld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44036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4037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00709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lnSpc>
                <a:spcPct val="90000"/>
              </a:lnSpc>
              <a:spcBef>
                <a:spcPct val="70000"/>
              </a:spcBef>
            </a:pPr>
            <a:r>
              <a:rPr lang="en-US" altLang="en-US" smtClean="0"/>
              <a:t>Conclusion</a:t>
            </a:r>
          </a:p>
          <a:p>
            <a:pPr lvl="1">
              <a:lnSpc>
                <a:spcPct val="90000"/>
              </a:lnSpc>
              <a:buSzPct val="75000"/>
            </a:pPr>
            <a:r>
              <a:rPr lang="en-US" altLang="en-US" smtClean="0"/>
              <a:t>Firm 1’s output is twice as large as firm 2’s</a:t>
            </a:r>
          </a:p>
          <a:p>
            <a:pPr lvl="1">
              <a:lnSpc>
                <a:spcPct val="90000"/>
              </a:lnSpc>
              <a:buSzPct val="75000"/>
            </a:pPr>
            <a:r>
              <a:rPr lang="en-US" altLang="en-US" smtClean="0"/>
              <a:t>Firm 1’s profit is twice as large as firm 2’s</a:t>
            </a:r>
          </a:p>
          <a:p>
            <a:pPr>
              <a:lnSpc>
                <a:spcPct val="90000"/>
              </a:lnSpc>
              <a:spcBef>
                <a:spcPct val="70000"/>
              </a:spcBef>
            </a:pPr>
            <a:r>
              <a:rPr lang="en-US" altLang="en-US" smtClean="0">
                <a:solidFill>
                  <a:srgbClr val="FF3300"/>
                </a:solidFill>
              </a:rPr>
              <a:t>Questions</a:t>
            </a:r>
            <a:endParaRPr lang="en-US" altLang="en-US" smtClean="0"/>
          </a:p>
          <a:p>
            <a:pPr lvl="1">
              <a:lnSpc>
                <a:spcPct val="90000"/>
              </a:lnSpc>
              <a:buSzPct val="75000"/>
            </a:pPr>
            <a:r>
              <a:rPr lang="en-US" altLang="en-US" smtClean="0"/>
              <a:t>Why is it more profitable to be the first mover?</a:t>
            </a:r>
          </a:p>
          <a:p>
            <a:pPr lvl="1">
              <a:lnSpc>
                <a:spcPct val="90000"/>
              </a:lnSpc>
              <a:buSzPct val="75000"/>
            </a:pPr>
            <a:r>
              <a:rPr lang="en-US" altLang="en-US" smtClean="0"/>
              <a:t>Which model (Cournot or Stackelberg) is more appropriate?</a:t>
            </a:r>
          </a:p>
        </p:txBody>
      </p:sp>
      <p:sp>
        <p:nvSpPr>
          <p:cNvPr id="44039" name="Rectangle 7"/>
          <p:cNvSpPr>
            <a:spLocks noGrp="1" noChangeArrowheads="1"/>
          </p:cNvSpPr>
          <p:nvPr>
            <p:ph type="title"/>
          </p:nvPr>
        </p:nvSpPr>
        <p:spPr>
          <a:xfrm>
            <a:off x="550863" y="277813"/>
            <a:ext cx="7983537" cy="781050"/>
          </a:xfrm>
          <a:noFill/>
        </p:spPr>
        <p:txBody>
          <a:bodyPr/>
          <a:lstStyle/>
          <a:p>
            <a:r>
              <a:rPr lang="en-US" altLang="en-US" sz="3200" smtClean="0"/>
              <a:t>First Mover Advantage--</a:t>
            </a:r>
            <a:br>
              <a:rPr lang="en-US" altLang="en-US" sz="3200" smtClean="0"/>
            </a:br>
            <a:r>
              <a:rPr lang="en-US" altLang="en-US" sz="3200" smtClean="0"/>
              <a:t>The Stackelberg Model</a:t>
            </a:r>
            <a:endParaRPr lang="en-US" altLang="en-US" smtClean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07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007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007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007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007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007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0709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smtClean="0"/>
              <a:t>Chapter 12</a:t>
            </a:r>
          </a:p>
        </p:txBody>
      </p:sp>
      <p:sp>
        <p:nvSpPr>
          <p:cNvPr id="4505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/>
              <a:t>Slide </a:t>
            </a:r>
            <a:fld id="{3C7E662F-ACD8-4909-BA97-34AA85146CBB}" type="slidenum">
              <a:rPr lang="en-US" altLang="en-US" sz="1600"/>
              <a:pPr/>
              <a:t>23</a:t>
            </a:fld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45060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5061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0070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143000" y="1393825"/>
            <a:ext cx="7772400" cy="4549775"/>
          </a:xfrm>
          <a:noFill/>
        </p:spPr>
        <p:txBody>
          <a:bodyPr/>
          <a:lstStyle/>
          <a:p>
            <a:pPr marL="719138" indent="-371475"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en-US" smtClean="0"/>
              <a:t>Announcing first creates fait accompli—no matter what your competitor does, your output will be larger</a:t>
            </a:r>
          </a:p>
          <a:p>
            <a:pPr marL="719138" indent="-371475"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en-US" smtClean="0"/>
              <a:t>It depends on the industry; if the firms are quite similar, none of them has a strong incentives to become price leader (Cournot). If the industry is composed by dominant firm, the stackelberg is more appropriate</a:t>
            </a:r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title"/>
          </p:nvPr>
        </p:nvSpPr>
        <p:spPr>
          <a:xfrm>
            <a:off x="550863" y="277813"/>
            <a:ext cx="7983537" cy="781050"/>
          </a:xfrm>
          <a:noFill/>
        </p:spPr>
        <p:txBody>
          <a:bodyPr/>
          <a:lstStyle/>
          <a:p>
            <a:r>
              <a:rPr lang="en-US" altLang="en-US" sz="3200" smtClean="0"/>
              <a:t>First Mover Advantage--</a:t>
            </a:r>
            <a:br>
              <a:rPr lang="en-US" altLang="en-US" sz="3200" smtClean="0"/>
            </a:br>
            <a:r>
              <a:rPr lang="en-US" altLang="en-US" sz="3200" smtClean="0"/>
              <a:t>The Stackelberg Model</a:t>
            </a:r>
            <a:endParaRPr lang="en-US" altLang="en-US" smtClean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07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07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0709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smtClean="0"/>
              <a:t>Chapter 12</a:t>
            </a:r>
          </a:p>
        </p:txBody>
      </p:sp>
      <p:sp>
        <p:nvSpPr>
          <p:cNvPr id="4608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/>
              <a:t>Slide </a:t>
            </a:r>
            <a:fld id="{3B5B541F-23E5-4B99-AD6F-BCF05A4FD917}" type="slidenum">
              <a:rPr lang="en-US" altLang="en-US" sz="1600"/>
              <a:pPr/>
              <a:t>24</a:t>
            </a:fld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46084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6085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6086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Kartel</a:t>
            </a:r>
          </a:p>
        </p:txBody>
      </p:sp>
      <p:sp>
        <p:nvSpPr>
          <p:cNvPr id="4608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143000" y="1349375"/>
            <a:ext cx="7772400" cy="4594225"/>
          </a:xfrm>
          <a:noFill/>
        </p:spPr>
        <p:txBody>
          <a:bodyPr/>
          <a:lstStyle/>
          <a:p>
            <a:pPr>
              <a:lnSpc>
                <a:spcPct val="90000"/>
              </a:lnSpc>
              <a:spcBef>
                <a:spcPct val="70000"/>
              </a:spcBef>
            </a:pPr>
            <a:r>
              <a:rPr lang="en-US" altLang="en-US" sz="2800" smtClean="0">
                <a:solidFill>
                  <a:srgbClr val="FF3300"/>
                </a:solidFill>
              </a:rPr>
              <a:t>Kartel terjadi bila ada dua atau lebih perusahaan bergabung menjadi satu.</a:t>
            </a:r>
          </a:p>
          <a:p>
            <a:pPr>
              <a:lnSpc>
                <a:spcPct val="90000"/>
              </a:lnSpc>
              <a:spcBef>
                <a:spcPct val="70000"/>
              </a:spcBef>
            </a:pPr>
            <a:r>
              <a:rPr lang="en-US" altLang="en-US" sz="2800" smtClean="0">
                <a:solidFill>
                  <a:srgbClr val="FF3300"/>
                </a:solidFill>
              </a:rPr>
              <a:t>Jumlah barang yg dihasilkan oleh masing-masing perusahaan yg bergabung dalam kartel ditentukan atau diatur oleh kartel</a:t>
            </a:r>
          </a:p>
          <a:p>
            <a:pPr>
              <a:lnSpc>
                <a:spcPct val="90000"/>
              </a:lnSpc>
              <a:spcBef>
                <a:spcPct val="70000"/>
              </a:spcBef>
            </a:pPr>
            <a:r>
              <a:rPr lang="en-US" altLang="en-US" sz="2800" smtClean="0">
                <a:solidFill>
                  <a:srgbClr val="FF3300"/>
                </a:solidFill>
              </a:rPr>
              <a:t>Seringkali laba yg diperoleh oleh masing-masing perusahaan adalah laba kartel yang dibagi-bagi menurut perjanjian mereka </a:t>
            </a:r>
          </a:p>
          <a:p>
            <a:pPr>
              <a:lnSpc>
                <a:spcPct val="90000"/>
              </a:lnSpc>
              <a:spcBef>
                <a:spcPct val="70000"/>
              </a:spcBef>
            </a:pPr>
            <a:r>
              <a:rPr lang="en-US" altLang="en-US" sz="2800" smtClean="0"/>
              <a:t>Contoh Kartel : OPEC</a:t>
            </a:r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smtClean="0"/>
              <a:t>Chapter 12</a:t>
            </a:r>
          </a:p>
        </p:txBody>
      </p:sp>
      <p:sp>
        <p:nvSpPr>
          <p:cNvPr id="717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/>
              <a:t>Slide </a:t>
            </a:r>
            <a:fld id="{46B9AC74-991F-4E8B-8F51-433E5EB66A3B}" type="slidenum">
              <a:rPr lang="en-US" altLang="en-US" sz="1600"/>
              <a:pPr/>
              <a:t>25</a:t>
            </a:fld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7173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7174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7175" name="Rectangle 4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7176" name="Rectangle 5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7177" name="Rectangle 6"/>
          <p:cNvSpPr>
            <a:spLocks noGrp="1" noChangeArrowheads="1"/>
          </p:cNvSpPr>
          <p:nvPr>
            <p:ph type="title"/>
          </p:nvPr>
        </p:nvSpPr>
        <p:spPr>
          <a:xfrm>
            <a:off x="169863" y="190500"/>
            <a:ext cx="8736012" cy="781050"/>
          </a:xfrm>
          <a:noFill/>
        </p:spPr>
        <p:txBody>
          <a:bodyPr/>
          <a:lstStyle/>
          <a:p>
            <a:r>
              <a:rPr lang="en-US" altLang="en-US" sz="3200" smtClean="0"/>
              <a:t>Kepemimpinan Harga (Price Leadership)</a:t>
            </a:r>
          </a:p>
        </p:txBody>
      </p:sp>
      <p:sp>
        <p:nvSpPr>
          <p:cNvPr id="7178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143000" y="1306513"/>
            <a:ext cx="7772400" cy="4941887"/>
          </a:xfrm>
          <a:noFill/>
        </p:spPr>
        <p:txBody>
          <a:bodyPr/>
          <a:lstStyle/>
          <a:p>
            <a:pPr>
              <a:lnSpc>
                <a:spcPct val="90000"/>
              </a:lnSpc>
              <a:spcBef>
                <a:spcPct val="70000"/>
              </a:spcBef>
            </a:pPr>
            <a:r>
              <a:rPr lang="en-US" altLang="en-US" sz="2600" smtClean="0"/>
              <a:t>Suatu usaha dalam mengurangi perang harga dalam pasar oligopoli</a:t>
            </a:r>
          </a:p>
          <a:p>
            <a:pPr>
              <a:lnSpc>
                <a:spcPct val="90000"/>
              </a:lnSpc>
              <a:spcBef>
                <a:spcPct val="70000"/>
              </a:spcBef>
            </a:pPr>
            <a:r>
              <a:rPr lang="en-US" altLang="en-US" sz="2600" smtClean="0"/>
              <a:t>Kepemimpinan harga terjadi pada saat sebuah perusahaan besar bertindak sebagai pemimpin dan perusahaan kecil lainnya menjadi pengikut.</a:t>
            </a:r>
          </a:p>
          <a:p>
            <a:pPr>
              <a:lnSpc>
                <a:spcPct val="90000"/>
              </a:lnSpc>
              <a:spcBef>
                <a:spcPct val="70000"/>
              </a:spcBef>
            </a:pPr>
            <a:r>
              <a:rPr lang="en-US" altLang="en-US" sz="2600" smtClean="0"/>
              <a:t>Ketentuan yang diikuti biasanya perusahaan besar yg dominan memberikan kesempatan kepada semua perusahaan kecil bersama-sama untuk memasok pasar dengan kemampuan seluruh produksinya, kemudian sisa pasar yang ada akan dipasok oleh perusahaan yg dominan</a:t>
            </a:r>
          </a:p>
        </p:txBody>
      </p:sp>
      <p:graphicFrame>
        <p:nvGraphicFramePr>
          <p:cNvPr id="7170" name="Object 8">
            <a:hlinkClick r:id="" action="ppaction://ole?verb=0"/>
          </p:cNvPr>
          <p:cNvGraphicFramePr>
            <a:graphicFrameLocks/>
          </p:cNvGraphicFramePr>
          <p:nvPr/>
        </p:nvGraphicFramePr>
        <p:xfrm>
          <a:off x="4514850" y="3321050"/>
          <a:ext cx="125413" cy="227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9" name="Equation" r:id="rId4" imgW="123480" imgH="225360" progId="Equation.3">
                  <p:embed/>
                </p:oleObj>
              </mc:Choice>
              <mc:Fallback>
                <p:oleObj name="Equation" r:id="rId4" imgW="123480" imgH="225360" progId="Equation.3">
                  <p:embed/>
                  <p:pic>
                    <p:nvPicPr>
                      <p:cNvPr id="0" name="Object 8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25413" cy="227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smtClean="0"/>
              <a:t>Chapter 12</a:t>
            </a:r>
          </a:p>
        </p:txBody>
      </p:sp>
      <p:sp>
        <p:nvSpPr>
          <p:cNvPr id="819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/>
              <a:t>Slide </a:t>
            </a:r>
            <a:fld id="{68CC2EA1-5D64-4566-9F1F-A817CCD217A2}" type="slidenum">
              <a:rPr lang="en-US" altLang="en-US" sz="1600"/>
              <a:pPr/>
              <a:t>26</a:t>
            </a:fld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8197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8198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8199" name="Rectangle 4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8200" name="Rectangle 5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8201" name="Rectangle 6"/>
          <p:cNvSpPr>
            <a:spLocks noGrp="1" noChangeArrowheads="1"/>
          </p:cNvSpPr>
          <p:nvPr>
            <p:ph type="title"/>
          </p:nvPr>
        </p:nvSpPr>
        <p:spPr>
          <a:xfrm>
            <a:off x="169863" y="190500"/>
            <a:ext cx="8736012" cy="781050"/>
          </a:xfrm>
          <a:noFill/>
        </p:spPr>
        <p:txBody>
          <a:bodyPr/>
          <a:lstStyle/>
          <a:p>
            <a:r>
              <a:rPr lang="en-US" altLang="en-US" sz="3200" smtClean="0"/>
              <a:t>Kepemimpinan Harga (Price Leadership)</a:t>
            </a:r>
          </a:p>
        </p:txBody>
      </p:sp>
      <p:sp>
        <p:nvSpPr>
          <p:cNvPr id="8202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143000" y="1284288"/>
            <a:ext cx="7772400" cy="4964112"/>
          </a:xfrm>
          <a:noFill/>
        </p:spPr>
        <p:txBody>
          <a:bodyPr/>
          <a:lstStyle/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en-US" altLang="en-US" sz="2800" smtClean="0"/>
              <a:t>Perusahaan dominan akan beroperasi layaknya perusahaan monopoli (price maker) sedangkan perusahaan2 pengikut bertindak layaknya perusahaan dalam pasar kompetitif</a:t>
            </a:r>
          </a:p>
          <a:p>
            <a:pPr>
              <a:spcBef>
                <a:spcPts val="1200"/>
              </a:spcBef>
            </a:pPr>
            <a:r>
              <a:rPr lang="en-US" altLang="en-US" sz="2800" smtClean="0"/>
              <a:t>Dua alasan mengapa mengikuti perusahaan pemimpin harga :</a:t>
            </a:r>
          </a:p>
          <a:p>
            <a:pPr marL="892175" lvl="1" indent="-544513">
              <a:spcBef>
                <a:spcPts val="1200"/>
              </a:spcBef>
              <a:buFont typeface="Arial" panose="020B0604020202020204" pitchFamily="34" charset="0"/>
              <a:buAutoNum type="arabicParenR"/>
            </a:pPr>
            <a:r>
              <a:rPr lang="en-US" altLang="en-US" smtClean="0"/>
              <a:t>Karena adanya perusahaan yg dominan dalam suatu industri</a:t>
            </a:r>
          </a:p>
          <a:p>
            <a:pPr marL="892175" lvl="1" indent="-544513">
              <a:spcBef>
                <a:spcPts val="1200"/>
              </a:spcBef>
              <a:buFont typeface="Arial" panose="020B0604020202020204" pitchFamily="34" charset="0"/>
              <a:buAutoNum type="arabicParenR"/>
            </a:pPr>
            <a:r>
              <a:rPr lang="en-US" altLang="en-US" smtClean="0"/>
              <a:t>Karena adanya perusahaan yg mempunyai biaya yg lebih rendah dalam suatu industri</a:t>
            </a:r>
          </a:p>
          <a:p>
            <a:pPr>
              <a:lnSpc>
                <a:spcPct val="90000"/>
              </a:lnSpc>
              <a:spcBef>
                <a:spcPts val="1200"/>
              </a:spcBef>
            </a:pPr>
            <a:endParaRPr lang="en-US" altLang="en-US" sz="2800" smtClean="0"/>
          </a:p>
        </p:txBody>
      </p:sp>
      <p:graphicFrame>
        <p:nvGraphicFramePr>
          <p:cNvPr id="8194" name="Object 8">
            <a:hlinkClick r:id="" action="ppaction://ole?verb=0"/>
          </p:cNvPr>
          <p:cNvGraphicFramePr>
            <a:graphicFrameLocks/>
          </p:cNvGraphicFramePr>
          <p:nvPr/>
        </p:nvGraphicFramePr>
        <p:xfrm>
          <a:off x="4514850" y="3321050"/>
          <a:ext cx="125413" cy="227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3" name="Equation" r:id="rId4" imgW="123480" imgH="225360" progId="Equation.3">
                  <p:embed/>
                </p:oleObj>
              </mc:Choice>
              <mc:Fallback>
                <p:oleObj name="Equation" r:id="rId4" imgW="123480" imgH="225360" progId="Equation.3">
                  <p:embed/>
                  <p:pic>
                    <p:nvPicPr>
                      <p:cNvPr id="0" name="Object 8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25413" cy="227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smtClean="0"/>
              <a:t>Chapter 12</a:t>
            </a:r>
          </a:p>
        </p:txBody>
      </p:sp>
      <p:sp>
        <p:nvSpPr>
          <p:cNvPr id="4710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/>
              <a:t>Slide </a:t>
            </a:r>
            <a:fld id="{F9072AD4-6F46-42D6-AA37-8FCC34F2A59A}" type="slidenum">
              <a:rPr lang="en-US" altLang="en-US" sz="1600"/>
              <a:pPr/>
              <a:t>27</a:t>
            </a:fld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47108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7109" name="Rectangle 3"/>
          <p:cNvSpPr>
            <a:spLocks noChangeArrowheads="1"/>
          </p:cNvSpPr>
          <p:nvPr/>
        </p:nvSpPr>
        <p:spPr bwMode="auto">
          <a:xfrm>
            <a:off x="3276600" y="6126163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7110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z="3600" smtClean="0"/>
              <a:t>Price Setting by a Dominant Firm</a:t>
            </a:r>
            <a:endParaRPr lang="en-US" altLang="en-US" sz="4800" smtClean="0"/>
          </a:p>
        </p:txBody>
      </p:sp>
      <p:sp>
        <p:nvSpPr>
          <p:cNvPr id="47111" name="Line 5"/>
          <p:cNvSpPr>
            <a:spLocks noChangeShapeType="1"/>
          </p:cNvSpPr>
          <p:nvPr/>
        </p:nvSpPr>
        <p:spPr bwMode="auto">
          <a:xfrm>
            <a:off x="2209800" y="1628775"/>
            <a:ext cx="0" cy="42656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12" name="Line 6"/>
          <p:cNvSpPr>
            <a:spLocks noChangeShapeType="1"/>
          </p:cNvSpPr>
          <p:nvPr/>
        </p:nvSpPr>
        <p:spPr bwMode="auto">
          <a:xfrm>
            <a:off x="2203450" y="5884863"/>
            <a:ext cx="42767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13" name="Rectangle 7"/>
          <p:cNvSpPr>
            <a:spLocks noChangeArrowheads="1"/>
          </p:cNvSpPr>
          <p:nvPr/>
        </p:nvSpPr>
        <p:spPr bwMode="auto">
          <a:xfrm>
            <a:off x="1441450" y="1471613"/>
            <a:ext cx="73977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 b="1"/>
              <a:t>Price</a:t>
            </a:r>
          </a:p>
        </p:txBody>
      </p:sp>
      <p:sp>
        <p:nvSpPr>
          <p:cNvPr id="47114" name="Rectangle 8"/>
          <p:cNvSpPr>
            <a:spLocks noChangeArrowheads="1"/>
          </p:cNvSpPr>
          <p:nvPr/>
        </p:nvSpPr>
        <p:spPr bwMode="auto">
          <a:xfrm>
            <a:off x="5794375" y="5908675"/>
            <a:ext cx="10064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b="1"/>
              <a:t>Quantity</a:t>
            </a:r>
          </a:p>
        </p:txBody>
      </p:sp>
      <p:grpSp>
        <p:nvGrpSpPr>
          <p:cNvPr id="2" name="Group 40"/>
          <p:cNvGrpSpPr>
            <a:grpSpLocks/>
          </p:cNvGrpSpPr>
          <p:nvPr/>
        </p:nvGrpSpPr>
        <p:grpSpPr bwMode="auto">
          <a:xfrm>
            <a:off x="2201863" y="1509713"/>
            <a:ext cx="4027487" cy="4275137"/>
            <a:chOff x="1387" y="951"/>
            <a:chExt cx="2537" cy="2693"/>
          </a:xfrm>
        </p:grpSpPr>
        <p:sp>
          <p:nvSpPr>
            <p:cNvPr id="47139" name="Line 9"/>
            <p:cNvSpPr>
              <a:spLocks noChangeShapeType="1"/>
            </p:cNvSpPr>
            <p:nvPr/>
          </p:nvSpPr>
          <p:spPr bwMode="auto">
            <a:xfrm>
              <a:off x="1841" y="1140"/>
              <a:ext cx="1562" cy="1839"/>
            </a:xfrm>
            <a:prstGeom prst="line">
              <a:avLst/>
            </a:prstGeom>
            <a:noFill/>
            <a:ln w="50800">
              <a:solidFill>
                <a:srgbClr val="99CC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40" name="Rectangle 10"/>
            <p:cNvSpPr>
              <a:spLocks noChangeArrowheads="1"/>
            </p:cNvSpPr>
            <p:nvPr/>
          </p:nvSpPr>
          <p:spPr bwMode="auto">
            <a:xfrm>
              <a:off x="1899" y="951"/>
              <a:ext cx="218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800" b="1" i="1"/>
                <a:t>D</a:t>
              </a:r>
            </a:p>
          </p:txBody>
        </p:sp>
        <p:sp>
          <p:nvSpPr>
            <p:cNvPr id="47141" name="Line 11"/>
            <p:cNvSpPr>
              <a:spLocks noChangeShapeType="1"/>
            </p:cNvSpPr>
            <p:nvPr/>
          </p:nvSpPr>
          <p:spPr bwMode="auto">
            <a:xfrm>
              <a:off x="1387" y="1886"/>
              <a:ext cx="1983" cy="1071"/>
            </a:xfrm>
            <a:prstGeom prst="line">
              <a:avLst/>
            </a:prstGeom>
            <a:noFill/>
            <a:ln w="508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42" name="Line 12"/>
            <p:cNvSpPr>
              <a:spLocks noChangeShapeType="1"/>
            </p:cNvSpPr>
            <p:nvPr/>
          </p:nvSpPr>
          <p:spPr bwMode="auto">
            <a:xfrm>
              <a:off x="3381" y="2957"/>
              <a:ext cx="543" cy="687"/>
            </a:xfrm>
            <a:prstGeom prst="line">
              <a:avLst/>
            </a:prstGeom>
            <a:noFill/>
            <a:ln w="508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43" name="Rectangle 13"/>
            <p:cNvSpPr>
              <a:spLocks noChangeArrowheads="1"/>
            </p:cNvSpPr>
            <p:nvPr/>
          </p:nvSpPr>
          <p:spPr bwMode="auto">
            <a:xfrm>
              <a:off x="3549" y="2512"/>
              <a:ext cx="287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800" b="1" i="1"/>
                <a:t>D</a:t>
              </a:r>
              <a:r>
                <a:rPr lang="en-US" altLang="en-US" sz="1800" b="1" i="1" baseline="-25000"/>
                <a:t>D</a:t>
              </a:r>
            </a:p>
          </p:txBody>
        </p:sp>
        <p:sp>
          <p:nvSpPr>
            <p:cNvPr id="47144" name="Line 14"/>
            <p:cNvSpPr>
              <a:spLocks noChangeShapeType="1"/>
            </p:cNvSpPr>
            <p:nvPr/>
          </p:nvSpPr>
          <p:spPr bwMode="auto">
            <a:xfrm flipH="1">
              <a:off x="3065" y="2668"/>
              <a:ext cx="495" cy="7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42"/>
          <p:cNvGrpSpPr>
            <a:grpSpLocks/>
          </p:cNvGrpSpPr>
          <p:nvPr/>
        </p:nvGrpSpPr>
        <p:grpSpPr bwMode="auto">
          <a:xfrm>
            <a:off x="1747838" y="3454400"/>
            <a:ext cx="2760662" cy="2820988"/>
            <a:chOff x="1101" y="2176"/>
            <a:chExt cx="1739" cy="1777"/>
          </a:xfrm>
        </p:grpSpPr>
        <p:sp>
          <p:nvSpPr>
            <p:cNvPr id="47135" name="Line 23"/>
            <p:cNvSpPr>
              <a:spLocks noChangeShapeType="1"/>
            </p:cNvSpPr>
            <p:nvPr/>
          </p:nvSpPr>
          <p:spPr bwMode="auto">
            <a:xfrm>
              <a:off x="2208" y="2324"/>
              <a:ext cx="0" cy="138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36" name="Rectangle 25"/>
            <p:cNvSpPr>
              <a:spLocks noChangeArrowheads="1"/>
            </p:cNvSpPr>
            <p:nvPr/>
          </p:nvSpPr>
          <p:spPr bwMode="auto">
            <a:xfrm>
              <a:off x="2109" y="3743"/>
              <a:ext cx="278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0" b="1" i="1"/>
                <a:t>Q</a:t>
              </a:r>
              <a:r>
                <a:rPr lang="en-US" altLang="en-US" sz="1600" b="1" i="1" baseline="-25000"/>
                <a:t>D</a:t>
              </a:r>
            </a:p>
          </p:txBody>
        </p:sp>
        <p:sp>
          <p:nvSpPr>
            <p:cNvPr id="47137" name="Line 26"/>
            <p:cNvSpPr>
              <a:spLocks noChangeShapeType="1"/>
            </p:cNvSpPr>
            <p:nvPr/>
          </p:nvSpPr>
          <p:spPr bwMode="auto">
            <a:xfrm flipH="1">
              <a:off x="1385" y="2323"/>
              <a:ext cx="145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38" name="Rectangle 27"/>
            <p:cNvSpPr>
              <a:spLocks noChangeArrowheads="1"/>
            </p:cNvSpPr>
            <p:nvPr/>
          </p:nvSpPr>
          <p:spPr bwMode="auto">
            <a:xfrm>
              <a:off x="1101" y="2176"/>
              <a:ext cx="266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800" b="1" i="1"/>
                <a:t>P*</a:t>
              </a:r>
            </a:p>
          </p:txBody>
        </p:sp>
      </p:grpSp>
      <p:grpSp>
        <p:nvGrpSpPr>
          <p:cNvPr id="4" name="Group 43"/>
          <p:cNvGrpSpPr>
            <a:grpSpLocks/>
          </p:cNvGrpSpPr>
          <p:nvPr/>
        </p:nvGrpSpPr>
        <p:grpSpPr bwMode="auto">
          <a:xfrm>
            <a:off x="1747838" y="2768600"/>
            <a:ext cx="6805612" cy="3506788"/>
            <a:chOff x="1101" y="1744"/>
            <a:chExt cx="4287" cy="2209"/>
          </a:xfrm>
        </p:grpSpPr>
        <p:sp>
          <p:nvSpPr>
            <p:cNvPr id="47126" name="Rectangle 19"/>
            <p:cNvSpPr>
              <a:spLocks noChangeArrowheads="1"/>
            </p:cNvSpPr>
            <p:nvPr/>
          </p:nvSpPr>
          <p:spPr bwMode="auto">
            <a:xfrm>
              <a:off x="3944" y="2565"/>
              <a:ext cx="1444" cy="466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400" b="1"/>
                <a:t>At this price, fringe firms</a:t>
              </a:r>
            </a:p>
            <a:p>
              <a:pPr algn="ctr"/>
              <a:r>
                <a:rPr lang="en-US" altLang="en-US" sz="1400" b="1"/>
                <a:t>sell Q</a:t>
              </a:r>
              <a:r>
                <a:rPr lang="en-US" altLang="en-US" sz="1400" b="1" baseline="-25000"/>
                <a:t>F</a:t>
              </a:r>
              <a:r>
                <a:rPr lang="en-US" altLang="en-US" sz="1400" b="1"/>
                <a:t>, so that total</a:t>
              </a:r>
            </a:p>
            <a:p>
              <a:pPr algn="ctr"/>
              <a:r>
                <a:rPr lang="en-US" altLang="en-US" sz="1400" b="1"/>
                <a:t>sales are Q</a:t>
              </a:r>
              <a:r>
                <a:rPr lang="en-US" altLang="en-US" sz="1400" b="1" baseline="-25000"/>
                <a:t>T</a:t>
              </a:r>
              <a:r>
                <a:rPr lang="en-US" altLang="en-US" sz="1400" b="1"/>
                <a:t>.</a:t>
              </a:r>
            </a:p>
          </p:txBody>
        </p:sp>
        <p:sp>
          <p:nvSpPr>
            <p:cNvPr id="47127" name="Line 29"/>
            <p:cNvSpPr>
              <a:spLocks noChangeShapeType="1"/>
            </p:cNvSpPr>
            <p:nvPr/>
          </p:nvSpPr>
          <p:spPr bwMode="auto">
            <a:xfrm flipH="1">
              <a:off x="1385" y="1891"/>
              <a:ext cx="1071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28" name="Rectangle 30"/>
            <p:cNvSpPr>
              <a:spLocks noChangeArrowheads="1"/>
            </p:cNvSpPr>
            <p:nvPr/>
          </p:nvSpPr>
          <p:spPr bwMode="auto">
            <a:xfrm>
              <a:off x="1101" y="1744"/>
              <a:ext cx="263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800" b="1" i="1"/>
                <a:t>P</a:t>
              </a:r>
              <a:r>
                <a:rPr lang="en-US" altLang="en-US" sz="1800" b="1" i="1" baseline="-25000"/>
                <a:t>1</a:t>
              </a:r>
            </a:p>
          </p:txBody>
        </p:sp>
        <p:sp>
          <p:nvSpPr>
            <p:cNvPr id="47129" name="Line 33"/>
            <p:cNvSpPr>
              <a:spLocks noChangeShapeType="1"/>
            </p:cNvSpPr>
            <p:nvPr/>
          </p:nvSpPr>
          <p:spPr bwMode="auto">
            <a:xfrm>
              <a:off x="2064" y="2324"/>
              <a:ext cx="0" cy="138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30" name="Line 34"/>
            <p:cNvSpPr>
              <a:spLocks noChangeShapeType="1"/>
            </p:cNvSpPr>
            <p:nvPr/>
          </p:nvSpPr>
          <p:spPr bwMode="auto">
            <a:xfrm>
              <a:off x="2832" y="2357"/>
              <a:ext cx="0" cy="135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31" name="Rectangle 35"/>
            <p:cNvSpPr>
              <a:spLocks noChangeArrowheads="1"/>
            </p:cNvSpPr>
            <p:nvPr/>
          </p:nvSpPr>
          <p:spPr bwMode="auto">
            <a:xfrm>
              <a:off x="1869" y="3743"/>
              <a:ext cx="268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0" b="1" i="1"/>
                <a:t>Q</a:t>
              </a:r>
              <a:r>
                <a:rPr lang="en-US" altLang="en-US" sz="1600" b="1" i="1" baseline="-25000"/>
                <a:t>F</a:t>
              </a:r>
            </a:p>
          </p:txBody>
        </p:sp>
        <p:sp>
          <p:nvSpPr>
            <p:cNvPr id="47132" name="Rectangle 36"/>
            <p:cNvSpPr>
              <a:spLocks noChangeArrowheads="1"/>
            </p:cNvSpPr>
            <p:nvPr/>
          </p:nvSpPr>
          <p:spPr bwMode="auto">
            <a:xfrm>
              <a:off x="2685" y="3743"/>
              <a:ext cx="268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0" b="1" i="1"/>
                <a:t>Q</a:t>
              </a:r>
              <a:r>
                <a:rPr lang="en-US" altLang="en-US" sz="1600" b="1" i="1" baseline="-25000"/>
                <a:t>T</a:t>
              </a:r>
            </a:p>
          </p:txBody>
        </p:sp>
        <p:sp>
          <p:nvSpPr>
            <p:cNvPr id="47133" name="Line 37"/>
            <p:cNvSpPr>
              <a:spLocks noChangeShapeType="1"/>
            </p:cNvSpPr>
            <p:nvPr/>
          </p:nvSpPr>
          <p:spPr bwMode="auto">
            <a:xfrm flipH="1">
              <a:off x="1385" y="2995"/>
              <a:ext cx="202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34" name="Rectangle 38"/>
            <p:cNvSpPr>
              <a:spLocks noChangeArrowheads="1"/>
            </p:cNvSpPr>
            <p:nvPr/>
          </p:nvSpPr>
          <p:spPr bwMode="auto">
            <a:xfrm>
              <a:off x="1101" y="2848"/>
              <a:ext cx="263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800" b="1" i="1"/>
                <a:t>P</a:t>
              </a:r>
              <a:r>
                <a:rPr lang="en-US" altLang="en-US" sz="1800" b="1" i="1" baseline="-25000"/>
                <a:t>2</a:t>
              </a:r>
            </a:p>
          </p:txBody>
        </p:sp>
      </p:grpSp>
      <p:grpSp>
        <p:nvGrpSpPr>
          <p:cNvPr id="5" name="Group 41"/>
          <p:cNvGrpSpPr>
            <a:grpSpLocks/>
          </p:cNvGrpSpPr>
          <p:nvPr/>
        </p:nvGrpSpPr>
        <p:grpSpPr bwMode="auto">
          <a:xfrm>
            <a:off x="2201863" y="1397000"/>
            <a:ext cx="6677025" cy="4821238"/>
            <a:chOff x="1387" y="880"/>
            <a:chExt cx="4206" cy="3037"/>
          </a:xfrm>
        </p:grpSpPr>
        <p:sp>
          <p:nvSpPr>
            <p:cNvPr id="47119" name="Line 15"/>
            <p:cNvSpPr>
              <a:spLocks noChangeShapeType="1"/>
            </p:cNvSpPr>
            <p:nvPr/>
          </p:nvSpPr>
          <p:spPr bwMode="auto">
            <a:xfrm flipV="1">
              <a:off x="1387" y="1998"/>
              <a:ext cx="2319" cy="1375"/>
            </a:xfrm>
            <a:prstGeom prst="line">
              <a:avLst/>
            </a:prstGeom>
            <a:noFill/>
            <a:ln w="50800">
              <a:solidFill>
                <a:srgbClr val="99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20" name="Rectangle 16"/>
            <p:cNvSpPr>
              <a:spLocks noChangeArrowheads="1"/>
            </p:cNvSpPr>
            <p:nvPr/>
          </p:nvSpPr>
          <p:spPr bwMode="auto">
            <a:xfrm>
              <a:off x="3789" y="1792"/>
              <a:ext cx="407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800" b="1" i="1"/>
                <a:t>MC</a:t>
              </a:r>
              <a:r>
                <a:rPr lang="en-US" altLang="en-US" sz="1800" b="1" i="1" baseline="-25000"/>
                <a:t>D</a:t>
              </a:r>
            </a:p>
          </p:txBody>
        </p:sp>
        <p:sp>
          <p:nvSpPr>
            <p:cNvPr id="47121" name="Line 17"/>
            <p:cNvSpPr>
              <a:spLocks noChangeShapeType="1"/>
            </p:cNvSpPr>
            <p:nvPr/>
          </p:nvSpPr>
          <p:spPr bwMode="auto">
            <a:xfrm>
              <a:off x="1387" y="1934"/>
              <a:ext cx="1695" cy="1983"/>
            </a:xfrm>
            <a:prstGeom prst="line">
              <a:avLst/>
            </a:prstGeom>
            <a:noFill/>
            <a:ln w="50800">
              <a:solidFill>
                <a:srgbClr val="0033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22" name="Rectangle 18"/>
            <p:cNvSpPr>
              <a:spLocks noChangeArrowheads="1"/>
            </p:cNvSpPr>
            <p:nvPr/>
          </p:nvSpPr>
          <p:spPr bwMode="auto">
            <a:xfrm>
              <a:off x="2969" y="3674"/>
              <a:ext cx="407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800" b="1" i="1"/>
                <a:t>MR</a:t>
              </a:r>
              <a:r>
                <a:rPr lang="en-US" altLang="en-US" sz="1800" b="1" i="1" baseline="-25000"/>
                <a:t>D</a:t>
              </a:r>
            </a:p>
          </p:txBody>
        </p:sp>
        <p:sp>
          <p:nvSpPr>
            <p:cNvPr id="47123" name="Line 20"/>
            <p:cNvSpPr>
              <a:spLocks noChangeShapeType="1"/>
            </p:cNvSpPr>
            <p:nvPr/>
          </p:nvSpPr>
          <p:spPr bwMode="auto">
            <a:xfrm flipV="1">
              <a:off x="1387" y="1156"/>
              <a:ext cx="1791" cy="1855"/>
            </a:xfrm>
            <a:prstGeom prst="line">
              <a:avLst/>
            </a:prstGeom>
            <a:noFill/>
            <a:ln w="50800">
              <a:solidFill>
                <a:srgbClr val="CC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24" name="Rectangle 21"/>
            <p:cNvSpPr>
              <a:spLocks noChangeArrowheads="1"/>
            </p:cNvSpPr>
            <p:nvPr/>
          </p:nvSpPr>
          <p:spPr bwMode="auto">
            <a:xfrm>
              <a:off x="2877" y="880"/>
              <a:ext cx="269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800" b="1" i="1"/>
                <a:t>S</a:t>
              </a:r>
              <a:r>
                <a:rPr lang="en-US" altLang="en-US" sz="1800" b="1" i="1" baseline="-25000"/>
                <a:t>F</a:t>
              </a:r>
            </a:p>
          </p:txBody>
        </p:sp>
        <p:sp>
          <p:nvSpPr>
            <p:cNvPr id="47125" name="Rectangle 39"/>
            <p:cNvSpPr>
              <a:spLocks noChangeArrowheads="1"/>
            </p:cNvSpPr>
            <p:nvPr/>
          </p:nvSpPr>
          <p:spPr bwMode="auto">
            <a:xfrm>
              <a:off x="3642" y="909"/>
              <a:ext cx="1951" cy="600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400" b="1"/>
                <a:t>The dominant firm’s demand</a:t>
              </a:r>
            </a:p>
            <a:p>
              <a:pPr algn="ctr"/>
              <a:r>
                <a:rPr lang="en-US" altLang="en-US" sz="1400" b="1"/>
                <a:t>curve is the difference between</a:t>
              </a:r>
            </a:p>
            <a:p>
              <a:pPr algn="ctr"/>
              <a:r>
                <a:rPr lang="en-US" altLang="en-US" sz="1400" b="1"/>
                <a:t>market demand (</a:t>
              </a:r>
              <a:r>
                <a:rPr lang="en-US" altLang="en-US" sz="1400" b="1" i="1"/>
                <a:t>D)</a:t>
              </a:r>
              <a:r>
                <a:rPr lang="en-US" altLang="en-US" sz="1400" b="1"/>
                <a:t> and the supply</a:t>
              </a:r>
            </a:p>
            <a:p>
              <a:pPr algn="ctr"/>
              <a:r>
                <a:rPr lang="en-US" altLang="en-US" sz="1400" b="1"/>
                <a:t>of the fringe firms (S</a:t>
              </a:r>
              <a:r>
                <a:rPr lang="en-US" altLang="en-US" sz="1400" b="1" baseline="-25000"/>
                <a:t>F</a:t>
              </a:r>
              <a:r>
                <a:rPr lang="en-US" altLang="en-US" sz="1400" b="1"/>
                <a:t>).</a:t>
              </a:r>
            </a:p>
          </p:txBody>
        </p:sp>
      </p:grp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smtClean="0"/>
              <a:t>Chapter 12</a:t>
            </a:r>
          </a:p>
        </p:txBody>
      </p:sp>
      <p:sp>
        <p:nvSpPr>
          <p:cNvPr id="4813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/>
              <a:t>Slide </a:t>
            </a:r>
            <a:fld id="{C359C968-1503-498D-B0BC-3E4A791B1B03}" type="slidenum">
              <a:rPr lang="en-US" altLang="en-US" sz="1600"/>
              <a:pPr/>
              <a:t>28</a:t>
            </a:fld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48132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8133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8134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Price Competition</a:t>
            </a:r>
          </a:p>
        </p:txBody>
      </p:sp>
      <p:sp>
        <p:nvSpPr>
          <p:cNvPr id="202757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70000"/>
              </a:spcBef>
            </a:pPr>
            <a:r>
              <a:rPr lang="en-US" altLang="en-US" smtClean="0"/>
              <a:t>Competition in an oligopolistic industry may occur with price instead of output.</a:t>
            </a:r>
          </a:p>
          <a:p>
            <a:pPr>
              <a:spcBef>
                <a:spcPct val="70000"/>
              </a:spcBef>
            </a:pPr>
            <a:r>
              <a:rPr lang="en-US" altLang="en-US" smtClean="0"/>
              <a:t>The Bertrand Model is used to illustrate price competition in an oligopolistic industry with homogenous goods.</a:t>
            </a:r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27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27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2757" grpId="0" build="p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smtClean="0"/>
              <a:t>Chapter 12</a:t>
            </a:r>
          </a:p>
        </p:txBody>
      </p:sp>
      <p:sp>
        <p:nvSpPr>
          <p:cNvPr id="4915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/>
              <a:t>Slide </a:t>
            </a:r>
            <a:fld id="{CCEBD14F-8D86-443A-932C-59BFBAE441AA}" type="slidenum">
              <a:rPr lang="en-US" altLang="en-US" sz="1600"/>
              <a:pPr/>
              <a:t>29</a:t>
            </a:fld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49156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9157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9158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Price Competition</a:t>
            </a:r>
          </a:p>
        </p:txBody>
      </p:sp>
      <p:sp>
        <p:nvSpPr>
          <p:cNvPr id="4915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143000" y="2195513"/>
            <a:ext cx="7772400" cy="3748087"/>
          </a:xfrm>
          <a:noFill/>
        </p:spPr>
        <p:txBody>
          <a:bodyPr/>
          <a:lstStyle/>
          <a:p>
            <a:pPr>
              <a:lnSpc>
                <a:spcPct val="90000"/>
              </a:lnSpc>
              <a:spcBef>
                <a:spcPct val="70000"/>
              </a:spcBef>
            </a:pPr>
            <a:r>
              <a:rPr lang="en-US" altLang="en-US" smtClean="0"/>
              <a:t>Assumptions</a:t>
            </a:r>
          </a:p>
          <a:p>
            <a:pPr lvl="1">
              <a:lnSpc>
                <a:spcPct val="90000"/>
              </a:lnSpc>
              <a:buSzPct val="75000"/>
            </a:pPr>
            <a:r>
              <a:rPr lang="en-US" altLang="en-US" smtClean="0"/>
              <a:t>Homogenous good</a:t>
            </a:r>
          </a:p>
          <a:p>
            <a:pPr lvl="1">
              <a:lnSpc>
                <a:spcPct val="90000"/>
              </a:lnSpc>
              <a:buSzPct val="75000"/>
            </a:pPr>
            <a:r>
              <a:rPr lang="en-US" altLang="en-US" smtClean="0"/>
              <a:t>Market demand is P = 30 - Q where                  Q = Q</a:t>
            </a:r>
            <a:r>
              <a:rPr lang="en-US" altLang="en-US" baseline="-25000" smtClean="0"/>
              <a:t>1</a:t>
            </a:r>
            <a:r>
              <a:rPr lang="en-US" altLang="en-US" smtClean="0"/>
              <a:t> + Q</a:t>
            </a:r>
            <a:r>
              <a:rPr lang="en-US" altLang="en-US" baseline="-25000" smtClean="0"/>
              <a:t>2</a:t>
            </a:r>
          </a:p>
          <a:p>
            <a:pPr lvl="1">
              <a:lnSpc>
                <a:spcPct val="90000"/>
              </a:lnSpc>
              <a:buSzPct val="75000"/>
            </a:pPr>
            <a:r>
              <a:rPr lang="en-US" altLang="en-US" smtClean="0"/>
              <a:t>MC = $3 for both firms and MC</a:t>
            </a:r>
            <a:r>
              <a:rPr lang="en-US" altLang="en-US" baseline="-25000" smtClean="0"/>
              <a:t>1 </a:t>
            </a:r>
            <a:r>
              <a:rPr lang="en-US" altLang="en-US" smtClean="0"/>
              <a:t>= MC</a:t>
            </a:r>
            <a:r>
              <a:rPr lang="en-US" altLang="en-US" baseline="-25000" smtClean="0"/>
              <a:t>2</a:t>
            </a:r>
            <a:r>
              <a:rPr lang="en-US" altLang="en-US" smtClean="0"/>
              <a:t> = $3</a:t>
            </a:r>
          </a:p>
        </p:txBody>
      </p:sp>
      <p:sp>
        <p:nvSpPr>
          <p:cNvPr id="204806" name="Text Box 6"/>
          <p:cNvSpPr txBox="1">
            <a:spLocks noChangeArrowheads="1"/>
          </p:cNvSpPr>
          <p:nvPr/>
        </p:nvSpPr>
        <p:spPr bwMode="auto">
          <a:xfrm>
            <a:off x="542925" y="1427163"/>
            <a:ext cx="2808288" cy="531812"/>
          </a:xfrm>
          <a:prstGeom prst="rect">
            <a:avLst/>
          </a:prstGeom>
          <a:solidFill>
            <a:srgbClr val="D8C0CB"/>
          </a:solidFill>
          <a:ln w="12700">
            <a:solidFill>
              <a:srgbClr val="376546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800" b="1">
                <a:latin typeface="Arial" charset="0"/>
              </a:rPr>
              <a:t>Bertrand Model</a:t>
            </a:r>
            <a:endParaRPr lang="en-US" sz="3200" b="1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smtClean="0"/>
              <a:t>Chapter 12</a:t>
            </a:r>
          </a:p>
        </p:txBody>
      </p:sp>
      <p:sp>
        <p:nvSpPr>
          <p:cNvPr id="3072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/>
              <a:t>Slide </a:t>
            </a:r>
            <a:fld id="{23338C47-8FD4-423E-B840-687DCAC0EFE8}" type="slidenum">
              <a:rPr lang="en-US" altLang="en-US" sz="1600"/>
              <a:pPr/>
              <a:t>3</a:t>
            </a:fld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30724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0725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0726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Oligopoly</a:t>
            </a:r>
          </a:p>
        </p:txBody>
      </p:sp>
      <p:sp>
        <p:nvSpPr>
          <p:cNvPr id="30727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70000"/>
              </a:spcBef>
            </a:pPr>
            <a:r>
              <a:rPr lang="en-US" altLang="en-US" smtClean="0"/>
              <a:t>Contoh Oligopoli :</a:t>
            </a:r>
          </a:p>
          <a:p>
            <a:pPr lvl="1">
              <a:buSzPct val="75000"/>
            </a:pPr>
            <a:r>
              <a:rPr lang="en-US" altLang="en-US" smtClean="0"/>
              <a:t>Automobiles</a:t>
            </a:r>
          </a:p>
          <a:p>
            <a:pPr lvl="1">
              <a:buSzPct val="75000"/>
            </a:pPr>
            <a:r>
              <a:rPr lang="en-US" altLang="en-US" smtClean="0"/>
              <a:t>Steel</a:t>
            </a:r>
          </a:p>
          <a:p>
            <a:pPr lvl="1">
              <a:buSzPct val="75000"/>
            </a:pPr>
            <a:r>
              <a:rPr lang="en-US" altLang="en-US" smtClean="0"/>
              <a:t>Aluminum</a:t>
            </a:r>
          </a:p>
          <a:p>
            <a:pPr lvl="1">
              <a:buSzPct val="75000"/>
            </a:pPr>
            <a:r>
              <a:rPr lang="en-US" altLang="en-US" smtClean="0"/>
              <a:t>Petrochemicals</a:t>
            </a:r>
          </a:p>
          <a:p>
            <a:pPr lvl="1">
              <a:buSzPct val="75000"/>
            </a:pPr>
            <a:r>
              <a:rPr lang="en-US" altLang="en-US" smtClean="0"/>
              <a:t>Electrical equipment</a:t>
            </a:r>
          </a:p>
          <a:p>
            <a:pPr lvl="1">
              <a:buSzPct val="75000"/>
            </a:pPr>
            <a:r>
              <a:rPr lang="en-US" altLang="en-US" smtClean="0"/>
              <a:t>Computers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smtClean="0"/>
              <a:t>Chapter 12</a:t>
            </a:r>
          </a:p>
        </p:txBody>
      </p:sp>
      <p:sp>
        <p:nvSpPr>
          <p:cNvPr id="5017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/>
              <a:t>Slide </a:t>
            </a:r>
            <a:fld id="{82A60225-572A-4EB9-BCCD-892CDE80DCB8}" type="slidenum">
              <a:rPr lang="en-US" altLang="en-US" sz="1600"/>
              <a:pPr/>
              <a:t>30</a:t>
            </a:fld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50180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0181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0182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Price Competition</a:t>
            </a:r>
          </a:p>
        </p:txBody>
      </p:sp>
      <p:sp>
        <p:nvSpPr>
          <p:cNvPr id="5018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143000" y="2195513"/>
            <a:ext cx="7772400" cy="3748087"/>
          </a:xfrm>
          <a:noFill/>
        </p:spPr>
        <p:txBody>
          <a:bodyPr/>
          <a:lstStyle/>
          <a:p>
            <a:pPr>
              <a:lnSpc>
                <a:spcPct val="90000"/>
              </a:lnSpc>
              <a:spcBef>
                <a:spcPct val="70000"/>
              </a:spcBef>
            </a:pPr>
            <a:r>
              <a:rPr lang="en-US" altLang="en-US" smtClean="0"/>
              <a:t>Cournot equilibrium:</a:t>
            </a:r>
          </a:p>
          <a:p>
            <a:pPr lvl="1">
              <a:lnSpc>
                <a:spcPct val="90000"/>
              </a:lnSpc>
              <a:spcBef>
                <a:spcPct val="35000"/>
              </a:spcBef>
              <a:buSzPct val="75000"/>
            </a:pPr>
            <a:r>
              <a:rPr lang="en-US" altLang="en-US" smtClean="0"/>
              <a:t>R</a:t>
            </a:r>
            <a:r>
              <a:rPr lang="en-US" altLang="en-US" baseline="-25000" smtClean="0"/>
              <a:t>1 </a:t>
            </a:r>
            <a:r>
              <a:rPr lang="en-US" altLang="en-US" smtClean="0"/>
              <a:t>= 30Q</a:t>
            </a:r>
            <a:r>
              <a:rPr lang="en-US" altLang="en-US" baseline="-25000" smtClean="0"/>
              <a:t>1</a:t>
            </a:r>
            <a:r>
              <a:rPr lang="en-US" altLang="en-US" smtClean="0"/>
              <a:t> - Q</a:t>
            </a:r>
            <a:r>
              <a:rPr lang="en-US" altLang="en-US" baseline="-25000" smtClean="0"/>
              <a:t>1</a:t>
            </a:r>
            <a:r>
              <a:rPr lang="en-US" altLang="en-US" baseline="30000" smtClean="0"/>
              <a:t>2 </a:t>
            </a:r>
            <a:r>
              <a:rPr lang="en-US" altLang="en-US" smtClean="0"/>
              <a:t>- Q</a:t>
            </a:r>
            <a:r>
              <a:rPr lang="en-US" altLang="en-US" baseline="-25000" smtClean="0"/>
              <a:t>1</a:t>
            </a:r>
            <a:r>
              <a:rPr lang="en-US" altLang="en-US" smtClean="0"/>
              <a:t>Q</a:t>
            </a:r>
            <a:r>
              <a:rPr lang="en-US" altLang="en-US" baseline="-25000" smtClean="0"/>
              <a:t>2</a:t>
            </a:r>
          </a:p>
          <a:p>
            <a:pPr lvl="1">
              <a:lnSpc>
                <a:spcPct val="90000"/>
              </a:lnSpc>
              <a:spcBef>
                <a:spcPct val="35000"/>
              </a:spcBef>
              <a:buSzPct val="75000"/>
            </a:pPr>
            <a:r>
              <a:rPr lang="en-US" altLang="en-US" smtClean="0"/>
              <a:t>MR</a:t>
            </a:r>
            <a:r>
              <a:rPr lang="en-US" altLang="en-US" baseline="-25000" smtClean="0"/>
              <a:t>1</a:t>
            </a:r>
            <a:r>
              <a:rPr lang="en-US" altLang="en-US" smtClean="0"/>
              <a:t> = 30 – 2Q</a:t>
            </a:r>
            <a:r>
              <a:rPr lang="en-US" altLang="en-US" baseline="-25000" smtClean="0"/>
              <a:t>1</a:t>
            </a:r>
            <a:r>
              <a:rPr lang="en-US" altLang="en-US" smtClean="0"/>
              <a:t> – Q</a:t>
            </a:r>
            <a:r>
              <a:rPr lang="en-US" altLang="en-US" baseline="-25000" smtClean="0"/>
              <a:t>2</a:t>
            </a:r>
          </a:p>
          <a:p>
            <a:pPr lvl="1">
              <a:lnSpc>
                <a:spcPct val="90000"/>
              </a:lnSpc>
              <a:buSzPct val="75000"/>
            </a:pPr>
            <a:r>
              <a:rPr lang="en-US" altLang="en-US" smtClean="0"/>
              <a:t>MR</a:t>
            </a:r>
            <a:r>
              <a:rPr lang="en-US" altLang="en-US" baseline="-25000" smtClean="0"/>
              <a:t>1</a:t>
            </a:r>
            <a:r>
              <a:rPr lang="en-US" altLang="en-US" smtClean="0"/>
              <a:t> = MC</a:t>
            </a:r>
            <a:r>
              <a:rPr lang="en-US" altLang="en-US" baseline="-25000" smtClean="0"/>
              <a:t>1</a:t>
            </a:r>
            <a:r>
              <a:rPr lang="en-US" altLang="en-US" smtClean="0"/>
              <a:t> </a:t>
            </a:r>
            <a:r>
              <a:rPr lang="en-US" altLang="en-US" smtClean="0">
                <a:sym typeface="Wingdings" panose="05000000000000000000" pitchFamily="2" charset="2"/>
              </a:rPr>
              <a:t>	</a:t>
            </a:r>
            <a:r>
              <a:rPr lang="en-US" altLang="en-US" smtClean="0"/>
              <a:t>30 – 2Q</a:t>
            </a:r>
            <a:r>
              <a:rPr lang="en-US" altLang="en-US" baseline="-25000" smtClean="0"/>
              <a:t>1</a:t>
            </a:r>
            <a:r>
              <a:rPr lang="en-US" altLang="en-US" smtClean="0"/>
              <a:t> – Q</a:t>
            </a:r>
            <a:r>
              <a:rPr lang="en-US" altLang="en-US" baseline="-25000" smtClean="0"/>
              <a:t>2 </a:t>
            </a:r>
            <a:r>
              <a:rPr lang="en-US" altLang="en-US" smtClean="0"/>
              <a:t>= 3</a:t>
            </a:r>
          </a:p>
          <a:p>
            <a:pPr lvl="1">
              <a:lnSpc>
                <a:spcPct val="90000"/>
              </a:lnSpc>
              <a:buSzPct val="75000"/>
              <a:buFont typeface="Wingdings" panose="05000000000000000000" pitchFamily="2" charset="2"/>
              <a:buNone/>
            </a:pPr>
            <a:r>
              <a:rPr lang="en-US" altLang="en-US" smtClean="0"/>
              <a:t>		13.5– ½ Q</a:t>
            </a:r>
            <a:r>
              <a:rPr lang="en-US" altLang="en-US" baseline="-25000" smtClean="0"/>
              <a:t>2 </a:t>
            </a:r>
            <a:r>
              <a:rPr lang="en-US" altLang="en-US" smtClean="0"/>
              <a:t>= Q</a:t>
            </a:r>
            <a:r>
              <a:rPr lang="en-US" altLang="en-US" baseline="-25000" smtClean="0"/>
              <a:t>1</a:t>
            </a:r>
            <a:r>
              <a:rPr lang="en-US" altLang="en-US" smtClean="0"/>
              <a:t> </a:t>
            </a:r>
          </a:p>
          <a:p>
            <a:pPr lvl="1">
              <a:lnSpc>
                <a:spcPct val="90000"/>
              </a:lnSpc>
              <a:buSzPct val="75000"/>
            </a:pPr>
            <a:r>
              <a:rPr lang="en-US" altLang="en-US" smtClean="0"/>
              <a:t>13.5 – ½ (13.5 – ½ Q1) = Q1</a:t>
            </a:r>
          </a:p>
          <a:p>
            <a:pPr lvl="1">
              <a:lnSpc>
                <a:spcPct val="90000"/>
              </a:lnSpc>
              <a:buSzPct val="75000"/>
              <a:buFont typeface="Wingdings" panose="05000000000000000000" pitchFamily="2" charset="2"/>
              <a:buNone/>
            </a:pPr>
            <a:r>
              <a:rPr lang="en-US" altLang="en-US" smtClean="0"/>
              <a:t>	0.75Q</a:t>
            </a:r>
            <a:r>
              <a:rPr lang="en-US" altLang="en-US" baseline="-25000" smtClean="0"/>
              <a:t>1</a:t>
            </a:r>
            <a:r>
              <a:rPr lang="en-US" altLang="en-US" smtClean="0"/>
              <a:t> = 6.75 </a:t>
            </a:r>
            <a:r>
              <a:rPr lang="en-US" altLang="en-US" smtClean="0">
                <a:sym typeface="Wingdings" panose="05000000000000000000" pitchFamily="2" charset="2"/>
              </a:rPr>
              <a:t> </a:t>
            </a:r>
            <a:r>
              <a:rPr lang="en-US" altLang="en-US" smtClean="0"/>
              <a:t>Q</a:t>
            </a:r>
            <a:r>
              <a:rPr lang="en-US" altLang="en-US" baseline="-25000" smtClean="0"/>
              <a:t>1</a:t>
            </a:r>
            <a:r>
              <a:rPr lang="en-US" altLang="en-US" smtClean="0"/>
              <a:t>* </a:t>
            </a:r>
            <a:r>
              <a:rPr lang="en-US" altLang="en-US" smtClean="0">
                <a:sym typeface="Wingdings" panose="05000000000000000000" pitchFamily="2" charset="2"/>
              </a:rPr>
              <a:t>= 9; </a:t>
            </a:r>
            <a:r>
              <a:rPr lang="en-US" altLang="en-US" smtClean="0"/>
              <a:t>Q</a:t>
            </a:r>
            <a:r>
              <a:rPr lang="en-US" altLang="en-US" baseline="-25000" smtClean="0"/>
              <a:t>2</a:t>
            </a:r>
            <a:r>
              <a:rPr lang="en-US" altLang="en-US" smtClean="0"/>
              <a:t>* </a:t>
            </a:r>
            <a:r>
              <a:rPr lang="en-US" altLang="en-US" smtClean="0">
                <a:sym typeface="Wingdings" panose="05000000000000000000" pitchFamily="2" charset="2"/>
              </a:rPr>
              <a:t>= 9</a:t>
            </a:r>
            <a:endParaRPr lang="en-US" altLang="en-US" smtClean="0"/>
          </a:p>
        </p:txBody>
      </p:sp>
      <p:sp>
        <p:nvSpPr>
          <p:cNvPr id="364550" name="Text Box 6"/>
          <p:cNvSpPr txBox="1">
            <a:spLocks noChangeArrowheads="1"/>
          </p:cNvSpPr>
          <p:nvPr/>
        </p:nvSpPr>
        <p:spPr bwMode="auto">
          <a:xfrm>
            <a:off x="542925" y="1427163"/>
            <a:ext cx="2808288" cy="531812"/>
          </a:xfrm>
          <a:prstGeom prst="rect">
            <a:avLst/>
          </a:prstGeom>
          <a:solidFill>
            <a:srgbClr val="D8C0CB"/>
          </a:solidFill>
          <a:ln w="12700">
            <a:solidFill>
              <a:srgbClr val="376546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800" b="1">
                <a:latin typeface="Arial" charset="0"/>
              </a:rPr>
              <a:t>Bertrand Model</a:t>
            </a:r>
            <a:endParaRPr lang="en-US" sz="3200" b="1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smtClean="0"/>
              <a:t>Chapter 12</a:t>
            </a:r>
          </a:p>
        </p:txBody>
      </p:sp>
      <p:sp>
        <p:nvSpPr>
          <p:cNvPr id="5120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/>
              <a:t>Slide </a:t>
            </a:r>
            <a:fld id="{0F619939-6D46-4824-B3F7-752C29FE8434}" type="slidenum">
              <a:rPr lang="en-US" altLang="en-US" sz="1600"/>
              <a:pPr/>
              <a:t>31</a:t>
            </a:fld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51204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1205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1206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Price Competition</a:t>
            </a:r>
          </a:p>
        </p:txBody>
      </p:sp>
      <p:sp>
        <p:nvSpPr>
          <p:cNvPr id="9224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143000" y="2195513"/>
            <a:ext cx="7772400" cy="3748087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70000"/>
              </a:spcBef>
              <a:defRPr/>
            </a:pPr>
            <a:r>
              <a:rPr lang="en-US" dirty="0" err="1" smtClean="0"/>
              <a:t>P</a:t>
            </a:r>
            <a:r>
              <a:rPr lang="en-US" baseline="-25000" dirty="0" err="1" smtClean="0"/>
              <a:t>market</a:t>
            </a:r>
            <a:r>
              <a:rPr lang="en-US" dirty="0" smtClean="0"/>
              <a:t>: P = 30 – (Q</a:t>
            </a:r>
            <a:r>
              <a:rPr lang="en-US" baseline="-25000" dirty="0" smtClean="0"/>
              <a:t>1</a:t>
            </a:r>
            <a:r>
              <a:rPr lang="en-US" dirty="0" smtClean="0"/>
              <a:t> + Q</a:t>
            </a:r>
            <a:r>
              <a:rPr lang="en-US" baseline="-25000" dirty="0" smtClean="0"/>
              <a:t>2</a:t>
            </a:r>
            <a:r>
              <a:rPr lang="en-US" dirty="0" smtClean="0"/>
              <a:t>) = $12</a:t>
            </a:r>
          </a:p>
          <a:p>
            <a:pPr>
              <a:lnSpc>
                <a:spcPct val="90000"/>
              </a:lnSpc>
              <a:spcBef>
                <a:spcPct val="70000"/>
              </a:spcBef>
              <a:tabLst>
                <a:tab pos="1436688" algn="l"/>
              </a:tabLst>
              <a:defRPr/>
            </a:pPr>
            <a:r>
              <a:rPr lang="en-US" dirty="0" smtClean="0"/>
              <a:t>Profit	= PQ – TC</a:t>
            </a:r>
          </a:p>
          <a:p>
            <a:pPr marL="0" indent="0">
              <a:lnSpc>
                <a:spcPct val="90000"/>
              </a:lnSpc>
              <a:spcBef>
                <a:spcPct val="70000"/>
              </a:spcBef>
              <a:buFont typeface="Wingdings" panose="05000000000000000000" pitchFamily="2" charset="2"/>
              <a:buNone/>
              <a:tabLst>
                <a:tab pos="1436688" algn="l"/>
              </a:tabLst>
              <a:defRPr/>
            </a:pPr>
            <a:r>
              <a:rPr lang="en-US" dirty="0" smtClean="0"/>
              <a:t>	= 12(18) – 3(18) = 162</a:t>
            </a:r>
          </a:p>
          <a:p>
            <a:pPr marL="0" indent="0">
              <a:lnSpc>
                <a:spcPct val="90000"/>
              </a:lnSpc>
              <a:spcBef>
                <a:spcPct val="70000"/>
              </a:spcBef>
              <a:buFont typeface="Wingdings" panose="05000000000000000000" pitchFamily="2" charset="2"/>
              <a:buNone/>
              <a:tabLst>
                <a:tab pos="347663" algn="l"/>
              </a:tabLst>
              <a:defRPr/>
            </a:pPr>
            <a:r>
              <a:rPr lang="en-US" dirty="0" smtClean="0"/>
              <a:t>	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asumsi</a:t>
            </a:r>
            <a:r>
              <a:rPr lang="en-US" dirty="0" smtClean="0"/>
              <a:t> profit </a:t>
            </a:r>
            <a:r>
              <a:rPr lang="en-US" dirty="0" err="1" smtClean="0"/>
              <a:t>dibagi</a:t>
            </a:r>
            <a:r>
              <a:rPr lang="en-US" dirty="0" smtClean="0"/>
              <a:t> rata </a:t>
            </a:r>
            <a:r>
              <a:rPr lang="en-US" dirty="0" err="1" smtClean="0"/>
              <a:t>antara</a:t>
            </a:r>
            <a:r>
              <a:rPr lang="en-US" dirty="0" smtClean="0"/>
              <a:t> 	</a:t>
            </a:r>
            <a:r>
              <a:rPr lang="en-US" dirty="0" err="1" smtClean="0"/>
              <a:t>kedua</a:t>
            </a:r>
            <a:r>
              <a:rPr lang="en-US" dirty="0" smtClean="0"/>
              <a:t> </a:t>
            </a:r>
            <a:r>
              <a:rPr lang="en-US" dirty="0" err="1" smtClean="0"/>
              <a:t>duopoli</a:t>
            </a:r>
            <a:r>
              <a:rPr lang="en-US" dirty="0" smtClean="0"/>
              <a:t> </a:t>
            </a:r>
            <a:r>
              <a:rPr lang="en-US" dirty="0" err="1" smtClean="0"/>
              <a:t>maka</a:t>
            </a:r>
            <a:r>
              <a:rPr lang="en-US" dirty="0" smtClean="0"/>
              <a:t> masing2 </a:t>
            </a:r>
            <a:r>
              <a:rPr lang="en-US" dirty="0" err="1" smtClean="0"/>
              <a:t>mendapat</a:t>
            </a:r>
            <a:r>
              <a:rPr lang="en-US" dirty="0" smtClean="0"/>
              <a:t> 	$81</a:t>
            </a:r>
          </a:p>
        </p:txBody>
      </p:sp>
      <p:sp>
        <p:nvSpPr>
          <p:cNvPr id="364550" name="Text Box 6"/>
          <p:cNvSpPr txBox="1">
            <a:spLocks noChangeArrowheads="1"/>
          </p:cNvSpPr>
          <p:nvPr/>
        </p:nvSpPr>
        <p:spPr bwMode="auto">
          <a:xfrm>
            <a:off x="542925" y="1427163"/>
            <a:ext cx="2808288" cy="531812"/>
          </a:xfrm>
          <a:prstGeom prst="rect">
            <a:avLst/>
          </a:prstGeom>
          <a:solidFill>
            <a:srgbClr val="D8C0CB"/>
          </a:solidFill>
          <a:ln w="12700">
            <a:solidFill>
              <a:srgbClr val="376546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800" b="1">
                <a:latin typeface="Arial" charset="0"/>
              </a:rPr>
              <a:t>Bertrand Model</a:t>
            </a:r>
            <a:endParaRPr lang="en-US" sz="3200" b="1">
              <a:latin typeface="Arial" charset="0"/>
            </a:endParaRPr>
          </a:p>
        </p:txBody>
      </p:sp>
      <p:sp>
        <p:nvSpPr>
          <p:cNvPr id="51209" name="Oval 8"/>
          <p:cNvSpPr>
            <a:spLocks noChangeArrowheads="1"/>
          </p:cNvSpPr>
          <p:nvPr/>
        </p:nvSpPr>
        <p:spPr bwMode="auto">
          <a:xfrm>
            <a:off x="3940175" y="2917825"/>
            <a:ext cx="784225" cy="630238"/>
          </a:xfrm>
          <a:prstGeom prst="ellipse">
            <a:avLst/>
          </a:prstGeom>
          <a:noFill/>
          <a:ln w="12700" algn="ctr">
            <a:solidFill>
              <a:srgbClr val="C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1210" name="Rectangle 9"/>
          <p:cNvSpPr>
            <a:spLocks noChangeArrowheads="1"/>
          </p:cNvSpPr>
          <p:nvPr/>
        </p:nvSpPr>
        <p:spPr bwMode="auto">
          <a:xfrm>
            <a:off x="5943600" y="2960688"/>
            <a:ext cx="25193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MC = 3, TC = 3Q</a:t>
            </a:r>
          </a:p>
        </p:txBody>
      </p:sp>
      <p:cxnSp>
        <p:nvCxnSpPr>
          <p:cNvPr id="51211" name="Straight Arrow Connector 11"/>
          <p:cNvCxnSpPr>
            <a:cxnSpLocks noChangeShapeType="1"/>
            <a:stCxn id="51210" idx="1"/>
            <a:endCxn id="51209" idx="6"/>
          </p:cNvCxnSpPr>
          <p:nvPr/>
        </p:nvCxnSpPr>
        <p:spPr bwMode="auto">
          <a:xfrm rot="10800000" flipV="1">
            <a:off x="4724400" y="3192463"/>
            <a:ext cx="1219200" cy="41275"/>
          </a:xfrm>
          <a:prstGeom prst="straightConnector1">
            <a:avLst/>
          </a:prstGeom>
          <a:noFill/>
          <a:ln w="12700" algn="ctr">
            <a:solidFill>
              <a:srgbClr val="FF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ransition spd="med">
    <p:wipe dir="r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smtClean="0"/>
              <a:t>Chapter 12</a:t>
            </a:r>
          </a:p>
        </p:txBody>
      </p:sp>
      <p:sp>
        <p:nvSpPr>
          <p:cNvPr id="922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/>
              <a:t>Slide </a:t>
            </a:r>
            <a:fld id="{34D59259-4D6D-4F2E-9C3B-58411E616F8C}" type="slidenum">
              <a:rPr lang="en-US" altLang="en-US" sz="1600"/>
              <a:pPr/>
              <a:t>32</a:t>
            </a:fld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9222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9223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Price Competition</a:t>
            </a:r>
          </a:p>
        </p:txBody>
      </p:sp>
      <p:sp>
        <p:nvSpPr>
          <p:cNvPr id="9224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143000" y="1328738"/>
            <a:ext cx="7289800" cy="4897437"/>
          </a:xfrm>
          <a:noFill/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altLang="en-US" smtClean="0"/>
              <a:t>How will consumers respond to a price differential? (Hint: Consider homogeneity)</a:t>
            </a:r>
          </a:p>
          <a:p>
            <a:pPr lvl="1">
              <a:spcBef>
                <a:spcPts val="1200"/>
              </a:spcBef>
            </a:pPr>
            <a:r>
              <a:rPr lang="en-US" altLang="en-US" smtClean="0"/>
              <a:t>Consumers only purchase from the lowest- price seller</a:t>
            </a:r>
          </a:p>
          <a:p>
            <a:pPr lvl="1">
              <a:spcBef>
                <a:spcPts val="1200"/>
              </a:spcBef>
            </a:pPr>
            <a:r>
              <a:rPr lang="en-US" altLang="en-US" smtClean="0"/>
              <a:t>The Nash equilibrium:</a:t>
            </a:r>
          </a:p>
          <a:p>
            <a:pPr lvl="2">
              <a:spcBef>
                <a:spcPts val="1200"/>
              </a:spcBef>
            </a:pPr>
            <a:r>
              <a:rPr lang="en-US" altLang="en-US" i="1" smtClean="0"/>
              <a:t>P = MC; P</a:t>
            </a:r>
            <a:r>
              <a:rPr lang="en-US" altLang="en-US" i="1" baseline="-25000" smtClean="0"/>
              <a:t>1</a:t>
            </a:r>
            <a:r>
              <a:rPr lang="en-US" altLang="en-US" i="1" smtClean="0"/>
              <a:t> = P</a:t>
            </a:r>
            <a:r>
              <a:rPr lang="en-US" altLang="en-US" i="1" baseline="-25000" smtClean="0"/>
              <a:t>2</a:t>
            </a:r>
            <a:r>
              <a:rPr lang="en-US" altLang="en-US" i="1" smtClean="0"/>
              <a:t> = $3</a:t>
            </a:r>
          </a:p>
          <a:p>
            <a:pPr lvl="2">
              <a:spcBef>
                <a:spcPts val="1200"/>
              </a:spcBef>
            </a:pPr>
            <a:r>
              <a:rPr lang="en-US" altLang="en-US" i="1" smtClean="0"/>
              <a:t>Q = </a:t>
            </a:r>
            <a:r>
              <a:rPr lang="en-US" altLang="en-US" smtClean="0"/>
              <a:t>27; </a:t>
            </a:r>
            <a:r>
              <a:rPr lang="en-US" altLang="en-US" i="1" smtClean="0"/>
              <a:t>Q</a:t>
            </a:r>
            <a:r>
              <a:rPr lang="en-US" altLang="en-US" i="1" baseline="-25000" smtClean="0"/>
              <a:t>1</a:t>
            </a:r>
            <a:r>
              <a:rPr lang="en-US" altLang="en-US" i="1" smtClean="0"/>
              <a:t> &amp; Q</a:t>
            </a:r>
            <a:r>
              <a:rPr lang="en-US" altLang="en-US" i="1" baseline="-25000" smtClean="0"/>
              <a:t>2</a:t>
            </a:r>
            <a:r>
              <a:rPr lang="en-US" altLang="en-US" i="1" smtClean="0"/>
              <a:t> = 13.5</a:t>
            </a:r>
          </a:p>
          <a:p>
            <a:pPr lvl="2">
              <a:spcBef>
                <a:spcPts val="1200"/>
              </a:spcBef>
            </a:pPr>
            <a:r>
              <a:rPr lang="en-US" altLang="en-US" i="1" smtClean="0"/>
              <a:t>  </a:t>
            </a:r>
            <a:endParaRPr lang="en-US" altLang="en-US" smtClean="0"/>
          </a:p>
        </p:txBody>
      </p:sp>
      <p:sp>
        <p:nvSpPr>
          <p:cNvPr id="206854" name="Text Box 6"/>
          <p:cNvSpPr txBox="1">
            <a:spLocks noChangeArrowheads="1"/>
          </p:cNvSpPr>
          <p:nvPr/>
        </p:nvSpPr>
        <p:spPr bwMode="auto">
          <a:xfrm>
            <a:off x="5832475" y="295275"/>
            <a:ext cx="2808288" cy="531813"/>
          </a:xfrm>
          <a:prstGeom prst="rect">
            <a:avLst/>
          </a:prstGeom>
          <a:solidFill>
            <a:srgbClr val="D8C0CB"/>
          </a:solidFill>
          <a:ln w="12700">
            <a:solidFill>
              <a:srgbClr val="376546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800" b="1">
                <a:latin typeface="Arial" charset="0"/>
              </a:rPr>
              <a:t>Bertrand Model</a:t>
            </a:r>
            <a:endParaRPr lang="en-US" sz="3200" b="1">
              <a:latin typeface="Arial" charset="0"/>
            </a:endParaRPr>
          </a:p>
        </p:txBody>
      </p:sp>
      <p:graphicFrame>
        <p:nvGraphicFramePr>
          <p:cNvPr id="9218" name="Object 7"/>
          <p:cNvGraphicFramePr>
            <a:graphicFrameLocks noChangeAspect="1"/>
          </p:cNvGraphicFramePr>
          <p:nvPr/>
        </p:nvGraphicFramePr>
        <p:xfrm>
          <a:off x="2376488" y="5732463"/>
          <a:ext cx="103505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6" name="Equation" r:id="rId4" imgW="368280" imgH="177480" progId="Equation.3">
                  <p:embed/>
                </p:oleObj>
              </mc:Choice>
              <mc:Fallback>
                <p:oleObj name="Equation" r:id="rId4" imgW="368280" imgH="17748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6488" y="5732463"/>
                        <a:ext cx="1035050" cy="495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wipe dir="r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smtClean="0"/>
              <a:t>Chapter 12</a:t>
            </a:r>
          </a:p>
        </p:txBody>
      </p:sp>
      <p:sp>
        <p:nvSpPr>
          <p:cNvPr id="5222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/>
              <a:t>Slide </a:t>
            </a:r>
            <a:fld id="{138333A0-9B67-423A-937D-17EA4AF13B29}" type="slidenum">
              <a:rPr lang="en-US" altLang="en-US" sz="1600"/>
              <a:pPr/>
              <a:t>33</a:t>
            </a:fld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52228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2229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2230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Price Competition</a:t>
            </a:r>
          </a:p>
        </p:txBody>
      </p:sp>
      <p:sp>
        <p:nvSpPr>
          <p:cNvPr id="20890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143000" y="2232025"/>
            <a:ext cx="7772400" cy="3711575"/>
          </a:xfrm>
          <a:noFill/>
        </p:spPr>
        <p:txBody>
          <a:bodyPr/>
          <a:lstStyle/>
          <a:p>
            <a:pPr>
              <a:spcBef>
                <a:spcPct val="70000"/>
              </a:spcBef>
            </a:pPr>
            <a:r>
              <a:rPr lang="en-US" altLang="en-US" sz="2800" smtClean="0"/>
              <a:t>Why not charge a higher price to raise profits?</a:t>
            </a:r>
          </a:p>
          <a:p>
            <a:pPr>
              <a:spcBef>
                <a:spcPct val="70000"/>
              </a:spcBef>
            </a:pPr>
            <a:r>
              <a:rPr lang="en-US" altLang="en-US" sz="2800" smtClean="0"/>
              <a:t>How does the Bertrand outcome compare to the Cournot outcome?</a:t>
            </a:r>
          </a:p>
          <a:p>
            <a:pPr>
              <a:spcBef>
                <a:spcPct val="70000"/>
              </a:spcBef>
            </a:pPr>
            <a:r>
              <a:rPr lang="en-US" altLang="en-US" sz="2800" smtClean="0"/>
              <a:t>The Bertrand model demonstrates the importance of the strategic variable (price versus output).</a:t>
            </a:r>
          </a:p>
        </p:txBody>
      </p:sp>
      <p:sp>
        <p:nvSpPr>
          <p:cNvPr id="208902" name="Text Box 6"/>
          <p:cNvSpPr txBox="1">
            <a:spLocks noChangeArrowheads="1"/>
          </p:cNvSpPr>
          <p:nvPr/>
        </p:nvSpPr>
        <p:spPr bwMode="auto">
          <a:xfrm>
            <a:off x="455613" y="1427163"/>
            <a:ext cx="2808287" cy="531812"/>
          </a:xfrm>
          <a:prstGeom prst="rect">
            <a:avLst/>
          </a:prstGeom>
          <a:solidFill>
            <a:srgbClr val="D8C0CB"/>
          </a:solidFill>
          <a:ln w="12700">
            <a:solidFill>
              <a:srgbClr val="376546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800" b="1">
                <a:latin typeface="Arial" charset="0"/>
              </a:rPr>
              <a:t>Bertrand Model</a:t>
            </a:r>
            <a:endParaRPr lang="en-US" sz="3200" b="1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89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89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89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8901" grpId="0" build="p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smtClean="0"/>
              <a:t>Chapter 12</a:t>
            </a:r>
          </a:p>
        </p:txBody>
      </p:sp>
      <p:sp>
        <p:nvSpPr>
          <p:cNvPr id="5325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/>
              <a:t>Slide </a:t>
            </a:r>
            <a:fld id="{8F2B2096-3173-4180-B080-C9E263A30F7F}" type="slidenum">
              <a:rPr lang="en-US" altLang="en-US" sz="1600"/>
              <a:pPr/>
              <a:t>34</a:t>
            </a:fld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53252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3253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3254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Price Competition</a:t>
            </a:r>
          </a:p>
        </p:txBody>
      </p:sp>
      <p:sp>
        <p:nvSpPr>
          <p:cNvPr id="5325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143000" y="2179638"/>
            <a:ext cx="7772400" cy="3694112"/>
          </a:xfrm>
          <a:noFill/>
        </p:spPr>
        <p:txBody>
          <a:bodyPr/>
          <a:lstStyle/>
          <a:p>
            <a:pPr>
              <a:lnSpc>
                <a:spcPct val="90000"/>
              </a:lnSpc>
              <a:spcBef>
                <a:spcPct val="70000"/>
              </a:spcBef>
            </a:pPr>
            <a:r>
              <a:rPr lang="en-US" altLang="en-US" smtClean="0">
                <a:solidFill>
                  <a:srgbClr val="FC0128"/>
                </a:solidFill>
              </a:rPr>
              <a:t>Criticisms</a:t>
            </a:r>
            <a:endParaRPr lang="en-US" altLang="en-US" smtClean="0"/>
          </a:p>
          <a:p>
            <a:pPr lvl="1">
              <a:lnSpc>
                <a:spcPct val="90000"/>
              </a:lnSpc>
              <a:buSzPct val="75000"/>
            </a:pPr>
            <a:r>
              <a:rPr lang="en-US" altLang="en-US" smtClean="0"/>
              <a:t>When firms produce a homogenous good, it is more natural to compete by setting quantities rather than prices.</a:t>
            </a:r>
          </a:p>
          <a:p>
            <a:pPr lvl="1">
              <a:lnSpc>
                <a:spcPct val="90000"/>
              </a:lnSpc>
              <a:buSzPct val="75000"/>
            </a:pPr>
            <a:r>
              <a:rPr lang="en-US" altLang="en-US" smtClean="0"/>
              <a:t>Even if the firms do set prices and choose the same price, what share of total sales will go to each one?</a:t>
            </a:r>
          </a:p>
          <a:p>
            <a:pPr lvl="2">
              <a:lnSpc>
                <a:spcPct val="90000"/>
              </a:lnSpc>
              <a:spcBef>
                <a:spcPct val="35000"/>
              </a:spcBef>
            </a:pPr>
            <a:r>
              <a:rPr lang="en-US" altLang="en-US" smtClean="0"/>
              <a:t>It may not be equally divided.</a:t>
            </a:r>
          </a:p>
        </p:txBody>
      </p:sp>
      <p:sp>
        <p:nvSpPr>
          <p:cNvPr id="215047" name="Text Box 7"/>
          <p:cNvSpPr txBox="1">
            <a:spLocks noChangeArrowheads="1"/>
          </p:cNvSpPr>
          <p:nvPr/>
        </p:nvSpPr>
        <p:spPr bwMode="auto">
          <a:xfrm>
            <a:off x="455613" y="1427163"/>
            <a:ext cx="2808287" cy="531812"/>
          </a:xfrm>
          <a:prstGeom prst="rect">
            <a:avLst/>
          </a:prstGeom>
          <a:solidFill>
            <a:srgbClr val="D8C0CB"/>
          </a:solidFill>
          <a:ln w="12700">
            <a:solidFill>
              <a:srgbClr val="376546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800" b="1">
                <a:latin typeface="Arial" charset="0"/>
              </a:rPr>
              <a:t>Bertrand Model</a:t>
            </a:r>
            <a:endParaRPr lang="en-US" sz="3200" b="1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smtClean="0"/>
              <a:t>Chapter 12</a:t>
            </a:r>
          </a:p>
        </p:txBody>
      </p:sp>
      <p:sp>
        <p:nvSpPr>
          <p:cNvPr id="542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/>
              <a:t>Slide </a:t>
            </a:r>
            <a:fld id="{0F10B5B7-F33C-4AC2-AC94-FF57199095E7}" type="slidenum">
              <a:rPr lang="en-US" altLang="en-US" sz="1600"/>
              <a:pPr/>
              <a:t>35</a:t>
            </a:fld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54276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4277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4278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Price Competition</a:t>
            </a:r>
          </a:p>
        </p:txBody>
      </p:sp>
      <p:sp>
        <p:nvSpPr>
          <p:cNvPr id="54279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70000"/>
              </a:spcBef>
            </a:pPr>
            <a:r>
              <a:rPr lang="en-US" altLang="en-US" smtClean="0"/>
              <a:t>Price Competition with Differentiated Products</a:t>
            </a:r>
          </a:p>
          <a:p>
            <a:pPr lvl="1">
              <a:buSzPct val="75000"/>
            </a:pPr>
            <a:r>
              <a:rPr lang="en-US" altLang="en-US" smtClean="0"/>
              <a:t>Market shares are not only determined by prices, but also by differences in the design, performance, and durability of each firm’s product.</a:t>
            </a:r>
          </a:p>
        </p:txBody>
      </p:sp>
    </p:spTree>
  </p:cSld>
  <p:clrMapOvr>
    <a:masterClrMapping/>
  </p:clrMapOvr>
  <p:transition spd="med">
    <p:wipe dir="r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smtClean="0"/>
              <a:t>Chapter 12</a:t>
            </a:r>
          </a:p>
        </p:txBody>
      </p:sp>
      <p:sp>
        <p:nvSpPr>
          <p:cNvPr id="5529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/>
              <a:t>Slide </a:t>
            </a:r>
            <a:fld id="{72606B86-CFC5-4042-8DA1-4EC3163D8219}" type="slidenum">
              <a:rPr lang="en-US" altLang="en-US" sz="1600"/>
              <a:pPr/>
              <a:t>36</a:t>
            </a:fld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55300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5301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5302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Price Competition</a:t>
            </a:r>
          </a:p>
        </p:txBody>
      </p:sp>
      <p:sp>
        <p:nvSpPr>
          <p:cNvPr id="5530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143000" y="2247900"/>
            <a:ext cx="7772400" cy="3695700"/>
          </a:xfrm>
          <a:noFill/>
        </p:spPr>
        <p:txBody>
          <a:bodyPr/>
          <a:lstStyle/>
          <a:p>
            <a:pPr>
              <a:lnSpc>
                <a:spcPct val="90000"/>
              </a:lnSpc>
              <a:spcBef>
                <a:spcPct val="70000"/>
              </a:spcBef>
            </a:pPr>
            <a:r>
              <a:rPr lang="en-US" altLang="en-US" smtClean="0"/>
              <a:t>Assumptions</a:t>
            </a:r>
          </a:p>
          <a:p>
            <a:pPr lvl="1">
              <a:lnSpc>
                <a:spcPct val="90000"/>
              </a:lnSpc>
              <a:buSzPct val="75000"/>
            </a:pPr>
            <a:r>
              <a:rPr lang="en-US" altLang="en-US" smtClean="0"/>
              <a:t>Duopoly, FC = 20, VC = 0</a:t>
            </a:r>
          </a:p>
          <a:p>
            <a:pPr lvl="1">
              <a:lnSpc>
                <a:spcPct val="90000"/>
              </a:lnSpc>
              <a:buSzPct val="75000"/>
            </a:pPr>
            <a:r>
              <a:rPr lang="en-US" altLang="en-US" smtClean="0"/>
              <a:t>Firm 1’s demand is Q</a:t>
            </a:r>
            <a:r>
              <a:rPr lang="en-US" altLang="en-US" baseline="-25000" smtClean="0"/>
              <a:t>1</a:t>
            </a:r>
            <a:r>
              <a:rPr lang="en-US" altLang="en-US" baseline="30000" smtClean="0"/>
              <a:t> </a:t>
            </a:r>
            <a:r>
              <a:rPr lang="en-US" altLang="en-US" smtClean="0"/>
              <a:t>= 12 - 2P</a:t>
            </a:r>
            <a:r>
              <a:rPr lang="en-US" altLang="en-US" baseline="-25000" smtClean="0"/>
              <a:t>1</a:t>
            </a:r>
            <a:r>
              <a:rPr lang="en-US" altLang="en-US" smtClean="0"/>
              <a:t> + P</a:t>
            </a:r>
            <a:r>
              <a:rPr lang="en-US" altLang="en-US" baseline="-25000" smtClean="0"/>
              <a:t>2</a:t>
            </a:r>
          </a:p>
          <a:p>
            <a:pPr lvl="1">
              <a:lnSpc>
                <a:spcPct val="90000"/>
              </a:lnSpc>
              <a:buSzPct val="75000"/>
            </a:pPr>
            <a:r>
              <a:rPr lang="en-US" altLang="en-US" smtClean="0"/>
              <a:t>Firm 2’s demand is Q</a:t>
            </a:r>
            <a:r>
              <a:rPr lang="en-US" altLang="en-US" baseline="-25000" smtClean="0"/>
              <a:t>2</a:t>
            </a:r>
            <a:r>
              <a:rPr lang="en-US" altLang="en-US" smtClean="0"/>
              <a:t> = 12 - 2P</a:t>
            </a:r>
            <a:r>
              <a:rPr lang="en-US" altLang="en-US" baseline="-25000" smtClean="0"/>
              <a:t>1 </a:t>
            </a:r>
            <a:r>
              <a:rPr lang="en-US" altLang="en-US" smtClean="0"/>
              <a:t>+ P</a:t>
            </a:r>
            <a:r>
              <a:rPr lang="en-US" altLang="en-US" baseline="-25000" smtClean="0"/>
              <a:t>1</a:t>
            </a:r>
          </a:p>
          <a:p>
            <a:pPr lvl="2">
              <a:lnSpc>
                <a:spcPct val="90000"/>
              </a:lnSpc>
              <a:spcBef>
                <a:spcPct val="35000"/>
              </a:spcBef>
            </a:pPr>
            <a:r>
              <a:rPr lang="en-US" altLang="en-US" smtClean="0"/>
              <a:t>P</a:t>
            </a:r>
            <a:r>
              <a:rPr lang="en-US" altLang="en-US" baseline="-25000" smtClean="0"/>
              <a:t>1</a:t>
            </a:r>
            <a:r>
              <a:rPr lang="en-US" altLang="en-US" smtClean="0"/>
              <a:t> and P</a:t>
            </a:r>
            <a:r>
              <a:rPr lang="en-US" altLang="en-US" baseline="-25000" smtClean="0"/>
              <a:t>2</a:t>
            </a:r>
            <a:r>
              <a:rPr lang="en-US" altLang="en-US" smtClean="0"/>
              <a:t> are prices firms 1 and 2 charge respectively</a:t>
            </a:r>
          </a:p>
          <a:p>
            <a:pPr lvl="2">
              <a:lnSpc>
                <a:spcPct val="90000"/>
              </a:lnSpc>
              <a:spcBef>
                <a:spcPct val="35000"/>
              </a:spcBef>
            </a:pPr>
            <a:r>
              <a:rPr lang="en-US" altLang="en-US" smtClean="0"/>
              <a:t>Q</a:t>
            </a:r>
            <a:r>
              <a:rPr lang="en-US" altLang="en-US" baseline="-25000" smtClean="0"/>
              <a:t>1</a:t>
            </a:r>
            <a:r>
              <a:rPr lang="en-US" altLang="en-US" smtClean="0"/>
              <a:t> and Q</a:t>
            </a:r>
            <a:r>
              <a:rPr lang="en-US" altLang="en-US" baseline="-25000" smtClean="0"/>
              <a:t>2</a:t>
            </a:r>
            <a:r>
              <a:rPr lang="en-US" altLang="en-US" smtClean="0"/>
              <a:t> are the resulting quantities they sell </a:t>
            </a:r>
          </a:p>
        </p:txBody>
      </p:sp>
      <p:sp>
        <p:nvSpPr>
          <p:cNvPr id="366598" name="Text Box 6"/>
          <p:cNvSpPr txBox="1">
            <a:spLocks noChangeArrowheads="1"/>
          </p:cNvSpPr>
          <p:nvPr/>
        </p:nvSpPr>
        <p:spPr bwMode="auto">
          <a:xfrm>
            <a:off x="530225" y="1427163"/>
            <a:ext cx="7215188" cy="523875"/>
          </a:xfrm>
          <a:prstGeom prst="rect">
            <a:avLst/>
          </a:prstGeom>
          <a:solidFill>
            <a:srgbClr val="D8C0CB"/>
          </a:solidFill>
          <a:ln w="12700">
            <a:solidFill>
              <a:srgbClr val="376546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800" b="1" dirty="0">
                <a:latin typeface="Arial" charset="0"/>
              </a:rPr>
              <a:t>Differentiated Products without collusion</a:t>
            </a:r>
            <a:endParaRPr lang="en-US" sz="3200" b="1" dirty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smtClean="0"/>
              <a:t>Chapter 12</a:t>
            </a:r>
          </a:p>
        </p:txBody>
      </p:sp>
      <p:sp>
        <p:nvSpPr>
          <p:cNvPr id="1024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/>
              <a:t>Slide </a:t>
            </a:r>
            <a:fld id="{8EB6B924-5164-4BCC-9211-C6762A969866}" type="slidenum">
              <a:rPr lang="en-US" altLang="en-US" sz="1600"/>
              <a:pPr/>
              <a:t>37</a:t>
            </a:fld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10246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0247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0248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Price Competition</a:t>
            </a:r>
          </a:p>
        </p:txBody>
      </p:sp>
      <p:sp>
        <p:nvSpPr>
          <p:cNvPr id="102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143000" y="2143125"/>
            <a:ext cx="7772400" cy="3800475"/>
          </a:xfrm>
          <a:noFill/>
        </p:spPr>
        <p:txBody>
          <a:bodyPr/>
          <a:lstStyle/>
          <a:p>
            <a:pPr>
              <a:spcBef>
                <a:spcPct val="70000"/>
              </a:spcBef>
            </a:pPr>
            <a:r>
              <a:rPr lang="en-US" altLang="en-US" smtClean="0"/>
              <a:t>Determining Prices and Output</a:t>
            </a:r>
          </a:p>
          <a:p>
            <a:pPr lvl="1">
              <a:buSzPct val="75000"/>
            </a:pPr>
            <a:r>
              <a:rPr lang="en-US" altLang="en-US" smtClean="0"/>
              <a:t>Set prices at the same time</a:t>
            </a:r>
          </a:p>
        </p:txBody>
      </p:sp>
      <p:graphicFrame>
        <p:nvGraphicFramePr>
          <p:cNvPr id="10242" name="Object 6">
            <a:hlinkClick r:id="" action="ppaction://ole?verb=0"/>
          </p:cNvPr>
          <p:cNvGraphicFramePr>
            <a:graphicFrameLocks/>
          </p:cNvGraphicFramePr>
          <p:nvPr/>
        </p:nvGraphicFramePr>
        <p:xfrm>
          <a:off x="4514850" y="3321050"/>
          <a:ext cx="125413" cy="227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1" name="Equation" r:id="rId4" imgW="123480" imgH="225360" progId="Equation.3">
                  <p:embed/>
                </p:oleObj>
              </mc:Choice>
              <mc:Fallback>
                <p:oleObj name="Equation" r:id="rId4" imgW="123480" imgH="225360" progId="Equation.3">
                  <p:embed/>
                  <p:pic>
                    <p:nvPicPr>
                      <p:cNvPr id="0" name="Object 6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25413" cy="227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3" name="Object 7">
            <a:hlinkClick r:id="" action="ppaction://ole?verb=0"/>
          </p:cNvPr>
          <p:cNvGraphicFramePr>
            <a:graphicFrameLocks/>
          </p:cNvGraphicFramePr>
          <p:nvPr/>
        </p:nvGraphicFramePr>
        <p:xfrm>
          <a:off x="1981200" y="3567113"/>
          <a:ext cx="6337300" cy="213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2" name="Equation" r:id="rId6" imgW="6335640" imgH="2131920" progId="Equation.3">
                  <p:embed/>
                </p:oleObj>
              </mc:Choice>
              <mc:Fallback>
                <p:oleObj name="Equation" r:id="rId6" imgW="6335640" imgH="2131920" progId="Equation.3">
                  <p:embed/>
                  <p:pic>
                    <p:nvPicPr>
                      <p:cNvPr id="0" name="Object 7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3567113"/>
                        <a:ext cx="6337300" cy="213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530225" y="1427163"/>
            <a:ext cx="7215188" cy="523875"/>
          </a:xfrm>
          <a:prstGeom prst="rect">
            <a:avLst/>
          </a:prstGeom>
          <a:solidFill>
            <a:srgbClr val="D8C0CB"/>
          </a:solidFill>
          <a:ln w="12700">
            <a:solidFill>
              <a:srgbClr val="376546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800" b="1" dirty="0">
                <a:latin typeface="Arial" charset="0"/>
              </a:rPr>
              <a:t>Differentiated Products without collusion</a:t>
            </a:r>
            <a:endParaRPr lang="en-US" sz="3200" b="1" dirty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smtClean="0"/>
              <a:t>Chapter 12</a:t>
            </a:r>
          </a:p>
        </p:txBody>
      </p:sp>
      <p:sp>
        <p:nvSpPr>
          <p:cNvPr id="1126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/>
              <a:t>Slide </a:t>
            </a:r>
            <a:fld id="{0442B7EA-080D-41ED-B935-1289CEBCB79E}" type="slidenum">
              <a:rPr lang="en-US" altLang="en-US" sz="1600"/>
              <a:pPr/>
              <a:t>38</a:t>
            </a:fld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11270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1271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1272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Price Competition</a:t>
            </a:r>
          </a:p>
        </p:txBody>
      </p:sp>
      <p:sp>
        <p:nvSpPr>
          <p:cNvPr id="1127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143000" y="2212975"/>
            <a:ext cx="7772400" cy="3730625"/>
          </a:xfrm>
          <a:noFill/>
        </p:spPr>
        <p:txBody>
          <a:bodyPr/>
          <a:lstStyle/>
          <a:p>
            <a:pPr>
              <a:spcBef>
                <a:spcPct val="70000"/>
              </a:spcBef>
            </a:pPr>
            <a:r>
              <a:rPr lang="en-US" altLang="en-US" smtClean="0"/>
              <a:t>Determining Prices and Output</a:t>
            </a:r>
          </a:p>
          <a:p>
            <a:pPr lvl="1">
              <a:buSzPct val="75000"/>
            </a:pPr>
            <a:r>
              <a:rPr lang="en-US" altLang="en-US" smtClean="0"/>
              <a:t>Firm 1: If </a:t>
            </a:r>
            <a:r>
              <a:rPr lang="en-US" altLang="en-US" i="1" smtClean="0"/>
              <a:t>P</a:t>
            </a:r>
            <a:r>
              <a:rPr lang="en-US" altLang="en-US" i="1" baseline="-25000" smtClean="0"/>
              <a:t>2</a:t>
            </a:r>
            <a:r>
              <a:rPr lang="en-US" altLang="en-US" baseline="-25000" smtClean="0"/>
              <a:t> </a:t>
            </a:r>
            <a:r>
              <a:rPr lang="en-US" altLang="en-US" smtClean="0"/>
              <a:t>is fixed:</a:t>
            </a:r>
          </a:p>
        </p:txBody>
      </p:sp>
      <p:graphicFrame>
        <p:nvGraphicFramePr>
          <p:cNvPr id="11266" name="Object 6">
            <a:hlinkClick r:id="" action="ppaction://ole?verb=0"/>
          </p:cNvPr>
          <p:cNvGraphicFramePr>
            <a:graphicFrameLocks/>
          </p:cNvGraphicFramePr>
          <p:nvPr/>
        </p:nvGraphicFramePr>
        <p:xfrm>
          <a:off x="4514850" y="3321050"/>
          <a:ext cx="125413" cy="227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5" name="Equation" r:id="rId4" imgW="123480" imgH="225360" progId="Equation.3">
                  <p:embed/>
                </p:oleObj>
              </mc:Choice>
              <mc:Fallback>
                <p:oleObj name="Equation" r:id="rId4" imgW="123480" imgH="225360" progId="Equation.3">
                  <p:embed/>
                  <p:pic>
                    <p:nvPicPr>
                      <p:cNvPr id="0" name="Object 6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25413" cy="227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7" name="Object 7">
            <a:hlinkClick r:id="" action="ppaction://ole?verb=0"/>
          </p:cNvPr>
          <p:cNvGraphicFramePr>
            <a:graphicFrameLocks/>
          </p:cNvGraphicFramePr>
          <p:nvPr/>
        </p:nvGraphicFramePr>
        <p:xfrm>
          <a:off x="1981200" y="3495675"/>
          <a:ext cx="4976813" cy="281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6" name="Equation" r:id="rId6" imgW="2171520" imgH="1371600" progId="Equation.3">
                  <p:embed/>
                </p:oleObj>
              </mc:Choice>
              <mc:Fallback>
                <p:oleObj name="Equation" r:id="rId6" imgW="2171520" imgH="1371600" progId="Equation.3">
                  <p:embed/>
                  <p:pic>
                    <p:nvPicPr>
                      <p:cNvPr id="0" name="Object 7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3495675"/>
                        <a:ext cx="4976813" cy="281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530225" y="1427163"/>
            <a:ext cx="7215188" cy="523875"/>
          </a:xfrm>
          <a:prstGeom prst="rect">
            <a:avLst/>
          </a:prstGeom>
          <a:solidFill>
            <a:srgbClr val="D8C0CB"/>
          </a:solidFill>
          <a:ln w="12700">
            <a:solidFill>
              <a:srgbClr val="376546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800" b="1" dirty="0">
                <a:latin typeface="Arial" charset="0"/>
              </a:rPr>
              <a:t>Differentiated Products without collusion</a:t>
            </a:r>
            <a:endParaRPr lang="en-US" sz="3200" b="1" dirty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smtClean="0"/>
              <a:t>Chapter 12</a:t>
            </a:r>
          </a:p>
        </p:txBody>
      </p:sp>
      <p:sp>
        <p:nvSpPr>
          <p:cNvPr id="1229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/>
              <a:t>Slide </a:t>
            </a:r>
            <a:fld id="{E82325A8-0E56-4AE7-B95A-1F50CD08584A}" type="slidenum">
              <a:rPr lang="en-US" altLang="en-US" sz="1600"/>
              <a:pPr/>
              <a:t>39</a:t>
            </a:fld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12293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2294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2295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Price Competition</a:t>
            </a:r>
          </a:p>
        </p:txBody>
      </p:sp>
      <p:sp>
        <p:nvSpPr>
          <p:cNvPr id="12296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143000" y="2212975"/>
            <a:ext cx="7772400" cy="3730625"/>
          </a:xfrm>
          <a:noFill/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altLang="en-US" smtClean="0"/>
              <a:t>P</a:t>
            </a:r>
            <a:r>
              <a:rPr lang="en-US" altLang="en-US" baseline="-25000" smtClean="0"/>
              <a:t>1</a:t>
            </a:r>
            <a:r>
              <a:rPr lang="en-US" altLang="en-US" smtClean="0"/>
              <a:t> = 3 + ¼ (3 + ¼ P</a:t>
            </a:r>
            <a:r>
              <a:rPr lang="en-US" altLang="en-US" baseline="-25000" smtClean="0"/>
              <a:t>1</a:t>
            </a:r>
            <a:r>
              <a:rPr lang="en-US" altLang="en-US" smtClean="0"/>
              <a:t>)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en-US" altLang="en-US" smtClean="0"/>
              <a:t>	0.9375P</a:t>
            </a:r>
            <a:r>
              <a:rPr lang="en-US" altLang="en-US" baseline="-25000" smtClean="0"/>
              <a:t>1</a:t>
            </a:r>
            <a:r>
              <a:rPr lang="en-US" altLang="en-US" smtClean="0"/>
              <a:t> = 3.75 </a:t>
            </a:r>
            <a:r>
              <a:rPr lang="en-US" altLang="en-US" smtClean="0">
                <a:sym typeface="Wingdings" panose="05000000000000000000" pitchFamily="2" charset="2"/>
              </a:rPr>
              <a:t>P</a:t>
            </a:r>
            <a:r>
              <a:rPr lang="en-US" altLang="en-US" baseline="-25000" smtClean="0">
                <a:sym typeface="Wingdings" panose="05000000000000000000" pitchFamily="2" charset="2"/>
              </a:rPr>
              <a:t>1</a:t>
            </a:r>
            <a:r>
              <a:rPr lang="en-US" altLang="en-US" smtClean="0">
                <a:sym typeface="Wingdings" panose="05000000000000000000" pitchFamily="2" charset="2"/>
              </a:rPr>
              <a:t> = 4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en-US" altLang="en-US" smtClean="0">
                <a:sym typeface="Wingdings" panose="05000000000000000000" pitchFamily="2" charset="2"/>
              </a:rPr>
              <a:t>	P</a:t>
            </a:r>
            <a:r>
              <a:rPr lang="en-US" altLang="en-US" baseline="-25000" smtClean="0">
                <a:sym typeface="Wingdings" panose="05000000000000000000" pitchFamily="2" charset="2"/>
              </a:rPr>
              <a:t>1 </a:t>
            </a:r>
            <a:r>
              <a:rPr lang="en-US" altLang="en-US" smtClean="0">
                <a:sym typeface="Wingdings" panose="05000000000000000000" pitchFamily="2" charset="2"/>
              </a:rPr>
              <a:t>= P</a:t>
            </a:r>
            <a:r>
              <a:rPr lang="en-US" altLang="en-US" baseline="-25000" smtClean="0">
                <a:sym typeface="Wingdings" panose="05000000000000000000" pitchFamily="2" charset="2"/>
              </a:rPr>
              <a:t>2</a:t>
            </a:r>
            <a:r>
              <a:rPr lang="en-US" altLang="en-US" smtClean="0">
                <a:sym typeface="Wingdings" panose="05000000000000000000" pitchFamily="2" charset="2"/>
              </a:rPr>
              <a:t> = P* = $4</a:t>
            </a:r>
          </a:p>
          <a:p>
            <a:pPr>
              <a:spcBef>
                <a:spcPts val="1200"/>
              </a:spcBef>
            </a:pPr>
            <a:r>
              <a:rPr lang="en-US" altLang="en-US" smtClean="0"/>
              <a:t>Q</a:t>
            </a:r>
            <a:r>
              <a:rPr lang="en-US" altLang="en-US" baseline="-25000" smtClean="0"/>
              <a:t>1</a:t>
            </a:r>
            <a:r>
              <a:rPr lang="en-US" altLang="en-US" smtClean="0"/>
              <a:t> = 12 - 2P</a:t>
            </a:r>
            <a:r>
              <a:rPr lang="en-US" altLang="en-US" baseline="-25000" smtClean="0"/>
              <a:t>1</a:t>
            </a:r>
            <a:r>
              <a:rPr lang="en-US" altLang="en-US" smtClean="0"/>
              <a:t> + P</a:t>
            </a:r>
            <a:r>
              <a:rPr lang="en-US" altLang="en-US" baseline="-25000" smtClean="0"/>
              <a:t>2 </a:t>
            </a:r>
            <a:r>
              <a:rPr lang="en-US" altLang="en-US" smtClean="0">
                <a:sym typeface="Wingdings" panose="05000000000000000000" pitchFamily="2" charset="2"/>
              </a:rPr>
              <a:t> Q</a:t>
            </a:r>
            <a:r>
              <a:rPr lang="en-US" altLang="en-US" baseline="-25000" smtClean="0">
                <a:sym typeface="Wingdings" panose="05000000000000000000" pitchFamily="2" charset="2"/>
              </a:rPr>
              <a:t>1</a:t>
            </a:r>
            <a:r>
              <a:rPr lang="en-US" altLang="en-US" smtClean="0">
                <a:sym typeface="Wingdings" panose="05000000000000000000" pitchFamily="2" charset="2"/>
              </a:rPr>
              <a:t> = Q</a:t>
            </a:r>
            <a:r>
              <a:rPr lang="en-US" altLang="en-US" baseline="-25000" smtClean="0">
                <a:sym typeface="Wingdings" panose="05000000000000000000" pitchFamily="2" charset="2"/>
              </a:rPr>
              <a:t>2</a:t>
            </a:r>
            <a:r>
              <a:rPr lang="en-US" altLang="en-US" smtClean="0">
                <a:sym typeface="Wingdings" panose="05000000000000000000" pitchFamily="2" charset="2"/>
              </a:rPr>
              <a:t> = 8</a:t>
            </a:r>
          </a:p>
          <a:p>
            <a:pPr>
              <a:spcBef>
                <a:spcPts val="1200"/>
              </a:spcBef>
            </a:pPr>
            <a:r>
              <a:rPr lang="en-US" altLang="en-US" smtClean="0">
                <a:sym typeface="Wingdings" panose="05000000000000000000" pitchFamily="2" charset="2"/>
              </a:rPr>
              <a:t>Profit = </a:t>
            </a:r>
            <a:r>
              <a:rPr lang="en-US" altLang="en-US" smtClean="0"/>
              <a:t>12P</a:t>
            </a:r>
            <a:r>
              <a:rPr lang="en-US" altLang="en-US" baseline="-25000" smtClean="0"/>
              <a:t>1</a:t>
            </a:r>
            <a:r>
              <a:rPr lang="en-US" altLang="en-US" smtClean="0"/>
              <a:t> - 2P</a:t>
            </a:r>
            <a:r>
              <a:rPr lang="en-US" altLang="en-US" baseline="-25000" smtClean="0"/>
              <a:t>1</a:t>
            </a:r>
            <a:r>
              <a:rPr lang="en-US" altLang="en-US" baseline="30000" smtClean="0"/>
              <a:t>2</a:t>
            </a:r>
            <a:r>
              <a:rPr lang="en-US" altLang="en-US" smtClean="0"/>
              <a:t> + P</a:t>
            </a:r>
            <a:r>
              <a:rPr lang="en-US" altLang="en-US" baseline="-25000" smtClean="0"/>
              <a:t>2</a:t>
            </a:r>
            <a:r>
              <a:rPr lang="en-US" altLang="en-US" smtClean="0"/>
              <a:t>P</a:t>
            </a:r>
            <a:r>
              <a:rPr lang="en-US" altLang="en-US" baseline="-25000" smtClean="0"/>
              <a:t>1</a:t>
            </a:r>
            <a:r>
              <a:rPr lang="en-US" altLang="en-US" smtClean="0"/>
              <a:t> – 20 = $12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en-US" altLang="en-US" smtClean="0"/>
              <a:t>	</a:t>
            </a:r>
          </a:p>
        </p:txBody>
      </p:sp>
      <p:graphicFrame>
        <p:nvGraphicFramePr>
          <p:cNvPr id="12290" name="Object 6">
            <a:hlinkClick r:id="" action="ppaction://ole?verb=0"/>
          </p:cNvPr>
          <p:cNvGraphicFramePr>
            <a:graphicFrameLocks/>
          </p:cNvGraphicFramePr>
          <p:nvPr/>
        </p:nvGraphicFramePr>
        <p:xfrm>
          <a:off x="4514850" y="3321050"/>
          <a:ext cx="125413" cy="227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8" name="Equation" r:id="rId4" imgW="123480" imgH="225360" progId="Equation.3">
                  <p:embed/>
                </p:oleObj>
              </mc:Choice>
              <mc:Fallback>
                <p:oleObj name="Equation" r:id="rId4" imgW="123480" imgH="225360" progId="Equation.3">
                  <p:embed/>
                  <p:pic>
                    <p:nvPicPr>
                      <p:cNvPr id="0" name="Object 6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25413" cy="227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530225" y="1427163"/>
            <a:ext cx="7215188" cy="523875"/>
          </a:xfrm>
          <a:prstGeom prst="rect">
            <a:avLst/>
          </a:prstGeom>
          <a:solidFill>
            <a:srgbClr val="D8C0CB"/>
          </a:solidFill>
          <a:ln w="12700">
            <a:solidFill>
              <a:srgbClr val="376546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800" b="1" dirty="0">
                <a:latin typeface="Arial" charset="0"/>
              </a:rPr>
              <a:t>Differentiated Products without collusion</a:t>
            </a:r>
            <a:endParaRPr lang="en-US" sz="3200" b="1" dirty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smtClean="0"/>
              <a:t>Chapter 12</a:t>
            </a:r>
          </a:p>
        </p:txBody>
      </p:sp>
      <p:sp>
        <p:nvSpPr>
          <p:cNvPr id="3174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/>
              <a:t>Slide </a:t>
            </a:r>
            <a:fld id="{40EDDD47-4A39-44E8-98F3-7BAD7272E0D1}" type="slidenum">
              <a:rPr lang="en-US" altLang="en-US" sz="1600"/>
              <a:pPr/>
              <a:t>4</a:t>
            </a:fld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31748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1749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1750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Kinked Demand Model</a:t>
            </a:r>
          </a:p>
        </p:txBody>
      </p:sp>
      <p:sp>
        <p:nvSpPr>
          <p:cNvPr id="31751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altLang="en-US" smtClean="0"/>
              <a:t>Oligopolist akan berusaha menjaga  harga outputnya konstan, walaupun terjadi perubahan dalam harga barang input (biaya) ataupun dlm permintaan</a:t>
            </a:r>
          </a:p>
          <a:p>
            <a:pPr>
              <a:spcBef>
                <a:spcPts val="1200"/>
              </a:spcBef>
            </a:pPr>
            <a:r>
              <a:rPr lang="en-US" altLang="en-US" smtClean="0"/>
              <a:t>Alasan: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en-US" altLang="en-US" smtClean="0"/>
              <a:t>  	Dalam memperebutkan pangsa pasar, kompetitor 2 sensitif atas penurunan harga tetapi tidak bila kenaikan harga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smtClean="0"/>
              <a:t>Chapter 12</a:t>
            </a:r>
          </a:p>
        </p:txBody>
      </p:sp>
      <p:sp>
        <p:nvSpPr>
          <p:cNvPr id="1331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/>
              <a:t>Slide </a:t>
            </a:r>
            <a:fld id="{CE005130-BE86-4FBA-9724-C8BD44DDF746}" type="slidenum">
              <a:rPr lang="en-US" altLang="en-US" sz="1600"/>
              <a:pPr/>
              <a:t>40</a:t>
            </a:fld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13318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3319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3320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Price Competition</a:t>
            </a:r>
          </a:p>
        </p:txBody>
      </p:sp>
      <p:sp>
        <p:nvSpPr>
          <p:cNvPr id="1332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143000" y="2212975"/>
            <a:ext cx="7772400" cy="3730625"/>
          </a:xfrm>
          <a:noFill/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altLang="en-US" smtClean="0"/>
              <a:t>R = 24P - 4P</a:t>
            </a:r>
            <a:r>
              <a:rPr lang="en-US" altLang="en-US" baseline="30000" smtClean="0"/>
              <a:t>2</a:t>
            </a:r>
            <a:r>
              <a:rPr lang="en-US" altLang="en-US" smtClean="0"/>
              <a:t> + 2P</a:t>
            </a:r>
            <a:r>
              <a:rPr lang="en-US" altLang="en-US" baseline="30000" smtClean="0"/>
              <a:t>2</a:t>
            </a:r>
            <a:r>
              <a:rPr lang="en-US" altLang="en-US" smtClean="0"/>
              <a:t> = 24P - 2P</a:t>
            </a:r>
            <a:r>
              <a:rPr lang="en-US" altLang="en-US" baseline="30000" smtClean="0"/>
              <a:t>2</a:t>
            </a:r>
            <a:endParaRPr lang="en-US" altLang="en-US" smtClean="0"/>
          </a:p>
          <a:p>
            <a:pPr>
              <a:spcBef>
                <a:spcPts val="1200"/>
              </a:spcBef>
            </a:pPr>
            <a:r>
              <a:rPr lang="en-US" altLang="en-US" smtClean="0"/>
              <a:t>MR = 24 – 4P</a:t>
            </a:r>
            <a:r>
              <a:rPr lang="en-US" altLang="en-US" baseline="-25000" smtClean="0"/>
              <a:t> </a:t>
            </a:r>
          </a:p>
          <a:p>
            <a:pPr>
              <a:spcBef>
                <a:spcPts val="1200"/>
              </a:spcBef>
            </a:pPr>
            <a:r>
              <a:rPr lang="en-US" altLang="en-US" smtClean="0"/>
              <a:t>MR = MC : 24 – 4P</a:t>
            </a:r>
            <a:r>
              <a:rPr lang="en-US" altLang="en-US" baseline="-25000" smtClean="0"/>
              <a:t> </a:t>
            </a:r>
            <a:r>
              <a:rPr lang="en-US" altLang="en-US" smtClean="0"/>
              <a:t>= 0 </a:t>
            </a:r>
            <a:r>
              <a:rPr lang="en-US" altLang="en-US" smtClean="0">
                <a:sym typeface="Wingdings" panose="05000000000000000000" pitchFamily="2" charset="2"/>
              </a:rPr>
              <a:t> </a:t>
            </a:r>
            <a:r>
              <a:rPr lang="en-US" altLang="en-US" smtClean="0"/>
              <a:t>P*</a:t>
            </a:r>
            <a:r>
              <a:rPr lang="en-US" altLang="en-US" baseline="-25000" smtClean="0"/>
              <a:t> </a:t>
            </a:r>
            <a:r>
              <a:rPr lang="en-US" altLang="en-US" smtClean="0">
                <a:sym typeface="Wingdings" panose="05000000000000000000" pitchFamily="2" charset="2"/>
              </a:rPr>
              <a:t>= 6</a:t>
            </a:r>
            <a:endParaRPr lang="en-US" altLang="en-US" baseline="-25000" smtClean="0">
              <a:sym typeface="Wingdings" panose="05000000000000000000" pitchFamily="2" charset="2"/>
            </a:endParaRPr>
          </a:p>
          <a:p>
            <a:pPr>
              <a:spcBef>
                <a:spcPts val="1200"/>
              </a:spcBef>
            </a:pPr>
            <a:endParaRPr lang="en-US" altLang="en-US" smtClean="0"/>
          </a:p>
        </p:txBody>
      </p:sp>
      <p:graphicFrame>
        <p:nvGraphicFramePr>
          <p:cNvPr id="13314" name="Object 6">
            <a:hlinkClick r:id="" action="ppaction://ole?verb=0"/>
          </p:cNvPr>
          <p:cNvGraphicFramePr>
            <a:graphicFrameLocks/>
          </p:cNvGraphicFramePr>
          <p:nvPr/>
        </p:nvGraphicFramePr>
        <p:xfrm>
          <a:off x="4514850" y="3321050"/>
          <a:ext cx="125413" cy="227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3" name="Equation" r:id="rId4" imgW="123480" imgH="225360" progId="Equation.3">
                  <p:embed/>
                </p:oleObj>
              </mc:Choice>
              <mc:Fallback>
                <p:oleObj name="Equation" r:id="rId4" imgW="123480" imgH="225360" progId="Equation.3">
                  <p:embed/>
                  <p:pic>
                    <p:nvPicPr>
                      <p:cNvPr id="0" name="Object 6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25413" cy="227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700088" y="1427163"/>
            <a:ext cx="6875462" cy="523875"/>
          </a:xfrm>
          <a:prstGeom prst="rect">
            <a:avLst/>
          </a:prstGeom>
          <a:solidFill>
            <a:srgbClr val="D8C0CB"/>
          </a:solidFill>
          <a:ln w="12700">
            <a:solidFill>
              <a:srgbClr val="376546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800" b="1" dirty="0">
                <a:latin typeface="Arial" charset="0"/>
              </a:rPr>
              <a:t>Differentiated Products with collusion</a:t>
            </a:r>
            <a:endParaRPr lang="en-US" sz="3200" b="1" dirty="0">
              <a:latin typeface="Arial" charset="0"/>
            </a:endParaRPr>
          </a:p>
        </p:txBody>
      </p:sp>
      <p:graphicFrame>
        <p:nvGraphicFramePr>
          <p:cNvPr id="13315" name="Object 3"/>
          <p:cNvGraphicFramePr>
            <a:graphicFrameLocks noChangeAspect="1"/>
          </p:cNvGraphicFramePr>
          <p:nvPr/>
        </p:nvGraphicFramePr>
        <p:xfrm>
          <a:off x="1512888" y="4262438"/>
          <a:ext cx="499745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4" name="Equation" r:id="rId6" imgW="1523880" imgH="215640" progId="Equation.3">
                  <p:embed/>
                </p:oleObj>
              </mc:Choice>
              <mc:Fallback>
                <p:oleObj name="Equation" r:id="rId6" imgW="1523880" imgH="2156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2888" y="4262438"/>
                        <a:ext cx="4997450" cy="72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wipe dir="r"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Footer Placeholder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smtClean="0"/>
              <a:t>Chapter 12</a:t>
            </a:r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/>
              <a:t>Slide </a:t>
            </a:r>
            <a:fld id="{CDD99B72-93A3-4100-8AD3-ED3801FE38BE}" type="slidenum">
              <a:rPr lang="en-US" altLang="en-US" sz="1600"/>
              <a:pPr/>
              <a:t>41</a:t>
            </a:fld>
            <a:endParaRPr lang="en-US" altLang="en-US" sz="1600" b="0">
              <a:latin typeface="Times New Roman" panose="02020603050405020304" pitchFamily="18" charset="0"/>
            </a:endParaRPr>
          </a:p>
        </p:txBody>
      </p:sp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2236788" y="3557588"/>
            <a:ext cx="6286500" cy="1190625"/>
            <a:chOff x="1409" y="2241"/>
            <a:chExt cx="3960" cy="750"/>
          </a:xfrm>
        </p:grpSpPr>
        <p:sp>
          <p:nvSpPr>
            <p:cNvPr id="56352" name="Line 14"/>
            <p:cNvSpPr>
              <a:spLocks noChangeShapeType="1"/>
            </p:cNvSpPr>
            <p:nvPr/>
          </p:nvSpPr>
          <p:spPr bwMode="auto">
            <a:xfrm flipV="1">
              <a:off x="1409" y="2241"/>
              <a:ext cx="2655" cy="655"/>
            </a:xfrm>
            <a:prstGeom prst="line">
              <a:avLst/>
            </a:prstGeom>
            <a:noFill/>
            <a:ln w="50800">
              <a:solidFill>
                <a:srgbClr val="CC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353" name="Rectangle 18"/>
            <p:cNvSpPr>
              <a:spLocks noChangeArrowheads="1"/>
            </p:cNvSpPr>
            <p:nvPr/>
          </p:nvSpPr>
          <p:spPr bwMode="auto">
            <a:xfrm>
              <a:off x="3789" y="2781"/>
              <a:ext cx="1580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0" b="1"/>
                <a:t>Firm 1’s Reaction Curve</a:t>
              </a:r>
            </a:p>
          </p:txBody>
        </p:sp>
        <p:sp>
          <p:nvSpPr>
            <p:cNvPr id="56354" name="Line 19"/>
            <p:cNvSpPr>
              <a:spLocks noChangeShapeType="1"/>
            </p:cNvSpPr>
            <p:nvPr/>
          </p:nvSpPr>
          <p:spPr bwMode="auto">
            <a:xfrm flipH="1" flipV="1">
              <a:off x="3689" y="2393"/>
              <a:ext cx="255" cy="35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6325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6326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6327" name="Rectangle 5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Nash Equilibrium in Prices</a:t>
            </a:r>
          </a:p>
        </p:txBody>
      </p:sp>
      <p:sp>
        <p:nvSpPr>
          <p:cNvPr id="56328" name="Line 6"/>
          <p:cNvSpPr>
            <a:spLocks noChangeShapeType="1"/>
          </p:cNvSpPr>
          <p:nvPr/>
        </p:nvSpPr>
        <p:spPr bwMode="auto">
          <a:xfrm>
            <a:off x="2227263" y="1768475"/>
            <a:ext cx="0" cy="42656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29" name="Line 7"/>
          <p:cNvSpPr>
            <a:spLocks noChangeShapeType="1"/>
          </p:cNvSpPr>
          <p:nvPr/>
        </p:nvSpPr>
        <p:spPr bwMode="auto">
          <a:xfrm>
            <a:off x="2220913" y="6007100"/>
            <a:ext cx="42767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0" name="Rectangle 8"/>
          <p:cNvSpPr>
            <a:spLocks noChangeArrowheads="1"/>
          </p:cNvSpPr>
          <p:nvPr/>
        </p:nvSpPr>
        <p:spPr bwMode="auto">
          <a:xfrm>
            <a:off x="1746250" y="1593850"/>
            <a:ext cx="417513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 b="1"/>
              <a:t>P</a:t>
            </a:r>
            <a:r>
              <a:rPr lang="en-US" altLang="en-US" sz="1800" b="1" baseline="-25000"/>
              <a:t>1</a:t>
            </a:r>
          </a:p>
        </p:txBody>
      </p:sp>
      <p:sp>
        <p:nvSpPr>
          <p:cNvPr id="56331" name="Rectangle 10"/>
          <p:cNvSpPr>
            <a:spLocks noChangeArrowheads="1"/>
          </p:cNvSpPr>
          <p:nvPr/>
        </p:nvSpPr>
        <p:spPr bwMode="auto">
          <a:xfrm>
            <a:off x="6535738" y="5854700"/>
            <a:ext cx="417512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 b="1"/>
              <a:t>P</a:t>
            </a:r>
            <a:r>
              <a:rPr lang="en-US" altLang="en-US" sz="1800" b="1" baseline="-25000"/>
              <a:t>2</a:t>
            </a:r>
          </a:p>
        </p:txBody>
      </p:sp>
      <p:grpSp>
        <p:nvGrpSpPr>
          <p:cNvPr id="3" name="Group 33"/>
          <p:cNvGrpSpPr>
            <a:grpSpLocks/>
          </p:cNvGrpSpPr>
          <p:nvPr/>
        </p:nvGrpSpPr>
        <p:grpSpPr bwMode="auto">
          <a:xfrm>
            <a:off x="1747838" y="1671638"/>
            <a:ext cx="5738812" cy="4641850"/>
            <a:chOff x="1101" y="1053"/>
            <a:chExt cx="3615" cy="2924"/>
          </a:xfrm>
        </p:grpSpPr>
        <p:grpSp>
          <p:nvGrpSpPr>
            <p:cNvPr id="56341" name="Group 31"/>
            <p:cNvGrpSpPr>
              <a:grpSpLocks/>
            </p:cNvGrpSpPr>
            <p:nvPr/>
          </p:nvGrpSpPr>
          <p:grpSpPr bwMode="auto">
            <a:xfrm>
              <a:off x="1437" y="1053"/>
              <a:ext cx="1580" cy="2733"/>
              <a:chOff x="1437" y="1053"/>
              <a:chExt cx="1580" cy="2733"/>
            </a:xfrm>
          </p:grpSpPr>
          <p:sp>
            <p:nvSpPr>
              <p:cNvPr id="56349" name="Line 4"/>
              <p:cNvSpPr>
                <a:spLocks noChangeShapeType="1"/>
              </p:cNvSpPr>
              <p:nvPr/>
            </p:nvSpPr>
            <p:spPr bwMode="auto">
              <a:xfrm flipV="1">
                <a:off x="2343" y="1259"/>
                <a:ext cx="539" cy="2527"/>
              </a:xfrm>
              <a:prstGeom prst="line">
                <a:avLst/>
              </a:prstGeom>
              <a:noFill/>
              <a:ln w="50800">
                <a:solidFill>
                  <a:srgbClr val="CC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350" name="Rectangle 20"/>
              <p:cNvSpPr>
                <a:spLocks noChangeArrowheads="1"/>
              </p:cNvSpPr>
              <p:nvPr/>
            </p:nvSpPr>
            <p:spPr bwMode="auto">
              <a:xfrm>
                <a:off x="1437" y="1053"/>
                <a:ext cx="1580" cy="2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0" b="1"/>
                  <a:t>Firm 2’s Reaction Curve</a:t>
                </a:r>
              </a:p>
            </p:txBody>
          </p:sp>
          <p:sp>
            <p:nvSpPr>
              <p:cNvPr id="56351" name="Line 21"/>
              <p:cNvSpPr>
                <a:spLocks noChangeShapeType="1"/>
              </p:cNvSpPr>
              <p:nvPr/>
            </p:nvSpPr>
            <p:spPr bwMode="auto">
              <a:xfrm>
                <a:off x="2361" y="1305"/>
                <a:ext cx="367" cy="31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6342" name="Rectangle 11"/>
            <p:cNvSpPr>
              <a:spLocks noChangeArrowheads="1"/>
            </p:cNvSpPr>
            <p:nvPr/>
          </p:nvSpPr>
          <p:spPr bwMode="auto">
            <a:xfrm>
              <a:off x="1101" y="2445"/>
              <a:ext cx="274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800" b="1"/>
                <a:t>$4</a:t>
              </a:r>
            </a:p>
          </p:txBody>
        </p:sp>
        <p:sp>
          <p:nvSpPr>
            <p:cNvPr id="56343" name="Rectangle 12"/>
            <p:cNvSpPr>
              <a:spLocks noChangeArrowheads="1"/>
            </p:cNvSpPr>
            <p:nvPr/>
          </p:nvSpPr>
          <p:spPr bwMode="auto">
            <a:xfrm>
              <a:off x="2397" y="3767"/>
              <a:ext cx="256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0" b="1"/>
                <a:t>$4</a:t>
              </a:r>
            </a:p>
          </p:txBody>
        </p:sp>
        <p:sp>
          <p:nvSpPr>
            <p:cNvPr id="56344" name="Line 15"/>
            <p:cNvSpPr>
              <a:spLocks noChangeShapeType="1"/>
            </p:cNvSpPr>
            <p:nvPr/>
          </p:nvSpPr>
          <p:spPr bwMode="auto">
            <a:xfrm flipV="1">
              <a:off x="2592" y="2585"/>
              <a:ext cx="0" cy="121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345" name="Line 16"/>
            <p:cNvSpPr>
              <a:spLocks noChangeShapeType="1"/>
            </p:cNvSpPr>
            <p:nvPr/>
          </p:nvSpPr>
          <p:spPr bwMode="auto">
            <a:xfrm>
              <a:off x="1401" y="2592"/>
              <a:ext cx="118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346" name="Oval 17"/>
            <p:cNvSpPr>
              <a:spLocks noChangeArrowheads="1"/>
            </p:cNvSpPr>
            <p:nvPr/>
          </p:nvSpPr>
          <p:spPr bwMode="auto">
            <a:xfrm>
              <a:off x="2544" y="2544"/>
              <a:ext cx="96" cy="96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6347" name="Rectangle 22"/>
            <p:cNvSpPr>
              <a:spLocks noChangeArrowheads="1"/>
            </p:cNvSpPr>
            <p:nvPr/>
          </p:nvSpPr>
          <p:spPr bwMode="auto">
            <a:xfrm>
              <a:off x="3549" y="3309"/>
              <a:ext cx="1167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0" b="1"/>
                <a:t>Nash Equilibrium</a:t>
              </a:r>
            </a:p>
          </p:txBody>
        </p:sp>
        <p:sp>
          <p:nvSpPr>
            <p:cNvPr id="56348" name="Line 23"/>
            <p:cNvSpPr>
              <a:spLocks noChangeShapeType="1"/>
            </p:cNvSpPr>
            <p:nvPr/>
          </p:nvSpPr>
          <p:spPr bwMode="auto">
            <a:xfrm flipH="1" flipV="1">
              <a:off x="2681" y="2681"/>
              <a:ext cx="975" cy="59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1747838" y="2105025"/>
            <a:ext cx="5424487" cy="4208463"/>
            <a:chOff x="1101" y="1326"/>
            <a:chExt cx="3417" cy="2651"/>
          </a:xfrm>
        </p:grpSpPr>
        <p:sp>
          <p:nvSpPr>
            <p:cNvPr id="56334" name="Rectangle 9"/>
            <p:cNvSpPr>
              <a:spLocks noChangeArrowheads="1"/>
            </p:cNvSpPr>
            <p:nvPr/>
          </p:nvSpPr>
          <p:spPr bwMode="auto">
            <a:xfrm>
              <a:off x="1101" y="1869"/>
              <a:ext cx="274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800" b="1"/>
                <a:t>$6</a:t>
              </a:r>
            </a:p>
          </p:txBody>
        </p:sp>
        <p:sp>
          <p:nvSpPr>
            <p:cNvPr id="56335" name="Rectangle 13"/>
            <p:cNvSpPr>
              <a:spLocks noChangeArrowheads="1"/>
            </p:cNvSpPr>
            <p:nvPr/>
          </p:nvSpPr>
          <p:spPr bwMode="auto">
            <a:xfrm>
              <a:off x="3069" y="3767"/>
              <a:ext cx="256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0" b="1"/>
                <a:t>$6</a:t>
              </a:r>
            </a:p>
          </p:txBody>
        </p:sp>
        <p:sp>
          <p:nvSpPr>
            <p:cNvPr id="56336" name="Line 24"/>
            <p:cNvSpPr>
              <a:spLocks noChangeShapeType="1"/>
            </p:cNvSpPr>
            <p:nvPr/>
          </p:nvSpPr>
          <p:spPr bwMode="auto">
            <a:xfrm>
              <a:off x="1401" y="2016"/>
              <a:ext cx="180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337" name="Line 25"/>
            <p:cNvSpPr>
              <a:spLocks noChangeShapeType="1"/>
            </p:cNvSpPr>
            <p:nvPr/>
          </p:nvSpPr>
          <p:spPr bwMode="auto">
            <a:xfrm flipV="1">
              <a:off x="3216" y="2009"/>
              <a:ext cx="0" cy="179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338" name="Oval 26"/>
            <p:cNvSpPr>
              <a:spLocks noChangeArrowheads="1"/>
            </p:cNvSpPr>
            <p:nvPr/>
          </p:nvSpPr>
          <p:spPr bwMode="auto">
            <a:xfrm>
              <a:off x="3168" y="1968"/>
              <a:ext cx="96" cy="96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6339" name="Rectangle 27"/>
            <p:cNvSpPr>
              <a:spLocks noChangeArrowheads="1"/>
            </p:cNvSpPr>
            <p:nvPr/>
          </p:nvSpPr>
          <p:spPr bwMode="auto">
            <a:xfrm>
              <a:off x="3094" y="1326"/>
              <a:ext cx="1424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0" b="1"/>
                <a:t>Collusive Equilibrium</a:t>
              </a:r>
            </a:p>
          </p:txBody>
        </p:sp>
        <p:sp>
          <p:nvSpPr>
            <p:cNvPr id="56340" name="Line 28"/>
            <p:cNvSpPr>
              <a:spLocks noChangeShapeType="1"/>
            </p:cNvSpPr>
            <p:nvPr/>
          </p:nvSpPr>
          <p:spPr bwMode="auto">
            <a:xfrm flipH="1">
              <a:off x="3305" y="1545"/>
              <a:ext cx="351" cy="36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smtClean="0"/>
              <a:t>Chapter 12</a:t>
            </a:r>
          </a:p>
        </p:txBody>
      </p:sp>
      <p:sp>
        <p:nvSpPr>
          <p:cNvPr id="5734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/>
              <a:t>Slide </a:t>
            </a:r>
            <a:fld id="{E5ECC7F0-1D98-4893-BD23-F3782B402CFC}" type="slidenum">
              <a:rPr lang="en-US" altLang="en-US" sz="1600"/>
              <a:pPr/>
              <a:t>42</a:t>
            </a:fld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57348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7349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7350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Nash Equilibrium in Prices</a:t>
            </a:r>
          </a:p>
        </p:txBody>
      </p:sp>
      <p:sp>
        <p:nvSpPr>
          <p:cNvPr id="57351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70000"/>
              </a:spcBef>
            </a:pPr>
            <a:r>
              <a:rPr lang="en-US" altLang="en-US" smtClean="0"/>
              <a:t>Does the Stackelberg model prediction for first mover hold when price is the variable instead of quantity?	</a:t>
            </a:r>
          </a:p>
          <a:p>
            <a:pPr lvl="1">
              <a:spcBef>
                <a:spcPct val="70000"/>
              </a:spcBef>
            </a:pPr>
            <a:r>
              <a:rPr lang="en-US" altLang="en-US" smtClean="0"/>
              <a:t>Hint: Would you want to set price first?</a:t>
            </a:r>
          </a:p>
        </p:txBody>
      </p:sp>
    </p:spTree>
  </p:cSld>
  <p:clrMapOvr>
    <a:masterClrMapping/>
  </p:clrMapOvr>
  <p:transition spd="med">
    <p:zoom dir="in"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smtClean="0"/>
              <a:t>Chapter 12</a:t>
            </a:r>
          </a:p>
        </p:txBody>
      </p:sp>
      <p:sp>
        <p:nvSpPr>
          <p:cNvPr id="583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/>
              <a:t>Slide </a:t>
            </a:r>
            <a:fld id="{3EB75A59-4AD2-47C4-A891-60426CC3EF06}" type="slidenum">
              <a:rPr lang="en-US" altLang="en-US" sz="1600"/>
              <a:pPr/>
              <a:t>43</a:t>
            </a:fld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58372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8373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8374" name="Rectangle 4"/>
          <p:cNvSpPr>
            <a:spLocks noGrp="1" noChangeArrowheads="1"/>
          </p:cNvSpPr>
          <p:nvPr>
            <p:ph type="title"/>
          </p:nvPr>
        </p:nvSpPr>
        <p:spPr>
          <a:xfrm>
            <a:off x="550863" y="277813"/>
            <a:ext cx="7983537" cy="781050"/>
          </a:xfrm>
          <a:noFill/>
        </p:spPr>
        <p:txBody>
          <a:bodyPr/>
          <a:lstStyle/>
          <a:p>
            <a:r>
              <a:rPr lang="en-US" altLang="en-US" sz="3200" smtClean="0"/>
              <a:t>A Pricing Problem </a:t>
            </a:r>
            <a:br>
              <a:rPr lang="en-US" altLang="en-US" sz="3200" smtClean="0"/>
            </a:br>
            <a:r>
              <a:rPr lang="en-US" altLang="en-US" sz="3200" smtClean="0"/>
              <a:t>for Procter &amp; Gamble</a:t>
            </a:r>
            <a:endParaRPr lang="en-US" altLang="en-US" smtClean="0"/>
          </a:p>
        </p:txBody>
      </p:sp>
      <p:sp>
        <p:nvSpPr>
          <p:cNvPr id="5837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143000" y="2284413"/>
            <a:ext cx="7772400" cy="3659187"/>
          </a:xfrm>
          <a:noFill/>
        </p:spPr>
        <p:txBody>
          <a:bodyPr/>
          <a:lstStyle/>
          <a:p>
            <a:pPr>
              <a:spcBef>
                <a:spcPct val="70000"/>
              </a:spcBef>
            </a:pPr>
            <a:r>
              <a:rPr lang="en-US" altLang="en-US" smtClean="0"/>
              <a:t>Scenario</a:t>
            </a:r>
          </a:p>
          <a:p>
            <a:pPr>
              <a:spcBef>
                <a:spcPct val="70000"/>
              </a:spcBef>
              <a:buFont typeface="Wingdings" panose="05000000000000000000" pitchFamily="2" charset="2"/>
              <a:buNone/>
            </a:pPr>
            <a:r>
              <a:rPr lang="en-US" altLang="en-US" smtClean="0"/>
              <a:t>	1)	Procter &amp; Gamble, Kao Soap, Ltd., 		and Unilever, Ltd were entering the 	market for Gypsy Moth Tape.</a:t>
            </a:r>
          </a:p>
          <a:p>
            <a:pPr>
              <a:spcBef>
                <a:spcPct val="70000"/>
              </a:spcBef>
              <a:buFont typeface="Wingdings" panose="05000000000000000000" pitchFamily="2" charset="2"/>
              <a:buNone/>
            </a:pPr>
            <a:r>
              <a:rPr lang="en-US" altLang="en-US" smtClean="0"/>
              <a:t>	2)	All three would be choosing their 		prices at the same time.</a:t>
            </a:r>
          </a:p>
        </p:txBody>
      </p:sp>
      <p:sp>
        <p:nvSpPr>
          <p:cNvPr id="235526" name="Text Box 6"/>
          <p:cNvSpPr txBox="1">
            <a:spLocks noChangeArrowheads="1"/>
          </p:cNvSpPr>
          <p:nvPr/>
        </p:nvSpPr>
        <p:spPr bwMode="auto">
          <a:xfrm>
            <a:off x="546100" y="1427163"/>
            <a:ext cx="4135438" cy="531812"/>
          </a:xfrm>
          <a:prstGeom prst="rect">
            <a:avLst/>
          </a:prstGeom>
          <a:solidFill>
            <a:srgbClr val="D8C0CB"/>
          </a:solidFill>
          <a:ln w="12700">
            <a:solidFill>
              <a:srgbClr val="376546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800" b="1">
                <a:latin typeface="Arial" charset="0"/>
              </a:rPr>
              <a:t>Differentiated Products</a:t>
            </a:r>
            <a:endParaRPr lang="en-US" sz="3200" b="1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smtClean="0"/>
              <a:t>Chapter 12</a:t>
            </a:r>
          </a:p>
        </p:txBody>
      </p:sp>
      <p:sp>
        <p:nvSpPr>
          <p:cNvPr id="5939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/>
              <a:t>Slide </a:t>
            </a:r>
            <a:fld id="{FA42CDF6-A13D-42D8-AFEE-9B815D84CFAA}" type="slidenum">
              <a:rPr lang="en-US" altLang="en-US" sz="1600"/>
              <a:pPr/>
              <a:t>44</a:t>
            </a:fld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59396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9397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9398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143000" y="2212975"/>
            <a:ext cx="7096125" cy="3730625"/>
          </a:xfrm>
          <a:noFill/>
        </p:spPr>
        <p:txBody>
          <a:bodyPr/>
          <a:lstStyle/>
          <a:p>
            <a:pPr>
              <a:spcBef>
                <a:spcPct val="70000"/>
              </a:spcBef>
            </a:pPr>
            <a:r>
              <a:rPr lang="en-US" altLang="en-US" smtClean="0"/>
              <a:t>Scenario</a:t>
            </a:r>
          </a:p>
          <a:p>
            <a:pPr>
              <a:spcBef>
                <a:spcPct val="70000"/>
              </a:spcBef>
              <a:buFont typeface="Wingdings" panose="05000000000000000000" pitchFamily="2" charset="2"/>
              <a:buNone/>
            </a:pPr>
            <a:r>
              <a:rPr lang="en-US" altLang="en-US" smtClean="0"/>
              <a:t>	3)	Procter &amp; Gamble had to 		consider competitors prices 		when setting their price.</a:t>
            </a:r>
          </a:p>
          <a:p>
            <a:pPr>
              <a:spcBef>
                <a:spcPct val="70000"/>
              </a:spcBef>
              <a:buFont typeface="Wingdings" panose="05000000000000000000" pitchFamily="2" charset="2"/>
              <a:buNone/>
            </a:pPr>
            <a:r>
              <a:rPr lang="en-US" altLang="en-US" smtClean="0"/>
              <a:t>	4)	FC = $480,000/month and       	VC = $1/unit for all firms</a:t>
            </a:r>
          </a:p>
        </p:txBody>
      </p:sp>
      <p:sp>
        <p:nvSpPr>
          <p:cNvPr id="237574" name="Text Box 6"/>
          <p:cNvSpPr txBox="1">
            <a:spLocks noChangeArrowheads="1"/>
          </p:cNvSpPr>
          <p:nvPr/>
        </p:nvSpPr>
        <p:spPr bwMode="auto">
          <a:xfrm>
            <a:off x="546100" y="1427163"/>
            <a:ext cx="4135438" cy="531812"/>
          </a:xfrm>
          <a:prstGeom prst="rect">
            <a:avLst/>
          </a:prstGeom>
          <a:solidFill>
            <a:srgbClr val="D8C0CB"/>
          </a:solidFill>
          <a:ln w="12700">
            <a:solidFill>
              <a:srgbClr val="376546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800" b="1">
                <a:latin typeface="Arial" charset="0"/>
              </a:rPr>
              <a:t>Differentiated Products</a:t>
            </a:r>
            <a:endParaRPr lang="en-US" sz="3200" b="1">
              <a:latin typeface="Arial" charset="0"/>
            </a:endParaRPr>
          </a:p>
        </p:txBody>
      </p:sp>
      <p:sp>
        <p:nvSpPr>
          <p:cNvPr id="59400" name="Rectangle 8"/>
          <p:cNvSpPr>
            <a:spLocks noGrp="1" noChangeArrowheads="1"/>
          </p:cNvSpPr>
          <p:nvPr>
            <p:ph type="title"/>
          </p:nvPr>
        </p:nvSpPr>
        <p:spPr>
          <a:xfrm>
            <a:off x="550863" y="277813"/>
            <a:ext cx="7983537" cy="781050"/>
          </a:xfrm>
          <a:noFill/>
        </p:spPr>
        <p:txBody>
          <a:bodyPr/>
          <a:lstStyle/>
          <a:p>
            <a:r>
              <a:rPr lang="en-US" altLang="en-US" sz="3200" smtClean="0"/>
              <a:t>A Pricing Problem </a:t>
            </a:r>
            <a:br>
              <a:rPr lang="en-US" altLang="en-US" sz="3200" smtClean="0"/>
            </a:br>
            <a:r>
              <a:rPr lang="en-US" altLang="en-US" sz="3200" smtClean="0"/>
              <a:t>for Procter &amp; Gamble</a:t>
            </a:r>
            <a:endParaRPr lang="en-US" altLang="en-US" smtClean="0"/>
          </a:p>
        </p:txBody>
      </p:sp>
    </p:spTree>
  </p:cSld>
  <p:clrMapOvr>
    <a:masterClrMapping/>
  </p:clrMapOvr>
  <p:transition spd="med">
    <p:wipe dir="r"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smtClean="0"/>
              <a:t>Chapter 12</a:t>
            </a:r>
          </a:p>
        </p:txBody>
      </p:sp>
      <p:sp>
        <p:nvSpPr>
          <p:cNvPr id="6041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/>
              <a:t>Slide </a:t>
            </a:r>
            <a:fld id="{979489E5-00D2-438E-BBB5-605AE1E940FC}" type="slidenum">
              <a:rPr lang="en-US" altLang="en-US" sz="1600"/>
              <a:pPr/>
              <a:t>45</a:t>
            </a:fld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60420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60421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60422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143000" y="2212975"/>
            <a:ext cx="7772400" cy="3730625"/>
          </a:xfrm>
          <a:noFill/>
        </p:spPr>
        <p:txBody>
          <a:bodyPr/>
          <a:lstStyle/>
          <a:p>
            <a:pPr>
              <a:lnSpc>
                <a:spcPct val="90000"/>
              </a:lnSpc>
              <a:spcBef>
                <a:spcPct val="70000"/>
              </a:spcBef>
            </a:pPr>
            <a:r>
              <a:rPr lang="en-US" altLang="en-US" smtClean="0"/>
              <a:t>Scenario</a:t>
            </a:r>
          </a:p>
          <a:p>
            <a:pPr>
              <a:lnSpc>
                <a:spcPct val="90000"/>
              </a:lnSpc>
              <a:spcBef>
                <a:spcPct val="70000"/>
              </a:spcBef>
              <a:buFont typeface="Wingdings" panose="05000000000000000000" pitchFamily="2" charset="2"/>
              <a:buNone/>
            </a:pPr>
            <a:r>
              <a:rPr lang="en-US" altLang="en-US" smtClean="0"/>
              <a:t>	5)	P&amp;G’s demand curve was:</a:t>
            </a:r>
          </a:p>
          <a:p>
            <a:pPr>
              <a:lnSpc>
                <a:spcPct val="90000"/>
              </a:lnSpc>
              <a:spcBef>
                <a:spcPct val="70000"/>
              </a:spcBef>
              <a:buFont typeface="Wingdings" panose="05000000000000000000" pitchFamily="2" charset="2"/>
              <a:buNone/>
            </a:pPr>
            <a:r>
              <a:rPr lang="en-US" altLang="en-US" smtClean="0"/>
              <a:t>		Q = 3,375</a:t>
            </a:r>
            <a:r>
              <a:rPr lang="en-US" altLang="en-US" i="1" smtClean="0"/>
              <a:t>P</a:t>
            </a:r>
            <a:r>
              <a:rPr lang="en-US" altLang="en-US" baseline="30000" smtClean="0"/>
              <a:t>-3.5</a:t>
            </a:r>
            <a:r>
              <a:rPr lang="en-US" altLang="en-US" smtClean="0"/>
              <a:t>(</a:t>
            </a:r>
            <a:r>
              <a:rPr lang="en-US" altLang="en-US" i="1" smtClean="0"/>
              <a:t>P</a:t>
            </a:r>
            <a:r>
              <a:rPr lang="en-US" altLang="en-US" i="1" baseline="-25000" smtClean="0"/>
              <a:t>U</a:t>
            </a:r>
            <a:r>
              <a:rPr lang="en-US" altLang="en-US" smtClean="0"/>
              <a:t>)</a:t>
            </a:r>
            <a:r>
              <a:rPr lang="en-US" altLang="en-US" baseline="30000" smtClean="0"/>
              <a:t>.25</a:t>
            </a:r>
            <a:r>
              <a:rPr lang="en-US" altLang="en-US" smtClean="0"/>
              <a:t>(</a:t>
            </a:r>
            <a:r>
              <a:rPr lang="en-US" altLang="en-US" i="1" smtClean="0"/>
              <a:t>P</a:t>
            </a:r>
            <a:r>
              <a:rPr lang="en-US" altLang="en-US" i="1" baseline="-25000" smtClean="0"/>
              <a:t>K</a:t>
            </a:r>
            <a:r>
              <a:rPr lang="en-US" altLang="en-US" smtClean="0"/>
              <a:t>)</a:t>
            </a:r>
            <a:r>
              <a:rPr lang="en-US" altLang="en-US" baseline="30000" smtClean="0"/>
              <a:t>.25</a:t>
            </a:r>
            <a:endParaRPr lang="en-US" altLang="en-US" smtClean="0"/>
          </a:p>
          <a:p>
            <a:pPr lvl="2">
              <a:lnSpc>
                <a:spcPct val="90000"/>
              </a:lnSpc>
              <a:spcBef>
                <a:spcPct val="35000"/>
              </a:spcBef>
            </a:pPr>
            <a:r>
              <a:rPr lang="en-US" altLang="en-US" smtClean="0"/>
              <a:t>Where </a:t>
            </a:r>
            <a:r>
              <a:rPr lang="en-US" altLang="en-US" i="1" smtClean="0"/>
              <a:t>P, P</a:t>
            </a:r>
            <a:r>
              <a:rPr lang="en-US" altLang="en-US" i="1" baseline="-25000" smtClean="0"/>
              <a:t>U </a:t>
            </a:r>
            <a:r>
              <a:rPr lang="en-US" altLang="en-US" i="1" smtClean="0"/>
              <a:t>, P</a:t>
            </a:r>
            <a:r>
              <a:rPr lang="en-US" altLang="en-US" i="1" baseline="-25000" smtClean="0"/>
              <a:t>K</a:t>
            </a:r>
            <a:r>
              <a:rPr lang="en-US" altLang="en-US" i="1" smtClean="0"/>
              <a:t> </a:t>
            </a:r>
            <a:r>
              <a:rPr lang="en-US" altLang="en-US" smtClean="0"/>
              <a:t>are P&amp;G’s, Unilever’s, and Kao’s prices respectively</a:t>
            </a:r>
          </a:p>
        </p:txBody>
      </p:sp>
      <p:sp>
        <p:nvSpPr>
          <p:cNvPr id="239622" name="Text Box 6"/>
          <p:cNvSpPr txBox="1">
            <a:spLocks noChangeArrowheads="1"/>
          </p:cNvSpPr>
          <p:nvPr/>
        </p:nvSpPr>
        <p:spPr bwMode="auto">
          <a:xfrm>
            <a:off x="546100" y="1427163"/>
            <a:ext cx="4135438" cy="531812"/>
          </a:xfrm>
          <a:prstGeom prst="rect">
            <a:avLst/>
          </a:prstGeom>
          <a:solidFill>
            <a:srgbClr val="D8C0CB"/>
          </a:solidFill>
          <a:ln w="12700">
            <a:solidFill>
              <a:srgbClr val="376546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800" b="1">
                <a:latin typeface="Arial" charset="0"/>
              </a:rPr>
              <a:t>Differentiated Products</a:t>
            </a:r>
            <a:endParaRPr lang="en-US" sz="3200" b="1">
              <a:latin typeface="Arial" charset="0"/>
            </a:endParaRPr>
          </a:p>
        </p:txBody>
      </p:sp>
      <p:sp>
        <p:nvSpPr>
          <p:cNvPr id="60424" name="Rectangle 8"/>
          <p:cNvSpPr>
            <a:spLocks noGrp="1" noChangeArrowheads="1"/>
          </p:cNvSpPr>
          <p:nvPr>
            <p:ph type="title"/>
          </p:nvPr>
        </p:nvSpPr>
        <p:spPr>
          <a:xfrm>
            <a:off x="550863" y="277813"/>
            <a:ext cx="7983537" cy="781050"/>
          </a:xfrm>
          <a:noFill/>
        </p:spPr>
        <p:txBody>
          <a:bodyPr/>
          <a:lstStyle/>
          <a:p>
            <a:r>
              <a:rPr lang="en-US" altLang="en-US" sz="3200" smtClean="0"/>
              <a:t>A Pricing Problem </a:t>
            </a:r>
            <a:br>
              <a:rPr lang="en-US" altLang="en-US" sz="3200" smtClean="0"/>
            </a:br>
            <a:r>
              <a:rPr lang="en-US" altLang="en-US" sz="3200" smtClean="0"/>
              <a:t>for Procter &amp; Gamble</a:t>
            </a:r>
            <a:endParaRPr lang="en-US" altLang="en-US" smtClean="0"/>
          </a:p>
        </p:txBody>
      </p:sp>
    </p:spTree>
  </p:cSld>
  <p:clrMapOvr>
    <a:masterClrMapping/>
  </p:clrMapOvr>
  <p:transition spd="med">
    <p:wipe dir="r"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smtClean="0"/>
              <a:t>Chapter 12</a:t>
            </a:r>
          </a:p>
        </p:txBody>
      </p:sp>
      <p:sp>
        <p:nvSpPr>
          <p:cNvPr id="6144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/>
              <a:t>Slide </a:t>
            </a:r>
            <a:fld id="{B3041844-67DC-4FBA-AC34-EC0AD459DFB4}" type="slidenum">
              <a:rPr lang="en-US" altLang="en-US" sz="1600"/>
              <a:pPr/>
              <a:t>46</a:t>
            </a:fld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61444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61445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6144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143000" y="2212975"/>
            <a:ext cx="7772400" cy="3730625"/>
          </a:xfrm>
          <a:noFill/>
        </p:spPr>
        <p:txBody>
          <a:bodyPr/>
          <a:lstStyle/>
          <a:p>
            <a:pPr>
              <a:lnSpc>
                <a:spcPct val="90000"/>
              </a:lnSpc>
              <a:spcBef>
                <a:spcPct val="70000"/>
              </a:spcBef>
            </a:pPr>
            <a:r>
              <a:rPr lang="en-US" altLang="en-US" smtClean="0">
                <a:solidFill>
                  <a:srgbClr val="FC0128"/>
                </a:solidFill>
              </a:rPr>
              <a:t>Problem</a:t>
            </a:r>
          </a:p>
          <a:p>
            <a:pPr lvl="1">
              <a:lnSpc>
                <a:spcPct val="90000"/>
              </a:lnSpc>
              <a:buSzPct val="75000"/>
            </a:pPr>
            <a:r>
              <a:rPr lang="en-US" altLang="en-US" smtClean="0"/>
              <a:t>What price should P&amp;G choose and what is the expected profit?</a:t>
            </a:r>
          </a:p>
        </p:txBody>
      </p:sp>
      <p:sp>
        <p:nvSpPr>
          <p:cNvPr id="368645" name="Text Box 5"/>
          <p:cNvSpPr txBox="1">
            <a:spLocks noChangeArrowheads="1"/>
          </p:cNvSpPr>
          <p:nvPr/>
        </p:nvSpPr>
        <p:spPr bwMode="auto">
          <a:xfrm>
            <a:off x="546100" y="1427163"/>
            <a:ext cx="4135438" cy="531812"/>
          </a:xfrm>
          <a:prstGeom prst="rect">
            <a:avLst/>
          </a:prstGeom>
          <a:solidFill>
            <a:srgbClr val="D8C0CB"/>
          </a:solidFill>
          <a:ln w="12700">
            <a:solidFill>
              <a:srgbClr val="376546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800" b="1">
                <a:latin typeface="Arial" charset="0"/>
              </a:rPr>
              <a:t>Differentiated Products</a:t>
            </a:r>
            <a:endParaRPr lang="en-US" sz="3200" b="1">
              <a:latin typeface="Arial" charset="0"/>
            </a:endParaRPr>
          </a:p>
        </p:txBody>
      </p:sp>
      <p:sp>
        <p:nvSpPr>
          <p:cNvPr id="61448" name="Rectangle 6"/>
          <p:cNvSpPr>
            <a:spLocks noGrp="1" noChangeArrowheads="1"/>
          </p:cNvSpPr>
          <p:nvPr>
            <p:ph type="title"/>
          </p:nvPr>
        </p:nvSpPr>
        <p:spPr>
          <a:xfrm>
            <a:off x="550863" y="277813"/>
            <a:ext cx="7983537" cy="781050"/>
          </a:xfrm>
          <a:noFill/>
        </p:spPr>
        <p:txBody>
          <a:bodyPr/>
          <a:lstStyle/>
          <a:p>
            <a:r>
              <a:rPr lang="en-US" altLang="en-US" sz="3200" smtClean="0"/>
              <a:t>A Pricing Problem </a:t>
            </a:r>
            <a:br>
              <a:rPr lang="en-US" altLang="en-US" sz="3200" smtClean="0"/>
            </a:br>
            <a:r>
              <a:rPr lang="en-US" altLang="en-US" sz="3200" smtClean="0"/>
              <a:t>for Procter &amp; Gamble</a:t>
            </a:r>
            <a:endParaRPr lang="en-US" altLang="en-US" smtClean="0"/>
          </a:p>
        </p:txBody>
      </p:sp>
    </p:spTree>
  </p:cSld>
  <p:clrMapOvr>
    <a:masterClrMapping/>
  </p:clrMapOvr>
  <p:transition spd="med">
    <p:wipe dir="r"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62467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62468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z="3600" smtClean="0"/>
              <a:t>P&amp;G’s Profit </a:t>
            </a:r>
            <a:r>
              <a:rPr lang="en-US" altLang="en-US" sz="2400" smtClean="0"/>
              <a:t>(in thousands of $ per month)</a:t>
            </a:r>
            <a:endParaRPr lang="en-US" altLang="en-US" smtClean="0"/>
          </a:p>
        </p:txBody>
      </p:sp>
      <p:sp>
        <p:nvSpPr>
          <p:cNvPr id="6246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33400" y="2511425"/>
            <a:ext cx="8382000" cy="3505200"/>
          </a:xfrm>
          <a:noFill/>
        </p:spPr>
        <p:txBody>
          <a:bodyPr/>
          <a:lstStyle/>
          <a:p>
            <a:pPr marL="0" indent="0">
              <a:lnSpc>
                <a:spcPct val="80000"/>
              </a:lnSpc>
              <a:spcBef>
                <a:spcPct val="70000"/>
              </a:spcBef>
              <a:buFont typeface="Wingdings" panose="05000000000000000000" pitchFamily="2" charset="2"/>
              <a:buNone/>
              <a:tabLst>
                <a:tab pos="1323975" algn="r"/>
                <a:tab pos="2276475" algn="r"/>
                <a:tab pos="3136900" algn="r"/>
                <a:tab pos="4111625" algn="r"/>
                <a:tab pos="5087938" algn="r"/>
                <a:tab pos="6110288" algn="r"/>
                <a:tab pos="7085013" algn="r"/>
                <a:tab pos="8061325" algn="r"/>
              </a:tabLst>
            </a:pPr>
            <a:r>
              <a:rPr lang="en-US" altLang="en-US" sz="2000" smtClean="0"/>
              <a:t>1.10	-226	-215	-204	-194	-183	-174	-165	-155</a:t>
            </a:r>
          </a:p>
          <a:p>
            <a:pPr marL="0" indent="0">
              <a:lnSpc>
                <a:spcPct val="80000"/>
              </a:lnSpc>
              <a:spcBef>
                <a:spcPct val="70000"/>
              </a:spcBef>
              <a:buFont typeface="Wingdings" panose="05000000000000000000" pitchFamily="2" charset="2"/>
              <a:buNone/>
              <a:tabLst>
                <a:tab pos="1323975" algn="r"/>
                <a:tab pos="2276475" algn="r"/>
                <a:tab pos="3136900" algn="r"/>
                <a:tab pos="4111625" algn="r"/>
                <a:tab pos="5087938" algn="r"/>
                <a:tab pos="6110288" algn="r"/>
                <a:tab pos="7085013" algn="r"/>
                <a:tab pos="8061325" algn="r"/>
              </a:tabLst>
            </a:pPr>
            <a:r>
              <a:rPr lang="en-US" altLang="en-US" sz="2000" smtClean="0"/>
              <a:t>1.20	-106	-89	-73	-58	-43	-28	-15	-2</a:t>
            </a:r>
          </a:p>
          <a:p>
            <a:pPr marL="0" indent="0">
              <a:lnSpc>
                <a:spcPct val="80000"/>
              </a:lnSpc>
              <a:spcBef>
                <a:spcPct val="70000"/>
              </a:spcBef>
              <a:buFont typeface="Wingdings" panose="05000000000000000000" pitchFamily="2" charset="2"/>
              <a:buNone/>
              <a:tabLst>
                <a:tab pos="1323975" algn="r"/>
                <a:tab pos="2276475" algn="r"/>
                <a:tab pos="3136900" algn="r"/>
                <a:tab pos="4111625" algn="r"/>
                <a:tab pos="5087938" algn="r"/>
                <a:tab pos="6110288" algn="r"/>
                <a:tab pos="7085013" algn="r"/>
                <a:tab pos="8061325" algn="r"/>
              </a:tabLst>
            </a:pPr>
            <a:r>
              <a:rPr lang="en-US" altLang="en-US" sz="2000" smtClean="0"/>
              <a:t>1.30	-56	-37	-19	2	15	31	47	62</a:t>
            </a:r>
          </a:p>
          <a:p>
            <a:pPr marL="0" indent="0">
              <a:lnSpc>
                <a:spcPct val="80000"/>
              </a:lnSpc>
              <a:spcBef>
                <a:spcPct val="70000"/>
              </a:spcBef>
              <a:buFont typeface="Wingdings" panose="05000000000000000000" pitchFamily="2" charset="2"/>
              <a:buNone/>
              <a:tabLst>
                <a:tab pos="1323975" algn="r"/>
                <a:tab pos="2276475" algn="r"/>
                <a:tab pos="3136900" algn="r"/>
                <a:tab pos="4111625" algn="r"/>
                <a:tab pos="5087938" algn="r"/>
                <a:tab pos="6110288" algn="r"/>
                <a:tab pos="7085013" algn="r"/>
                <a:tab pos="8061325" algn="r"/>
              </a:tabLst>
            </a:pPr>
            <a:r>
              <a:rPr lang="en-US" altLang="en-US" sz="2000" smtClean="0"/>
              <a:t>1.40	-44	-25	-6	12	29	46	62	78</a:t>
            </a:r>
          </a:p>
          <a:p>
            <a:pPr marL="0" indent="0">
              <a:lnSpc>
                <a:spcPct val="80000"/>
              </a:lnSpc>
              <a:spcBef>
                <a:spcPct val="70000"/>
              </a:spcBef>
              <a:buFont typeface="Wingdings" panose="05000000000000000000" pitchFamily="2" charset="2"/>
              <a:buNone/>
              <a:tabLst>
                <a:tab pos="1323975" algn="r"/>
                <a:tab pos="2276475" algn="r"/>
                <a:tab pos="3136900" algn="r"/>
                <a:tab pos="4111625" algn="r"/>
                <a:tab pos="5087938" algn="r"/>
                <a:tab pos="6110288" algn="r"/>
                <a:tab pos="7085013" algn="r"/>
                <a:tab pos="8061325" algn="r"/>
              </a:tabLst>
            </a:pPr>
            <a:r>
              <a:rPr lang="en-US" altLang="en-US" sz="2000" smtClean="0"/>
              <a:t>1.50	-52	-32	-15	3	20	36	52	68</a:t>
            </a:r>
          </a:p>
          <a:p>
            <a:pPr marL="0" indent="0">
              <a:lnSpc>
                <a:spcPct val="80000"/>
              </a:lnSpc>
              <a:spcBef>
                <a:spcPct val="70000"/>
              </a:spcBef>
              <a:buFont typeface="Wingdings" panose="05000000000000000000" pitchFamily="2" charset="2"/>
              <a:buNone/>
              <a:tabLst>
                <a:tab pos="1323975" algn="r"/>
                <a:tab pos="2276475" algn="r"/>
                <a:tab pos="3136900" algn="r"/>
                <a:tab pos="4111625" algn="r"/>
                <a:tab pos="5087938" algn="r"/>
                <a:tab pos="6110288" algn="r"/>
                <a:tab pos="7085013" algn="r"/>
                <a:tab pos="8061325" algn="r"/>
              </a:tabLst>
            </a:pPr>
            <a:r>
              <a:rPr lang="en-US" altLang="en-US" sz="2000" smtClean="0"/>
              <a:t>1.60	-70	-51	-34	-18	-1	14	30	44</a:t>
            </a:r>
          </a:p>
          <a:p>
            <a:pPr marL="0" indent="0">
              <a:lnSpc>
                <a:spcPct val="80000"/>
              </a:lnSpc>
              <a:spcBef>
                <a:spcPct val="70000"/>
              </a:spcBef>
              <a:buFont typeface="Wingdings" panose="05000000000000000000" pitchFamily="2" charset="2"/>
              <a:buNone/>
              <a:tabLst>
                <a:tab pos="1323975" algn="r"/>
                <a:tab pos="2276475" algn="r"/>
                <a:tab pos="3136900" algn="r"/>
                <a:tab pos="4111625" algn="r"/>
                <a:tab pos="5087938" algn="r"/>
                <a:tab pos="6110288" algn="r"/>
                <a:tab pos="7085013" algn="r"/>
                <a:tab pos="8061325" algn="r"/>
              </a:tabLst>
            </a:pPr>
            <a:r>
              <a:rPr lang="en-US" altLang="en-US" sz="2000" smtClean="0"/>
              <a:t>1.70	-93	-76	-59	-44	-28	-13	1	15</a:t>
            </a:r>
          </a:p>
          <a:p>
            <a:pPr marL="0" indent="0">
              <a:lnSpc>
                <a:spcPct val="80000"/>
              </a:lnSpc>
              <a:spcBef>
                <a:spcPct val="70000"/>
              </a:spcBef>
              <a:buFont typeface="Wingdings" panose="05000000000000000000" pitchFamily="2" charset="2"/>
              <a:buNone/>
              <a:tabLst>
                <a:tab pos="1323975" algn="r"/>
                <a:tab pos="2276475" algn="r"/>
                <a:tab pos="3136900" algn="r"/>
                <a:tab pos="4111625" algn="r"/>
                <a:tab pos="5087938" algn="r"/>
                <a:tab pos="6110288" algn="r"/>
                <a:tab pos="7085013" algn="r"/>
                <a:tab pos="8061325" algn="r"/>
              </a:tabLst>
            </a:pPr>
            <a:r>
              <a:rPr lang="en-US" altLang="en-US" sz="2000" smtClean="0"/>
              <a:t>1.80	-118	-102	-87	-72	-57	-44	-30	-17</a:t>
            </a:r>
          </a:p>
        </p:txBody>
      </p:sp>
      <p:sp>
        <p:nvSpPr>
          <p:cNvPr id="62470" name="Rectangle 6"/>
          <p:cNvSpPr>
            <a:spLocks noChangeArrowheads="1"/>
          </p:cNvSpPr>
          <p:nvPr/>
        </p:nvSpPr>
        <p:spPr bwMode="auto">
          <a:xfrm>
            <a:off x="3630613" y="1395413"/>
            <a:ext cx="4633912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b="1"/>
              <a:t>Competitor’s (Equal) Prices ($)</a:t>
            </a:r>
          </a:p>
        </p:txBody>
      </p:sp>
      <p:sp>
        <p:nvSpPr>
          <p:cNvPr id="62471" name="Line 7"/>
          <p:cNvSpPr>
            <a:spLocks noChangeShapeType="1"/>
          </p:cNvSpPr>
          <p:nvPr/>
        </p:nvSpPr>
        <p:spPr bwMode="auto">
          <a:xfrm>
            <a:off x="1430338" y="1839913"/>
            <a:ext cx="7713662" cy="0"/>
          </a:xfrm>
          <a:prstGeom prst="line">
            <a:avLst/>
          </a:prstGeom>
          <a:noFill/>
          <a:ln w="57150" cmpd="thinThick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2" name="Line 8"/>
          <p:cNvSpPr>
            <a:spLocks noChangeShapeType="1"/>
          </p:cNvSpPr>
          <p:nvPr/>
        </p:nvSpPr>
        <p:spPr bwMode="auto">
          <a:xfrm>
            <a:off x="0" y="2373313"/>
            <a:ext cx="9144000" cy="0"/>
          </a:xfrm>
          <a:prstGeom prst="line">
            <a:avLst/>
          </a:prstGeom>
          <a:noFill/>
          <a:ln w="57150" cmpd="thinThick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3" name="Rectangle 9"/>
          <p:cNvSpPr>
            <a:spLocks noChangeArrowheads="1"/>
          </p:cNvSpPr>
          <p:nvPr/>
        </p:nvSpPr>
        <p:spPr bwMode="auto">
          <a:xfrm>
            <a:off x="49213" y="1508125"/>
            <a:ext cx="9029700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tabLst>
                <a:tab pos="1835150" algn="r"/>
                <a:tab pos="2695575" algn="r"/>
                <a:tab pos="3554413" algn="r"/>
                <a:tab pos="4506913" algn="r"/>
                <a:tab pos="5553075" algn="r"/>
                <a:tab pos="6505575" algn="r"/>
                <a:tab pos="7550150" algn="r"/>
                <a:tab pos="8526463" algn="r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1835150" algn="r"/>
                <a:tab pos="2695575" algn="r"/>
                <a:tab pos="3554413" algn="r"/>
                <a:tab pos="4506913" algn="r"/>
                <a:tab pos="5553075" algn="r"/>
                <a:tab pos="6505575" algn="r"/>
                <a:tab pos="7550150" algn="r"/>
                <a:tab pos="8526463" algn="r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1835150" algn="r"/>
                <a:tab pos="2695575" algn="r"/>
                <a:tab pos="3554413" algn="r"/>
                <a:tab pos="4506913" algn="r"/>
                <a:tab pos="5553075" algn="r"/>
                <a:tab pos="6505575" algn="r"/>
                <a:tab pos="7550150" algn="r"/>
                <a:tab pos="8526463" algn="r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1835150" algn="r"/>
                <a:tab pos="2695575" algn="r"/>
                <a:tab pos="3554413" algn="r"/>
                <a:tab pos="4506913" algn="r"/>
                <a:tab pos="5553075" algn="r"/>
                <a:tab pos="6505575" algn="r"/>
                <a:tab pos="7550150" algn="r"/>
                <a:tab pos="8526463" algn="r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1835150" algn="r"/>
                <a:tab pos="2695575" algn="r"/>
                <a:tab pos="3554413" algn="r"/>
                <a:tab pos="4506913" algn="r"/>
                <a:tab pos="5553075" algn="r"/>
                <a:tab pos="6505575" algn="r"/>
                <a:tab pos="7550150" algn="r"/>
                <a:tab pos="8526463" algn="r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35150" algn="r"/>
                <a:tab pos="2695575" algn="r"/>
                <a:tab pos="3554413" algn="r"/>
                <a:tab pos="4506913" algn="r"/>
                <a:tab pos="5553075" algn="r"/>
                <a:tab pos="6505575" algn="r"/>
                <a:tab pos="7550150" algn="r"/>
                <a:tab pos="8526463" algn="r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35150" algn="r"/>
                <a:tab pos="2695575" algn="r"/>
                <a:tab pos="3554413" algn="r"/>
                <a:tab pos="4506913" algn="r"/>
                <a:tab pos="5553075" algn="r"/>
                <a:tab pos="6505575" algn="r"/>
                <a:tab pos="7550150" algn="r"/>
                <a:tab pos="8526463" algn="r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35150" algn="r"/>
                <a:tab pos="2695575" algn="r"/>
                <a:tab pos="3554413" algn="r"/>
                <a:tab pos="4506913" algn="r"/>
                <a:tab pos="5553075" algn="r"/>
                <a:tab pos="6505575" algn="r"/>
                <a:tab pos="7550150" algn="r"/>
                <a:tab pos="8526463" algn="r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35150" algn="r"/>
                <a:tab pos="2695575" algn="r"/>
                <a:tab pos="3554413" algn="r"/>
                <a:tab pos="4506913" algn="r"/>
                <a:tab pos="5553075" algn="r"/>
                <a:tab pos="6505575" algn="r"/>
                <a:tab pos="7550150" algn="r"/>
                <a:tab pos="8526463" algn="r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b="1"/>
              <a:t> P&amp;G’s</a:t>
            </a:r>
          </a:p>
          <a:p>
            <a:r>
              <a:rPr lang="en-US" altLang="en-US" b="1"/>
              <a:t>Price ($)	1.10	1.20	1.30	1.40	1.50	1.60	1.70	1.80</a:t>
            </a:r>
          </a:p>
        </p:txBody>
      </p:sp>
      <p:sp>
        <p:nvSpPr>
          <p:cNvPr id="62474" name="Line 10"/>
          <p:cNvSpPr>
            <a:spLocks noChangeShapeType="1"/>
          </p:cNvSpPr>
          <p:nvPr/>
        </p:nvSpPr>
        <p:spPr bwMode="auto">
          <a:xfrm>
            <a:off x="349250" y="1047750"/>
            <a:ext cx="8358188" cy="0"/>
          </a:xfrm>
          <a:prstGeom prst="line">
            <a:avLst/>
          </a:prstGeom>
          <a:noFill/>
          <a:ln w="38100">
            <a:solidFill>
              <a:srgbClr val="37654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5" name="Line 11"/>
          <p:cNvSpPr>
            <a:spLocks noChangeShapeType="1"/>
          </p:cNvSpPr>
          <p:nvPr/>
        </p:nvSpPr>
        <p:spPr bwMode="auto">
          <a:xfrm>
            <a:off x="519113" y="1206500"/>
            <a:ext cx="8356600" cy="0"/>
          </a:xfrm>
          <a:prstGeom prst="line">
            <a:avLst/>
          </a:prstGeom>
          <a:noFill/>
          <a:ln w="38100">
            <a:solidFill>
              <a:srgbClr val="37654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6" name="Line 12"/>
          <p:cNvSpPr>
            <a:spLocks noChangeShapeType="1"/>
          </p:cNvSpPr>
          <p:nvPr/>
        </p:nvSpPr>
        <p:spPr bwMode="auto">
          <a:xfrm>
            <a:off x="349250" y="6281738"/>
            <a:ext cx="8358188" cy="0"/>
          </a:xfrm>
          <a:prstGeom prst="line">
            <a:avLst/>
          </a:prstGeom>
          <a:noFill/>
          <a:ln w="38100">
            <a:solidFill>
              <a:srgbClr val="37654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7" name="Line 13"/>
          <p:cNvSpPr>
            <a:spLocks noChangeShapeType="1"/>
          </p:cNvSpPr>
          <p:nvPr/>
        </p:nvSpPr>
        <p:spPr bwMode="auto">
          <a:xfrm>
            <a:off x="519113" y="6440488"/>
            <a:ext cx="8356600" cy="0"/>
          </a:xfrm>
          <a:prstGeom prst="line">
            <a:avLst/>
          </a:prstGeom>
          <a:noFill/>
          <a:ln w="38100">
            <a:solidFill>
              <a:srgbClr val="37654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>
    <p:wipe dir="r"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smtClean="0"/>
              <a:t>Chapter 12</a:t>
            </a:r>
          </a:p>
        </p:txBody>
      </p:sp>
      <p:sp>
        <p:nvSpPr>
          <p:cNvPr id="6349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/>
              <a:t>Slide </a:t>
            </a:r>
            <a:fld id="{0D60FC34-A468-419D-B4D5-6FAD9388D2F8}" type="slidenum">
              <a:rPr lang="en-US" altLang="en-US" sz="1600"/>
              <a:pPr/>
              <a:t>48</a:t>
            </a:fld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63492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63493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63494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143000" y="1719263"/>
            <a:ext cx="7202488" cy="4224337"/>
          </a:xfrm>
          <a:noFill/>
        </p:spPr>
        <p:txBody>
          <a:bodyPr/>
          <a:lstStyle/>
          <a:p>
            <a:pPr>
              <a:lnSpc>
                <a:spcPct val="90000"/>
              </a:lnSpc>
              <a:spcBef>
                <a:spcPct val="70000"/>
              </a:spcBef>
            </a:pPr>
            <a:r>
              <a:rPr lang="en-US" altLang="en-US" smtClean="0">
                <a:solidFill>
                  <a:srgbClr val="FF3300"/>
                </a:solidFill>
              </a:rPr>
              <a:t>What Do You Think?</a:t>
            </a:r>
            <a:endParaRPr lang="en-US" altLang="en-US" smtClean="0"/>
          </a:p>
          <a:p>
            <a:pPr>
              <a:lnSpc>
                <a:spcPct val="90000"/>
              </a:lnSpc>
              <a:spcBef>
                <a:spcPct val="70000"/>
              </a:spcBef>
              <a:buFont typeface="Wingdings" panose="05000000000000000000" pitchFamily="2" charset="2"/>
              <a:buNone/>
            </a:pPr>
            <a:r>
              <a:rPr lang="en-US" altLang="en-US" smtClean="0"/>
              <a:t>	1)	Why would each firm choose a 	price of $1.40? Hint: Think Nash 	Equilibrium </a:t>
            </a:r>
          </a:p>
          <a:p>
            <a:pPr>
              <a:lnSpc>
                <a:spcPct val="90000"/>
              </a:lnSpc>
              <a:spcBef>
                <a:spcPct val="70000"/>
              </a:spcBef>
              <a:buFont typeface="Wingdings" panose="05000000000000000000" pitchFamily="2" charset="2"/>
              <a:buNone/>
            </a:pPr>
            <a:r>
              <a:rPr lang="en-US" altLang="en-US" smtClean="0"/>
              <a:t>	2) What is the profit maximizing price 	with collusion?</a:t>
            </a:r>
          </a:p>
        </p:txBody>
      </p:sp>
      <p:sp>
        <p:nvSpPr>
          <p:cNvPr id="63495" name="Rectangle 7"/>
          <p:cNvSpPr>
            <a:spLocks noGrp="1" noChangeArrowheads="1"/>
          </p:cNvSpPr>
          <p:nvPr>
            <p:ph type="title"/>
          </p:nvPr>
        </p:nvSpPr>
        <p:spPr>
          <a:xfrm>
            <a:off x="550863" y="277813"/>
            <a:ext cx="7983537" cy="781050"/>
          </a:xfrm>
          <a:noFill/>
        </p:spPr>
        <p:txBody>
          <a:bodyPr/>
          <a:lstStyle/>
          <a:p>
            <a:r>
              <a:rPr lang="en-US" altLang="en-US" sz="3200" smtClean="0"/>
              <a:t>A Pricing Problem </a:t>
            </a:r>
            <a:br>
              <a:rPr lang="en-US" altLang="en-US" sz="3200" smtClean="0"/>
            </a:br>
            <a:r>
              <a:rPr lang="en-US" altLang="en-US" sz="3200" smtClean="0"/>
              <a:t>for Procter &amp; Gamble</a:t>
            </a:r>
            <a:endParaRPr lang="en-US" altLang="en-US" smtClean="0"/>
          </a:p>
        </p:txBody>
      </p:sp>
    </p:spTree>
  </p:cSld>
  <p:clrMapOvr>
    <a:masterClrMapping/>
  </p:clrMapOvr>
  <p:transition spd="med">
    <p:pull dir="ru"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smtClean="0"/>
              <a:t>Chapter 12</a:t>
            </a:r>
          </a:p>
        </p:txBody>
      </p:sp>
      <p:sp>
        <p:nvSpPr>
          <p:cNvPr id="6451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/>
              <a:t>Slide </a:t>
            </a:r>
            <a:fld id="{3C5751C0-92AC-4DF2-98BB-727AC8193EFA}" type="slidenum">
              <a:rPr lang="en-US" altLang="en-US" sz="1600"/>
              <a:pPr/>
              <a:t>49</a:t>
            </a:fld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64516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64517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64518" name="Rectangle 4"/>
          <p:cNvSpPr>
            <a:spLocks noGrp="1" noChangeArrowheads="1"/>
          </p:cNvSpPr>
          <p:nvPr>
            <p:ph type="title"/>
          </p:nvPr>
        </p:nvSpPr>
        <p:spPr>
          <a:xfrm>
            <a:off x="550863" y="225425"/>
            <a:ext cx="7983537" cy="781050"/>
          </a:xfrm>
          <a:noFill/>
        </p:spPr>
        <p:txBody>
          <a:bodyPr/>
          <a:lstStyle/>
          <a:p>
            <a:r>
              <a:rPr lang="en-US" altLang="en-US" sz="3200" smtClean="0"/>
              <a:t>Competition Versus Collusion:</a:t>
            </a:r>
            <a:br>
              <a:rPr lang="en-US" altLang="en-US" sz="3200" smtClean="0"/>
            </a:br>
            <a:r>
              <a:rPr lang="en-US" altLang="en-US" sz="3200" smtClean="0"/>
              <a:t>The Prisoners’ Dilemma</a:t>
            </a:r>
            <a:endParaRPr lang="en-US" altLang="en-US" smtClean="0"/>
          </a:p>
        </p:txBody>
      </p:sp>
      <p:sp>
        <p:nvSpPr>
          <p:cNvPr id="6451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143000" y="1719263"/>
            <a:ext cx="7185025" cy="4224337"/>
          </a:xfrm>
          <a:noFill/>
        </p:spPr>
        <p:txBody>
          <a:bodyPr/>
          <a:lstStyle/>
          <a:p>
            <a:pPr>
              <a:spcBef>
                <a:spcPct val="70000"/>
              </a:spcBef>
            </a:pPr>
            <a:r>
              <a:rPr lang="en-US" altLang="en-US" smtClean="0"/>
              <a:t>Why wouldn’t each firm set the collusion price independently and earn the higher profits that occur with explicit collusion?</a:t>
            </a:r>
          </a:p>
        </p:txBody>
      </p:sp>
    </p:spTree>
  </p:cSld>
  <p:clrMapOvr>
    <a:masterClrMapping/>
  </p:clrMapOvr>
  <p:transition spd="med">
    <p:pull dir="r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smtClean="0"/>
              <a:t>Chapter 12</a:t>
            </a:r>
          </a:p>
        </p:txBody>
      </p:sp>
      <p:sp>
        <p:nvSpPr>
          <p:cNvPr id="327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/>
              <a:t>Slide </a:t>
            </a:r>
            <a:fld id="{BC90F58E-636A-4DD2-8B7F-96B0EA352FB3}" type="slidenum">
              <a:rPr lang="en-US" altLang="en-US" sz="1600"/>
              <a:pPr/>
              <a:t>5</a:t>
            </a:fld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32772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2773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2774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Kinked Demand Model</a:t>
            </a:r>
          </a:p>
        </p:txBody>
      </p:sp>
      <p:sp>
        <p:nvSpPr>
          <p:cNvPr id="3277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143000" y="1304925"/>
            <a:ext cx="7772400" cy="4791075"/>
          </a:xfrm>
          <a:noFill/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altLang="en-US" sz="2800" smtClean="0"/>
              <a:t>Apabila seorang produsen menaikkan harga walau sedikit, ia akan kehilangan pangsa pasar yang besar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en-US" altLang="en-US" sz="2800" smtClean="0"/>
              <a:t>	</a:t>
            </a:r>
            <a:r>
              <a:rPr lang="en-US" altLang="en-US" sz="2800" smtClean="0">
                <a:sym typeface="Wingdings" panose="05000000000000000000" pitchFamily="2" charset="2"/>
              </a:rPr>
              <a:t>kurva demand diatas harga yang berlaku 	menjadi elastis</a:t>
            </a:r>
            <a:endParaRPr lang="en-US" altLang="en-US" sz="2800" smtClean="0"/>
          </a:p>
          <a:p>
            <a:pPr>
              <a:spcBef>
                <a:spcPts val="1200"/>
              </a:spcBef>
            </a:pPr>
            <a:r>
              <a:rPr lang="en-US" altLang="en-US" sz="2800" smtClean="0"/>
              <a:t>Apabila harga diturunkan, para pesaing akan ikut menurunkan harga sehingga produsen tsb tdk bisa meningkatkan pangsa pasar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en-US" altLang="en-US" sz="2800" smtClean="0"/>
              <a:t>	</a:t>
            </a:r>
            <a:r>
              <a:rPr lang="en-US" altLang="en-US" sz="2800" smtClean="0">
                <a:sym typeface="Wingdings" panose="05000000000000000000" pitchFamily="2" charset="2"/>
              </a:rPr>
              <a:t> kurva demand diatas harga yang berlaku 	menjadi inelastis</a:t>
            </a:r>
            <a:endParaRPr lang="en-US" altLang="en-US" sz="2800" smtClean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smtClean="0"/>
              <a:t>Chapter 12</a:t>
            </a:r>
          </a:p>
        </p:txBody>
      </p:sp>
      <p:sp>
        <p:nvSpPr>
          <p:cNvPr id="1434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/>
              <a:t>Slide </a:t>
            </a:r>
            <a:fld id="{475B8DE4-9B69-4C1B-8C81-E7A33F0C5AD9}" type="slidenum">
              <a:rPr lang="en-US" altLang="en-US" sz="1600"/>
              <a:pPr/>
              <a:t>50</a:t>
            </a:fld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14341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4342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4343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70000"/>
              </a:spcBef>
            </a:pPr>
            <a:r>
              <a:rPr lang="en-US" altLang="en-US" smtClean="0"/>
              <a:t>Assume:</a:t>
            </a:r>
          </a:p>
        </p:txBody>
      </p:sp>
      <p:graphicFrame>
        <p:nvGraphicFramePr>
          <p:cNvPr id="14338" name="Object 6">
            <a:hlinkClick r:id="" action="ppaction://ole?verb=0"/>
          </p:cNvPr>
          <p:cNvGraphicFramePr>
            <a:graphicFrameLocks/>
          </p:cNvGraphicFramePr>
          <p:nvPr/>
        </p:nvGraphicFramePr>
        <p:xfrm>
          <a:off x="1697038" y="2590800"/>
          <a:ext cx="6829425" cy="3271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5" name="Equation" r:id="rId4" imgW="6827760" imgH="3270240" progId="Equation.3">
                  <p:embed/>
                </p:oleObj>
              </mc:Choice>
              <mc:Fallback>
                <p:oleObj name="Equation" r:id="rId4" imgW="6827760" imgH="3270240" progId="Equation.3">
                  <p:embed/>
                  <p:pic>
                    <p:nvPicPr>
                      <p:cNvPr id="0" name="Object 6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7038" y="2590800"/>
                        <a:ext cx="6829425" cy="3271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4" name="Rectangle 8"/>
          <p:cNvSpPr>
            <a:spLocks noGrp="1" noChangeArrowheads="1"/>
          </p:cNvSpPr>
          <p:nvPr>
            <p:ph type="title"/>
          </p:nvPr>
        </p:nvSpPr>
        <p:spPr>
          <a:xfrm>
            <a:off x="550863" y="225425"/>
            <a:ext cx="7983537" cy="781050"/>
          </a:xfrm>
          <a:noFill/>
        </p:spPr>
        <p:txBody>
          <a:bodyPr/>
          <a:lstStyle/>
          <a:p>
            <a:r>
              <a:rPr lang="en-US" altLang="en-US" sz="3200" smtClean="0"/>
              <a:t>Competition Versus Collusion:</a:t>
            </a:r>
            <a:br>
              <a:rPr lang="en-US" altLang="en-US" sz="3200" smtClean="0"/>
            </a:br>
            <a:r>
              <a:rPr lang="en-US" altLang="en-US" sz="3200" smtClean="0"/>
              <a:t>The Prisoners’ Dilemma</a:t>
            </a:r>
            <a:endParaRPr lang="en-US" altLang="en-US" smtClean="0"/>
          </a:p>
        </p:txBody>
      </p:sp>
    </p:spTree>
  </p:cSld>
  <p:clrMapOvr>
    <a:masterClrMapping/>
  </p:clrMapOvr>
  <p:transition spd="med">
    <p:wipe dir="r"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smtClean="0"/>
              <a:t>Chapter 12</a:t>
            </a:r>
          </a:p>
        </p:txBody>
      </p:sp>
      <p:sp>
        <p:nvSpPr>
          <p:cNvPr id="1536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/>
              <a:t>Slide </a:t>
            </a:r>
            <a:fld id="{6600FB7B-B8D1-4821-89F4-3B863036D3CC}" type="slidenum">
              <a:rPr lang="en-US" altLang="en-US" sz="1600"/>
              <a:pPr/>
              <a:t>51</a:t>
            </a:fld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15365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5366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5367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70000"/>
              </a:spcBef>
            </a:pPr>
            <a:r>
              <a:rPr lang="en-US" altLang="en-US" smtClean="0"/>
              <a:t>Possible Pricing Outcomes:</a:t>
            </a:r>
          </a:p>
        </p:txBody>
      </p:sp>
      <p:graphicFrame>
        <p:nvGraphicFramePr>
          <p:cNvPr id="15362" name="Object 6">
            <a:hlinkClick r:id="" action="ppaction://ole?verb=0"/>
          </p:cNvPr>
          <p:cNvGraphicFramePr>
            <a:graphicFrameLocks/>
          </p:cNvGraphicFramePr>
          <p:nvPr/>
        </p:nvGraphicFramePr>
        <p:xfrm>
          <a:off x="1676400" y="2514600"/>
          <a:ext cx="7099300" cy="354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9" name="Equation" r:id="rId4" imgW="7097400" imgH="3538440" progId="Equation.3">
                  <p:embed/>
                </p:oleObj>
              </mc:Choice>
              <mc:Fallback>
                <p:oleObj name="Equation" r:id="rId4" imgW="7097400" imgH="3538440" progId="Equation.3">
                  <p:embed/>
                  <p:pic>
                    <p:nvPicPr>
                      <p:cNvPr id="0" name="Object 6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2514600"/>
                        <a:ext cx="7099300" cy="3540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8" name="Rectangle 8"/>
          <p:cNvSpPr>
            <a:spLocks noGrp="1" noChangeArrowheads="1"/>
          </p:cNvSpPr>
          <p:nvPr>
            <p:ph type="title"/>
          </p:nvPr>
        </p:nvSpPr>
        <p:spPr>
          <a:xfrm>
            <a:off x="550863" y="225425"/>
            <a:ext cx="7983537" cy="781050"/>
          </a:xfrm>
          <a:noFill/>
        </p:spPr>
        <p:txBody>
          <a:bodyPr/>
          <a:lstStyle/>
          <a:p>
            <a:r>
              <a:rPr lang="en-US" altLang="en-US" sz="3200" smtClean="0"/>
              <a:t>Competition Versus Collusion:</a:t>
            </a:r>
            <a:br>
              <a:rPr lang="en-US" altLang="en-US" sz="3200" smtClean="0"/>
            </a:br>
            <a:r>
              <a:rPr lang="en-US" altLang="en-US" sz="3200" smtClean="0"/>
              <a:t>The Prisoners’ Dilemma</a:t>
            </a:r>
            <a:endParaRPr lang="en-US" altLang="en-US" smtClean="0"/>
          </a:p>
        </p:txBody>
      </p:sp>
    </p:spTree>
  </p:cSld>
  <p:clrMapOvr>
    <a:masterClrMapping/>
  </p:clrMapOvr>
  <p:transition spd="med">
    <p:wipe dir="r"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smtClean="0"/>
              <a:t>Chapter 12</a:t>
            </a:r>
          </a:p>
        </p:txBody>
      </p:sp>
      <p:sp>
        <p:nvSpPr>
          <p:cNvPr id="6553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/>
              <a:t>Slide </a:t>
            </a:r>
            <a:fld id="{4D60C68D-8675-4764-B192-AFC8D550E49F}" type="slidenum">
              <a:rPr lang="en-US" altLang="en-US" sz="1600"/>
              <a:pPr/>
              <a:t>52</a:t>
            </a:fld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655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Game Theory</a:t>
            </a:r>
          </a:p>
        </p:txBody>
      </p:sp>
      <p:sp>
        <p:nvSpPr>
          <p:cNvPr id="6554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smtClean="0"/>
              <a:t>Game theory adalah suatu pendekatan matematis untuk merumuskan situasi persaingan dan konflik antara berbagai kepentingan</a:t>
            </a:r>
          </a:p>
          <a:p>
            <a:pPr>
              <a:lnSpc>
                <a:spcPct val="80000"/>
              </a:lnSpc>
            </a:pPr>
            <a:r>
              <a:rPr lang="en-US" altLang="en-US" sz="2800" smtClean="0"/>
              <a:t>Teori ini dikembangkan untuk melakukan analisis proses pengambilan keputusan dari situasi-situasi persaingan dan melibatkan dua atau lebih kepentingan.</a:t>
            </a:r>
          </a:p>
          <a:p>
            <a:pPr>
              <a:lnSpc>
                <a:spcPct val="80000"/>
              </a:lnSpc>
            </a:pPr>
            <a:r>
              <a:rPr lang="en-US" altLang="en-US" sz="2800" smtClean="0"/>
              <a:t>Contoh : Para manajer pemasaran bersaing untuk memperebutkan bagian pasar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smtClean="0"/>
              <a:t>Chapter 12</a:t>
            </a:r>
          </a:p>
        </p:txBody>
      </p:sp>
      <p:sp>
        <p:nvSpPr>
          <p:cNvPr id="6656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/>
              <a:t>Slide </a:t>
            </a:r>
            <a:fld id="{2406B97C-B19F-49F3-BD79-A9DD4EAE183A}" type="slidenum">
              <a:rPr lang="en-US" altLang="en-US" sz="1600"/>
              <a:pPr/>
              <a:t>53</a:t>
            </a:fld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665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Game Theory</a:t>
            </a:r>
          </a:p>
        </p:txBody>
      </p:sp>
      <p:sp>
        <p:nvSpPr>
          <p:cNvPr id="6656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Kepentingan-kepentingan yg bersing dalam permainan disebut pemain (players).</a:t>
            </a:r>
          </a:p>
          <a:p>
            <a:r>
              <a:rPr lang="en-US" altLang="en-US" smtClean="0"/>
              <a:t>Unsur-unsur dasar teori permainan :</a:t>
            </a:r>
          </a:p>
          <a:p>
            <a:pPr lvl="1"/>
            <a:endParaRPr lang="en-US" altLang="en-US" smtClean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Footer Placeholder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smtClean="0"/>
              <a:t>Chapter 12</a:t>
            </a:r>
          </a:p>
        </p:txBody>
      </p:sp>
      <p:sp>
        <p:nvSpPr>
          <p:cNvPr id="67587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/>
              <a:t>Slide </a:t>
            </a:r>
            <a:fld id="{04935FA6-CDFC-4A0D-86EF-AA245EC7ED3E}" type="slidenum">
              <a:rPr lang="en-US" altLang="en-US" sz="1600"/>
              <a:pPr/>
              <a:t>54</a:t>
            </a:fld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67588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67589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67590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z="4000" smtClean="0"/>
              <a:t>Payoff Matrix for Pricing Game</a:t>
            </a:r>
            <a:endParaRPr lang="en-US" altLang="en-US" smtClean="0"/>
          </a:p>
        </p:txBody>
      </p:sp>
      <p:sp>
        <p:nvSpPr>
          <p:cNvPr id="67591" name="Rectangle 5"/>
          <p:cNvSpPr>
            <a:spLocks noChangeArrowheads="1"/>
          </p:cNvSpPr>
          <p:nvPr/>
        </p:nvSpPr>
        <p:spPr bwMode="auto">
          <a:xfrm>
            <a:off x="3190875" y="2587625"/>
            <a:ext cx="4959350" cy="3359150"/>
          </a:xfrm>
          <a:prstGeom prst="rect">
            <a:avLst/>
          </a:prstGeom>
          <a:solidFill>
            <a:srgbClr val="FFCC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67592" name="Line 6"/>
          <p:cNvSpPr>
            <a:spLocks noChangeShapeType="1"/>
          </p:cNvSpPr>
          <p:nvPr/>
        </p:nvSpPr>
        <p:spPr bwMode="auto">
          <a:xfrm>
            <a:off x="3201988" y="4267200"/>
            <a:ext cx="4938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593" name="Line 7"/>
          <p:cNvSpPr>
            <a:spLocks noChangeShapeType="1"/>
          </p:cNvSpPr>
          <p:nvPr/>
        </p:nvSpPr>
        <p:spPr bwMode="auto">
          <a:xfrm flipV="1">
            <a:off x="5632450" y="2586038"/>
            <a:ext cx="0" cy="33639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594" name="Rectangle 8"/>
          <p:cNvSpPr>
            <a:spLocks noChangeArrowheads="1"/>
          </p:cNvSpPr>
          <p:nvPr/>
        </p:nvSpPr>
        <p:spPr bwMode="auto">
          <a:xfrm>
            <a:off x="5170488" y="1560513"/>
            <a:ext cx="941387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 b="1" i="1">
                <a:solidFill>
                  <a:srgbClr val="376546"/>
                </a:solidFill>
              </a:rPr>
              <a:t>Firm 2</a:t>
            </a:r>
          </a:p>
        </p:txBody>
      </p:sp>
      <p:sp>
        <p:nvSpPr>
          <p:cNvPr id="67595" name="Rectangle 9"/>
          <p:cNvSpPr>
            <a:spLocks noChangeArrowheads="1"/>
          </p:cNvSpPr>
          <p:nvPr/>
        </p:nvSpPr>
        <p:spPr bwMode="auto">
          <a:xfrm>
            <a:off x="1360488" y="4033838"/>
            <a:ext cx="941387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 b="1" i="1">
                <a:solidFill>
                  <a:srgbClr val="376546"/>
                </a:solidFill>
              </a:rPr>
              <a:t>Firm 1</a:t>
            </a:r>
          </a:p>
        </p:txBody>
      </p:sp>
      <p:sp>
        <p:nvSpPr>
          <p:cNvPr id="67596" name="Rectangle 10"/>
          <p:cNvSpPr>
            <a:spLocks noChangeArrowheads="1"/>
          </p:cNvSpPr>
          <p:nvPr/>
        </p:nvSpPr>
        <p:spPr bwMode="auto">
          <a:xfrm>
            <a:off x="3646488" y="2052638"/>
            <a:ext cx="14097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 b="1">
                <a:solidFill>
                  <a:srgbClr val="663300"/>
                </a:solidFill>
              </a:rPr>
              <a:t>Charge $4</a:t>
            </a:r>
          </a:p>
        </p:txBody>
      </p:sp>
      <p:sp>
        <p:nvSpPr>
          <p:cNvPr id="67597" name="Rectangle 11"/>
          <p:cNvSpPr>
            <a:spLocks noChangeArrowheads="1"/>
          </p:cNvSpPr>
          <p:nvPr/>
        </p:nvSpPr>
        <p:spPr bwMode="auto">
          <a:xfrm>
            <a:off x="6084888" y="2052638"/>
            <a:ext cx="14097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 b="1">
                <a:solidFill>
                  <a:srgbClr val="663300"/>
                </a:solidFill>
              </a:rPr>
              <a:t>Charge $6</a:t>
            </a:r>
          </a:p>
        </p:txBody>
      </p:sp>
      <p:sp>
        <p:nvSpPr>
          <p:cNvPr id="67598" name="Rectangle 12"/>
          <p:cNvSpPr>
            <a:spLocks noChangeArrowheads="1"/>
          </p:cNvSpPr>
          <p:nvPr/>
        </p:nvSpPr>
        <p:spPr bwMode="auto">
          <a:xfrm>
            <a:off x="1589088" y="3119438"/>
            <a:ext cx="14097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 b="1">
                <a:solidFill>
                  <a:srgbClr val="663300"/>
                </a:solidFill>
              </a:rPr>
              <a:t>Charge $4</a:t>
            </a:r>
          </a:p>
        </p:txBody>
      </p:sp>
      <p:sp>
        <p:nvSpPr>
          <p:cNvPr id="67599" name="Rectangle 13"/>
          <p:cNvSpPr>
            <a:spLocks noChangeArrowheads="1"/>
          </p:cNvSpPr>
          <p:nvPr/>
        </p:nvSpPr>
        <p:spPr bwMode="auto">
          <a:xfrm>
            <a:off x="1589088" y="4872038"/>
            <a:ext cx="14097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 b="1">
                <a:solidFill>
                  <a:srgbClr val="663300"/>
                </a:solidFill>
              </a:rPr>
              <a:t>Charge $6</a:t>
            </a:r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3722688" y="3195638"/>
            <a:ext cx="3806825" cy="2130425"/>
            <a:chOff x="2345" y="2013"/>
            <a:chExt cx="2398" cy="1342"/>
          </a:xfrm>
        </p:grpSpPr>
        <p:sp>
          <p:nvSpPr>
            <p:cNvPr id="67601" name="Rectangle 14"/>
            <p:cNvSpPr>
              <a:spLocks noChangeArrowheads="1"/>
            </p:cNvSpPr>
            <p:nvPr/>
          </p:nvSpPr>
          <p:spPr bwMode="auto">
            <a:xfrm>
              <a:off x="2345" y="2013"/>
              <a:ext cx="862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b="1"/>
                <a:t>$12, $12</a:t>
              </a:r>
            </a:p>
          </p:txBody>
        </p:sp>
        <p:sp>
          <p:nvSpPr>
            <p:cNvPr id="67602" name="Rectangle 15"/>
            <p:cNvSpPr>
              <a:spLocks noChangeArrowheads="1"/>
            </p:cNvSpPr>
            <p:nvPr/>
          </p:nvSpPr>
          <p:spPr bwMode="auto">
            <a:xfrm>
              <a:off x="3881" y="2013"/>
              <a:ext cx="755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b="1"/>
                <a:t>$20, $4</a:t>
              </a:r>
            </a:p>
          </p:txBody>
        </p:sp>
        <p:sp>
          <p:nvSpPr>
            <p:cNvPr id="67603" name="Rectangle 16"/>
            <p:cNvSpPr>
              <a:spLocks noChangeArrowheads="1"/>
            </p:cNvSpPr>
            <p:nvPr/>
          </p:nvSpPr>
          <p:spPr bwMode="auto">
            <a:xfrm>
              <a:off x="3881" y="3069"/>
              <a:ext cx="862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b="1"/>
                <a:t>$16, $16</a:t>
              </a:r>
            </a:p>
          </p:txBody>
        </p:sp>
        <p:sp>
          <p:nvSpPr>
            <p:cNvPr id="67604" name="Rectangle 17"/>
            <p:cNvSpPr>
              <a:spLocks noChangeArrowheads="1"/>
            </p:cNvSpPr>
            <p:nvPr/>
          </p:nvSpPr>
          <p:spPr bwMode="auto">
            <a:xfrm>
              <a:off x="2393" y="3069"/>
              <a:ext cx="755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b="1"/>
                <a:t>$4, $20</a:t>
              </a:r>
            </a:p>
          </p:txBody>
        </p:sp>
      </p:grp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smtClean="0"/>
              <a:t>Chapter 12</a:t>
            </a:r>
          </a:p>
        </p:txBody>
      </p:sp>
      <p:sp>
        <p:nvSpPr>
          <p:cNvPr id="6861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/>
              <a:t>Slide </a:t>
            </a:r>
            <a:fld id="{242070C0-D70E-478D-9275-689EF346980B}" type="slidenum">
              <a:rPr lang="en-US" altLang="en-US" sz="1600"/>
              <a:pPr/>
              <a:t>55</a:t>
            </a:fld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68612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68613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56005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70000"/>
              </a:spcBef>
            </a:pPr>
            <a:r>
              <a:rPr lang="en-US" altLang="en-US" smtClean="0"/>
              <a:t>These two firms are playing a </a:t>
            </a:r>
            <a:r>
              <a:rPr lang="en-US" altLang="en-US" i="1" smtClean="0"/>
              <a:t>noncooperative game.</a:t>
            </a:r>
          </a:p>
          <a:p>
            <a:pPr lvl="1">
              <a:buSzPct val="75000"/>
            </a:pPr>
            <a:r>
              <a:rPr lang="en-US" altLang="en-US" smtClean="0"/>
              <a:t>Each firm independently does the best it can taking its competitor into account.</a:t>
            </a:r>
          </a:p>
          <a:p>
            <a:pPr>
              <a:spcBef>
                <a:spcPct val="70000"/>
              </a:spcBef>
            </a:pPr>
            <a:r>
              <a:rPr lang="en-US" altLang="en-US" smtClean="0">
                <a:solidFill>
                  <a:srgbClr val="FC0128"/>
                </a:solidFill>
              </a:rPr>
              <a:t>Question</a:t>
            </a:r>
          </a:p>
          <a:p>
            <a:pPr lvl="1">
              <a:buSzPct val="75000"/>
            </a:pPr>
            <a:r>
              <a:rPr lang="en-US" altLang="en-US" smtClean="0"/>
              <a:t>Why will both firms both choose $4 when $6 will yield higher profits?</a:t>
            </a:r>
          </a:p>
        </p:txBody>
      </p:sp>
      <p:sp>
        <p:nvSpPr>
          <p:cNvPr id="68615" name="Rectangle 7"/>
          <p:cNvSpPr>
            <a:spLocks noGrp="1" noChangeArrowheads="1"/>
          </p:cNvSpPr>
          <p:nvPr>
            <p:ph type="title"/>
          </p:nvPr>
        </p:nvSpPr>
        <p:spPr>
          <a:xfrm>
            <a:off x="550863" y="225425"/>
            <a:ext cx="7983537" cy="781050"/>
          </a:xfrm>
          <a:noFill/>
        </p:spPr>
        <p:txBody>
          <a:bodyPr/>
          <a:lstStyle/>
          <a:p>
            <a:r>
              <a:rPr lang="en-US" altLang="en-US" sz="3200" smtClean="0"/>
              <a:t>Competition Versus Collusion:</a:t>
            </a:r>
            <a:br>
              <a:rPr lang="en-US" altLang="en-US" sz="3200" smtClean="0"/>
            </a:br>
            <a:r>
              <a:rPr lang="en-US" altLang="en-US" sz="3200" smtClean="0"/>
              <a:t>The Prisoners’ Dilemma</a:t>
            </a:r>
            <a:endParaRPr lang="en-US" altLang="en-US" smtClean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60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560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560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560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05" grpId="0" build="p" autoUpdateAnimBg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smtClean="0"/>
              <a:t>Chapter 12</a:t>
            </a:r>
          </a:p>
        </p:txBody>
      </p:sp>
      <p:sp>
        <p:nvSpPr>
          <p:cNvPr id="6963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/>
              <a:t>Slide </a:t>
            </a:r>
            <a:fld id="{0FA1F2AB-40AA-43DE-91C9-50B8355DA1FB}" type="slidenum">
              <a:rPr lang="en-US" altLang="en-US" sz="1600"/>
              <a:pPr/>
              <a:t>56</a:t>
            </a:fld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69636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69637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69638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70000"/>
              </a:spcBef>
            </a:pPr>
            <a:r>
              <a:rPr lang="en-US" altLang="en-US" smtClean="0"/>
              <a:t>An example in game theory, called the </a:t>
            </a:r>
            <a:r>
              <a:rPr lang="en-US" altLang="en-US" i="1" smtClean="0"/>
              <a:t>Prisoners’ Dilemma</a:t>
            </a:r>
            <a:r>
              <a:rPr lang="en-US" altLang="en-US" smtClean="0"/>
              <a:t>, illustrates the problem oligopolistic firms face.</a:t>
            </a:r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title"/>
          </p:nvPr>
        </p:nvSpPr>
        <p:spPr>
          <a:xfrm>
            <a:off x="550863" y="225425"/>
            <a:ext cx="7983537" cy="781050"/>
          </a:xfrm>
          <a:noFill/>
        </p:spPr>
        <p:txBody>
          <a:bodyPr/>
          <a:lstStyle/>
          <a:p>
            <a:r>
              <a:rPr lang="en-US" altLang="en-US" sz="3200" smtClean="0"/>
              <a:t>Competition Versus Collusion:</a:t>
            </a:r>
            <a:br>
              <a:rPr lang="en-US" altLang="en-US" sz="3200" smtClean="0"/>
            </a:br>
            <a:r>
              <a:rPr lang="en-US" altLang="en-US" sz="3200" smtClean="0"/>
              <a:t>The Prisoners’ Dilemma</a:t>
            </a:r>
            <a:endParaRPr lang="en-US" altLang="en-US" smtClean="0"/>
          </a:p>
        </p:txBody>
      </p:sp>
    </p:spTree>
  </p:cSld>
  <p:clrMapOvr>
    <a:masterClrMapping/>
  </p:clrMapOvr>
  <p:transition spd="med">
    <p:wipe dir="r"/>
  </p:transition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smtClean="0"/>
              <a:t>Chapter 12</a:t>
            </a:r>
          </a:p>
        </p:txBody>
      </p:sp>
      <p:sp>
        <p:nvSpPr>
          <p:cNvPr id="7065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/>
              <a:t>Slide </a:t>
            </a:r>
            <a:fld id="{13E52BB0-0448-4917-BF8D-7E7BD9EA6BA5}" type="slidenum">
              <a:rPr lang="en-US" altLang="en-US" sz="1600"/>
              <a:pPr/>
              <a:t>57</a:t>
            </a:fld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70660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70661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70662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70000"/>
              </a:spcBef>
            </a:pPr>
            <a:r>
              <a:rPr lang="en-US" altLang="en-US" smtClean="0"/>
              <a:t>Scenario</a:t>
            </a:r>
          </a:p>
          <a:p>
            <a:pPr lvl="1">
              <a:buSzPct val="75000"/>
            </a:pPr>
            <a:r>
              <a:rPr lang="en-US" altLang="en-US" smtClean="0"/>
              <a:t>Two prisoners have been accused of collaborating in a crime.</a:t>
            </a:r>
          </a:p>
          <a:p>
            <a:pPr lvl="1">
              <a:buSzPct val="75000"/>
            </a:pPr>
            <a:r>
              <a:rPr lang="en-US" altLang="en-US" smtClean="0"/>
              <a:t>They are in separate jail cells and cannot communicate.</a:t>
            </a:r>
          </a:p>
          <a:p>
            <a:pPr lvl="1">
              <a:buSzPct val="75000"/>
            </a:pPr>
            <a:r>
              <a:rPr lang="en-US" altLang="en-US" smtClean="0"/>
              <a:t>Each has been asked to confess to the crime.</a:t>
            </a:r>
          </a:p>
        </p:txBody>
      </p:sp>
      <p:sp>
        <p:nvSpPr>
          <p:cNvPr id="70663" name="Rectangle 7"/>
          <p:cNvSpPr>
            <a:spLocks noGrp="1" noChangeArrowheads="1"/>
          </p:cNvSpPr>
          <p:nvPr>
            <p:ph type="title"/>
          </p:nvPr>
        </p:nvSpPr>
        <p:spPr>
          <a:xfrm>
            <a:off x="550863" y="225425"/>
            <a:ext cx="7983537" cy="781050"/>
          </a:xfrm>
          <a:noFill/>
        </p:spPr>
        <p:txBody>
          <a:bodyPr/>
          <a:lstStyle/>
          <a:p>
            <a:r>
              <a:rPr lang="en-US" altLang="en-US" sz="3200" smtClean="0"/>
              <a:t>Competition Versus Collusion:</a:t>
            </a:r>
            <a:br>
              <a:rPr lang="en-US" altLang="en-US" sz="3200" smtClean="0"/>
            </a:br>
            <a:r>
              <a:rPr lang="en-US" altLang="en-US" sz="3200" smtClean="0"/>
              <a:t>The Prisoners’ Dilemma</a:t>
            </a:r>
            <a:endParaRPr lang="en-US" altLang="en-US" smtClean="0"/>
          </a:p>
        </p:txBody>
      </p:sp>
    </p:spTree>
  </p:cSld>
  <p:clrMapOvr>
    <a:masterClrMapping/>
  </p:clrMapOvr>
  <p:transition spd="med">
    <p:wipe dir="r"/>
  </p:transition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smtClean="0"/>
              <a:t>Chapter 12</a:t>
            </a:r>
          </a:p>
        </p:txBody>
      </p:sp>
      <p:sp>
        <p:nvSpPr>
          <p:cNvPr id="7168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/>
              <a:t>Slide </a:t>
            </a:r>
            <a:fld id="{A14BB6CF-090B-4A36-B224-C68E6ED1E23E}" type="slidenum">
              <a:rPr lang="en-US" altLang="en-US" sz="1600"/>
              <a:pPr/>
              <a:t>58</a:t>
            </a:fld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71684" name="Rectangle 5"/>
          <p:cNvSpPr>
            <a:spLocks noChangeArrowheads="1"/>
          </p:cNvSpPr>
          <p:nvPr/>
        </p:nvSpPr>
        <p:spPr bwMode="auto">
          <a:xfrm>
            <a:off x="2894013" y="2587625"/>
            <a:ext cx="4959350" cy="3359150"/>
          </a:xfrm>
          <a:prstGeom prst="rect">
            <a:avLst/>
          </a:prstGeom>
          <a:solidFill>
            <a:srgbClr val="FFCC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3513138" y="3195638"/>
            <a:ext cx="3802062" cy="2116137"/>
            <a:chOff x="2213" y="2013"/>
            <a:chExt cx="2395" cy="1333"/>
          </a:xfrm>
        </p:grpSpPr>
        <p:sp>
          <p:nvSpPr>
            <p:cNvPr id="71698" name="Rectangle 14"/>
            <p:cNvSpPr>
              <a:spLocks noChangeArrowheads="1"/>
            </p:cNvSpPr>
            <p:nvPr/>
          </p:nvSpPr>
          <p:spPr bwMode="auto">
            <a:xfrm>
              <a:off x="2261" y="2013"/>
              <a:ext cx="638" cy="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800" b="1"/>
                <a:t>-5, -5</a:t>
              </a:r>
            </a:p>
          </p:txBody>
        </p:sp>
        <p:sp>
          <p:nvSpPr>
            <p:cNvPr id="71699" name="Rectangle 15"/>
            <p:cNvSpPr>
              <a:spLocks noChangeArrowheads="1"/>
            </p:cNvSpPr>
            <p:nvPr/>
          </p:nvSpPr>
          <p:spPr bwMode="auto">
            <a:xfrm>
              <a:off x="3845" y="2013"/>
              <a:ext cx="763" cy="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800" b="1"/>
                <a:t>-1, -10</a:t>
              </a:r>
            </a:p>
          </p:txBody>
        </p:sp>
        <p:sp>
          <p:nvSpPr>
            <p:cNvPr id="71700" name="Rectangle 16"/>
            <p:cNvSpPr>
              <a:spLocks noChangeArrowheads="1"/>
            </p:cNvSpPr>
            <p:nvPr/>
          </p:nvSpPr>
          <p:spPr bwMode="auto">
            <a:xfrm>
              <a:off x="3845" y="3021"/>
              <a:ext cx="638" cy="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800" b="1"/>
                <a:t>-2, -2</a:t>
              </a:r>
            </a:p>
          </p:txBody>
        </p:sp>
        <p:sp>
          <p:nvSpPr>
            <p:cNvPr id="71701" name="Rectangle 17"/>
            <p:cNvSpPr>
              <a:spLocks noChangeArrowheads="1"/>
            </p:cNvSpPr>
            <p:nvPr/>
          </p:nvSpPr>
          <p:spPr bwMode="auto">
            <a:xfrm>
              <a:off x="2213" y="3021"/>
              <a:ext cx="763" cy="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800" b="1"/>
                <a:t>-10, -1</a:t>
              </a:r>
            </a:p>
          </p:txBody>
        </p:sp>
      </p:grpSp>
      <p:sp>
        <p:nvSpPr>
          <p:cNvPr id="71686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71687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71688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z="3200" smtClean="0"/>
              <a:t>Payoff Matrix for Prisoners’ Dilemma</a:t>
            </a:r>
            <a:endParaRPr lang="en-US" altLang="en-US" smtClean="0"/>
          </a:p>
        </p:txBody>
      </p:sp>
      <p:sp>
        <p:nvSpPr>
          <p:cNvPr id="71689" name="Line 6"/>
          <p:cNvSpPr>
            <a:spLocks noChangeShapeType="1"/>
          </p:cNvSpPr>
          <p:nvPr/>
        </p:nvSpPr>
        <p:spPr bwMode="auto">
          <a:xfrm>
            <a:off x="2905125" y="4267200"/>
            <a:ext cx="4938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690" name="Line 7"/>
          <p:cNvSpPr>
            <a:spLocks noChangeShapeType="1"/>
          </p:cNvSpPr>
          <p:nvPr/>
        </p:nvSpPr>
        <p:spPr bwMode="auto">
          <a:xfrm flipV="1">
            <a:off x="5335588" y="2586038"/>
            <a:ext cx="0" cy="33639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691" name="Rectangle 8"/>
          <p:cNvSpPr>
            <a:spLocks noChangeArrowheads="1"/>
          </p:cNvSpPr>
          <p:nvPr/>
        </p:nvSpPr>
        <p:spPr bwMode="auto">
          <a:xfrm>
            <a:off x="1063625" y="4033838"/>
            <a:ext cx="146526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 b="1" i="1">
                <a:solidFill>
                  <a:srgbClr val="376546"/>
                </a:solidFill>
              </a:rPr>
              <a:t>Prisoner A</a:t>
            </a:r>
          </a:p>
        </p:txBody>
      </p:sp>
      <p:sp>
        <p:nvSpPr>
          <p:cNvPr id="71692" name="Rectangle 9"/>
          <p:cNvSpPr>
            <a:spLocks noChangeArrowheads="1"/>
          </p:cNvSpPr>
          <p:nvPr/>
        </p:nvSpPr>
        <p:spPr bwMode="auto">
          <a:xfrm>
            <a:off x="3349625" y="2052638"/>
            <a:ext cx="11842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 b="1">
                <a:solidFill>
                  <a:srgbClr val="663300"/>
                </a:solidFill>
              </a:rPr>
              <a:t>Confess</a:t>
            </a:r>
          </a:p>
        </p:txBody>
      </p:sp>
      <p:sp>
        <p:nvSpPr>
          <p:cNvPr id="71693" name="Rectangle 10"/>
          <p:cNvSpPr>
            <a:spLocks noChangeArrowheads="1"/>
          </p:cNvSpPr>
          <p:nvPr/>
        </p:nvSpPr>
        <p:spPr bwMode="auto">
          <a:xfrm>
            <a:off x="5559425" y="2052638"/>
            <a:ext cx="186055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 b="1">
                <a:solidFill>
                  <a:srgbClr val="663300"/>
                </a:solidFill>
              </a:rPr>
              <a:t>Don’t confess</a:t>
            </a:r>
          </a:p>
        </p:txBody>
      </p:sp>
      <p:sp>
        <p:nvSpPr>
          <p:cNvPr id="71694" name="Rectangle 11"/>
          <p:cNvSpPr>
            <a:spLocks noChangeArrowheads="1"/>
          </p:cNvSpPr>
          <p:nvPr/>
        </p:nvSpPr>
        <p:spPr bwMode="auto">
          <a:xfrm>
            <a:off x="1601788" y="3119438"/>
            <a:ext cx="11842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 b="1">
                <a:solidFill>
                  <a:srgbClr val="663300"/>
                </a:solidFill>
              </a:rPr>
              <a:t>Confess</a:t>
            </a:r>
          </a:p>
        </p:txBody>
      </p:sp>
      <p:sp>
        <p:nvSpPr>
          <p:cNvPr id="71695" name="Rectangle 12"/>
          <p:cNvSpPr>
            <a:spLocks noChangeArrowheads="1"/>
          </p:cNvSpPr>
          <p:nvPr/>
        </p:nvSpPr>
        <p:spPr bwMode="auto">
          <a:xfrm>
            <a:off x="1703388" y="4719638"/>
            <a:ext cx="1141412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 b="1">
                <a:solidFill>
                  <a:srgbClr val="663300"/>
                </a:solidFill>
              </a:rPr>
              <a:t>Don’t</a:t>
            </a:r>
          </a:p>
          <a:p>
            <a:r>
              <a:rPr lang="en-US" altLang="en-US" sz="2000" b="1">
                <a:solidFill>
                  <a:srgbClr val="663300"/>
                </a:solidFill>
              </a:rPr>
              <a:t>confess</a:t>
            </a:r>
          </a:p>
        </p:txBody>
      </p:sp>
      <p:sp>
        <p:nvSpPr>
          <p:cNvPr id="71696" name="Rectangle 13"/>
          <p:cNvSpPr>
            <a:spLocks noChangeArrowheads="1"/>
          </p:cNvSpPr>
          <p:nvPr/>
        </p:nvSpPr>
        <p:spPr bwMode="auto">
          <a:xfrm>
            <a:off x="4645025" y="1560513"/>
            <a:ext cx="146526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 b="1" i="1">
                <a:solidFill>
                  <a:srgbClr val="376546"/>
                </a:solidFill>
              </a:rPr>
              <a:t>Prisoner B</a:t>
            </a:r>
          </a:p>
        </p:txBody>
      </p:sp>
      <p:sp>
        <p:nvSpPr>
          <p:cNvPr id="262163" name="Text Box 19"/>
          <p:cNvSpPr txBox="1">
            <a:spLocks noChangeArrowheads="1"/>
          </p:cNvSpPr>
          <p:nvPr/>
        </p:nvSpPr>
        <p:spPr bwMode="auto">
          <a:xfrm>
            <a:off x="3684588" y="4044950"/>
            <a:ext cx="3951287" cy="409575"/>
          </a:xfrm>
          <a:prstGeom prst="rect">
            <a:avLst/>
          </a:prstGeom>
          <a:solidFill>
            <a:srgbClr val="FFCC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 b="1"/>
              <a:t>Would you choose to confess?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62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2163" grpId="0" animBg="1" autoUpdateAnimBg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smtClean="0"/>
              <a:t>Chapter 12</a:t>
            </a:r>
          </a:p>
        </p:txBody>
      </p:sp>
      <p:sp>
        <p:nvSpPr>
          <p:cNvPr id="7270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/>
              <a:t>Slide </a:t>
            </a:r>
            <a:fld id="{ECC478B5-FB0F-4A1B-84CB-37C8CAA0D9EC}" type="slidenum">
              <a:rPr lang="en-US" altLang="en-US" sz="1600"/>
              <a:pPr/>
              <a:t>59</a:t>
            </a:fld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72708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72709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72710" name="Rectangle 4"/>
          <p:cNvSpPr>
            <a:spLocks noGrp="1" noChangeArrowheads="1"/>
          </p:cNvSpPr>
          <p:nvPr>
            <p:ph type="title"/>
          </p:nvPr>
        </p:nvSpPr>
        <p:spPr>
          <a:xfrm>
            <a:off x="550863" y="295275"/>
            <a:ext cx="7983537" cy="781050"/>
          </a:xfrm>
          <a:noFill/>
        </p:spPr>
        <p:txBody>
          <a:bodyPr/>
          <a:lstStyle/>
          <a:p>
            <a:r>
              <a:rPr lang="en-US" altLang="en-US" sz="3200" smtClean="0"/>
              <a:t>Payoff Matrix for</a:t>
            </a:r>
            <a:br>
              <a:rPr lang="en-US" altLang="en-US" sz="3200" smtClean="0"/>
            </a:br>
            <a:r>
              <a:rPr lang="en-US" altLang="en-US" sz="3200" smtClean="0"/>
              <a:t>the </a:t>
            </a:r>
            <a:r>
              <a:rPr lang="en-US" altLang="en-US" sz="3200" i="1" smtClean="0"/>
              <a:t>P &amp; G </a:t>
            </a:r>
            <a:r>
              <a:rPr lang="en-US" altLang="en-US" sz="3200" smtClean="0"/>
              <a:t>Prisoners’ Dilemma</a:t>
            </a:r>
            <a:endParaRPr lang="en-US" altLang="en-US" smtClean="0"/>
          </a:p>
        </p:txBody>
      </p:sp>
      <p:sp>
        <p:nvSpPr>
          <p:cNvPr id="72711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70000"/>
              </a:spcBef>
            </a:pPr>
            <a:r>
              <a:rPr lang="en-US" altLang="en-US" smtClean="0"/>
              <a:t>Conclusions: Oligipolistic Markets</a:t>
            </a:r>
          </a:p>
          <a:p>
            <a:pPr>
              <a:spcBef>
                <a:spcPct val="70000"/>
              </a:spcBef>
              <a:buFont typeface="Wingdings" panose="05000000000000000000" pitchFamily="2" charset="2"/>
              <a:buNone/>
            </a:pPr>
            <a:r>
              <a:rPr lang="en-US" altLang="en-US" smtClean="0"/>
              <a:t>	1)	Collusion will lead to greater profits</a:t>
            </a:r>
          </a:p>
          <a:p>
            <a:pPr>
              <a:spcBef>
                <a:spcPct val="70000"/>
              </a:spcBef>
              <a:buFont typeface="Wingdings" panose="05000000000000000000" pitchFamily="2" charset="2"/>
              <a:buNone/>
            </a:pPr>
            <a:r>
              <a:rPr lang="en-US" altLang="en-US" smtClean="0"/>
              <a:t>	2)	Explicit and implicit collusion is 		possible</a:t>
            </a:r>
          </a:p>
          <a:p>
            <a:pPr>
              <a:spcBef>
                <a:spcPct val="70000"/>
              </a:spcBef>
              <a:buFont typeface="Wingdings" panose="05000000000000000000" pitchFamily="2" charset="2"/>
              <a:buNone/>
            </a:pPr>
            <a:r>
              <a:rPr lang="en-US" altLang="en-US" smtClean="0"/>
              <a:t>	3)	Once collusion exists, the profit 		motive to break and lower price is 		significant</a:t>
            </a:r>
          </a:p>
        </p:txBody>
      </p:sp>
    </p:spTree>
  </p:cSld>
  <p:clrMapOvr>
    <a:masterClrMapping/>
  </p:clrMapOvr>
  <p:transition spd="med"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smtClean="0"/>
              <a:t>Chapter 12</a:t>
            </a:r>
          </a:p>
        </p:txBody>
      </p:sp>
      <p:sp>
        <p:nvSpPr>
          <p:cNvPr id="3379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/>
              <a:t>Slide </a:t>
            </a:r>
            <a:fld id="{328B2C80-C6CE-4C8D-88A0-E80A1D56ABE1}" type="slidenum">
              <a:rPr lang="en-US" altLang="en-US" sz="1600"/>
              <a:pPr/>
              <a:t>6</a:t>
            </a:fld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33796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3797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3798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Kinked Demand Model</a:t>
            </a:r>
          </a:p>
        </p:txBody>
      </p:sp>
      <p:sp>
        <p:nvSpPr>
          <p:cNvPr id="3379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143000" y="1304925"/>
            <a:ext cx="7772400" cy="4791075"/>
          </a:xfrm>
          <a:noFill/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altLang="en-US" sz="2800" smtClean="0"/>
              <a:t>Produsen akan berproduksi pada saat MC = MR di wilayah MR yang “patah”</a:t>
            </a:r>
          </a:p>
          <a:p>
            <a:pPr>
              <a:spcBef>
                <a:spcPts val="1200"/>
              </a:spcBef>
            </a:pPr>
            <a:r>
              <a:rPr lang="en-US" altLang="en-US" sz="2800" smtClean="0"/>
              <a:t>Sepanjang pergeseran MC masih dalam batas-batas garis ‘patah’ kurva MR, maka perusahaan tidak akan merubah harga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smtClean="0"/>
              <a:t>Chapter 12</a:t>
            </a:r>
          </a:p>
        </p:txBody>
      </p:sp>
      <p:sp>
        <p:nvSpPr>
          <p:cNvPr id="7373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/>
              <a:t>Slide </a:t>
            </a:r>
            <a:fld id="{DAA52F3F-5C06-4015-9998-6ECC8854224A}" type="slidenum">
              <a:rPr lang="en-US" altLang="en-US" sz="1600"/>
              <a:pPr/>
              <a:t>60</a:t>
            </a:fld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73732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73733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73734" name="Rectangle 5"/>
          <p:cNvSpPr>
            <a:spLocks noChangeArrowheads="1"/>
          </p:cNvSpPr>
          <p:nvPr/>
        </p:nvSpPr>
        <p:spPr bwMode="auto">
          <a:xfrm>
            <a:off x="2998788" y="2587625"/>
            <a:ext cx="4959350" cy="3359150"/>
          </a:xfrm>
          <a:prstGeom prst="rect">
            <a:avLst/>
          </a:prstGeom>
          <a:solidFill>
            <a:srgbClr val="FFCC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73735" name="Line 6"/>
          <p:cNvSpPr>
            <a:spLocks noChangeShapeType="1"/>
          </p:cNvSpPr>
          <p:nvPr/>
        </p:nvSpPr>
        <p:spPr bwMode="auto">
          <a:xfrm>
            <a:off x="3009900" y="4267200"/>
            <a:ext cx="4938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736" name="Line 7"/>
          <p:cNvSpPr>
            <a:spLocks noChangeShapeType="1"/>
          </p:cNvSpPr>
          <p:nvPr/>
        </p:nvSpPr>
        <p:spPr bwMode="auto">
          <a:xfrm flipV="1">
            <a:off x="5440363" y="2586038"/>
            <a:ext cx="0" cy="33639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737" name="Rectangle 8"/>
          <p:cNvSpPr>
            <a:spLocks noChangeArrowheads="1"/>
          </p:cNvSpPr>
          <p:nvPr/>
        </p:nvSpPr>
        <p:spPr bwMode="auto">
          <a:xfrm>
            <a:off x="3454400" y="2052638"/>
            <a:ext cx="176212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 b="1">
                <a:solidFill>
                  <a:srgbClr val="663300"/>
                </a:solidFill>
              </a:rPr>
              <a:t>Charge $1.40</a:t>
            </a:r>
          </a:p>
        </p:txBody>
      </p:sp>
      <p:sp>
        <p:nvSpPr>
          <p:cNvPr id="73738" name="Rectangle 9"/>
          <p:cNvSpPr>
            <a:spLocks noChangeArrowheads="1"/>
          </p:cNvSpPr>
          <p:nvPr/>
        </p:nvSpPr>
        <p:spPr bwMode="auto">
          <a:xfrm>
            <a:off x="5664200" y="2052638"/>
            <a:ext cx="176212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 b="1">
                <a:solidFill>
                  <a:srgbClr val="663300"/>
                </a:solidFill>
              </a:rPr>
              <a:t>Charge $1.50</a:t>
            </a:r>
          </a:p>
        </p:txBody>
      </p:sp>
      <p:sp>
        <p:nvSpPr>
          <p:cNvPr id="73739" name="Rectangle 10"/>
          <p:cNvSpPr>
            <a:spLocks noChangeArrowheads="1"/>
          </p:cNvSpPr>
          <p:nvPr/>
        </p:nvSpPr>
        <p:spPr bwMode="auto">
          <a:xfrm>
            <a:off x="1828800" y="3119438"/>
            <a:ext cx="1057275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000" b="1">
                <a:solidFill>
                  <a:srgbClr val="663300"/>
                </a:solidFill>
              </a:rPr>
              <a:t>Charge</a:t>
            </a:r>
          </a:p>
          <a:p>
            <a:pPr algn="ctr"/>
            <a:r>
              <a:rPr lang="en-US" altLang="en-US" sz="2000" b="1">
                <a:solidFill>
                  <a:srgbClr val="663300"/>
                </a:solidFill>
              </a:rPr>
              <a:t>$1.40</a:t>
            </a:r>
          </a:p>
        </p:txBody>
      </p:sp>
      <p:sp>
        <p:nvSpPr>
          <p:cNvPr id="73740" name="Rectangle 11"/>
          <p:cNvSpPr>
            <a:spLocks noChangeArrowheads="1"/>
          </p:cNvSpPr>
          <p:nvPr/>
        </p:nvSpPr>
        <p:spPr bwMode="auto">
          <a:xfrm>
            <a:off x="4140200" y="1560513"/>
            <a:ext cx="2255838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 b="1" i="1">
                <a:solidFill>
                  <a:srgbClr val="1C4E35"/>
                </a:solidFill>
              </a:rPr>
              <a:t>Unilever and Kao</a:t>
            </a:r>
          </a:p>
        </p:txBody>
      </p:sp>
      <p:sp>
        <p:nvSpPr>
          <p:cNvPr id="73741" name="Rectangle 12"/>
          <p:cNvSpPr>
            <a:spLocks noChangeArrowheads="1"/>
          </p:cNvSpPr>
          <p:nvPr/>
        </p:nvSpPr>
        <p:spPr bwMode="auto">
          <a:xfrm>
            <a:off x="1828800" y="4643438"/>
            <a:ext cx="1057275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000" b="1">
                <a:solidFill>
                  <a:srgbClr val="663300"/>
                </a:solidFill>
              </a:rPr>
              <a:t>Charge</a:t>
            </a:r>
          </a:p>
          <a:p>
            <a:pPr algn="ctr"/>
            <a:r>
              <a:rPr lang="en-US" altLang="en-US" sz="2000" b="1">
                <a:solidFill>
                  <a:srgbClr val="663300"/>
                </a:solidFill>
              </a:rPr>
              <a:t>$1.50</a:t>
            </a:r>
          </a:p>
        </p:txBody>
      </p:sp>
      <p:sp>
        <p:nvSpPr>
          <p:cNvPr id="73742" name="Rectangle 13"/>
          <p:cNvSpPr>
            <a:spLocks noChangeArrowheads="1"/>
          </p:cNvSpPr>
          <p:nvPr/>
        </p:nvSpPr>
        <p:spPr bwMode="auto">
          <a:xfrm>
            <a:off x="1092200" y="4033838"/>
            <a:ext cx="731838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 b="1" i="1">
                <a:solidFill>
                  <a:srgbClr val="1C4E35"/>
                </a:solidFill>
              </a:rPr>
              <a:t>P&amp;G</a:t>
            </a:r>
          </a:p>
        </p:txBody>
      </p:sp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3530600" y="3195638"/>
            <a:ext cx="3806825" cy="2054225"/>
            <a:chOff x="2224" y="2013"/>
            <a:chExt cx="2398" cy="1294"/>
          </a:xfrm>
        </p:grpSpPr>
        <p:sp>
          <p:nvSpPr>
            <p:cNvPr id="73746" name="Rectangle 14"/>
            <p:cNvSpPr>
              <a:spLocks noChangeArrowheads="1"/>
            </p:cNvSpPr>
            <p:nvPr/>
          </p:nvSpPr>
          <p:spPr bwMode="auto">
            <a:xfrm>
              <a:off x="2224" y="2013"/>
              <a:ext cx="862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b="1"/>
                <a:t>$12, $12</a:t>
              </a:r>
            </a:p>
          </p:txBody>
        </p:sp>
        <p:sp>
          <p:nvSpPr>
            <p:cNvPr id="73747" name="Rectangle 15"/>
            <p:cNvSpPr>
              <a:spLocks noChangeArrowheads="1"/>
            </p:cNvSpPr>
            <p:nvPr/>
          </p:nvSpPr>
          <p:spPr bwMode="auto">
            <a:xfrm>
              <a:off x="3760" y="2013"/>
              <a:ext cx="862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b="1"/>
                <a:t>$29, $11</a:t>
              </a:r>
            </a:p>
          </p:txBody>
        </p:sp>
        <p:sp>
          <p:nvSpPr>
            <p:cNvPr id="73748" name="Rectangle 16"/>
            <p:cNvSpPr>
              <a:spLocks noChangeArrowheads="1"/>
            </p:cNvSpPr>
            <p:nvPr/>
          </p:nvSpPr>
          <p:spPr bwMode="auto">
            <a:xfrm>
              <a:off x="2368" y="3021"/>
              <a:ext cx="755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b="1"/>
                <a:t>$3, $21</a:t>
              </a:r>
            </a:p>
          </p:txBody>
        </p:sp>
        <p:sp>
          <p:nvSpPr>
            <p:cNvPr id="73749" name="Rectangle 17"/>
            <p:cNvSpPr>
              <a:spLocks noChangeArrowheads="1"/>
            </p:cNvSpPr>
            <p:nvPr/>
          </p:nvSpPr>
          <p:spPr bwMode="auto">
            <a:xfrm>
              <a:off x="3760" y="3021"/>
              <a:ext cx="862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b="1"/>
                <a:t>$20, $20</a:t>
              </a:r>
            </a:p>
          </p:txBody>
        </p:sp>
      </p:grpSp>
      <p:sp>
        <p:nvSpPr>
          <p:cNvPr id="73744" name="Rectangle 19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z="3200" smtClean="0"/>
              <a:t>Payoff Matrix for the P&amp;G Pricing Problem</a:t>
            </a:r>
            <a:endParaRPr lang="en-US" altLang="en-US" smtClean="0"/>
          </a:p>
        </p:txBody>
      </p:sp>
      <p:sp>
        <p:nvSpPr>
          <p:cNvPr id="272405" name="Text Box 21"/>
          <p:cNvSpPr txBox="1">
            <a:spLocks noChangeArrowheads="1"/>
          </p:cNvSpPr>
          <p:nvPr/>
        </p:nvSpPr>
        <p:spPr bwMode="auto">
          <a:xfrm>
            <a:off x="3335338" y="4044950"/>
            <a:ext cx="4273550" cy="409575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 b="1"/>
              <a:t>What price should </a:t>
            </a:r>
            <a:r>
              <a:rPr lang="en-US" altLang="en-US" sz="2000" b="1" i="1"/>
              <a:t>P &amp; G</a:t>
            </a:r>
            <a:r>
              <a:rPr lang="en-US" altLang="en-US" sz="2000" b="1"/>
              <a:t> choose?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72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2405" grpId="0" animBg="1" autoUpdateAnimBg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smtClean="0"/>
              <a:t>Chapter 12</a:t>
            </a:r>
          </a:p>
        </p:txBody>
      </p:sp>
      <p:sp>
        <p:nvSpPr>
          <p:cNvPr id="7475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/>
              <a:t>Slide </a:t>
            </a:r>
            <a:fld id="{E932F9D0-ECF3-4BEB-A39A-DA117018B717}" type="slidenum">
              <a:rPr lang="en-US" altLang="en-US" sz="1600"/>
              <a:pPr/>
              <a:t>61</a:t>
            </a:fld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74756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74757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74758" name="Rectangle 4"/>
          <p:cNvSpPr>
            <a:spLocks noGrp="1" noChangeArrowheads="1"/>
          </p:cNvSpPr>
          <p:nvPr>
            <p:ph type="title"/>
          </p:nvPr>
        </p:nvSpPr>
        <p:spPr>
          <a:xfrm>
            <a:off x="550863" y="277813"/>
            <a:ext cx="7983537" cy="781050"/>
          </a:xfrm>
          <a:noFill/>
        </p:spPr>
        <p:txBody>
          <a:bodyPr/>
          <a:lstStyle/>
          <a:p>
            <a:r>
              <a:rPr lang="en-US" altLang="en-US" sz="3200" smtClean="0"/>
              <a:t>Implications of the Prisoners’</a:t>
            </a:r>
            <a:br>
              <a:rPr lang="en-US" altLang="en-US" sz="3200" smtClean="0"/>
            </a:br>
            <a:r>
              <a:rPr lang="en-US" altLang="en-US" sz="3200" smtClean="0"/>
              <a:t>Dilemma for Oligipolistic Pricing</a:t>
            </a:r>
          </a:p>
        </p:txBody>
      </p:sp>
      <p:sp>
        <p:nvSpPr>
          <p:cNvPr id="74759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70000"/>
              </a:spcBef>
            </a:pPr>
            <a:r>
              <a:rPr lang="en-US" altLang="en-US" smtClean="0"/>
              <a:t>Observations of Oligopoly Behavior</a:t>
            </a:r>
          </a:p>
          <a:p>
            <a:pPr>
              <a:spcBef>
                <a:spcPct val="70000"/>
              </a:spcBef>
              <a:buFont typeface="Wingdings" panose="05000000000000000000" pitchFamily="2" charset="2"/>
              <a:buNone/>
            </a:pPr>
            <a:r>
              <a:rPr lang="en-US" altLang="en-US" smtClean="0"/>
              <a:t>	1)	In some oligopoly markets, pricing 		behavior in time can create a 			predictable pricing environment and 	implied collusion may occur.</a:t>
            </a:r>
          </a:p>
        </p:txBody>
      </p:sp>
    </p:spTree>
  </p:cSld>
  <p:clrMapOvr>
    <a:masterClrMapping/>
  </p:clrMapOvr>
  <p:transition spd="med">
    <p:wipe dir="r"/>
  </p:transition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smtClean="0"/>
              <a:t>Chapter 12</a:t>
            </a:r>
          </a:p>
        </p:txBody>
      </p:sp>
      <p:sp>
        <p:nvSpPr>
          <p:cNvPr id="7577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/>
              <a:t>Slide </a:t>
            </a:r>
            <a:fld id="{36D766C5-BC62-461F-9F71-8665FF4D6020}" type="slidenum">
              <a:rPr lang="en-US" altLang="en-US" sz="1600"/>
              <a:pPr/>
              <a:t>62</a:t>
            </a:fld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75780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75781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75782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lnSpc>
                <a:spcPct val="90000"/>
              </a:lnSpc>
              <a:spcBef>
                <a:spcPct val="70000"/>
              </a:spcBef>
            </a:pPr>
            <a:r>
              <a:rPr lang="en-US" altLang="en-US" smtClean="0"/>
              <a:t>Observations of Oligopoly Behavior</a:t>
            </a:r>
          </a:p>
          <a:p>
            <a:pPr>
              <a:lnSpc>
                <a:spcPct val="90000"/>
              </a:lnSpc>
              <a:spcBef>
                <a:spcPct val="70000"/>
              </a:spcBef>
              <a:buFont typeface="Wingdings" panose="05000000000000000000" pitchFamily="2" charset="2"/>
              <a:buNone/>
            </a:pPr>
            <a:r>
              <a:rPr lang="en-US" altLang="en-US" smtClean="0"/>
              <a:t>	2)	In other oligopoly markets, the firms 	are very aggressive and collusion is 	not possible. </a:t>
            </a:r>
          </a:p>
          <a:p>
            <a:pPr lvl="2">
              <a:lnSpc>
                <a:spcPct val="90000"/>
              </a:lnSpc>
              <a:spcBef>
                <a:spcPct val="35000"/>
              </a:spcBef>
            </a:pPr>
            <a:r>
              <a:rPr lang="en-US" altLang="en-US" smtClean="0"/>
              <a:t>Firms are reluctant to change price because of the likely response of their competitors.</a:t>
            </a:r>
          </a:p>
          <a:p>
            <a:pPr lvl="2">
              <a:lnSpc>
                <a:spcPct val="90000"/>
              </a:lnSpc>
              <a:spcBef>
                <a:spcPct val="35000"/>
              </a:spcBef>
            </a:pPr>
            <a:r>
              <a:rPr lang="en-US" altLang="en-US" smtClean="0"/>
              <a:t>In this case prices tend to be relatively rigid.</a:t>
            </a:r>
          </a:p>
        </p:txBody>
      </p:sp>
      <p:sp>
        <p:nvSpPr>
          <p:cNvPr id="75783" name="Rectangle 7"/>
          <p:cNvSpPr>
            <a:spLocks noGrp="1" noChangeArrowheads="1"/>
          </p:cNvSpPr>
          <p:nvPr>
            <p:ph type="title"/>
          </p:nvPr>
        </p:nvSpPr>
        <p:spPr>
          <a:xfrm>
            <a:off x="550863" y="277813"/>
            <a:ext cx="7983537" cy="781050"/>
          </a:xfrm>
          <a:noFill/>
        </p:spPr>
        <p:txBody>
          <a:bodyPr/>
          <a:lstStyle/>
          <a:p>
            <a:r>
              <a:rPr lang="en-US" altLang="en-US" sz="3200" smtClean="0"/>
              <a:t>Implications of the Prisoners’</a:t>
            </a:r>
            <a:br>
              <a:rPr lang="en-US" altLang="en-US" sz="3200" smtClean="0"/>
            </a:br>
            <a:r>
              <a:rPr lang="en-US" altLang="en-US" sz="3200" smtClean="0"/>
              <a:t>Dilemma for Oligipolistic Pricing</a:t>
            </a:r>
          </a:p>
        </p:txBody>
      </p:sp>
    </p:spTree>
  </p:cSld>
  <p:clrMapOvr>
    <a:masterClrMapping/>
  </p:clrMapOvr>
  <p:transition spd="med">
    <p:wipe dir="r"/>
  </p:transition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smtClean="0"/>
              <a:t>Chapter 12</a:t>
            </a:r>
          </a:p>
        </p:txBody>
      </p:sp>
      <p:sp>
        <p:nvSpPr>
          <p:cNvPr id="7680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/>
              <a:t>Slide </a:t>
            </a:r>
            <a:fld id="{55A7F246-217A-437E-A56D-15DC53E74D86}" type="slidenum">
              <a:rPr lang="en-US" altLang="en-US" sz="1600"/>
              <a:pPr/>
              <a:t>63</a:t>
            </a:fld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76804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76805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76806" name="Rectangle 4"/>
          <p:cNvSpPr>
            <a:spLocks noGrp="1" noChangeArrowheads="1"/>
          </p:cNvSpPr>
          <p:nvPr>
            <p:ph type="title"/>
          </p:nvPr>
        </p:nvSpPr>
        <p:spPr>
          <a:xfrm>
            <a:off x="550863" y="277813"/>
            <a:ext cx="7983537" cy="781050"/>
          </a:xfrm>
          <a:noFill/>
        </p:spPr>
        <p:txBody>
          <a:bodyPr/>
          <a:lstStyle/>
          <a:p>
            <a:r>
              <a:rPr lang="en-US" altLang="en-US" sz="3200" smtClean="0"/>
              <a:t>Implications of the Prisoners’</a:t>
            </a:r>
            <a:br>
              <a:rPr lang="en-US" altLang="en-US" sz="3200" smtClean="0"/>
            </a:br>
            <a:r>
              <a:rPr lang="en-US" altLang="en-US" sz="3200" smtClean="0"/>
              <a:t>Dilemma for Oligopolistic Pricing</a:t>
            </a:r>
            <a:endParaRPr lang="en-US" altLang="en-US" smtClean="0"/>
          </a:p>
        </p:txBody>
      </p:sp>
      <p:sp>
        <p:nvSpPr>
          <p:cNvPr id="7680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143000" y="2319338"/>
            <a:ext cx="7772400" cy="3624262"/>
          </a:xfrm>
          <a:noFill/>
        </p:spPr>
        <p:txBody>
          <a:bodyPr/>
          <a:lstStyle/>
          <a:p>
            <a:pPr>
              <a:spcBef>
                <a:spcPct val="70000"/>
              </a:spcBef>
            </a:pPr>
            <a:r>
              <a:rPr lang="en-US" altLang="en-US" smtClean="0"/>
              <a:t>Price Signaling</a:t>
            </a:r>
          </a:p>
          <a:p>
            <a:pPr lvl="1">
              <a:spcBef>
                <a:spcPct val="70000"/>
              </a:spcBef>
            </a:pPr>
            <a:r>
              <a:rPr lang="en-US" altLang="en-US" smtClean="0"/>
              <a:t>Implicit collusion in which a firm announces a price increase in the hope that other firms will follow suit</a:t>
            </a:r>
          </a:p>
        </p:txBody>
      </p:sp>
      <p:sp>
        <p:nvSpPr>
          <p:cNvPr id="376838" name="Text Box 6"/>
          <p:cNvSpPr txBox="1">
            <a:spLocks noChangeArrowheads="1"/>
          </p:cNvSpPr>
          <p:nvPr/>
        </p:nvSpPr>
        <p:spPr bwMode="auto">
          <a:xfrm>
            <a:off x="482600" y="1427163"/>
            <a:ext cx="6088063" cy="531812"/>
          </a:xfrm>
          <a:prstGeom prst="rect">
            <a:avLst/>
          </a:prstGeom>
          <a:solidFill>
            <a:srgbClr val="D8C0CB"/>
          </a:solidFill>
          <a:ln w="12700">
            <a:solidFill>
              <a:srgbClr val="376546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800" b="1">
                <a:latin typeface="Arial" charset="0"/>
              </a:rPr>
              <a:t>Price Signaling &amp; Price Leadership</a:t>
            </a:r>
            <a:endParaRPr lang="en-US" sz="3200" b="1">
              <a:latin typeface="Arial" charset="0"/>
            </a:endParaRPr>
          </a:p>
        </p:txBody>
      </p:sp>
    </p:spTree>
  </p:cSld>
  <p:clrMapOvr>
    <a:masterClrMapping/>
  </p:clrMapOvr>
  <p:transition spd="med">
    <p:zoom dir="in"/>
  </p:transition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smtClean="0"/>
              <a:t>Chapter 12</a:t>
            </a:r>
          </a:p>
        </p:txBody>
      </p:sp>
      <p:sp>
        <p:nvSpPr>
          <p:cNvPr id="7782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/>
              <a:t>Slide </a:t>
            </a:r>
            <a:fld id="{703B7770-45E7-4D5A-B7C9-EA742FF99CC0}" type="slidenum">
              <a:rPr lang="en-US" altLang="en-US" sz="1600"/>
              <a:pPr/>
              <a:t>64</a:t>
            </a:fld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77828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77829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77830" name="Rectangle 4"/>
          <p:cNvSpPr>
            <a:spLocks noGrp="1" noChangeArrowheads="1"/>
          </p:cNvSpPr>
          <p:nvPr>
            <p:ph type="title"/>
          </p:nvPr>
        </p:nvSpPr>
        <p:spPr>
          <a:xfrm>
            <a:off x="550863" y="277813"/>
            <a:ext cx="7983537" cy="781050"/>
          </a:xfrm>
          <a:noFill/>
        </p:spPr>
        <p:txBody>
          <a:bodyPr/>
          <a:lstStyle/>
          <a:p>
            <a:r>
              <a:rPr lang="en-US" altLang="en-US" sz="3200" smtClean="0"/>
              <a:t>Implications of the Prisoners’</a:t>
            </a:r>
            <a:br>
              <a:rPr lang="en-US" altLang="en-US" sz="3200" smtClean="0"/>
            </a:br>
            <a:r>
              <a:rPr lang="en-US" altLang="en-US" sz="3200" smtClean="0"/>
              <a:t>Dilemma for Oligopolistic Pricing</a:t>
            </a:r>
            <a:endParaRPr lang="en-US" altLang="en-US" smtClean="0"/>
          </a:p>
        </p:txBody>
      </p:sp>
      <p:sp>
        <p:nvSpPr>
          <p:cNvPr id="7783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143000" y="2319338"/>
            <a:ext cx="7772400" cy="3624262"/>
          </a:xfrm>
          <a:noFill/>
        </p:spPr>
        <p:txBody>
          <a:bodyPr/>
          <a:lstStyle/>
          <a:p>
            <a:pPr>
              <a:spcBef>
                <a:spcPct val="70000"/>
              </a:spcBef>
            </a:pPr>
            <a:r>
              <a:rPr lang="en-US" altLang="en-US" smtClean="0"/>
              <a:t>Price Leadership</a:t>
            </a:r>
          </a:p>
          <a:p>
            <a:pPr lvl="1">
              <a:spcBef>
                <a:spcPct val="70000"/>
              </a:spcBef>
            </a:pPr>
            <a:r>
              <a:rPr lang="en-US" altLang="en-US" smtClean="0"/>
              <a:t>Pattern of pricing in which one firm regularly announces price changes that other firms then match</a:t>
            </a:r>
          </a:p>
        </p:txBody>
      </p:sp>
      <p:sp>
        <p:nvSpPr>
          <p:cNvPr id="378886" name="Text Box 6"/>
          <p:cNvSpPr txBox="1">
            <a:spLocks noChangeArrowheads="1"/>
          </p:cNvSpPr>
          <p:nvPr/>
        </p:nvSpPr>
        <p:spPr bwMode="auto">
          <a:xfrm>
            <a:off x="482600" y="1427163"/>
            <a:ext cx="6088063" cy="531812"/>
          </a:xfrm>
          <a:prstGeom prst="rect">
            <a:avLst/>
          </a:prstGeom>
          <a:solidFill>
            <a:srgbClr val="D8C0CB"/>
          </a:solidFill>
          <a:ln w="12700">
            <a:solidFill>
              <a:srgbClr val="376546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800" b="1">
                <a:latin typeface="Arial" charset="0"/>
              </a:rPr>
              <a:t>Price Signaling &amp; Price Leadership</a:t>
            </a:r>
            <a:endParaRPr lang="en-US" sz="3200" b="1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smtClean="0"/>
              <a:t>Chapter 12</a:t>
            </a:r>
          </a:p>
        </p:txBody>
      </p:sp>
      <p:sp>
        <p:nvSpPr>
          <p:cNvPr id="7885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/>
              <a:t>Slide </a:t>
            </a:r>
            <a:fld id="{70DF7E50-D6F9-4013-8B15-45206B07D470}" type="slidenum">
              <a:rPr lang="en-US" altLang="en-US" sz="1600"/>
              <a:pPr/>
              <a:t>65</a:t>
            </a:fld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78852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78853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78854" name="Rectangle 4"/>
          <p:cNvSpPr>
            <a:spLocks noGrp="1" noChangeArrowheads="1"/>
          </p:cNvSpPr>
          <p:nvPr>
            <p:ph type="title"/>
          </p:nvPr>
        </p:nvSpPr>
        <p:spPr>
          <a:xfrm>
            <a:off x="550863" y="277813"/>
            <a:ext cx="7983537" cy="781050"/>
          </a:xfrm>
          <a:noFill/>
        </p:spPr>
        <p:txBody>
          <a:bodyPr/>
          <a:lstStyle/>
          <a:p>
            <a:r>
              <a:rPr lang="en-US" altLang="en-US" sz="3200" smtClean="0"/>
              <a:t>Implications of the Prisoners’</a:t>
            </a:r>
            <a:br>
              <a:rPr lang="en-US" altLang="en-US" sz="3200" smtClean="0"/>
            </a:br>
            <a:r>
              <a:rPr lang="en-US" altLang="en-US" sz="3200" smtClean="0"/>
              <a:t>Dilemma for Oligopolistic Pricing</a:t>
            </a:r>
            <a:endParaRPr lang="en-US" altLang="en-US" smtClean="0"/>
          </a:p>
        </p:txBody>
      </p:sp>
      <p:sp>
        <p:nvSpPr>
          <p:cNvPr id="78855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70000"/>
              </a:spcBef>
            </a:pPr>
            <a:r>
              <a:rPr lang="en-US" altLang="en-US" smtClean="0"/>
              <a:t>The Dominant Firm Model</a:t>
            </a:r>
          </a:p>
          <a:p>
            <a:pPr lvl="1">
              <a:buSzPct val="75000"/>
            </a:pPr>
            <a:r>
              <a:rPr lang="en-US" altLang="en-US" smtClean="0"/>
              <a:t>In some oligopolistic markets, one large firm has a major share of total sales, and a group of smaller firms supplies the remainder of the market.</a:t>
            </a:r>
          </a:p>
          <a:p>
            <a:pPr lvl="1">
              <a:buSzPct val="75000"/>
            </a:pPr>
            <a:r>
              <a:rPr lang="en-US" altLang="en-US" smtClean="0"/>
              <a:t>The large firm might then act as the </a:t>
            </a:r>
            <a:r>
              <a:rPr lang="en-US" altLang="en-US" i="1" smtClean="0"/>
              <a:t>dominant firm</a:t>
            </a:r>
            <a:r>
              <a:rPr lang="en-US" altLang="en-US" smtClean="0"/>
              <a:t>, setting a price that maximized its own profits.</a:t>
            </a:r>
          </a:p>
        </p:txBody>
      </p:sp>
    </p:spTree>
  </p:cSld>
  <p:clrMapOvr>
    <a:masterClrMapping/>
  </p:clrMapOvr>
  <p:transition spd="med">
    <p:wipe dir="r"/>
  </p:transition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i="1" dirty="0" smtClean="0"/>
              <a:t>Study Case</a:t>
            </a:r>
            <a:endParaRPr lang="en-US" i="1" dirty="0"/>
          </a:p>
        </p:txBody>
      </p:sp>
      <p:sp>
        <p:nvSpPr>
          <p:cNvPr id="79875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Oligopoly Market</a:t>
            </a:r>
          </a:p>
        </p:txBody>
      </p:sp>
      <p:sp>
        <p:nvSpPr>
          <p:cNvPr id="79876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smtClean="0"/>
              <a:t>Chapter 12</a:t>
            </a:r>
          </a:p>
        </p:txBody>
      </p:sp>
      <p:sp>
        <p:nvSpPr>
          <p:cNvPr id="7987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/>
              <a:t>Slide </a:t>
            </a:r>
            <a:fld id="{E8CE45A5-77FF-4E48-8935-8E6870128CB3}" type="slidenum">
              <a:rPr lang="en-US" altLang="en-US" sz="1600"/>
              <a:pPr/>
              <a:t>66</a:t>
            </a:fld>
            <a:endParaRPr lang="en-US" altLang="en-US" sz="1600" b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smtClean="0"/>
              <a:t>Chapter 12</a:t>
            </a:r>
          </a:p>
        </p:txBody>
      </p:sp>
      <p:sp>
        <p:nvSpPr>
          <p:cNvPr id="8089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/>
              <a:t>Slide </a:t>
            </a:r>
            <a:fld id="{9DEC76E8-7399-410F-A463-293FC822BB26}" type="slidenum">
              <a:rPr lang="en-US" altLang="en-US" sz="1600"/>
              <a:pPr/>
              <a:t>67</a:t>
            </a:fld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80900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80901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80902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Cartels</a:t>
            </a:r>
          </a:p>
        </p:txBody>
      </p:sp>
      <p:sp>
        <p:nvSpPr>
          <p:cNvPr id="80903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70000"/>
              </a:spcBef>
            </a:pPr>
            <a:r>
              <a:rPr lang="en-US" altLang="en-US" smtClean="0"/>
              <a:t>Characteristics</a:t>
            </a:r>
          </a:p>
          <a:p>
            <a:pPr>
              <a:spcBef>
                <a:spcPct val="70000"/>
              </a:spcBef>
              <a:buFont typeface="Wingdings" panose="05000000000000000000" pitchFamily="2" charset="2"/>
              <a:buNone/>
            </a:pPr>
            <a:r>
              <a:rPr lang="en-US" altLang="en-US" smtClean="0"/>
              <a:t>	1) 	Explicit agreements to set output and 	price</a:t>
            </a:r>
          </a:p>
          <a:p>
            <a:pPr>
              <a:spcBef>
                <a:spcPct val="70000"/>
              </a:spcBef>
              <a:buFont typeface="Wingdings" panose="05000000000000000000" pitchFamily="2" charset="2"/>
              <a:buNone/>
            </a:pPr>
            <a:r>
              <a:rPr lang="en-US" altLang="en-US" smtClean="0"/>
              <a:t>	2)	May not include all firms</a:t>
            </a:r>
          </a:p>
        </p:txBody>
      </p:sp>
    </p:spTree>
  </p:cSld>
  <p:clrMapOvr>
    <a:masterClrMapping/>
  </p:clrMapOvr>
  <p:transition spd="med">
    <p:pull dir="ru"/>
  </p:transition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smtClean="0"/>
              <a:t>Chapter 12</a:t>
            </a:r>
          </a:p>
        </p:txBody>
      </p:sp>
      <p:sp>
        <p:nvSpPr>
          <p:cNvPr id="81923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/>
              <a:t>Slide </a:t>
            </a:r>
            <a:fld id="{B3C993B5-7D5C-4B00-AC76-093B2E8072B5}" type="slidenum">
              <a:rPr lang="en-US" altLang="en-US" sz="1600"/>
              <a:pPr/>
              <a:t>68</a:t>
            </a:fld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81924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81925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81926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Cartels</a:t>
            </a:r>
          </a:p>
        </p:txBody>
      </p:sp>
      <p:sp>
        <p:nvSpPr>
          <p:cNvPr id="313349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1527175" y="3302000"/>
            <a:ext cx="3810000" cy="3078163"/>
          </a:xfrm>
          <a:noFill/>
        </p:spPr>
        <p:txBody>
          <a:bodyPr/>
          <a:lstStyle/>
          <a:p>
            <a:pPr lvl="1">
              <a:lnSpc>
                <a:spcPct val="80000"/>
              </a:lnSpc>
              <a:spcBef>
                <a:spcPct val="35000"/>
              </a:spcBef>
            </a:pPr>
            <a:r>
              <a:rPr lang="en-US" altLang="en-US" smtClean="0"/>
              <a:t>Examples of successful cartels</a:t>
            </a:r>
          </a:p>
          <a:p>
            <a:pPr lvl="2">
              <a:lnSpc>
                <a:spcPct val="80000"/>
              </a:lnSpc>
            </a:pPr>
            <a:r>
              <a:rPr lang="en-US" altLang="en-US" sz="2400" smtClean="0"/>
              <a:t>OPEC</a:t>
            </a:r>
          </a:p>
          <a:p>
            <a:pPr lvl="2">
              <a:lnSpc>
                <a:spcPct val="80000"/>
              </a:lnSpc>
            </a:pPr>
            <a:r>
              <a:rPr lang="en-US" altLang="en-US" sz="2400" smtClean="0"/>
              <a:t>International Bauxite Association</a:t>
            </a:r>
          </a:p>
          <a:p>
            <a:pPr lvl="2">
              <a:lnSpc>
                <a:spcPct val="80000"/>
              </a:lnSpc>
            </a:pPr>
            <a:r>
              <a:rPr lang="en-US" altLang="en-US" sz="2400" smtClean="0"/>
              <a:t>Mercurio Europeo</a:t>
            </a:r>
          </a:p>
        </p:txBody>
      </p:sp>
      <p:sp>
        <p:nvSpPr>
          <p:cNvPr id="313351" name="Rectangle 7"/>
          <p:cNvSpPr>
            <a:spLocks noGrp="1" noChangeArrowheads="1"/>
          </p:cNvSpPr>
          <p:nvPr>
            <p:ph type="body" sz="half" idx="2"/>
          </p:nvPr>
        </p:nvSpPr>
        <p:spPr>
          <a:xfrm>
            <a:off x="5105400" y="3198813"/>
            <a:ext cx="3810000" cy="2989262"/>
          </a:xfrm>
        </p:spPr>
        <p:txBody>
          <a:bodyPr/>
          <a:lstStyle/>
          <a:p>
            <a:pPr lvl="1">
              <a:lnSpc>
                <a:spcPct val="80000"/>
              </a:lnSpc>
              <a:spcBef>
                <a:spcPct val="35000"/>
              </a:spcBef>
              <a:buSzPct val="75000"/>
            </a:pPr>
            <a:r>
              <a:rPr lang="en-US" altLang="en-US" smtClean="0"/>
              <a:t>Examples of unsuccessful cartels</a:t>
            </a:r>
          </a:p>
          <a:p>
            <a:pPr lvl="2">
              <a:lnSpc>
                <a:spcPct val="80000"/>
              </a:lnSpc>
            </a:pPr>
            <a:r>
              <a:rPr lang="en-US" altLang="en-US" sz="2400" smtClean="0"/>
              <a:t>Copper</a:t>
            </a:r>
          </a:p>
          <a:p>
            <a:pPr lvl="2">
              <a:lnSpc>
                <a:spcPct val="80000"/>
              </a:lnSpc>
            </a:pPr>
            <a:r>
              <a:rPr lang="en-US" altLang="en-US" sz="2400" smtClean="0"/>
              <a:t>Tin</a:t>
            </a:r>
          </a:p>
          <a:p>
            <a:pPr lvl="2">
              <a:lnSpc>
                <a:spcPct val="80000"/>
              </a:lnSpc>
            </a:pPr>
            <a:r>
              <a:rPr lang="en-US" altLang="en-US" sz="2400" smtClean="0"/>
              <a:t>Coffee</a:t>
            </a:r>
          </a:p>
          <a:p>
            <a:pPr lvl="2">
              <a:lnSpc>
                <a:spcPct val="80000"/>
              </a:lnSpc>
            </a:pPr>
            <a:r>
              <a:rPr lang="en-US" altLang="en-US" sz="2400" smtClean="0"/>
              <a:t>Tea</a:t>
            </a:r>
          </a:p>
          <a:p>
            <a:pPr lvl="2">
              <a:lnSpc>
                <a:spcPct val="80000"/>
              </a:lnSpc>
            </a:pPr>
            <a:r>
              <a:rPr lang="en-US" altLang="en-US" sz="2400" smtClean="0"/>
              <a:t>Cocoa</a:t>
            </a:r>
          </a:p>
        </p:txBody>
      </p:sp>
      <p:sp>
        <p:nvSpPr>
          <p:cNvPr id="81929" name="Rectangle 9"/>
          <p:cNvSpPr>
            <a:spLocks noChangeArrowheads="1"/>
          </p:cNvSpPr>
          <p:nvPr/>
        </p:nvSpPr>
        <p:spPr bwMode="auto">
          <a:xfrm>
            <a:off x="1143000" y="1719263"/>
            <a:ext cx="77724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 marL="342900" indent="-3429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7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</a:pPr>
            <a:r>
              <a:rPr lang="en-US" altLang="en-US" sz="3200">
                <a:solidFill>
                  <a:srgbClr val="376546"/>
                </a:solidFill>
              </a:rPr>
              <a:t>Characteristics</a:t>
            </a:r>
          </a:p>
          <a:p>
            <a:pPr>
              <a:spcBef>
                <a:spcPct val="7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None/>
            </a:pPr>
            <a:r>
              <a:rPr lang="en-US" altLang="en-US" sz="3200">
                <a:solidFill>
                  <a:srgbClr val="376546"/>
                </a:solidFill>
              </a:rPr>
              <a:t>	3) 	Most often international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33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133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133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133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133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133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133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133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133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133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3349" grpId="0" build="p" autoUpdateAnimBg="0"/>
      <p:bldP spid="313351" grpId="0" build="p" autoUpdateAnimBg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smtClean="0"/>
              <a:t>Chapter 12</a:t>
            </a:r>
          </a:p>
        </p:txBody>
      </p:sp>
      <p:sp>
        <p:nvSpPr>
          <p:cNvPr id="8294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/>
              <a:t>Slide </a:t>
            </a:r>
            <a:fld id="{1043493C-7C44-4989-9763-415308F26DD1}" type="slidenum">
              <a:rPr lang="en-US" altLang="en-US" sz="1600"/>
              <a:pPr/>
              <a:t>69</a:t>
            </a:fld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82948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82949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82950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Cartels</a:t>
            </a:r>
          </a:p>
        </p:txBody>
      </p:sp>
      <p:sp>
        <p:nvSpPr>
          <p:cNvPr id="82951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70000"/>
              </a:spcBef>
            </a:pPr>
            <a:r>
              <a:rPr lang="en-US" altLang="en-US" smtClean="0"/>
              <a:t>Characteristics</a:t>
            </a:r>
          </a:p>
          <a:p>
            <a:pPr>
              <a:spcBef>
                <a:spcPct val="70000"/>
              </a:spcBef>
              <a:buFont typeface="Wingdings" panose="05000000000000000000" pitchFamily="2" charset="2"/>
              <a:buNone/>
            </a:pPr>
            <a:r>
              <a:rPr lang="en-US" altLang="en-US" smtClean="0"/>
              <a:t>	4) 	Conditions for success</a:t>
            </a:r>
          </a:p>
          <a:p>
            <a:pPr lvl="2">
              <a:spcBef>
                <a:spcPct val="35000"/>
              </a:spcBef>
            </a:pPr>
            <a:r>
              <a:rPr lang="en-US" altLang="en-US" smtClean="0"/>
              <a:t>Competitive alternative sufficiently deters cheating</a:t>
            </a:r>
          </a:p>
          <a:p>
            <a:pPr lvl="2">
              <a:spcBef>
                <a:spcPct val="35000"/>
              </a:spcBef>
            </a:pPr>
            <a:r>
              <a:rPr lang="en-US" altLang="en-US" smtClean="0"/>
              <a:t>Potential of monopoly power--inelastic demand</a:t>
            </a:r>
          </a:p>
        </p:txBody>
      </p:sp>
    </p:spTree>
  </p:cSld>
  <p:clrMapOvr>
    <a:masterClrMapping/>
  </p:clrMapOvr>
  <p:transition spd="med"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Footer Placeholder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smtClean="0"/>
              <a:t>Chapter 12</a:t>
            </a:r>
          </a:p>
        </p:txBody>
      </p:sp>
      <p:sp>
        <p:nvSpPr>
          <p:cNvPr id="34819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/>
              <a:t>Slide </a:t>
            </a:r>
            <a:fld id="{8E610B13-30AD-4050-A336-7DE95FF522B4}" type="slidenum">
              <a:rPr lang="en-US" altLang="en-US" sz="1600"/>
              <a:pPr/>
              <a:t>7</a:t>
            </a:fld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34820" name="Rectangle 1026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4821" name="Rectangle 1027"/>
          <p:cNvSpPr>
            <a:spLocks noChangeArrowheads="1"/>
          </p:cNvSpPr>
          <p:nvPr/>
        </p:nvSpPr>
        <p:spPr bwMode="auto">
          <a:xfrm>
            <a:off x="3276600" y="617855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4822" name="Rectangle 1028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algn="ctr"/>
            <a:r>
              <a:rPr lang="en-US" altLang="en-US" sz="3000" smtClean="0"/>
              <a:t>Kurva Permintaan yg Patah</a:t>
            </a:r>
            <a:br>
              <a:rPr lang="en-US" altLang="en-US" sz="3000" smtClean="0"/>
            </a:br>
            <a:r>
              <a:rPr lang="en-US" altLang="en-US" sz="3000" smtClean="0"/>
              <a:t> (Kinked Demand Kurve)</a:t>
            </a:r>
          </a:p>
        </p:txBody>
      </p:sp>
      <p:sp>
        <p:nvSpPr>
          <p:cNvPr id="34823" name="Line 1029"/>
          <p:cNvSpPr>
            <a:spLocks noChangeShapeType="1"/>
          </p:cNvSpPr>
          <p:nvPr/>
        </p:nvSpPr>
        <p:spPr bwMode="auto">
          <a:xfrm>
            <a:off x="2209800" y="1663700"/>
            <a:ext cx="0" cy="42656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4" name="Line 1030"/>
          <p:cNvSpPr>
            <a:spLocks noChangeShapeType="1"/>
          </p:cNvSpPr>
          <p:nvPr/>
        </p:nvSpPr>
        <p:spPr bwMode="auto">
          <a:xfrm>
            <a:off x="2203450" y="5919788"/>
            <a:ext cx="42767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5" name="Rectangle 1031"/>
          <p:cNvSpPr>
            <a:spLocks noChangeArrowheads="1"/>
          </p:cNvSpPr>
          <p:nvPr/>
        </p:nvSpPr>
        <p:spPr bwMode="auto">
          <a:xfrm>
            <a:off x="1593850" y="1524000"/>
            <a:ext cx="5492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 b="1"/>
              <a:t>$/Q</a:t>
            </a:r>
          </a:p>
        </p:txBody>
      </p:sp>
      <p:sp>
        <p:nvSpPr>
          <p:cNvPr id="34826" name="Rectangle 1032"/>
          <p:cNvSpPr>
            <a:spLocks noChangeArrowheads="1"/>
          </p:cNvSpPr>
          <p:nvPr/>
        </p:nvSpPr>
        <p:spPr bwMode="auto">
          <a:xfrm>
            <a:off x="6503988" y="5943600"/>
            <a:ext cx="10064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b="1"/>
              <a:t>Quantity</a:t>
            </a:r>
          </a:p>
        </p:txBody>
      </p:sp>
      <p:grpSp>
        <p:nvGrpSpPr>
          <p:cNvPr id="2" name="Group 1033"/>
          <p:cNvGrpSpPr>
            <a:grpSpLocks/>
          </p:cNvGrpSpPr>
          <p:nvPr/>
        </p:nvGrpSpPr>
        <p:grpSpPr bwMode="auto">
          <a:xfrm>
            <a:off x="2635250" y="2032000"/>
            <a:ext cx="6340475" cy="4826000"/>
            <a:chOff x="1660" y="1280"/>
            <a:chExt cx="3994" cy="3040"/>
          </a:xfrm>
        </p:grpSpPr>
        <p:sp>
          <p:nvSpPr>
            <p:cNvPr id="34847" name="Rectangle 1034"/>
            <p:cNvSpPr>
              <a:spLocks noChangeArrowheads="1"/>
            </p:cNvSpPr>
            <p:nvPr/>
          </p:nvSpPr>
          <p:spPr bwMode="auto">
            <a:xfrm>
              <a:off x="3615" y="4091"/>
              <a:ext cx="338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800" b="1"/>
                <a:t>MR</a:t>
              </a:r>
            </a:p>
          </p:txBody>
        </p:sp>
        <p:sp>
          <p:nvSpPr>
            <p:cNvPr id="34848" name="Line 1035"/>
            <p:cNvSpPr>
              <a:spLocks noChangeShapeType="1"/>
            </p:cNvSpPr>
            <p:nvPr/>
          </p:nvSpPr>
          <p:spPr bwMode="auto">
            <a:xfrm>
              <a:off x="2849" y="2229"/>
              <a:ext cx="1023" cy="927"/>
            </a:xfrm>
            <a:prstGeom prst="line">
              <a:avLst/>
            </a:prstGeom>
            <a:noFill/>
            <a:ln w="50800">
              <a:solidFill>
                <a:srgbClr val="0033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49" name="Rectangle 1036"/>
            <p:cNvSpPr>
              <a:spLocks noChangeArrowheads="1"/>
            </p:cNvSpPr>
            <p:nvPr/>
          </p:nvSpPr>
          <p:spPr bwMode="auto">
            <a:xfrm>
              <a:off x="3619" y="3170"/>
              <a:ext cx="218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800" b="1"/>
                <a:t>D</a:t>
              </a:r>
            </a:p>
          </p:txBody>
        </p:sp>
        <p:sp>
          <p:nvSpPr>
            <p:cNvPr id="34850" name="Line 1037"/>
            <p:cNvSpPr>
              <a:spLocks noChangeShapeType="1"/>
            </p:cNvSpPr>
            <p:nvPr/>
          </p:nvSpPr>
          <p:spPr bwMode="auto">
            <a:xfrm>
              <a:off x="2849" y="3093"/>
              <a:ext cx="831" cy="1167"/>
            </a:xfrm>
            <a:prstGeom prst="line">
              <a:avLst/>
            </a:prstGeom>
            <a:noFill/>
            <a:ln w="50800">
              <a:solidFill>
                <a:srgbClr val="0033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51" name="Rectangle 1038"/>
            <p:cNvSpPr>
              <a:spLocks noChangeArrowheads="1"/>
            </p:cNvSpPr>
            <p:nvPr/>
          </p:nvSpPr>
          <p:spPr bwMode="auto">
            <a:xfrm>
              <a:off x="3740" y="1574"/>
              <a:ext cx="1914" cy="600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400" b="1"/>
                <a:t>Jika produsen menurunkan harga</a:t>
              </a:r>
            </a:p>
            <a:p>
              <a:pPr algn="ctr"/>
              <a:r>
                <a:rPr lang="en-US" altLang="en-US" sz="1400" b="1"/>
                <a:t>pesaingnya akan mengikuti dan </a:t>
              </a:r>
            </a:p>
            <a:p>
              <a:pPr algn="ctr"/>
              <a:r>
                <a:rPr lang="en-US" altLang="en-US" sz="1400" b="1"/>
                <a:t>Kurva permintaannya menjadi</a:t>
              </a:r>
            </a:p>
            <a:p>
              <a:pPr algn="ctr"/>
              <a:r>
                <a:rPr lang="en-US" altLang="en-US" sz="1400" b="1"/>
                <a:t>inelastis .</a:t>
              </a:r>
            </a:p>
          </p:txBody>
        </p:sp>
        <p:sp>
          <p:nvSpPr>
            <p:cNvPr id="34852" name="Line 1039"/>
            <p:cNvSpPr>
              <a:spLocks noChangeShapeType="1"/>
            </p:cNvSpPr>
            <p:nvPr/>
          </p:nvSpPr>
          <p:spPr bwMode="auto">
            <a:xfrm>
              <a:off x="1804" y="1280"/>
              <a:ext cx="1023" cy="927"/>
            </a:xfrm>
            <a:prstGeom prst="line">
              <a:avLst/>
            </a:prstGeom>
            <a:noFill/>
            <a:ln w="50800">
              <a:solidFill>
                <a:srgbClr val="0033CC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53" name="Line 1040"/>
            <p:cNvSpPr>
              <a:spLocks noChangeShapeType="1"/>
            </p:cNvSpPr>
            <p:nvPr/>
          </p:nvSpPr>
          <p:spPr bwMode="auto">
            <a:xfrm>
              <a:off x="1660" y="1568"/>
              <a:ext cx="1167" cy="1503"/>
            </a:xfrm>
            <a:prstGeom prst="line">
              <a:avLst/>
            </a:prstGeom>
            <a:noFill/>
            <a:ln w="50800">
              <a:solidFill>
                <a:srgbClr val="0033CC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041"/>
          <p:cNvGrpSpPr>
            <a:grpSpLocks/>
          </p:cNvGrpSpPr>
          <p:nvPr/>
        </p:nvGrpSpPr>
        <p:grpSpPr bwMode="auto">
          <a:xfrm>
            <a:off x="2236788" y="1477963"/>
            <a:ext cx="5518150" cy="3549650"/>
            <a:chOff x="1409" y="931"/>
            <a:chExt cx="3476" cy="2236"/>
          </a:xfrm>
        </p:grpSpPr>
        <p:sp>
          <p:nvSpPr>
            <p:cNvPr id="34842" name="Line 1042"/>
            <p:cNvSpPr>
              <a:spLocks noChangeShapeType="1"/>
            </p:cNvSpPr>
            <p:nvPr/>
          </p:nvSpPr>
          <p:spPr bwMode="auto">
            <a:xfrm>
              <a:off x="1409" y="1941"/>
              <a:ext cx="1407" cy="255"/>
            </a:xfrm>
            <a:prstGeom prst="line">
              <a:avLst/>
            </a:prstGeom>
            <a:noFill/>
            <a:ln w="5080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43" name="Line 1043"/>
            <p:cNvSpPr>
              <a:spLocks noChangeShapeType="1"/>
            </p:cNvSpPr>
            <p:nvPr/>
          </p:nvSpPr>
          <p:spPr bwMode="auto">
            <a:xfrm>
              <a:off x="1409" y="1941"/>
              <a:ext cx="1407" cy="639"/>
            </a:xfrm>
            <a:prstGeom prst="line">
              <a:avLst/>
            </a:prstGeom>
            <a:noFill/>
            <a:ln w="5080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44" name="Rectangle 1044"/>
            <p:cNvSpPr>
              <a:spLocks noChangeArrowheads="1"/>
            </p:cNvSpPr>
            <p:nvPr/>
          </p:nvSpPr>
          <p:spPr bwMode="auto">
            <a:xfrm>
              <a:off x="1896" y="931"/>
              <a:ext cx="2989" cy="464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400" b="1"/>
                <a:t>Jika produser menaikkan harga, kompetitornya </a:t>
              </a:r>
            </a:p>
            <a:p>
              <a:pPr algn="ctr"/>
              <a:r>
                <a:rPr lang="en-US" altLang="en-US" sz="1400" b="1"/>
                <a:t>tidak ikut menaikkan harga dan kurva permintaannya</a:t>
              </a:r>
            </a:p>
            <a:p>
              <a:pPr algn="ctr"/>
              <a:r>
                <a:rPr lang="en-US" altLang="en-US" sz="1400" b="1"/>
                <a:t> menjadi elastis</a:t>
              </a:r>
            </a:p>
          </p:txBody>
        </p:sp>
        <p:sp>
          <p:nvSpPr>
            <p:cNvPr id="34845" name="Line 1045"/>
            <p:cNvSpPr>
              <a:spLocks noChangeShapeType="1"/>
            </p:cNvSpPr>
            <p:nvPr/>
          </p:nvSpPr>
          <p:spPr bwMode="auto">
            <a:xfrm>
              <a:off x="2956" y="2240"/>
              <a:ext cx="1407" cy="255"/>
            </a:xfrm>
            <a:prstGeom prst="line">
              <a:avLst/>
            </a:prstGeom>
            <a:noFill/>
            <a:ln w="50800">
              <a:solidFill>
                <a:srgbClr val="FF33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46" name="Line 1046"/>
            <p:cNvSpPr>
              <a:spLocks noChangeShapeType="1"/>
            </p:cNvSpPr>
            <p:nvPr/>
          </p:nvSpPr>
          <p:spPr bwMode="auto">
            <a:xfrm>
              <a:off x="2956" y="2672"/>
              <a:ext cx="1215" cy="495"/>
            </a:xfrm>
            <a:prstGeom prst="line">
              <a:avLst/>
            </a:prstGeom>
            <a:noFill/>
            <a:ln w="50800">
              <a:solidFill>
                <a:srgbClr val="FF33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4829" name="Line 1047"/>
          <p:cNvSpPr>
            <a:spLocks noChangeShapeType="1"/>
          </p:cNvSpPr>
          <p:nvPr/>
        </p:nvSpPr>
        <p:spPr bwMode="auto">
          <a:xfrm flipV="1">
            <a:off x="2219325" y="3489325"/>
            <a:ext cx="2244725" cy="3175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4830" name="Rectangle 1048"/>
          <p:cNvSpPr>
            <a:spLocks noChangeArrowheads="1"/>
          </p:cNvSpPr>
          <p:nvPr/>
        </p:nvSpPr>
        <p:spPr bwMode="auto">
          <a:xfrm>
            <a:off x="1563688" y="3281363"/>
            <a:ext cx="476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 b="1"/>
              <a:t>Po</a:t>
            </a:r>
          </a:p>
        </p:txBody>
      </p:sp>
      <p:sp>
        <p:nvSpPr>
          <p:cNvPr id="34831" name="Rectangle 1049"/>
          <p:cNvSpPr>
            <a:spLocks noChangeArrowheads="1"/>
          </p:cNvSpPr>
          <p:nvPr/>
        </p:nvSpPr>
        <p:spPr bwMode="auto">
          <a:xfrm>
            <a:off x="4451350" y="3259138"/>
            <a:ext cx="336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 b="1"/>
              <a:t>E</a:t>
            </a:r>
          </a:p>
        </p:txBody>
      </p:sp>
      <p:sp>
        <p:nvSpPr>
          <p:cNvPr id="34832" name="Rectangle 1050"/>
          <p:cNvSpPr>
            <a:spLocks noChangeArrowheads="1"/>
          </p:cNvSpPr>
          <p:nvPr/>
        </p:nvSpPr>
        <p:spPr bwMode="auto">
          <a:xfrm>
            <a:off x="1600200" y="3946525"/>
            <a:ext cx="463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 b="1"/>
              <a:t>P1</a:t>
            </a:r>
          </a:p>
        </p:txBody>
      </p:sp>
      <p:sp>
        <p:nvSpPr>
          <p:cNvPr id="34833" name="Line 1051"/>
          <p:cNvSpPr>
            <a:spLocks noChangeShapeType="1"/>
          </p:cNvSpPr>
          <p:nvPr/>
        </p:nvSpPr>
        <p:spPr bwMode="auto">
          <a:xfrm>
            <a:off x="2197100" y="4168775"/>
            <a:ext cx="2981325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4834" name="Rectangle 1052"/>
          <p:cNvSpPr>
            <a:spLocks noChangeArrowheads="1"/>
          </p:cNvSpPr>
          <p:nvPr/>
        </p:nvSpPr>
        <p:spPr bwMode="auto">
          <a:xfrm>
            <a:off x="5233988" y="3922713"/>
            <a:ext cx="476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 b="1"/>
              <a:t>C1</a:t>
            </a:r>
          </a:p>
        </p:txBody>
      </p:sp>
      <p:sp>
        <p:nvSpPr>
          <p:cNvPr id="34835" name="Rectangle 1053"/>
          <p:cNvSpPr>
            <a:spLocks noChangeArrowheads="1"/>
          </p:cNvSpPr>
          <p:nvPr/>
        </p:nvSpPr>
        <p:spPr bwMode="auto">
          <a:xfrm>
            <a:off x="3878263" y="3830638"/>
            <a:ext cx="349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 b="1"/>
              <a:t>C</a:t>
            </a:r>
          </a:p>
        </p:txBody>
      </p:sp>
      <p:sp>
        <p:nvSpPr>
          <p:cNvPr id="34836" name="Line 1054"/>
          <p:cNvSpPr>
            <a:spLocks noChangeShapeType="1"/>
          </p:cNvSpPr>
          <p:nvPr/>
        </p:nvSpPr>
        <p:spPr bwMode="auto">
          <a:xfrm>
            <a:off x="2232025" y="4714875"/>
            <a:ext cx="3586163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4837" name="Rectangle 1055"/>
          <p:cNvSpPr>
            <a:spLocks noChangeArrowheads="1"/>
          </p:cNvSpPr>
          <p:nvPr/>
        </p:nvSpPr>
        <p:spPr bwMode="auto">
          <a:xfrm>
            <a:off x="1600200" y="4481513"/>
            <a:ext cx="463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 b="1"/>
              <a:t>P2</a:t>
            </a:r>
          </a:p>
        </p:txBody>
      </p:sp>
      <p:sp>
        <p:nvSpPr>
          <p:cNvPr id="34838" name="Rectangle 1056"/>
          <p:cNvSpPr>
            <a:spLocks noChangeArrowheads="1"/>
          </p:cNvSpPr>
          <p:nvPr/>
        </p:nvSpPr>
        <p:spPr bwMode="auto">
          <a:xfrm>
            <a:off x="3962400" y="4694238"/>
            <a:ext cx="349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 b="1"/>
              <a:t>B</a:t>
            </a:r>
          </a:p>
        </p:txBody>
      </p:sp>
      <p:sp>
        <p:nvSpPr>
          <p:cNvPr id="34839" name="Rectangle 1057"/>
          <p:cNvSpPr>
            <a:spLocks noChangeArrowheads="1"/>
          </p:cNvSpPr>
          <p:nvPr/>
        </p:nvSpPr>
        <p:spPr bwMode="auto">
          <a:xfrm>
            <a:off x="5957888" y="4398963"/>
            <a:ext cx="476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 b="1"/>
              <a:t>B1</a:t>
            </a:r>
          </a:p>
        </p:txBody>
      </p:sp>
      <p:sp>
        <p:nvSpPr>
          <p:cNvPr id="34840" name="Rectangle 1058"/>
          <p:cNvSpPr>
            <a:spLocks noChangeArrowheads="1"/>
          </p:cNvSpPr>
          <p:nvPr/>
        </p:nvSpPr>
        <p:spPr bwMode="auto">
          <a:xfrm>
            <a:off x="6967538" y="3851275"/>
            <a:ext cx="476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 b="1"/>
              <a:t>D1</a:t>
            </a:r>
          </a:p>
        </p:txBody>
      </p:sp>
      <p:sp>
        <p:nvSpPr>
          <p:cNvPr id="34841" name="Rectangle 1059"/>
          <p:cNvSpPr>
            <a:spLocks noChangeArrowheads="1"/>
          </p:cNvSpPr>
          <p:nvPr/>
        </p:nvSpPr>
        <p:spPr bwMode="auto">
          <a:xfrm>
            <a:off x="6657975" y="4908550"/>
            <a:ext cx="666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 b="1"/>
              <a:t>MR1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smtClean="0"/>
              <a:t>Chapter 12</a:t>
            </a:r>
          </a:p>
        </p:txBody>
      </p:sp>
      <p:sp>
        <p:nvSpPr>
          <p:cNvPr id="839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/>
              <a:t>Slide </a:t>
            </a:r>
            <a:fld id="{D58D833F-4A2B-4993-B882-E4D51F94E697}" type="slidenum">
              <a:rPr lang="en-US" altLang="en-US" sz="1600"/>
              <a:pPr/>
              <a:t>70</a:t>
            </a:fld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83972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83973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83974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Cartels</a:t>
            </a:r>
          </a:p>
        </p:txBody>
      </p:sp>
      <p:sp>
        <p:nvSpPr>
          <p:cNvPr id="83975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70000"/>
              </a:spcBef>
            </a:pPr>
            <a:r>
              <a:rPr lang="en-US" altLang="en-US" smtClean="0"/>
              <a:t>Comparing OPEC to CIPEC</a:t>
            </a:r>
          </a:p>
          <a:p>
            <a:pPr lvl="1">
              <a:buSzPct val="75000"/>
            </a:pPr>
            <a:r>
              <a:rPr lang="en-US" altLang="en-US" smtClean="0"/>
              <a:t>Most cartels involve a portion of the market which then behaves as the dominant firm</a:t>
            </a:r>
          </a:p>
        </p:txBody>
      </p:sp>
    </p:spTree>
  </p:cSld>
  <p:clrMapOvr>
    <a:masterClrMapping/>
  </p:clrMapOvr>
  <p:transition spd="med">
    <p:wipe dir="r"/>
  </p:transition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Footer Placeholder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smtClean="0"/>
              <a:t>Chapter 12</a:t>
            </a:r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/>
              <a:t>Slide </a:t>
            </a:r>
            <a:fld id="{4DB92148-902F-42E8-AB6A-8C132CC8A2CA}" type="slidenum">
              <a:rPr lang="en-US" altLang="en-US" sz="1600"/>
              <a:pPr/>
              <a:t>71</a:t>
            </a:fld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84996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84997" name="Rectangle 3"/>
          <p:cNvSpPr>
            <a:spLocks noChangeArrowheads="1"/>
          </p:cNvSpPr>
          <p:nvPr/>
        </p:nvSpPr>
        <p:spPr bwMode="auto">
          <a:xfrm>
            <a:off x="3276600" y="6161088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84998" name="Rectangle 8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The OPEC Oil Cartel</a:t>
            </a:r>
          </a:p>
        </p:txBody>
      </p:sp>
      <p:sp>
        <p:nvSpPr>
          <p:cNvPr id="84999" name="Line 9"/>
          <p:cNvSpPr>
            <a:spLocks noChangeShapeType="1"/>
          </p:cNvSpPr>
          <p:nvPr/>
        </p:nvSpPr>
        <p:spPr bwMode="auto">
          <a:xfrm>
            <a:off x="2209800" y="1681163"/>
            <a:ext cx="0" cy="42656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5000" name="Line 10"/>
          <p:cNvSpPr>
            <a:spLocks noChangeShapeType="1"/>
          </p:cNvSpPr>
          <p:nvPr/>
        </p:nvSpPr>
        <p:spPr bwMode="auto">
          <a:xfrm>
            <a:off x="2185988" y="5919788"/>
            <a:ext cx="42767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5001" name="Rectangle 11"/>
          <p:cNvSpPr>
            <a:spLocks noChangeArrowheads="1"/>
          </p:cNvSpPr>
          <p:nvPr/>
        </p:nvSpPr>
        <p:spPr bwMode="auto">
          <a:xfrm>
            <a:off x="1441450" y="1506538"/>
            <a:ext cx="73977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 b="1"/>
              <a:t>Price</a:t>
            </a:r>
          </a:p>
        </p:txBody>
      </p:sp>
      <p:sp>
        <p:nvSpPr>
          <p:cNvPr id="85002" name="Rectangle 12"/>
          <p:cNvSpPr>
            <a:spLocks noChangeArrowheads="1"/>
          </p:cNvSpPr>
          <p:nvPr/>
        </p:nvSpPr>
        <p:spPr bwMode="auto">
          <a:xfrm>
            <a:off x="5480050" y="5926138"/>
            <a:ext cx="10064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b="1"/>
              <a:t>Quantity</a:t>
            </a:r>
          </a:p>
        </p:txBody>
      </p:sp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2201863" y="1997075"/>
            <a:ext cx="4384675" cy="3744913"/>
            <a:chOff x="1387" y="1258"/>
            <a:chExt cx="2762" cy="2359"/>
          </a:xfrm>
        </p:grpSpPr>
        <p:sp>
          <p:nvSpPr>
            <p:cNvPr id="85019" name="Line 13"/>
            <p:cNvSpPr>
              <a:spLocks noChangeShapeType="1"/>
            </p:cNvSpPr>
            <p:nvPr/>
          </p:nvSpPr>
          <p:spPr bwMode="auto">
            <a:xfrm>
              <a:off x="1387" y="1258"/>
              <a:ext cx="2389" cy="2200"/>
            </a:xfrm>
            <a:prstGeom prst="line">
              <a:avLst/>
            </a:prstGeom>
            <a:noFill/>
            <a:ln w="508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20" name="Line 14"/>
            <p:cNvSpPr>
              <a:spLocks noChangeShapeType="1"/>
            </p:cNvSpPr>
            <p:nvPr/>
          </p:nvSpPr>
          <p:spPr bwMode="auto">
            <a:xfrm>
              <a:off x="1387" y="1258"/>
              <a:ext cx="1119" cy="2223"/>
            </a:xfrm>
            <a:prstGeom prst="line">
              <a:avLst/>
            </a:prstGeom>
            <a:noFill/>
            <a:ln w="50800">
              <a:solidFill>
                <a:srgbClr val="0033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21" name="Rectangle 16"/>
            <p:cNvSpPr>
              <a:spLocks noChangeArrowheads="1"/>
            </p:cNvSpPr>
            <p:nvPr/>
          </p:nvSpPr>
          <p:spPr bwMode="auto">
            <a:xfrm>
              <a:off x="2579" y="3407"/>
              <a:ext cx="563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0" b="1" i="1"/>
                <a:t>MR</a:t>
              </a:r>
              <a:r>
                <a:rPr lang="en-US" altLang="en-US" sz="1600" b="1" i="1" baseline="-25000"/>
                <a:t>OPEC</a:t>
              </a:r>
            </a:p>
          </p:txBody>
        </p:sp>
        <p:sp>
          <p:nvSpPr>
            <p:cNvPr id="85022" name="Rectangle 17"/>
            <p:cNvSpPr>
              <a:spLocks noChangeArrowheads="1"/>
            </p:cNvSpPr>
            <p:nvPr/>
          </p:nvSpPr>
          <p:spPr bwMode="auto">
            <a:xfrm>
              <a:off x="3693" y="2822"/>
              <a:ext cx="456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0" b="1" i="1"/>
                <a:t>D</a:t>
              </a:r>
              <a:r>
                <a:rPr lang="en-US" altLang="en-US" sz="1600" b="1" i="1" baseline="-25000"/>
                <a:t>OPEC</a:t>
              </a:r>
            </a:p>
          </p:txBody>
        </p:sp>
        <p:sp>
          <p:nvSpPr>
            <p:cNvPr id="85023" name="Line 18"/>
            <p:cNvSpPr>
              <a:spLocks noChangeShapeType="1"/>
            </p:cNvSpPr>
            <p:nvPr/>
          </p:nvSpPr>
          <p:spPr bwMode="auto">
            <a:xfrm flipH="1">
              <a:off x="3353" y="2978"/>
              <a:ext cx="351" cy="7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31"/>
          <p:cNvGrpSpPr>
            <a:grpSpLocks/>
          </p:cNvGrpSpPr>
          <p:nvPr/>
        </p:nvGrpSpPr>
        <p:grpSpPr bwMode="auto">
          <a:xfrm>
            <a:off x="2200275" y="1431925"/>
            <a:ext cx="5986463" cy="4492625"/>
            <a:chOff x="1386" y="902"/>
            <a:chExt cx="3771" cy="2830"/>
          </a:xfrm>
        </p:grpSpPr>
        <p:sp>
          <p:nvSpPr>
            <p:cNvPr id="85011" name="Line 4"/>
            <p:cNvSpPr>
              <a:spLocks noChangeShapeType="1"/>
            </p:cNvSpPr>
            <p:nvPr/>
          </p:nvSpPr>
          <p:spPr bwMode="auto">
            <a:xfrm>
              <a:off x="2657" y="1066"/>
              <a:ext cx="1119" cy="2415"/>
            </a:xfrm>
            <a:prstGeom prst="line">
              <a:avLst/>
            </a:prstGeom>
            <a:noFill/>
            <a:ln w="50800">
              <a:solidFill>
                <a:srgbClr val="99CC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12" name="Rectangle 5"/>
            <p:cNvSpPr>
              <a:spLocks noChangeArrowheads="1"/>
            </p:cNvSpPr>
            <p:nvPr/>
          </p:nvSpPr>
          <p:spPr bwMode="auto">
            <a:xfrm>
              <a:off x="2301" y="902"/>
              <a:ext cx="284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0" b="1" i="1"/>
                <a:t>TD</a:t>
              </a:r>
            </a:p>
          </p:txBody>
        </p:sp>
        <p:sp>
          <p:nvSpPr>
            <p:cNvPr id="85013" name="Line 6"/>
            <p:cNvSpPr>
              <a:spLocks noChangeShapeType="1"/>
            </p:cNvSpPr>
            <p:nvPr/>
          </p:nvSpPr>
          <p:spPr bwMode="auto">
            <a:xfrm flipV="1">
              <a:off x="1386" y="1034"/>
              <a:ext cx="1416" cy="2431"/>
            </a:xfrm>
            <a:prstGeom prst="line">
              <a:avLst/>
            </a:prstGeom>
            <a:noFill/>
            <a:ln w="50800">
              <a:solidFill>
                <a:srgbClr val="CC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14" name="Rectangle 7"/>
            <p:cNvSpPr>
              <a:spLocks noChangeArrowheads="1"/>
            </p:cNvSpPr>
            <p:nvPr/>
          </p:nvSpPr>
          <p:spPr bwMode="auto">
            <a:xfrm>
              <a:off x="2829" y="902"/>
              <a:ext cx="263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0" b="1" i="1"/>
                <a:t>S</a:t>
              </a:r>
              <a:r>
                <a:rPr lang="en-US" altLang="en-US" sz="1600" b="1" i="1" baseline="-25000"/>
                <a:t>C</a:t>
              </a:r>
            </a:p>
          </p:txBody>
        </p:sp>
        <p:sp>
          <p:nvSpPr>
            <p:cNvPr id="85015" name="Line 15"/>
            <p:cNvSpPr>
              <a:spLocks noChangeShapeType="1"/>
            </p:cNvSpPr>
            <p:nvPr/>
          </p:nvSpPr>
          <p:spPr bwMode="auto">
            <a:xfrm>
              <a:off x="3753" y="3438"/>
              <a:ext cx="119" cy="294"/>
            </a:xfrm>
            <a:prstGeom prst="line">
              <a:avLst/>
            </a:prstGeom>
            <a:noFill/>
            <a:ln w="508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16" name="Line 19"/>
            <p:cNvSpPr>
              <a:spLocks noChangeShapeType="1"/>
            </p:cNvSpPr>
            <p:nvPr/>
          </p:nvSpPr>
          <p:spPr bwMode="auto">
            <a:xfrm flipV="1">
              <a:off x="1387" y="3146"/>
              <a:ext cx="2751" cy="415"/>
            </a:xfrm>
            <a:prstGeom prst="line">
              <a:avLst/>
            </a:prstGeom>
            <a:noFill/>
            <a:ln w="50800">
              <a:solidFill>
                <a:srgbClr val="99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17" name="Rectangle 20"/>
            <p:cNvSpPr>
              <a:spLocks noChangeArrowheads="1"/>
            </p:cNvSpPr>
            <p:nvPr/>
          </p:nvSpPr>
          <p:spPr bwMode="auto">
            <a:xfrm>
              <a:off x="4173" y="3062"/>
              <a:ext cx="563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0" b="1" i="1"/>
                <a:t>MC</a:t>
              </a:r>
              <a:r>
                <a:rPr lang="en-US" altLang="en-US" sz="1600" b="1" i="1" baseline="-25000"/>
                <a:t>OPEC</a:t>
              </a:r>
            </a:p>
          </p:txBody>
        </p:sp>
        <p:sp>
          <p:nvSpPr>
            <p:cNvPr id="85018" name="Rectangle 29"/>
            <p:cNvSpPr>
              <a:spLocks noChangeArrowheads="1"/>
            </p:cNvSpPr>
            <p:nvPr/>
          </p:nvSpPr>
          <p:spPr bwMode="auto">
            <a:xfrm>
              <a:off x="3490" y="1050"/>
              <a:ext cx="1667" cy="734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400" b="1"/>
                <a:t>TD is the total world demand</a:t>
              </a:r>
            </a:p>
            <a:p>
              <a:pPr algn="ctr"/>
              <a:r>
                <a:rPr lang="en-US" altLang="en-US" sz="1400" b="1"/>
                <a:t>curve for oil, and S</a:t>
              </a:r>
              <a:r>
                <a:rPr lang="en-US" altLang="en-US" sz="1400" b="1" baseline="-25000"/>
                <a:t>C</a:t>
              </a:r>
              <a:r>
                <a:rPr lang="en-US" altLang="en-US" sz="1400" b="1"/>
                <a:t> is the </a:t>
              </a:r>
            </a:p>
            <a:p>
              <a:pPr algn="ctr"/>
              <a:r>
                <a:rPr lang="en-US" altLang="en-US" sz="1400" b="1"/>
                <a:t>competitive supply.  OPEC’s </a:t>
              </a:r>
            </a:p>
            <a:p>
              <a:pPr algn="ctr"/>
              <a:r>
                <a:rPr lang="en-US" altLang="en-US" sz="1400" b="1"/>
                <a:t>demand is the difference</a:t>
              </a:r>
            </a:p>
            <a:p>
              <a:pPr algn="ctr"/>
              <a:r>
                <a:rPr lang="en-US" altLang="en-US" sz="1400" b="1"/>
                <a:t>between the two.</a:t>
              </a:r>
            </a:p>
          </p:txBody>
        </p:sp>
      </p:grpSp>
      <p:grpSp>
        <p:nvGrpSpPr>
          <p:cNvPr id="4" name="Group 37"/>
          <p:cNvGrpSpPr>
            <a:grpSpLocks/>
          </p:cNvGrpSpPr>
          <p:nvPr/>
        </p:nvGrpSpPr>
        <p:grpSpPr bwMode="auto">
          <a:xfrm>
            <a:off x="1808163" y="3184525"/>
            <a:ext cx="6965950" cy="3071813"/>
            <a:chOff x="1139" y="2006"/>
            <a:chExt cx="4388" cy="1935"/>
          </a:xfrm>
        </p:grpSpPr>
        <p:sp>
          <p:nvSpPr>
            <p:cNvPr id="85006" name="Line 21"/>
            <p:cNvSpPr>
              <a:spLocks noChangeShapeType="1"/>
            </p:cNvSpPr>
            <p:nvPr/>
          </p:nvSpPr>
          <p:spPr bwMode="auto">
            <a:xfrm flipV="1">
              <a:off x="2496" y="2290"/>
              <a:ext cx="0" cy="145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07" name="Rectangle 24"/>
            <p:cNvSpPr>
              <a:spLocks noChangeArrowheads="1"/>
            </p:cNvSpPr>
            <p:nvPr/>
          </p:nvSpPr>
          <p:spPr bwMode="auto">
            <a:xfrm>
              <a:off x="2387" y="3712"/>
              <a:ext cx="498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800" b="1" i="1"/>
                <a:t>Q</a:t>
              </a:r>
              <a:r>
                <a:rPr lang="en-US" altLang="en-US" sz="1800" b="1" i="1" baseline="-25000"/>
                <a:t>OPEC</a:t>
              </a:r>
            </a:p>
          </p:txBody>
        </p:sp>
        <p:sp>
          <p:nvSpPr>
            <p:cNvPr id="85008" name="Line 25"/>
            <p:cNvSpPr>
              <a:spLocks noChangeShapeType="1"/>
            </p:cNvSpPr>
            <p:nvPr/>
          </p:nvSpPr>
          <p:spPr bwMode="auto">
            <a:xfrm>
              <a:off x="1397" y="2297"/>
              <a:ext cx="181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09" name="Rectangle 26"/>
            <p:cNvSpPr>
              <a:spLocks noChangeArrowheads="1"/>
            </p:cNvSpPr>
            <p:nvPr/>
          </p:nvSpPr>
          <p:spPr bwMode="auto">
            <a:xfrm>
              <a:off x="1139" y="2176"/>
              <a:ext cx="266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800" b="1" i="1"/>
                <a:t>P*</a:t>
              </a:r>
            </a:p>
          </p:txBody>
        </p:sp>
        <p:sp>
          <p:nvSpPr>
            <p:cNvPr id="85010" name="Rectangle 28"/>
            <p:cNvSpPr>
              <a:spLocks noChangeArrowheads="1"/>
            </p:cNvSpPr>
            <p:nvPr/>
          </p:nvSpPr>
          <p:spPr bwMode="auto">
            <a:xfrm>
              <a:off x="3936" y="2006"/>
              <a:ext cx="1591" cy="734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400" b="1"/>
                <a:t>OPEC’s profits maximizing</a:t>
              </a:r>
            </a:p>
            <a:p>
              <a:pPr algn="ctr"/>
              <a:r>
                <a:rPr lang="en-US" altLang="en-US" sz="1400" b="1"/>
                <a:t>quantity is found at the </a:t>
              </a:r>
            </a:p>
            <a:p>
              <a:pPr algn="ctr"/>
              <a:r>
                <a:rPr lang="en-US" altLang="en-US" sz="1400" b="1"/>
                <a:t>intersection of its MR and</a:t>
              </a:r>
            </a:p>
            <a:p>
              <a:pPr algn="ctr"/>
              <a:r>
                <a:rPr lang="en-US" altLang="en-US" sz="1400" b="1"/>
                <a:t>MC curves.  At this quantity</a:t>
              </a:r>
            </a:p>
            <a:p>
              <a:pPr algn="ctr"/>
              <a:r>
                <a:rPr lang="en-US" altLang="en-US" sz="1400" b="1"/>
                <a:t>OPEC charges price P*.</a:t>
              </a:r>
            </a:p>
          </p:txBody>
        </p:sp>
      </p:grp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smtClean="0"/>
              <a:t>Chapter 12</a:t>
            </a:r>
          </a:p>
        </p:txBody>
      </p:sp>
      <p:sp>
        <p:nvSpPr>
          <p:cNvPr id="8601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/>
              <a:t>Slide </a:t>
            </a:r>
            <a:fld id="{1BEB9701-CEDE-4E4C-9D18-29189B6D5335}" type="slidenum">
              <a:rPr lang="en-US" altLang="en-US" sz="1600"/>
              <a:pPr/>
              <a:t>72</a:t>
            </a:fld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86020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86021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86022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Cartels</a:t>
            </a:r>
          </a:p>
        </p:txBody>
      </p:sp>
      <p:sp>
        <p:nvSpPr>
          <p:cNvPr id="86023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70000"/>
              </a:spcBef>
            </a:pPr>
            <a:r>
              <a:rPr lang="en-US" altLang="en-US" smtClean="0"/>
              <a:t>About OPEC</a:t>
            </a:r>
          </a:p>
          <a:p>
            <a:pPr lvl="1">
              <a:buSzPct val="75000"/>
            </a:pPr>
            <a:r>
              <a:rPr lang="en-US" altLang="en-US" smtClean="0"/>
              <a:t>Very low </a:t>
            </a:r>
            <a:r>
              <a:rPr lang="en-US" altLang="en-US" i="1" smtClean="0"/>
              <a:t>MC</a:t>
            </a:r>
            <a:endParaRPr lang="en-US" altLang="en-US" smtClean="0"/>
          </a:p>
          <a:p>
            <a:pPr lvl="1">
              <a:buSzPct val="75000"/>
            </a:pPr>
            <a:r>
              <a:rPr lang="en-US" altLang="en-US" i="1" smtClean="0"/>
              <a:t>TD</a:t>
            </a:r>
            <a:r>
              <a:rPr lang="en-US" altLang="en-US" smtClean="0"/>
              <a:t> is inelastic</a:t>
            </a:r>
          </a:p>
          <a:p>
            <a:pPr lvl="1">
              <a:buSzPct val="75000"/>
            </a:pPr>
            <a:r>
              <a:rPr lang="en-US" altLang="en-US" smtClean="0"/>
              <a:t>Non-OPEC supply is inelastic</a:t>
            </a:r>
          </a:p>
          <a:p>
            <a:pPr lvl="1">
              <a:buSzPct val="75000"/>
            </a:pPr>
            <a:r>
              <a:rPr lang="en-US" altLang="en-US" i="1" smtClean="0"/>
              <a:t>D</a:t>
            </a:r>
            <a:r>
              <a:rPr lang="en-US" altLang="en-US" baseline="-25000" smtClean="0"/>
              <a:t>OPEC</a:t>
            </a:r>
            <a:r>
              <a:rPr lang="en-US" altLang="en-US" smtClean="0"/>
              <a:t> is relatively inelastic</a:t>
            </a:r>
          </a:p>
        </p:txBody>
      </p:sp>
    </p:spTree>
  </p:cSld>
  <p:clrMapOvr>
    <a:masterClrMapping/>
  </p:clrMapOvr>
  <p:transition spd="med">
    <p:zoom dir="in"/>
  </p:transition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Footer Placeholder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smtClean="0"/>
              <a:t>Chapter 12</a:t>
            </a:r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/>
              <a:t>Slide </a:t>
            </a:r>
            <a:fld id="{9B26B1E7-038D-4206-AFF3-FD6C15900C80}" type="slidenum">
              <a:rPr lang="en-US" altLang="en-US" sz="1600"/>
              <a:pPr/>
              <a:t>73</a:t>
            </a:fld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87044" name="Rectangle 1026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87045" name="Rectangle 1027"/>
          <p:cNvSpPr>
            <a:spLocks noChangeArrowheads="1"/>
          </p:cNvSpPr>
          <p:nvPr/>
        </p:nvSpPr>
        <p:spPr bwMode="auto">
          <a:xfrm>
            <a:off x="3276600" y="6161088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87046" name="Rectangle 1028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The OPEC Oil Cartel</a:t>
            </a:r>
          </a:p>
        </p:txBody>
      </p:sp>
      <p:sp>
        <p:nvSpPr>
          <p:cNvPr id="87047" name="Line 1029"/>
          <p:cNvSpPr>
            <a:spLocks noChangeShapeType="1"/>
          </p:cNvSpPr>
          <p:nvPr/>
        </p:nvSpPr>
        <p:spPr bwMode="auto">
          <a:xfrm>
            <a:off x="2209800" y="1681163"/>
            <a:ext cx="0" cy="42656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048" name="Line 1030"/>
          <p:cNvSpPr>
            <a:spLocks noChangeShapeType="1"/>
          </p:cNvSpPr>
          <p:nvPr/>
        </p:nvSpPr>
        <p:spPr bwMode="auto">
          <a:xfrm>
            <a:off x="2185988" y="5919788"/>
            <a:ext cx="42767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049" name="Rectangle 1031"/>
          <p:cNvSpPr>
            <a:spLocks noChangeArrowheads="1"/>
          </p:cNvSpPr>
          <p:nvPr/>
        </p:nvSpPr>
        <p:spPr bwMode="auto">
          <a:xfrm>
            <a:off x="1441450" y="1506538"/>
            <a:ext cx="73977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 b="1"/>
              <a:t>Price</a:t>
            </a:r>
          </a:p>
        </p:txBody>
      </p:sp>
      <p:sp>
        <p:nvSpPr>
          <p:cNvPr id="87050" name="Rectangle 1032"/>
          <p:cNvSpPr>
            <a:spLocks noChangeArrowheads="1"/>
          </p:cNvSpPr>
          <p:nvPr/>
        </p:nvSpPr>
        <p:spPr bwMode="auto">
          <a:xfrm>
            <a:off x="5480050" y="5926138"/>
            <a:ext cx="10064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b="1"/>
              <a:t>Quantity</a:t>
            </a:r>
          </a:p>
        </p:txBody>
      </p:sp>
      <p:grpSp>
        <p:nvGrpSpPr>
          <p:cNvPr id="87051" name="Group 1033"/>
          <p:cNvGrpSpPr>
            <a:grpSpLocks/>
          </p:cNvGrpSpPr>
          <p:nvPr/>
        </p:nvGrpSpPr>
        <p:grpSpPr bwMode="auto">
          <a:xfrm>
            <a:off x="2201863" y="1997075"/>
            <a:ext cx="4384675" cy="3744913"/>
            <a:chOff x="1387" y="1258"/>
            <a:chExt cx="2762" cy="2359"/>
          </a:xfrm>
        </p:grpSpPr>
        <p:sp>
          <p:nvSpPr>
            <p:cNvPr id="87073" name="Line 1034"/>
            <p:cNvSpPr>
              <a:spLocks noChangeShapeType="1"/>
            </p:cNvSpPr>
            <p:nvPr/>
          </p:nvSpPr>
          <p:spPr bwMode="auto">
            <a:xfrm>
              <a:off x="1387" y="1258"/>
              <a:ext cx="2389" cy="2200"/>
            </a:xfrm>
            <a:prstGeom prst="line">
              <a:avLst/>
            </a:prstGeom>
            <a:noFill/>
            <a:ln w="508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074" name="Line 1035"/>
            <p:cNvSpPr>
              <a:spLocks noChangeShapeType="1"/>
            </p:cNvSpPr>
            <p:nvPr/>
          </p:nvSpPr>
          <p:spPr bwMode="auto">
            <a:xfrm>
              <a:off x="1387" y="1258"/>
              <a:ext cx="1119" cy="2223"/>
            </a:xfrm>
            <a:prstGeom prst="line">
              <a:avLst/>
            </a:prstGeom>
            <a:noFill/>
            <a:ln w="50800">
              <a:solidFill>
                <a:srgbClr val="0033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075" name="Rectangle 1036"/>
            <p:cNvSpPr>
              <a:spLocks noChangeArrowheads="1"/>
            </p:cNvSpPr>
            <p:nvPr/>
          </p:nvSpPr>
          <p:spPr bwMode="auto">
            <a:xfrm>
              <a:off x="2579" y="3407"/>
              <a:ext cx="563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0" b="1" i="1"/>
                <a:t>MR</a:t>
              </a:r>
              <a:r>
                <a:rPr lang="en-US" altLang="en-US" sz="1600" b="1" i="1" baseline="-25000"/>
                <a:t>OPEC</a:t>
              </a:r>
            </a:p>
          </p:txBody>
        </p:sp>
        <p:sp>
          <p:nvSpPr>
            <p:cNvPr id="87076" name="Rectangle 1037"/>
            <p:cNvSpPr>
              <a:spLocks noChangeArrowheads="1"/>
            </p:cNvSpPr>
            <p:nvPr/>
          </p:nvSpPr>
          <p:spPr bwMode="auto">
            <a:xfrm>
              <a:off x="3693" y="2822"/>
              <a:ext cx="456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0" b="1" i="1"/>
                <a:t>D</a:t>
              </a:r>
              <a:r>
                <a:rPr lang="en-US" altLang="en-US" sz="1600" b="1" i="1" baseline="-25000"/>
                <a:t>OPEC</a:t>
              </a:r>
            </a:p>
          </p:txBody>
        </p:sp>
        <p:sp>
          <p:nvSpPr>
            <p:cNvPr id="87077" name="Line 1038"/>
            <p:cNvSpPr>
              <a:spLocks noChangeShapeType="1"/>
            </p:cNvSpPr>
            <p:nvPr/>
          </p:nvSpPr>
          <p:spPr bwMode="auto">
            <a:xfrm flipH="1">
              <a:off x="3353" y="2978"/>
              <a:ext cx="351" cy="7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7052" name="Group 1059"/>
          <p:cNvGrpSpPr>
            <a:grpSpLocks/>
          </p:cNvGrpSpPr>
          <p:nvPr/>
        </p:nvGrpSpPr>
        <p:grpSpPr bwMode="auto">
          <a:xfrm>
            <a:off x="2200275" y="1431925"/>
            <a:ext cx="5318125" cy="4492625"/>
            <a:chOff x="1386" y="902"/>
            <a:chExt cx="3350" cy="2830"/>
          </a:xfrm>
        </p:grpSpPr>
        <p:sp>
          <p:nvSpPr>
            <p:cNvPr id="87066" name="Line 1040"/>
            <p:cNvSpPr>
              <a:spLocks noChangeShapeType="1"/>
            </p:cNvSpPr>
            <p:nvPr/>
          </p:nvSpPr>
          <p:spPr bwMode="auto">
            <a:xfrm>
              <a:off x="2657" y="1066"/>
              <a:ext cx="1119" cy="2415"/>
            </a:xfrm>
            <a:prstGeom prst="line">
              <a:avLst/>
            </a:prstGeom>
            <a:noFill/>
            <a:ln w="50800">
              <a:solidFill>
                <a:srgbClr val="99CC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067" name="Rectangle 1041"/>
            <p:cNvSpPr>
              <a:spLocks noChangeArrowheads="1"/>
            </p:cNvSpPr>
            <p:nvPr/>
          </p:nvSpPr>
          <p:spPr bwMode="auto">
            <a:xfrm>
              <a:off x="2301" y="902"/>
              <a:ext cx="284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0" b="1" i="1"/>
                <a:t>TD</a:t>
              </a:r>
            </a:p>
          </p:txBody>
        </p:sp>
        <p:sp>
          <p:nvSpPr>
            <p:cNvPr id="87068" name="Line 1042"/>
            <p:cNvSpPr>
              <a:spLocks noChangeShapeType="1"/>
            </p:cNvSpPr>
            <p:nvPr/>
          </p:nvSpPr>
          <p:spPr bwMode="auto">
            <a:xfrm flipV="1">
              <a:off x="1386" y="1034"/>
              <a:ext cx="1416" cy="2431"/>
            </a:xfrm>
            <a:prstGeom prst="line">
              <a:avLst/>
            </a:prstGeom>
            <a:noFill/>
            <a:ln w="50800">
              <a:solidFill>
                <a:srgbClr val="CC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069" name="Rectangle 1043"/>
            <p:cNvSpPr>
              <a:spLocks noChangeArrowheads="1"/>
            </p:cNvSpPr>
            <p:nvPr/>
          </p:nvSpPr>
          <p:spPr bwMode="auto">
            <a:xfrm>
              <a:off x="2829" y="902"/>
              <a:ext cx="263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0" b="1" i="1"/>
                <a:t>S</a:t>
              </a:r>
              <a:r>
                <a:rPr lang="en-US" altLang="en-US" sz="1600" b="1" i="1" baseline="-25000"/>
                <a:t>C</a:t>
              </a:r>
            </a:p>
          </p:txBody>
        </p:sp>
        <p:sp>
          <p:nvSpPr>
            <p:cNvPr id="87070" name="Line 1044"/>
            <p:cNvSpPr>
              <a:spLocks noChangeShapeType="1"/>
            </p:cNvSpPr>
            <p:nvPr/>
          </p:nvSpPr>
          <p:spPr bwMode="auto">
            <a:xfrm>
              <a:off x="3753" y="3438"/>
              <a:ext cx="119" cy="294"/>
            </a:xfrm>
            <a:prstGeom prst="line">
              <a:avLst/>
            </a:prstGeom>
            <a:noFill/>
            <a:ln w="508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071" name="Line 1045"/>
            <p:cNvSpPr>
              <a:spLocks noChangeShapeType="1"/>
            </p:cNvSpPr>
            <p:nvPr/>
          </p:nvSpPr>
          <p:spPr bwMode="auto">
            <a:xfrm flipV="1">
              <a:off x="1387" y="3146"/>
              <a:ext cx="2751" cy="415"/>
            </a:xfrm>
            <a:prstGeom prst="line">
              <a:avLst/>
            </a:prstGeom>
            <a:noFill/>
            <a:ln w="50800">
              <a:solidFill>
                <a:srgbClr val="99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072" name="Rectangle 1046"/>
            <p:cNvSpPr>
              <a:spLocks noChangeArrowheads="1"/>
            </p:cNvSpPr>
            <p:nvPr/>
          </p:nvSpPr>
          <p:spPr bwMode="auto">
            <a:xfrm>
              <a:off x="4173" y="3062"/>
              <a:ext cx="563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0" b="1" i="1"/>
                <a:t>MC</a:t>
              </a:r>
              <a:r>
                <a:rPr lang="en-US" altLang="en-US" sz="1600" b="1" i="1" baseline="-25000"/>
                <a:t>OPEC</a:t>
              </a:r>
            </a:p>
          </p:txBody>
        </p:sp>
      </p:grpSp>
      <p:sp>
        <p:nvSpPr>
          <p:cNvPr id="87053" name="Line 1048"/>
          <p:cNvSpPr>
            <a:spLocks noChangeShapeType="1"/>
          </p:cNvSpPr>
          <p:nvPr/>
        </p:nvSpPr>
        <p:spPr bwMode="auto">
          <a:xfrm flipV="1">
            <a:off x="3962400" y="3635375"/>
            <a:ext cx="0" cy="2309813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054" name="Rectangle 1049"/>
          <p:cNvSpPr>
            <a:spLocks noChangeArrowheads="1"/>
          </p:cNvSpPr>
          <p:nvPr/>
        </p:nvSpPr>
        <p:spPr bwMode="auto">
          <a:xfrm>
            <a:off x="3789363" y="5892800"/>
            <a:ext cx="7905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 b="1" i="1"/>
              <a:t>Q</a:t>
            </a:r>
            <a:r>
              <a:rPr lang="en-US" altLang="en-US" sz="1800" b="1" i="1" baseline="-25000"/>
              <a:t>OPEC</a:t>
            </a:r>
          </a:p>
        </p:txBody>
      </p:sp>
      <p:sp>
        <p:nvSpPr>
          <p:cNvPr id="87055" name="Line 1050"/>
          <p:cNvSpPr>
            <a:spLocks noChangeShapeType="1"/>
          </p:cNvSpPr>
          <p:nvPr/>
        </p:nvSpPr>
        <p:spPr bwMode="auto">
          <a:xfrm>
            <a:off x="2217738" y="3646488"/>
            <a:ext cx="28813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056" name="Rectangle 1051"/>
          <p:cNvSpPr>
            <a:spLocks noChangeArrowheads="1"/>
          </p:cNvSpPr>
          <p:nvPr/>
        </p:nvSpPr>
        <p:spPr bwMode="auto">
          <a:xfrm>
            <a:off x="1808163" y="3454400"/>
            <a:ext cx="4222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 b="1" i="1"/>
              <a:t>P*</a:t>
            </a:r>
          </a:p>
        </p:txBody>
      </p:sp>
      <p:grpSp>
        <p:nvGrpSpPr>
          <p:cNvPr id="4" name="Group 1058"/>
          <p:cNvGrpSpPr>
            <a:grpSpLocks/>
          </p:cNvGrpSpPr>
          <p:nvPr/>
        </p:nvGrpSpPr>
        <p:grpSpPr bwMode="auto">
          <a:xfrm>
            <a:off x="2924175" y="1703388"/>
            <a:ext cx="5554663" cy="4552950"/>
            <a:chOff x="1842" y="1073"/>
            <a:chExt cx="3499" cy="2868"/>
          </a:xfrm>
        </p:grpSpPr>
        <p:sp>
          <p:nvSpPr>
            <p:cNvPr id="87061" name="Rectangle 1052"/>
            <p:cNvSpPr>
              <a:spLocks noChangeArrowheads="1"/>
            </p:cNvSpPr>
            <p:nvPr/>
          </p:nvSpPr>
          <p:spPr bwMode="auto">
            <a:xfrm>
              <a:off x="3422" y="1073"/>
              <a:ext cx="1919" cy="526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0" b="1"/>
                <a:t>The price without the cartel:</a:t>
              </a:r>
            </a:p>
            <a:p>
              <a:pPr>
                <a:buFontTx/>
                <a:buChar char="•"/>
              </a:pPr>
              <a:r>
                <a:rPr lang="en-US" altLang="en-US" sz="1600" b="1"/>
                <a:t>Competitive price (</a:t>
              </a:r>
              <a:r>
                <a:rPr lang="en-US" altLang="en-US" sz="1600" b="1" i="1"/>
                <a:t>P</a:t>
              </a:r>
              <a:r>
                <a:rPr lang="en-US" altLang="en-US" sz="1600" b="1" i="1" baseline="-25000"/>
                <a:t>C</a:t>
              </a:r>
              <a:r>
                <a:rPr lang="en-US" altLang="en-US" sz="1600" b="1"/>
                <a:t>) where</a:t>
              </a:r>
            </a:p>
            <a:p>
              <a:r>
                <a:rPr lang="en-US" altLang="en-US" sz="1600" b="1"/>
                <a:t>  </a:t>
              </a:r>
              <a:r>
                <a:rPr lang="en-US" altLang="en-US" sz="1600" b="1" i="1"/>
                <a:t>D</a:t>
              </a:r>
              <a:r>
                <a:rPr lang="en-US" altLang="en-US" sz="1600" b="1" i="1" baseline="-25000"/>
                <a:t>OPEC</a:t>
              </a:r>
              <a:r>
                <a:rPr lang="en-US" altLang="en-US" sz="1600" b="1"/>
                <a:t> = </a:t>
              </a:r>
              <a:r>
                <a:rPr lang="en-US" altLang="en-US" sz="1600" b="1" i="1"/>
                <a:t>MC</a:t>
              </a:r>
              <a:r>
                <a:rPr lang="en-US" altLang="en-US" sz="1600" b="1" i="1" baseline="-25000"/>
                <a:t>OPEC</a:t>
              </a:r>
              <a:endParaRPr lang="en-US" altLang="en-US" sz="1600" b="1"/>
            </a:p>
          </p:txBody>
        </p:sp>
        <p:sp>
          <p:nvSpPr>
            <p:cNvPr id="87062" name="Line 1053"/>
            <p:cNvSpPr>
              <a:spLocks noChangeShapeType="1"/>
            </p:cNvSpPr>
            <p:nvPr/>
          </p:nvSpPr>
          <p:spPr bwMode="auto">
            <a:xfrm flipV="1">
              <a:off x="2063" y="2290"/>
              <a:ext cx="0" cy="145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063" name="Rectangle 1054"/>
            <p:cNvSpPr>
              <a:spLocks noChangeArrowheads="1"/>
            </p:cNvSpPr>
            <p:nvPr/>
          </p:nvSpPr>
          <p:spPr bwMode="auto">
            <a:xfrm>
              <a:off x="1842" y="3712"/>
              <a:ext cx="295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800" b="1" i="1"/>
                <a:t>Q</a:t>
              </a:r>
              <a:r>
                <a:rPr lang="en-US" altLang="en-US" sz="1800" b="1" i="1" baseline="-25000"/>
                <a:t>C</a:t>
              </a:r>
            </a:p>
          </p:txBody>
        </p:sp>
        <p:sp>
          <p:nvSpPr>
            <p:cNvPr id="87064" name="Line 1055"/>
            <p:cNvSpPr>
              <a:spLocks noChangeShapeType="1"/>
            </p:cNvSpPr>
            <p:nvPr/>
          </p:nvSpPr>
          <p:spPr bwMode="auto">
            <a:xfrm flipV="1">
              <a:off x="3208" y="2290"/>
              <a:ext cx="0" cy="145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065" name="Rectangle 1056"/>
            <p:cNvSpPr>
              <a:spLocks noChangeArrowheads="1"/>
            </p:cNvSpPr>
            <p:nvPr/>
          </p:nvSpPr>
          <p:spPr bwMode="auto">
            <a:xfrm>
              <a:off x="3065" y="3712"/>
              <a:ext cx="285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800" b="1" i="1"/>
                <a:t>Q</a:t>
              </a:r>
              <a:r>
                <a:rPr lang="en-US" altLang="en-US" sz="1800" b="1" i="1" baseline="-25000"/>
                <a:t>T</a:t>
              </a:r>
            </a:p>
          </p:txBody>
        </p:sp>
      </p:grpSp>
      <p:grpSp>
        <p:nvGrpSpPr>
          <p:cNvPr id="5" name="Group 1062"/>
          <p:cNvGrpSpPr>
            <a:grpSpLocks/>
          </p:cNvGrpSpPr>
          <p:nvPr/>
        </p:nvGrpSpPr>
        <p:grpSpPr bwMode="auto">
          <a:xfrm>
            <a:off x="1749425" y="4918075"/>
            <a:ext cx="3829050" cy="366713"/>
            <a:chOff x="1102" y="3098"/>
            <a:chExt cx="2412" cy="231"/>
          </a:xfrm>
        </p:grpSpPr>
        <p:sp>
          <p:nvSpPr>
            <p:cNvPr id="87059" name="Line 1060"/>
            <p:cNvSpPr>
              <a:spLocks noChangeShapeType="1"/>
            </p:cNvSpPr>
            <p:nvPr/>
          </p:nvSpPr>
          <p:spPr bwMode="auto">
            <a:xfrm flipH="1">
              <a:off x="1374" y="3226"/>
              <a:ext cx="21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87060" name="Text Box 1061"/>
            <p:cNvSpPr txBox="1">
              <a:spLocks noChangeArrowheads="1"/>
            </p:cNvSpPr>
            <p:nvPr/>
          </p:nvSpPr>
          <p:spPr bwMode="auto">
            <a:xfrm>
              <a:off x="1102" y="3098"/>
              <a:ext cx="26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800" b="1" i="1"/>
                <a:t>P</a:t>
              </a:r>
              <a:r>
                <a:rPr lang="en-US" altLang="en-US" sz="1800" b="1" i="1" baseline="-25000"/>
                <a:t>c</a:t>
              </a:r>
              <a:endParaRPr lang="en-US" altLang="en-US" sz="1800" b="1" i="1"/>
            </a:p>
          </p:txBody>
        </p:sp>
      </p:grp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Footer Placeholder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smtClean="0"/>
              <a:t>Chapter 12</a:t>
            </a:r>
          </a:p>
        </p:txBody>
      </p:sp>
      <p:sp>
        <p:nvSpPr>
          <p:cNvPr id="88067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/>
              <a:t>Slide </a:t>
            </a:r>
            <a:fld id="{F82F2C48-B450-4B75-B968-19D78D858F79}" type="slidenum">
              <a:rPr lang="en-US" altLang="en-US" sz="1600"/>
              <a:pPr/>
              <a:t>74</a:t>
            </a:fld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88068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88069" name="Rectangle 3"/>
          <p:cNvSpPr>
            <a:spLocks noChangeArrowheads="1"/>
          </p:cNvSpPr>
          <p:nvPr/>
        </p:nvSpPr>
        <p:spPr bwMode="auto">
          <a:xfrm>
            <a:off x="3276600" y="617855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88070" name="Rectangle 5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The CIPEC Copper Cartel</a:t>
            </a:r>
          </a:p>
        </p:txBody>
      </p:sp>
      <p:sp>
        <p:nvSpPr>
          <p:cNvPr id="88071" name="Line 6"/>
          <p:cNvSpPr>
            <a:spLocks noChangeShapeType="1"/>
          </p:cNvSpPr>
          <p:nvPr/>
        </p:nvSpPr>
        <p:spPr bwMode="auto">
          <a:xfrm>
            <a:off x="2209800" y="1681163"/>
            <a:ext cx="0" cy="42656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8072" name="Line 7"/>
          <p:cNvSpPr>
            <a:spLocks noChangeShapeType="1"/>
          </p:cNvSpPr>
          <p:nvPr/>
        </p:nvSpPr>
        <p:spPr bwMode="auto">
          <a:xfrm>
            <a:off x="2203450" y="5937250"/>
            <a:ext cx="42767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8073" name="Rectangle 8"/>
          <p:cNvSpPr>
            <a:spLocks noChangeArrowheads="1"/>
          </p:cNvSpPr>
          <p:nvPr/>
        </p:nvSpPr>
        <p:spPr bwMode="auto">
          <a:xfrm>
            <a:off x="1441450" y="1524000"/>
            <a:ext cx="7397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 b="1"/>
              <a:t>Price</a:t>
            </a:r>
          </a:p>
        </p:txBody>
      </p:sp>
      <p:sp>
        <p:nvSpPr>
          <p:cNvPr id="88074" name="Rectangle 9"/>
          <p:cNvSpPr>
            <a:spLocks noChangeArrowheads="1"/>
          </p:cNvSpPr>
          <p:nvPr/>
        </p:nvSpPr>
        <p:spPr bwMode="auto">
          <a:xfrm>
            <a:off x="5637213" y="5943600"/>
            <a:ext cx="10064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b="1"/>
              <a:t>Quantity</a:t>
            </a: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2201863" y="1612900"/>
            <a:ext cx="4357687" cy="3522663"/>
            <a:chOff x="1387" y="1016"/>
            <a:chExt cx="2745" cy="2219"/>
          </a:xfrm>
        </p:grpSpPr>
        <p:sp>
          <p:nvSpPr>
            <p:cNvPr id="88093" name="Line 4"/>
            <p:cNvSpPr>
              <a:spLocks noChangeShapeType="1"/>
            </p:cNvSpPr>
            <p:nvPr/>
          </p:nvSpPr>
          <p:spPr bwMode="auto">
            <a:xfrm>
              <a:off x="1531" y="1221"/>
              <a:ext cx="2127" cy="1311"/>
            </a:xfrm>
            <a:prstGeom prst="line">
              <a:avLst/>
            </a:prstGeom>
            <a:noFill/>
            <a:ln w="50800">
              <a:solidFill>
                <a:srgbClr val="99CC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094" name="Line 10"/>
            <p:cNvSpPr>
              <a:spLocks noChangeShapeType="1"/>
            </p:cNvSpPr>
            <p:nvPr/>
          </p:nvSpPr>
          <p:spPr bwMode="auto">
            <a:xfrm>
              <a:off x="1387" y="2085"/>
              <a:ext cx="2271" cy="447"/>
            </a:xfrm>
            <a:prstGeom prst="line">
              <a:avLst/>
            </a:prstGeom>
            <a:noFill/>
            <a:ln w="508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095" name="Line 11"/>
            <p:cNvSpPr>
              <a:spLocks noChangeShapeType="1"/>
            </p:cNvSpPr>
            <p:nvPr/>
          </p:nvSpPr>
          <p:spPr bwMode="auto">
            <a:xfrm>
              <a:off x="3658" y="2532"/>
              <a:ext cx="399" cy="255"/>
            </a:xfrm>
            <a:prstGeom prst="line">
              <a:avLst/>
            </a:prstGeom>
            <a:noFill/>
            <a:ln w="508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096" name="Line 12"/>
            <p:cNvSpPr>
              <a:spLocks noChangeShapeType="1"/>
            </p:cNvSpPr>
            <p:nvPr/>
          </p:nvSpPr>
          <p:spPr bwMode="auto">
            <a:xfrm flipH="1">
              <a:off x="3305" y="2221"/>
              <a:ext cx="303" cy="17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097" name="Line 16"/>
            <p:cNvSpPr>
              <a:spLocks noChangeShapeType="1"/>
            </p:cNvSpPr>
            <p:nvPr/>
          </p:nvSpPr>
          <p:spPr bwMode="auto">
            <a:xfrm>
              <a:off x="1387" y="2085"/>
              <a:ext cx="2127" cy="975"/>
            </a:xfrm>
            <a:prstGeom prst="line">
              <a:avLst/>
            </a:prstGeom>
            <a:noFill/>
            <a:ln w="50800">
              <a:solidFill>
                <a:srgbClr val="0033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098" name="Rectangle 17"/>
            <p:cNvSpPr>
              <a:spLocks noChangeArrowheads="1"/>
            </p:cNvSpPr>
            <p:nvPr/>
          </p:nvSpPr>
          <p:spPr bwMode="auto">
            <a:xfrm>
              <a:off x="3549" y="3025"/>
              <a:ext cx="583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0" b="1" i="1"/>
                <a:t>MR</a:t>
              </a:r>
              <a:r>
                <a:rPr lang="en-US" altLang="en-US" sz="1600" b="1" i="1" baseline="-25000"/>
                <a:t>CIPEC</a:t>
              </a:r>
            </a:p>
          </p:txBody>
        </p:sp>
        <p:sp>
          <p:nvSpPr>
            <p:cNvPr id="88099" name="Rectangle 18"/>
            <p:cNvSpPr>
              <a:spLocks noChangeArrowheads="1"/>
            </p:cNvSpPr>
            <p:nvPr/>
          </p:nvSpPr>
          <p:spPr bwMode="auto">
            <a:xfrm>
              <a:off x="1533" y="1016"/>
              <a:ext cx="284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0" b="1" i="1"/>
                <a:t>TD</a:t>
              </a:r>
            </a:p>
          </p:txBody>
        </p:sp>
        <p:sp>
          <p:nvSpPr>
            <p:cNvPr id="88100" name="Rectangle 19"/>
            <p:cNvSpPr>
              <a:spLocks noChangeArrowheads="1"/>
            </p:cNvSpPr>
            <p:nvPr/>
          </p:nvSpPr>
          <p:spPr bwMode="auto">
            <a:xfrm>
              <a:off x="3597" y="2113"/>
              <a:ext cx="476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0" b="1" i="1"/>
                <a:t>D</a:t>
              </a:r>
              <a:r>
                <a:rPr lang="en-US" altLang="en-US" sz="1600" b="1" i="1" baseline="-25000"/>
                <a:t>CIPEC</a:t>
              </a:r>
            </a:p>
          </p:txBody>
        </p:sp>
      </p:grpSp>
      <p:grpSp>
        <p:nvGrpSpPr>
          <p:cNvPr id="3" name="Group 36"/>
          <p:cNvGrpSpPr>
            <a:grpSpLocks/>
          </p:cNvGrpSpPr>
          <p:nvPr/>
        </p:nvGrpSpPr>
        <p:grpSpPr bwMode="auto">
          <a:xfrm>
            <a:off x="2201863" y="2359025"/>
            <a:ext cx="5272087" cy="2244725"/>
            <a:chOff x="1387" y="1486"/>
            <a:chExt cx="3321" cy="1414"/>
          </a:xfrm>
        </p:grpSpPr>
        <p:sp>
          <p:nvSpPr>
            <p:cNvPr id="88089" name="Line 13"/>
            <p:cNvSpPr>
              <a:spLocks noChangeShapeType="1"/>
            </p:cNvSpPr>
            <p:nvPr/>
          </p:nvSpPr>
          <p:spPr bwMode="auto">
            <a:xfrm flipV="1">
              <a:off x="1387" y="1861"/>
              <a:ext cx="2703" cy="1039"/>
            </a:xfrm>
            <a:prstGeom prst="line">
              <a:avLst/>
            </a:prstGeom>
            <a:noFill/>
            <a:ln w="50800">
              <a:solidFill>
                <a:srgbClr val="99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090" name="Line 14"/>
            <p:cNvSpPr>
              <a:spLocks noChangeShapeType="1"/>
            </p:cNvSpPr>
            <p:nvPr/>
          </p:nvSpPr>
          <p:spPr bwMode="auto">
            <a:xfrm flipV="1">
              <a:off x="1387" y="1762"/>
              <a:ext cx="2626" cy="1090"/>
            </a:xfrm>
            <a:prstGeom prst="line">
              <a:avLst/>
            </a:prstGeom>
            <a:noFill/>
            <a:ln w="50800">
              <a:solidFill>
                <a:srgbClr val="CC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091" name="Rectangle 15"/>
            <p:cNvSpPr>
              <a:spLocks noChangeArrowheads="1"/>
            </p:cNvSpPr>
            <p:nvPr/>
          </p:nvSpPr>
          <p:spPr bwMode="auto">
            <a:xfrm>
              <a:off x="3829" y="1486"/>
              <a:ext cx="279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800" b="1" i="1"/>
                <a:t>S</a:t>
              </a:r>
              <a:r>
                <a:rPr lang="en-US" altLang="en-US" sz="1800" b="1" i="1" baseline="-25000"/>
                <a:t>C</a:t>
              </a:r>
            </a:p>
          </p:txBody>
        </p:sp>
        <p:sp>
          <p:nvSpPr>
            <p:cNvPr id="88092" name="Rectangle 20"/>
            <p:cNvSpPr>
              <a:spLocks noChangeArrowheads="1"/>
            </p:cNvSpPr>
            <p:nvPr/>
          </p:nvSpPr>
          <p:spPr bwMode="auto">
            <a:xfrm>
              <a:off x="4125" y="1729"/>
              <a:ext cx="583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0" b="1" i="1"/>
                <a:t>MC</a:t>
              </a:r>
              <a:r>
                <a:rPr lang="en-US" altLang="en-US" sz="1600" b="1" i="1" baseline="-25000"/>
                <a:t>CIPEC</a:t>
              </a:r>
            </a:p>
          </p:txBody>
        </p:sp>
      </p:grpSp>
      <p:grpSp>
        <p:nvGrpSpPr>
          <p:cNvPr id="4" name="Group 40"/>
          <p:cNvGrpSpPr>
            <a:grpSpLocks/>
          </p:cNvGrpSpPr>
          <p:nvPr/>
        </p:nvGrpSpPr>
        <p:grpSpPr bwMode="auto">
          <a:xfrm>
            <a:off x="1697038" y="1292225"/>
            <a:ext cx="6324600" cy="5024438"/>
            <a:chOff x="1069" y="814"/>
            <a:chExt cx="3984" cy="3165"/>
          </a:xfrm>
        </p:grpSpPr>
        <p:sp>
          <p:nvSpPr>
            <p:cNvPr id="88078" name="Line 22"/>
            <p:cNvSpPr>
              <a:spLocks noChangeShapeType="1"/>
            </p:cNvSpPr>
            <p:nvPr/>
          </p:nvSpPr>
          <p:spPr bwMode="auto">
            <a:xfrm flipV="1">
              <a:off x="2368" y="2277"/>
              <a:ext cx="0" cy="145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079" name="Rectangle 23"/>
            <p:cNvSpPr>
              <a:spLocks noChangeArrowheads="1"/>
            </p:cNvSpPr>
            <p:nvPr/>
          </p:nvSpPr>
          <p:spPr bwMode="auto">
            <a:xfrm>
              <a:off x="2077" y="3769"/>
              <a:ext cx="484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0" b="1" i="1"/>
                <a:t>Q</a:t>
              </a:r>
              <a:r>
                <a:rPr lang="en-US" altLang="en-US" sz="1600" b="1" i="1" baseline="-25000"/>
                <a:t>CIPEC</a:t>
              </a:r>
            </a:p>
          </p:txBody>
        </p:sp>
        <p:sp>
          <p:nvSpPr>
            <p:cNvPr id="88080" name="Rectangle 26"/>
            <p:cNvSpPr>
              <a:spLocks noChangeArrowheads="1"/>
            </p:cNvSpPr>
            <p:nvPr/>
          </p:nvSpPr>
          <p:spPr bwMode="auto">
            <a:xfrm>
              <a:off x="1069" y="2137"/>
              <a:ext cx="249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0" b="1" i="1"/>
                <a:t>P*</a:t>
              </a:r>
            </a:p>
          </p:txBody>
        </p:sp>
        <p:sp>
          <p:nvSpPr>
            <p:cNvPr id="88081" name="Line 27"/>
            <p:cNvSpPr>
              <a:spLocks noChangeShapeType="1"/>
            </p:cNvSpPr>
            <p:nvPr/>
          </p:nvSpPr>
          <p:spPr bwMode="auto">
            <a:xfrm flipH="1">
              <a:off x="1353" y="2284"/>
              <a:ext cx="183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082" name="Line 28"/>
            <p:cNvSpPr>
              <a:spLocks noChangeShapeType="1"/>
            </p:cNvSpPr>
            <p:nvPr/>
          </p:nvSpPr>
          <p:spPr bwMode="auto">
            <a:xfrm flipH="1">
              <a:off x="1353" y="2380"/>
              <a:ext cx="140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083" name="Rectangle 29"/>
            <p:cNvSpPr>
              <a:spLocks noChangeArrowheads="1"/>
            </p:cNvSpPr>
            <p:nvPr/>
          </p:nvSpPr>
          <p:spPr bwMode="auto">
            <a:xfrm>
              <a:off x="1069" y="2281"/>
              <a:ext cx="263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0" b="1" i="1"/>
                <a:t>P</a:t>
              </a:r>
              <a:r>
                <a:rPr lang="en-US" altLang="en-US" sz="1600" b="1" i="1" baseline="-25000"/>
                <a:t>C</a:t>
              </a:r>
            </a:p>
          </p:txBody>
        </p:sp>
        <p:sp>
          <p:nvSpPr>
            <p:cNvPr id="88084" name="Line 30"/>
            <p:cNvSpPr>
              <a:spLocks noChangeShapeType="1"/>
            </p:cNvSpPr>
            <p:nvPr/>
          </p:nvSpPr>
          <p:spPr bwMode="auto">
            <a:xfrm flipV="1">
              <a:off x="2800" y="2277"/>
              <a:ext cx="0" cy="142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085" name="Rectangle 31"/>
            <p:cNvSpPr>
              <a:spLocks noChangeArrowheads="1"/>
            </p:cNvSpPr>
            <p:nvPr/>
          </p:nvSpPr>
          <p:spPr bwMode="auto">
            <a:xfrm>
              <a:off x="2653" y="3769"/>
              <a:ext cx="278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0" b="1" i="1"/>
                <a:t>Q</a:t>
              </a:r>
              <a:r>
                <a:rPr lang="en-US" altLang="en-US" sz="1600" b="1" i="1" baseline="-25000"/>
                <a:t>C</a:t>
              </a:r>
            </a:p>
          </p:txBody>
        </p:sp>
        <p:sp>
          <p:nvSpPr>
            <p:cNvPr id="88086" name="Line 32"/>
            <p:cNvSpPr>
              <a:spLocks noChangeShapeType="1"/>
            </p:cNvSpPr>
            <p:nvPr/>
          </p:nvSpPr>
          <p:spPr bwMode="auto">
            <a:xfrm flipV="1">
              <a:off x="3233" y="2277"/>
              <a:ext cx="0" cy="144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087" name="Rectangle 33"/>
            <p:cNvSpPr>
              <a:spLocks noChangeArrowheads="1"/>
            </p:cNvSpPr>
            <p:nvPr/>
          </p:nvSpPr>
          <p:spPr bwMode="auto">
            <a:xfrm>
              <a:off x="3120" y="3769"/>
              <a:ext cx="268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0" b="1" i="1"/>
                <a:t>Q</a:t>
              </a:r>
              <a:r>
                <a:rPr lang="en-US" altLang="en-US" sz="1600" b="1" i="1" baseline="-25000"/>
                <a:t>T</a:t>
              </a:r>
            </a:p>
          </p:txBody>
        </p:sp>
        <p:sp>
          <p:nvSpPr>
            <p:cNvPr id="88088" name="Text Box 37"/>
            <p:cNvSpPr txBox="1">
              <a:spLocks noChangeArrowheads="1"/>
            </p:cNvSpPr>
            <p:nvPr/>
          </p:nvSpPr>
          <p:spPr bwMode="auto">
            <a:xfrm>
              <a:off x="2877" y="814"/>
              <a:ext cx="2176" cy="682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Char char="•"/>
              </a:pPr>
              <a:r>
                <a:rPr lang="en-US" altLang="en-US" sz="1600" b="1" i="1"/>
                <a:t>TD</a:t>
              </a:r>
              <a:r>
                <a:rPr lang="en-US" altLang="en-US" sz="1600" b="1"/>
                <a:t> and </a:t>
              </a:r>
              <a:r>
                <a:rPr lang="en-US" altLang="en-US" sz="1600" b="1" i="1"/>
                <a:t>S</a:t>
              </a:r>
              <a:r>
                <a:rPr lang="en-US" altLang="en-US" sz="1600" b="1" i="1" baseline="-25000"/>
                <a:t>C</a:t>
              </a:r>
              <a:r>
                <a:rPr lang="en-US" altLang="en-US" sz="1600" b="1"/>
                <a:t> are relatively elastic</a:t>
              </a:r>
            </a:p>
            <a:p>
              <a:pPr>
                <a:buFontTx/>
                <a:buChar char="•"/>
              </a:pPr>
              <a:r>
                <a:rPr lang="en-US" altLang="en-US" sz="1600" b="1" i="1"/>
                <a:t>D</a:t>
              </a:r>
              <a:r>
                <a:rPr lang="en-US" altLang="en-US" sz="1600" b="1" i="1" baseline="-25000"/>
                <a:t>CIPEC</a:t>
              </a:r>
              <a:r>
                <a:rPr lang="en-US" altLang="en-US" sz="1600" b="1" baseline="-25000"/>
                <a:t> </a:t>
              </a:r>
              <a:r>
                <a:rPr lang="en-US" altLang="en-US" sz="1600" b="1"/>
                <a:t>is elastic</a:t>
              </a:r>
            </a:p>
            <a:p>
              <a:pPr>
                <a:buFontTx/>
                <a:buChar char="•"/>
              </a:pPr>
              <a:r>
                <a:rPr lang="en-US" altLang="en-US" sz="1600" b="1"/>
                <a:t>CIPEC has little monopoly power</a:t>
              </a:r>
            </a:p>
            <a:p>
              <a:pPr>
                <a:buFontTx/>
                <a:buChar char="•"/>
              </a:pPr>
              <a:r>
                <a:rPr lang="en-US" altLang="en-US" sz="1600" b="1" i="1"/>
                <a:t>P*</a:t>
              </a:r>
              <a:r>
                <a:rPr lang="en-US" altLang="en-US" sz="1600" b="1"/>
                <a:t> is closer to </a:t>
              </a:r>
              <a:r>
                <a:rPr lang="en-US" altLang="en-US" sz="1600" b="1" i="1"/>
                <a:t>P</a:t>
              </a:r>
              <a:r>
                <a:rPr lang="en-US" altLang="en-US" sz="1600" b="1" i="1" baseline="-25000"/>
                <a:t>C</a:t>
              </a:r>
              <a:endParaRPr lang="en-US" altLang="en-US" sz="1600" b="1" i="1"/>
            </a:p>
          </p:txBody>
        </p:sp>
      </p:grp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smtClean="0"/>
              <a:t>Chapter 12</a:t>
            </a:r>
          </a:p>
        </p:txBody>
      </p:sp>
      <p:sp>
        <p:nvSpPr>
          <p:cNvPr id="8909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/>
              <a:t>Slide </a:t>
            </a:r>
            <a:fld id="{C9EFD426-77F5-44C1-BD74-CF367237C860}" type="slidenum">
              <a:rPr lang="en-US" altLang="en-US" sz="1600"/>
              <a:pPr/>
              <a:t>75</a:t>
            </a:fld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89092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89093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89094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Cartels</a:t>
            </a:r>
          </a:p>
        </p:txBody>
      </p:sp>
      <p:sp>
        <p:nvSpPr>
          <p:cNvPr id="89095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70000"/>
              </a:spcBef>
            </a:pPr>
            <a:r>
              <a:rPr lang="en-US" altLang="en-US" smtClean="0"/>
              <a:t>Observations</a:t>
            </a:r>
          </a:p>
          <a:p>
            <a:pPr lvl="1">
              <a:buSzPct val="75000"/>
            </a:pPr>
            <a:r>
              <a:rPr lang="en-US" altLang="en-US" smtClean="0"/>
              <a:t>To be successful:</a:t>
            </a:r>
          </a:p>
          <a:p>
            <a:pPr lvl="2"/>
            <a:r>
              <a:rPr lang="en-US" altLang="en-US" smtClean="0"/>
              <a:t>Total demand must not be very price elastic</a:t>
            </a:r>
          </a:p>
          <a:p>
            <a:pPr lvl="2"/>
            <a:r>
              <a:rPr lang="en-US" altLang="en-US" smtClean="0"/>
              <a:t>Either the cartel must control nearly all of the world’s supply or the supply of noncartel producers must not be price elastic</a:t>
            </a:r>
          </a:p>
        </p:txBody>
      </p:sp>
    </p:spTree>
  </p:cSld>
  <p:clrMapOvr>
    <a:masterClrMapping/>
  </p:clrMapOvr>
  <p:transition spd="med">
    <p:zoom dir="in"/>
  </p:transition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smtClean="0"/>
              <a:t>Chapter 12</a:t>
            </a:r>
          </a:p>
        </p:txBody>
      </p:sp>
      <p:sp>
        <p:nvSpPr>
          <p:cNvPr id="9011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/>
              <a:t>Slide </a:t>
            </a:r>
            <a:fld id="{5AB765F1-01A5-4FCF-ABED-71DCA0F5C7CF}" type="slidenum">
              <a:rPr lang="en-US" altLang="en-US" sz="1600"/>
              <a:pPr/>
              <a:t>76</a:t>
            </a:fld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90116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90117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90118" name="Rectangle 4"/>
          <p:cNvSpPr>
            <a:spLocks noGrp="1" noChangeArrowheads="1"/>
          </p:cNvSpPr>
          <p:nvPr>
            <p:ph type="title"/>
          </p:nvPr>
        </p:nvSpPr>
        <p:spPr>
          <a:xfrm>
            <a:off x="550863" y="277813"/>
            <a:ext cx="7983537" cy="781050"/>
          </a:xfrm>
          <a:noFill/>
        </p:spPr>
        <p:txBody>
          <a:bodyPr/>
          <a:lstStyle/>
          <a:p>
            <a:r>
              <a:rPr lang="en-US" altLang="en-US" sz="3200" smtClean="0"/>
              <a:t>The Cartelization</a:t>
            </a:r>
            <a:br>
              <a:rPr lang="en-US" altLang="en-US" sz="3200" smtClean="0"/>
            </a:br>
            <a:r>
              <a:rPr lang="en-US" altLang="en-US" sz="3200" smtClean="0"/>
              <a:t>of Intercollegiate Athletics</a:t>
            </a:r>
            <a:endParaRPr lang="en-US" altLang="en-US" smtClean="0"/>
          </a:p>
        </p:txBody>
      </p:sp>
      <p:sp>
        <p:nvSpPr>
          <p:cNvPr id="90119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70000"/>
              </a:spcBef>
            </a:pPr>
            <a:r>
              <a:rPr lang="en-US" altLang="en-US" smtClean="0"/>
              <a:t>Observations</a:t>
            </a:r>
          </a:p>
          <a:p>
            <a:pPr>
              <a:spcBef>
                <a:spcPct val="70000"/>
              </a:spcBef>
              <a:buFont typeface="Wingdings" panose="05000000000000000000" pitchFamily="2" charset="2"/>
              <a:buNone/>
            </a:pPr>
            <a:r>
              <a:rPr lang="en-US" altLang="en-US" smtClean="0"/>
              <a:t>	1)	Large number of firms (colleges)</a:t>
            </a:r>
          </a:p>
          <a:p>
            <a:pPr>
              <a:spcBef>
                <a:spcPct val="70000"/>
              </a:spcBef>
              <a:buFont typeface="Wingdings" panose="05000000000000000000" pitchFamily="2" charset="2"/>
              <a:buNone/>
            </a:pPr>
            <a:r>
              <a:rPr lang="en-US" altLang="en-US" smtClean="0"/>
              <a:t>	2)	Large number of consumers (fans)</a:t>
            </a:r>
          </a:p>
          <a:p>
            <a:pPr>
              <a:spcBef>
                <a:spcPct val="70000"/>
              </a:spcBef>
              <a:buFont typeface="Wingdings" panose="05000000000000000000" pitchFamily="2" charset="2"/>
              <a:buNone/>
            </a:pPr>
            <a:r>
              <a:rPr lang="en-US" altLang="en-US" smtClean="0"/>
              <a:t>	3)	Very high profits</a:t>
            </a:r>
          </a:p>
        </p:txBody>
      </p:sp>
    </p:spTree>
  </p:cSld>
  <p:clrMapOvr>
    <a:masterClrMapping/>
  </p:clrMapOvr>
  <p:transition spd="med">
    <p:wipe dir="r"/>
  </p:transition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smtClean="0"/>
              <a:t>Chapter 12</a:t>
            </a:r>
          </a:p>
        </p:txBody>
      </p:sp>
      <p:sp>
        <p:nvSpPr>
          <p:cNvPr id="9113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/>
              <a:t>Slide </a:t>
            </a:r>
            <a:fld id="{0D97BCCB-D4F9-4395-904A-B61E6D074B96}" type="slidenum">
              <a:rPr lang="en-US" altLang="en-US" sz="1600"/>
              <a:pPr/>
              <a:t>77</a:t>
            </a:fld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91140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91141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91142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70000"/>
              </a:spcBef>
            </a:pPr>
            <a:r>
              <a:rPr lang="en-US" altLang="en-US" smtClean="0">
                <a:solidFill>
                  <a:srgbClr val="FC0128"/>
                </a:solidFill>
              </a:rPr>
              <a:t>Question</a:t>
            </a:r>
            <a:endParaRPr lang="en-US" altLang="en-US" smtClean="0"/>
          </a:p>
          <a:p>
            <a:pPr lvl="1">
              <a:buSzPct val="75000"/>
            </a:pPr>
            <a:r>
              <a:rPr lang="en-US" altLang="en-US" smtClean="0"/>
              <a:t>How can we explain high profits in a competitive market? (Hint: Think cartel and the NCAA)</a:t>
            </a:r>
          </a:p>
        </p:txBody>
      </p:sp>
      <p:sp>
        <p:nvSpPr>
          <p:cNvPr id="91143" name="Rectangle 7"/>
          <p:cNvSpPr>
            <a:spLocks noGrp="1" noChangeArrowheads="1"/>
          </p:cNvSpPr>
          <p:nvPr>
            <p:ph type="title"/>
          </p:nvPr>
        </p:nvSpPr>
        <p:spPr>
          <a:xfrm>
            <a:off x="550863" y="277813"/>
            <a:ext cx="7983537" cy="781050"/>
          </a:xfrm>
          <a:noFill/>
        </p:spPr>
        <p:txBody>
          <a:bodyPr/>
          <a:lstStyle/>
          <a:p>
            <a:r>
              <a:rPr lang="en-US" altLang="en-US" sz="3200" smtClean="0"/>
              <a:t>The Cartelization</a:t>
            </a:r>
            <a:br>
              <a:rPr lang="en-US" altLang="en-US" sz="3200" smtClean="0"/>
            </a:br>
            <a:r>
              <a:rPr lang="en-US" altLang="en-US" sz="3200" smtClean="0"/>
              <a:t>of Intercollegiate Athletics</a:t>
            </a:r>
            <a:endParaRPr lang="en-US" altLang="en-US" smtClean="0"/>
          </a:p>
        </p:txBody>
      </p:sp>
    </p:spTree>
  </p:cSld>
  <p:clrMapOvr>
    <a:masterClrMapping/>
  </p:clrMapOvr>
  <p:transition spd="med">
    <p:wipe dir="r"/>
  </p:transition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smtClean="0"/>
              <a:t>Chapter 12</a:t>
            </a:r>
          </a:p>
        </p:txBody>
      </p:sp>
      <p:sp>
        <p:nvSpPr>
          <p:cNvPr id="9216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/>
              <a:t>Slide </a:t>
            </a:r>
            <a:fld id="{74F71A33-9989-4F95-98F8-D2E83F493589}" type="slidenum">
              <a:rPr lang="en-US" altLang="en-US" sz="1600"/>
              <a:pPr/>
              <a:t>78</a:t>
            </a:fld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9216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The Milk Cartel</a:t>
            </a:r>
          </a:p>
        </p:txBody>
      </p:sp>
      <p:sp>
        <p:nvSpPr>
          <p:cNvPr id="9216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1990s with less government support, the price of milk fluctuated more widely</a:t>
            </a:r>
          </a:p>
          <a:p>
            <a:r>
              <a:rPr lang="en-US" altLang="en-US" smtClean="0"/>
              <a:t>In response, the government permitted six New England states to form a milk cartel (Northeast Interstate Dairy Compact -- NIDC)</a:t>
            </a:r>
          </a:p>
        </p:txBody>
      </p:sp>
    </p:spTree>
  </p:cSld>
  <p:clrMapOvr>
    <a:masterClrMapping/>
  </p:clrMapOvr>
  <p:transition>
    <p:wipe dir="r"/>
  </p:transition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smtClean="0"/>
              <a:t>Chapter 12</a:t>
            </a:r>
          </a:p>
        </p:txBody>
      </p:sp>
      <p:sp>
        <p:nvSpPr>
          <p:cNvPr id="9318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/>
              <a:t>Slide </a:t>
            </a:r>
            <a:fld id="{0496D4E1-AEAD-4F69-90D0-1A9C2EFCA625}" type="slidenum">
              <a:rPr lang="en-US" altLang="en-US" sz="1600"/>
              <a:pPr/>
              <a:t>79</a:t>
            </a:fld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931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The Milk Cartel</a:t>
            </a:r>
          </a:p>
        </p:txBody>
      </p:sp>
      <p:sp>
        <p:nvSpPr>
          <p:cNvPr id="9318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1999 legislation allowed dairy farmers in Northeastern states surrounding NIDC to join NIDC, 7 in 16 Southern states to form a new regional cartel.</a:t>
            </a:r>
          </a:p>
          <a:p>
            <a:r>
              <a:rPr lang="en-US" altLang="en-US" smtClean="0"/>
              <a:t>Soy milk may become more popular.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9"/>
          <p:cNvGrpSpPr>
            <a:grpSpLocks/>
          </p:cNvGrpSpPr>
          <p:nvPr/>
        </p:nvGrpSpPr>
        <p:grpSpPr bwMode="auto">
          <a:xfrm>
            <a:off x="3249613" y="2163763"/>
            <a:ext cx="3900487" cy="3351212"/>
            <a:chOff x="2353" y="1363"/>
            <a:chExt cx="2457" cy="2111"/>
          </a:xfrm>
        </p:grpSpPr>
        <p:sp>
          <p:nvSpPr>
            <p:cNvPr id="35889" name="Line 5"/>
            <p:cNvSpPr>
              <a:spLocks noChangeShapeType="1"/>
            </p:cNvSpPr>
            <p:nvPr/>
          </p:nvSpPr>
          <p:spPr bwMode="auto">
            <a:xfrm>
              <a:off x="2353" y="1363"/>
              <a:ext cx="2068" cy="1979"/>
            </a:xfrm>
            <a:prstGeom prst="line">
              <a:avLst/>
            </a:prstGeom>
            <a:noFill/>
            <a:ln w="38100">
              <a:solidFill>
                <a:srgbClr val="CECEC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90" name="Rectangle 14"/>
            <p:cNvSpPr>
              <a:spLocks noChangeArrowheads="1"/>
            </p:cNvSpPr>
            <p:nvPr/>
          </p:nvSpPr>
          <p:spPr bwMode="auto">
            <a:xfrm>
              <a:off x="4486" y="3188"/>
              <a:ext cx="324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/>
              <a:r>
                <a:rPr lang="en-US" altLang="en-US" i="1">
                  <a:solidFill>
                    <a:srgbClr val="000000"/>
                  </a:solidFill>
                </a:rPr>
                <a:t>D</a:t>
              </a:r>
              <a:r>
                <a:rPr lang="en-US" altLang="en-US" i="1" baseline="-25000">
                  <a:solidFill>
                    <a:srgbClr val="000000"/>
                  </a:solidFill>
                </a:rPr>
                <a:t>2</a:t>
              </a:r>
            </a:p>
          </p:txBody>
        </p:sp>
      </p:grp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The Kinked Demand Curve</a:t>
            </a:r>
          </a:p>
        </p:txBody>
      </p:sp>
      <p:grpSp>
        <p:nvGrpSpPr>
          <p:cNvPr id="3" name="Group 36"/>
          <p:cNvGrpSpPr>
            <a:grpSpLocks/>
          </p:cNvGrpSpPr>
          <p:nvPr/>
        </p:nvGrpSpPr>
        <p:grpSpPr bwMode="auto">
          <a:xfrm>
            <a:off x="2044700" y="2678113"/>
            <a:ext cx="5594350" cy="1289050"/>
            <a:chOff x="1594" y="1687"/>
            <a:chExt cx="3524" cy="812"/>
          </a:xfrm>
        </p:grpSpPr>
        <p:sp>
          <p:nvSpPr>
            <p:cNvPr id="35887" name="Line 6"/>
            <p:cNvSpPr>
              <a:spLocks noChangeShapeType="1"/>
            </p:cNvSpPr>
            <p:nvPr/>
          </p:nvSpPr>
          <p:spPr bwMode="auto">
            <a:xfrm flipH="1" flipV="1">
              <a:off x="1594" y="1687"/>
              <a:ext cx="3229" cy="617"/>
            </a:xfrm>
            <a:prstGeom prst="line">
              <a:avLst/>
            </a:prstGeom>
            <a:noFill/>
            <a:ln w="38100">
              <a:solidFill>
                <a:srgbClr val="CECEC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88" name="Rectangle 13"/>
            <p:cNvSpPr>
              <a:spLocks noChangeArrowheads="1"/>
            </p:cNvSpPr>
            <p:nvPr/>
          </p:nvSpPr>
          <p:spPr bwMode="auto">
            <a:xfrm>
              <a:off x="4794" y="2213"/>
              <a:ext cx="324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/>
              <a:r>
                <a:rPr lang="en-US" altLang="en-US" i="1">
                  <a:solidFill>
                    <a:srgbClr val="000000"/>
                  </a:solidFill>
                </a:rPr>
                <a:t>D</a:t>
              </a:r>
              <a:r>
                <a:rPr lang="en-US" altLang="en-US" i="1" baseline="-25000">
                  <a:solidFill>
                    <a:srgbClr val="000000"/>
                  </a:solidFill>
                </a:rPr>
                <a:t>1</a:t>
              </a:r>
            </a:p>
          </p:txBody>
        </p:sp>
      </p:grpSp>
      <p:grpSp>
        <p:nvGrpSpPr>
          <p:cNvPr id="4" name="Group 38"/>
          <p:cNvGrpSpPr>
            <a:grpSpLocks/>
          </p:cNvGrpSpPr>
          <p:nvPr/>
        </p:nvGrpSpPr>
        <p:grpSpPr bwMode="auto">
          <a:xfrm>
            <a:off x="3222625" y="2398713"/>
            <a:ext cx="2159000" cy="3697287"/>
            <a:chOff x="2336" y="1511"/>
            <a:chExt cx="1360" cy="2329"/>
          </a:xfrm>
        </p:grpSpPr>
        <p:sp>
          <p:nvSpPr>
            <p:cNvPr id="35885" name="Line 20"/>
            <p:cNvSpPr>
              <a:spLocks noChangeShapeType="1"/>
            </p:cNvSpPr>
            <p:nvPr/>
          </p:nvSpPr>
          <p:spPr bwMode="auto">
            <a:xfrm flipH="1" flipV="1">
              <a:off x="2336" y="1511"/>
              <a:ext cx="936" cy="2013"/>
            </a:xfrm>
            <a:prstGeom prst="line">
              <a:avLst/>
            </a:prstGeom>
            <a:noFill/>
            <a:ln w="38100">
              <a:solidFill>
                <a:srgbClr val="CECEC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86" name="Rectangle 22"/>
            <p:cNvSpPr>
              <a:spLocks noChangeArrowheads="1"/>
            </p:cNvSpPr>
            <p:nvPr/>
          </p:nvSpPr>
          <p:spPr bwMode="auto">
            <a:xfrm>
              <a:off x="3212" y="3554"/>
              <a:ext cx="484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/>
              <a:r>
                <a:rPr lang="en-US" altLang="en-US" i="1">
                  <a:solidFill>
                    <a:srgbClr val="000000"/>
                  </a:solidFill>
                </a:rPr>
                <a:t>MR</a:t>
              </a:r>
              <a:r>
                <a:rPr lang="en-US" altLang="en-US" i="1" baseline="-25000">
                  <a:solidFill>
                    <a:srgbClr val="000000"/>
                  </a:solidFill>
                </a:rPr>
                <a:t>2</a:t>
              </a:r>
            </a:p>
          </p:txBody>
        </p:sp>
      </p:grpSp>
      <p:grpSp>
        <p:nvGrpSpPr>
          <p:cNvPr id="5" name="Group 37"/>
          <p:cNvGrpSpPr>
            <a:grpSpLocks/>
          </p:cNvGrpSpPr>
          <p:nvPr/>
        </p:nvGrpSpPr>
        <p:grpSpPr bwMode="auto">
          <a:xfrm>
            <a:off x="2020888" y="2701925"/>
            <a:ext cx="5753100" cy="2341563"/>
            <a:chOff x="1579" y="1702"/>
            <a:chExt cx="3624" cy="1475"/>
          </a:xfrm>
        </p:grpSpPr>
        <p:sp>
          <p:nvSpPr>
            <p:cNvPr id="35883" name="Line 3"/>
            <p:cNvSpPr>
              <a:spLocks noChangeShapeType="1"/>
            </p:cNvSpPr>
            <p:nvPr/>
          </p:nvSpPr>
          <p:spPr bwMode="auto">
            <a:xfrm>
              <a:off x="1579" y="1702"/>
              <a:ext cx="3141" cy="1469"/>
            </a:xfrm>
            <a:prstGeom prst="line">
              <a:avLst/>
            </a:prstGeom>
            <a:noFill/>
            <a:ln w="38100">
              <a:solidFill>
                <a:srgbClr val="CECEC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84" name="Rectangle 19"/>
            <p:cNvSpPr>
              <a:spLocks noChangeArrowheads="1"/>
            </p:cNvSpPr>
            <p:nvPr/>
          </p:nvSpPr>
          <p:spPr bwMode="auto">
            <a:xfrm>
              <a:off x="4719" y="2891"/>
              <a:ext cx="484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/>
              <a:r>
                <a:rPr lang="en-US" altLang="en-US" i="1">
                  <a:solidFill>
                    <a:srgbClr val="000000"/>
                  </a:solidFill>
                </a:rPr>
                <a:t>MR</a:t>
              </a:r>
              <a:r>
                <a:rPr lang="en-US" altLang="en-US" i="1" baseline="-25000">
                  <a:solidFill>
                    <a:srgbClr val="000000"/>
                  </a:solidFill>
                </a:rPr>
                <a:t>1</a:t>
              </a:r>
            </a:p>
          </p:txBody>
        </p:sp>
      </p:grpSp>
      <p:grpSp>
        <p:nvGrpSpPr>
          <p:cNvPr id="6" name="Group 41"/>
          <p:cNvGrpSpPr>
            <a:grpSpLocks/>
          </p:cNvGrpSpPr>
          <p:nvPr/>
        </p:nvGrpSpPr>
        <p:grpSpPr bwMode="auto">
          <a:xfrm>
            <a:off x="1143000" y="2151063"/>
            <a:ext cx="6826250" cy="3883025"/>
            <a:chOff x="1026" y="1355"/>
            <a:chExt cx="4300" cy="2446"/>
          </a:xfrm>
        </p:grpSpPr>
        <p:sp>
          <p:nvSpPr>
            <p:cNvPr id="35879" name="Rectangle 7"/>
            <p:cNvSpPr>
              <a:spLocks noChangeArrowheads="1"/>
            </p:cNvSpPr>
            <p:nvPr/>
          </p:nvSpPr>
          <p:spPr bwMode="auto">
            <a:xfrm>
              <a:off x="1026" y="1355"/>
              <a:ext cx="552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/>
              <a:r>
                <a:rPr lang="en-US" altLang="en-US">
                  <a:solidFill>
                    <a:srgbClr val="000000"/>
                  </a:solidFill>
                </a:rPr>
                <a:t>Price</a:t>
              </a:r>
            </a:p>
          </p:txBody>
        </p:sp>
        <p:sp>
          <p:nvSpPr>
            <p:cNvPr id="35880" name="Freeform 12"/>
            <p:cNvSpPr>
              <a:spLocks/>
            </p:cNvSpPr>
            <p:nvPr/>
          </p:nvSpPr>
          <p:spPr bwMode="auto">
            <a:xfrm>
              <a:off x="1572" y="1355"/>
              <a:ext cx="3754" cy="2198"/>
            </a:xfrm>
            <a:custGeom>
              <a:avLst/>
              <a:gdLst>
                <a:gd name="T0" fmla="*/ 0 w 2998"/>
                <a:gd name="T1" fmla="*/ 0 h 2198"/>
                <a:gd name="T2" fmla="*/ 0 w 2998"/>
                <a:gd name="T3" fmla="*/ 2197 h 2198"/>
                <a:gd name="T4" fmla="*/ 2997 w 2998"/>
                <a:gd name="T5" fmla="*/ 2197 h 2198"/>
                <a:gd name="T6" fmla="*/ 0 60000 65536"/>
                <a:gd name="T7" fmla="*/ 0 60000 65536"/>
                <a:gd name="T8" fmla="*/ 0 60000 65536"/>
                <a:gd name="T9" fmla="*/ 0 w 2998"/>
                <a:gd name="T10" fmla="*/ 0 h 2198"/>
                <a:gd name="T11" fmla="*/ 2998 w 2998"/>
                <a:gd name="T12" fmla="*/ 2198 h 219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998" h="2198">
                  <a:moveTo>
                    <a:pt x="0" y="0"/>
                  </a:moveTo>
                  <a:lnTo>
                    <a:pt x="0" y="2197"/>
                  </a:lnTo>
                  <a:lnTo>
                    <a:pt x="2997" y="2197"/>
                  </a:lnTo>
                </a:path>
              </a:pathLst>
            </a:custGeom>
            <a:noFill/>
            <a:ln w="254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881" name="Rectangle 16"/>
            <p:cNvSpPr>
              <a:spLocks noChangeArrowheads="1"/>
            </p:cNvSpPr>
            <p:nvPr/>
          </p:nvSpPr>
          <p:spPr bwMode="auto">
            <a:xfrm>
              <a:off x="4462" y="3515"/>
              <a:ext cx="829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/>
              <a:r>
                <a:rPr lang="en-US" altLang="en-US">
                  <a:solidFill>
                    <a:srgbClr val="000000"/>
                  </a:solidFill>
                </a:rPr>
                <a:t>Quantity</a:t>
              </a:r>
            </a:p>
          </p:txBody>
        </p:sp>
        <p:sp>
          <p:nvSpPr>
            <p:cNvPr id="35882" name="Rectangle 17"/>
            <p:cNvSpPr>
              <a:spLocks noChangeArrowheads="1"/>
            </p:cNvSpPr>
            <p:nvPr/>
          </p:nvSpPr>
          <p:spPr bwMode="auto">
            <a:xfrm>
              <a:off x="1355" y="3441"/>
              <a:ext cx="221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/>
              <a:r>
                <a:rPr lang="en-US" altLang="en-US">
                  <a:solidFill>
                    <a:srgbClr val="000000"/>
                  </a:solidFill>
                </a:rPr>
                <a:t>0</a:t>
              </a:r>
            </a:p>
          </p:txBody>
        </p:sp>
      </p:grpSp>
      <p:grpSp>
        <p:nvGrpSpPr>
          <p:cNvPr id="7" name="Group 40"/>
          <p:cNvGrpSpPr>
            <a:grpSpLocks/>
          </p:cNvGrpSpPr>
          <p:nvPr/>
        </p:nvGrpSpPr>
        <p:grpSpPr bwMode="auto">
          <a:xfrm>
            <a:off x="1612900" y="2879725"/>
            <a:ext cx="2798763" cy="3201988"/>
            <a:chOff x="1322" y="1814"/>
            <a:chExt cx="1763" cy="2017"/>
          </a:xfrm>
        </p:grpSpPr>
        <p:sp>
          <p:nvSpPr>
            <p:cNvPr id="35875" name="Line 11"/>
            <p:cNvSpPr>
              <a:spLocks noChangeShapeType="1"/>
            </p:cNvSpPr>
            <p:nvPr/>
          </p:nvSpPr>
          <p:spPr bwMode="auto">
            <a:xfrm>
              <a:off x="1574" y="1950"/>
              <a:ext cx="1374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76" name="Rectangle 15"/>
            <p:cNvSpPr>
              <a:spLocks noChangeArrowheads="1"/>
            </p:cNvSpPr>
            <p:nvPr/>
          </p:nvSpPr>
          <p:spPr bwMode="auto">
            <a:xfrm>
              <a:off x="2822" y="3545"/>
              <a:ext cx="263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/>
              <a:r>
                <a:rPr lang="en-US" altLang="en-US" i="1">
                  <a:solidFill>
                    <a:srgbClr val="000000"/>
                  </a:solidFill>
                </a:rPr>
                <a:t>Q</a:t>
              </a:r>
            </a:p>
          </p:txBody>
        </p:sp>
        <p:sp>
          <p:nvSpPr>
            <p:cNvPr id="35877" name="Rectangle 18"/>
            <p:cNvSpPr>
              <a:spLocks noChangeArrowheads="1"/>
            </p:cNvSpPr>
            <p:nvPr/>
          </p:nvSpPr>
          <p:spPr bwMode="auto">
            <a:xfrm>
              <a:off x="1322" y="1814"/>
              <a:ext cx="242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/>
              <a:r>
                <a:rPr lang="en-US" altLang="en-US" i="1">
                  <a:solidFill>
                    <a:srgbClr val="000000"/>
                  </a:solidFill>
                </a:rPr>
                <a:t>P</a:t>
              </a:r>
            </a:p>
          </p:txBody>
        </p:sp>
        <p:sp>
          <p:nvSpPr>
            <p:cNvPr id="35878" name="Line 21"/>
            <p:cNvSpPr>
              <a:spLocks noChangeShapeType="1"/>
            </p:cNvSpPr>
            <p:nvPr/>
          </p:nvSpPr>
          <p:spPr bwMode="auto">
            <a:xfrm flipV="1">
              <a:off x="2978" y="1950"/>
              <a:ext cx="0" cy="1606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" name="Group 44"/>
          <p:cNvGrpSpPr>
            <a:grpSpLocks/>
          </p:cNvGrpSpPr>
          <p:nvPr/>
        </p:nvGrpSpPr>
        <p:grpSpPr bwMode="auto">
          <a:xfrm>
            <a:off x="1611313" y="2509838"/>
            <a:ext cx="3057525" cy="1258887"/>
            <a:chOff x="1321" y="1581"/>
            <a:chExt cx="1926" cy="793"/>
          </a:xfrm>
        </p:grpSpPr>
        <p:grpSp>
          <p:nvGrpSpPr>
            <p:cNvPr id="35865" name="Group 42"/>
            <p:cNvGrpSpPr>
              <a:grpSpLocks/>
            </p:cNvGrpSpPr>
            <p:nvPr/>
          </p:nvGrpSpPr>
          <p:grpSpPr bwMode="auto">
            <a:xfrm>
              <a:off x="1321" y="1581"/>
              <a:ext cx="1926" cy="396"/>
              <a:chOff x="1321" y="1581"/>
              <a:chExt cx="1926" cy="396"/>
            </a:xfrm>
          </p:grpSpPr>
          <p:sp>
            <p:nvSpPr>
              <p:cNvPr id="35870" name="Line 8"/>
              <p:cNvSpPr>
                <a:spLocks noChangeShapeType="1"/>
              </p:cNvSpPr>
              <p:nvPr/>
            </p:nvSpPr>
            <p:spPr bwMode="auto">
              <a:xfrm>
                <a:off x="1579" y="1702"/>
                <a:ext cx="1387" cy="240"/>
              </a:xfrm>
              <a:prstGeom prst="line">
                <a:avLst/>
              </a:prstGeom>
              <a:noFill/>
              <a:ln w="38100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871" name="Freeform 23"/>
              <p:cNvSpPr>
                <a:spLocks/>
              </p:cNvSpPr>
              <p:nvPr/>
            </p:nvSpPr>
            <p:spPr bwMode="auto">
              <a:xfrm>
                <a:off x="1539" y="1672"/>
                <a:ext cx="69" cy="50"/>
              </a:xfrm>
              <a:custGeom>
                <a:avLst/>
                <a:gdLst>
                  <a:gd name="T0" fmla="*/ 0 w 55"/>
                  <a:gd name="T1" fmla="*/ 25 h 50"/>
                  <a:gd name="T2" fmla="*/ 0 w 55"/>
                  <a:gd name="T3" fmla="*/ 19 h 50"/>
                  <a:gd name="T4" fmla="*/ 2 w 55"/>
                  <a:gd name="T5" fmla="*/ 14 h 50"/>
                  <a:gd name="T6" fmla="*/ 5 w 55"/>
                  <a:gd name="T7" fmla="*/ 10 h 50"/>
                  <a:gd name="T8" fmla="*/ 8 w 55"/>
                  <a:gd name="T9" fmla="*/ 7 h 50"/>
                  <a:gd name="T10" fmla="*/ 12 w 55"/>
                  <a:gd name="T11" fmla="*/ 4 h 50"/>
                  <a:gd name="T12" fmla="*/ 17 w 55"/>
                  <a:gd name="T13" fmla="*/ 2 h 50"/>
                  <a:gd name="T14" fmla="*/ 21 w 55"/>
                  <a:gd name="T15" fmla="*/ 0 h 50"/>
                  <a:gd name="T16" fmla="*/ 27 w 55"/>
                  <a:gd name="T17" fmla="*/ 0 h 50"/>
                  <a:gd name="T18" fmla="*/ 33 w 55"/>
                  <a:gd name="T19" fmla="*/ 0 h 50"/>
                  <a:gd name="T20" fmla="*/ 37 w 55"/>
                  <a:gd name="T21" fmla="*/ 2 h 50"/>
                  <a:gd name="T22" fmla="*/ 42 w 55"/>
                  <a:gd name="T23" fmla="*/ 4 h 50"/>
                  <a:gd name="T24" fmla="*/ 46 w 55"/>
                  <a:gd name="T25" fmla="*/ 7 h 50"/>
                  <a:gd name="T26" fmla="*/ 50 w 55"/>
                  <a:gd name="T27" fmla="*/ 10 h 50"/>
                  <a:gd name="T28" fmla="*/ 52 w 55"/>
                  <a:gd name="T29" fmla="*/ 14 h 50"/>
                  <a:gd name="T30" fmla="*/ 53 w 55"/>
                  <a:gd name="T31" fmla="*/ 19 h 50"/>
                  <a:gd name="T32" fmla="*/ 54 w 55"/>
                  <a:gd name="T33" fmla="*/ 25 h 50"/>
                  <a:gd name="T34" fmla="*/ 53 w 55"/>
                  <a:gd name="T35" fmla="*/ 29 h 50"/>
                  <a:gd name="T36" fmla="*/ 52 w 55"/>
                  <a:gd name="T37" fmla="*/ 34 h 50"/>
                  <a:gd name="T38" fmla="*/ 50 w 55"/>
                  <a:gd name="T39" fmla="*/ 38 h 50"/>
                  <a:gd name="T40" fmla="*/ 46 w 55"/>
                  <a:gd name="T41" fmla="*/ 41 h 50"/>
                  <a:gd name="T42" fmla="*/ 42 w 55"/>
                  <a:gd name="T43" fmla="*/ 44 h 50"/>
                  <a:gd name="T44" fmla="*/ 37 w 55"/>
                  <a:gd name="T45" fmla="*/ 47 h 50"/>
                  <a:gd name="T46" fmla="*/ 33 w 55"/>
                  <a:gd name="T47" fmla="*/ 48 h 50"/>
                  <a:gd name="T48" fmla="*/ 27 w 55"/>
                  <a:gd name="T49" fmla="*/ 49 h 50"/>
                  <a:gd name="T50" fmla="*/ 21 w 55"/>
                  <a:gd name="T51" fmla="*/ 48 h 50"/>
                  <a:gd name="T52" fmla="*/ 17 w 55"/>
                  <a:gd name="T53" fmla="*/ 47 h 50"/>
                  <a:gd name="T54" fmla="*/ 12 w 55"/>
                  <a:gd name="T55" fmla="*/ 44 h 50"/>
                  <a:gd name="T56" fmla="*/ 8 w 55"/>
                  <a:gd name="T57" fmla="*/ 41 h 50"/>
                  <a:gd name="T58" fmla="*/ 5 w 55"/>
                  <a:gd name="T59" fmla="*/ 38 h 50"/>
                  <a:gd name="T60" fmla="*/ 2 w 55"/>
                  <a:gd name="T61" fmla="*/ 34 h 50"/>
                  <a:gd name="T62" fmla="*/ 0 w 55"/>
                  <a:gd name="T63" fmla="*/ 29 h 50"/>
                  <a:gd name="T64" fmla="*/ 0 w 55"/>
                  <a:gd name="T65" fmla="*/ 25 h 50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55"/>
                  <a:gd name="T100" fmla="*/ 0 h 50"/>
                  <a:gd name="T101" fmla="*/ 55 w 55"/>
                  <a:gd name="T102" fmla="*/ 50 h 50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55" h="50">
                    <a:moveTo>
                      <a:pt x="0" y="25"/>
                    </a:moveTo>
                    <a:lnTo>
                      <a:pt x="0" y="19"/>
                    </a:lnTo>
                    <a:lnTo>
                      <a:pt x="2" y="14"/>
                    </a:lnTo>
                    <a:lnTo>
                      <a:pt x="5" y="10"/>
                    </a:lnTo>
                    <a:lnTo>
                      <a:pt x="8" y="7"/>
                    </a:lnTo>
                    <a:lnTo>
                      <a:pt x="12" y="4"/>
                    </a:lnTo>
                    <a:lnTo>
                      <a:pt x="17" y="2"/>
                    </a:lnTo>
                    <a:lnTo>
                      <a:pt x="21" y="0"/>
                    </a:lnTo>
                    <a:lnTo>
                      <a:pt x="27" y="0"/>
                    </a:lnTo>
                    <a:lnTo>
                      <a:pt x="33" y="0"/>
                    </a:lnTo>
                    <a:lnTo>
                      <a:pt x="37" y="2"/>
                    </a:lnTo>
                    <a:lnTo>
                      <a:pt x="42" y="4"/>
                    </a:lnTo>
                    <a:lnTo>
                      <a:pt x="46" y="7"/>
                    </a:lnTo>
                    <a:lnTo>
                      <a:pt x="50" y="10"/>
                    </a:lnTo>
                    <a:lnTo>
                      <a:pt x="52" y="14"/>
                    </a:lnTo>
                    <a:lnTo>
                      <a:pt x="53" y="19"/>
                    </a:lnTo>
                    <a:lnTo>
                      <a:pt x="54" y="25"/>
                    </a:lnTo>
                    <a:lnTo>
                      <a:pt x="53" y="29"/>
                    </a:lnTo>
                    <a:lnTo>
                      <a:pt x="52" y="34"/>
                    </a:lnTo>
                    <a:lnTo>
                      <a:pt x="50" y="38"/>
                    </a:lnTo>
                    <a:lnTo>
                      <a:pt x="46" y="41"/>
                    </a:lnTo>
                    <a:lnTo>
                      <a:pt x="42" y="44"/>
                    </a:lnTo>
                    <a:lnTo>
                      <a:pt x="37" y="47"/>
                    </a:lnTo>
                    <a:lnTo>
                      <a:pt x="33" y="48"/>
                    </a:lnTo>
                    <a:lnTo>
                      <a:pt x="27" y="49"/>
                    </a:lnTo>
                    <a:lnTo>
                      <a:pt x="21" y="48"/>
                    </a:lnTo>
                    <a:lnTo>
                      <a:pt x="17" y="47"/>
                    </a:lnTo>
                    <a:lnTo>
                      <a:pt x="12" y="44"/>
                    </a:lnTo>
                    <a:lnTo>
                      <a:pt x="8" y="41"/>
                    </a:lnTo>
                    <a:lnTo>
                      <a:pt x="5" y="38"/>
                    </a:lnTo>
                    <a:lnTo>
                      <a:pt x="2" y="34"/>
                    </a:lnTo>
                    <a:lnTo>
                      <a:pt x="0" y="29"/>
                    </a:lnTo>
                    <a:lnTo>
                      <a:pt x="0" y="25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872" name="Rectangle 24"/>
              <p:cNvSpPr>
                <a:spLocks noChangeArrowheads="1"/>
              </p:cNvSpPr>
              <p:nvPr/>
            </p:nvSpPr>
            <p:spPr bwMode="auto">
              <a:xfrm>
                <a:off x="1321" y="1581"/>
                <a:ext cx="221" cy="2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r"/>
                <a:r>
                  <a:rPr lang="en-US" altLang="en-US" i="1">
                    <a:solidFill>
                      <a:srgbClr val="000000"/>
                    </a:solidFill>
                  </a:rPr>
                  <a:t>a</a:t>
                </a:r>
              </a:p>
            </p:txBody>
          </p:sp>
          <p:sp>
            <p:nvSpPr>
              <p:cNvPr id="35873" name="Rectangle 25"/>
              <p:cNvSpPr>
                <a:spLocks noChangeArrowheads="1"/>
              </p:cNvSpPr>
              <p:nvPr/>
            </p:nvSpPr>
            <p:spPr bwMode="auto">
              <a:xfrm>
                <a:off x="3026" y="1691"/>
                <a:ext cx="221" cy="2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r"/>
                <a:r>
                  <a:rPr lang="en-US" altLang="en-US" i="1">
                    <a:solidFill>
                      <a:srgbClr val="000000"/>
                    </a:solidFill>
                  </a:rPr>
                  <a:t>b</a:t>
                </a:r>
              </a:p>
            </p:txBody>
          </p:sp>
          <p:sp>
            <p:nvSpPr>
              <p:cNvPr id="35874" name="Freeform 28"/>
              <p:cNvSpPr>
                <a:spLocks/>
              </p:cNvSpPr>
              <p:nvPr/>
            </p:nvSpPr>
            <p:spPr bwMode="auto">
              <a:xfrm>
                <a:off x="2943" y="1923"/>
                <a:ext cx="68" cy="52"/>
              </a:xfrm>
              <a:custGeom>
                <a:avLst/>
                <a:gdLst>
                  <a:gd name="T0" fmla="*/ 0 w 54"/>
                  <a:gd name="T1" fmla="*/ 26 h 52"/>
                  <a:gd name="T2" fmla="*/ 0 w 54"/>
                  <a:gd name="T3" fmla="*/ 20 h 52"/>
                  <a:gd name="T4" fmla="*/ 2 w 54"/>
                  <a:gd name="T5" fmla="*/ 15 h 52"/>
                  <a:gd name="T6" fmla="*/ 4 w 54"/>
                  <a:gd name="T7" fmla="*/ 11 h 52"/>
                  <a:gd name="T8" fmla="*/ 8 w 54"/>
                  <a:gd name="T9" fmla="*/ 7 h 52"/>
                  <a:gd name="T10" fmla="*/ 11 w 54"/>
                  <a:gd name="T11" fmla="*/ 4 h 52"/>
                  <a:gd name="T12" fmla="*/ 15 w 54"/>
                  <a:gd name="T13" fmla="*/ 2 h 52"/>
                  <a:gd name="T14" fmla="*/ 21 w 54"/>
                  <a:gd name="T15" fmla="*/ 0 h 52"/>
                  <a:gd name="T16" fmla="*/ 27 w 54"/>
                  <a:gd name="T17" fmla="*/ 0 h 52"/>
                  <a:gd name="T18" fmla="*/ 32 w 54"/>
                  <a:gd name="T19" fmla="*/ 0 h 52"/>
                  <a:gd name="T20" fmla="*/ 36 w 54"/>
                  <a:gd name="T21" fmla="*/ 2 h 52"/>
                  <a:gd name="T22" fmla="*/ 41 w 54"/>
                  <a:gd name="T23" fmla="*/ 4 h 52"/>
                  <a:gd name="T24" fmla="*/ 45 w 54"/>
                  <a:gd name="T25" fmla="*/ 7 h 52"/>
                  <a:gd name="T26" fmla="*/ 49 w 54"/>
                  <a:gd name="T27" fmla="*/ 11 h 52"/>
                  <a:gd name="T28" fmla="*/ 51 w 54"/>
                  <a:gd name="T29" fmla="*/ 15 h 52"/>
                  <a:gd name="T30" fmla="*/ 52 w 54"/>
                  <a:gd name="T31" fmla="*/ 20 h 52"/>
                  <a:gd name="T32" fmla="*/ 53 w 54"/>
                  <a:gd name="T33" fmla="*/ 26 h 52"/>
                  <a:gd name="T34" fmla="*/ 52 w 54"/>
                  <a:gd name="T35" fmla="*/ 30 h 52"/>
                  <a:gd name="T36" fmla="*/ 51 w 54"/>
                  <a:gd name="T37" fmla="*/ 35 h 52"/>
                  <a:gd name="T38" fmla="*/ 49 w 54"/>
                  <a:gd name="T39" fmla="*/ 39 h 52"/>
                  <a:gd name="T40" fmla="*/ 45 w 54"/>
                  <a:gd name="T41" fmla="*/ 43 h 52"/>
                  <a:gd name="T42" fmla="*/ 41 w 54"/>
                  <a:gd name="T43" fmla="*/ 46 h 52"/>
                  <a:gd name="T44" fmla="*/ 36 w 54"/>
                  <a:gd name="T45" fmla="*/ 49 h 52"/>
                  <a:gd name="T46" fmla="*/ 32 w 54"/>
                  <a:gd name="T47" fmla="*/ 50 h 52"/>
                  <a:gd name="T48" fmla="*/ 27 w 54"/>
                  <a:gd name="T49" fmla="*/ 51 h 52"/>
                  <a:gd name="T50" fmla="*/ 21 w 54"/>
                  <a:gd name="T51" fmla="*/ 50 h 52"/>
                  <a:gd name="T52" fmla="*/ 15 w 54"/>
                  <a:gd name="T53" fmla="*/ 49 h 52"/>
                  <a:gd name="T54" fmla="*/ 11 w 54"/>
                  <a:gd name="T55" fmla="*/ 46 h 52"/>
                  <a:gd name="T56" fmla="*/ 8 w 54"/>
                  <a:gd name="T57" fmla="*/ 43 h 52"/>
                  <a:gd name="T58" fmla="*/ 4 w 54"/>
                  <a:gd name="T59" fmla="*/ 39 h 52"/>
                  <a:gd name="T60" fmla="*/ 2 w 54"/>
                  <a:gd name="T61" fmla="*/ 35 h 52"/>
                  <a:gd name="T62" fmla="*/ 0 w 54"/>
                  <a:gd name="T63" fmla="*/ 30 h 52"/>
                  <a:gd name="T64" fmla="*/ 0 w 54"/>
                  <a:gd name="T65" fmla="*/ 26 h 52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54"/>
                  <a:gd name="T100" fmla="*/ 0 h 52"/>
                  <a:gd name="T101" fmla="*/ 54 w 54"/>
                  <a:gd name="T102" fmla="*/ 52 h 52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54" h="52">
                    <a:moveTo>
                      <a:pt x="0" y="26"/>
                    </a:moveTo>
                    <a:lnTo>
                      <a:pt x="0" y="20"/>
                    </a:lnTo>
                    <a:lnTo>
                      <a:pt x="2" y="15"/>
                    </a:lnTo>
                    <a:lnTo>
                      <a:pt x="4" y="11"/>
                    </a:lnTo>
                    <a:lnTo>
                      <a:pt x="8" y="7"/>
                    </a:lnTo>
                    <a:lnTo>
                      <a:pt x="11" y="4"/>
                    </a:lnTo>
                    <a:lnTo>
                      <a:pt x="15" y="2"/>
                    </a:lnTo>
                    <a:lnTo>
                      <a:pt x="21" y="0"/>
                    </a:lnTo>
                    <a:lnTo>
                      <a:pt x="27" y="0"/>
                    </a:lnTo>
                    <a:lnTo>
                      <a:pt x="32" y="0"/>
                    </a:lnTo>
                    <a:lnTo>
                      <a:pt x="36" y="2"/>
                    </a:lnTo>
                    <a:lnTo>
                      <a:pt x="41" y="4"/>
                    </a:lnTo>
                    <a:lnTo>
                      <a:pt x="45" y="7"/>
                    </a:lnTo>
                    <a:lnTo>
                      <a:pt x="49" y="11"/>
                    </a:lnTo>
                    <a:lnTo>
                      <a:pt x="51" y="15"/>
                    </a:lnTo>
                    <a:lnTo>
                      <a:pt x="52" y="20"/>
                    </a:lnTo>
                    <a:lnTo>
                      <a:pt x="53" y="26"/>
                    </a:lnTo>
                    <a:lnTo>
                      <a:pt x="52" y="30"/>
                    </a:lnTo>
                    <a:lnTo>
                      <a:pt x="51" y="35"/>
                    </a:lnTo>
                    <a:lnTo>
                      <a:pt x="49" y="39"/>
                    </a:lnTo>
                    <a:lnTo>
                      <a:pt x="45" y="43"/>
                    </a:lnTo>
                    <a:lnTo>
                      <a:pt x="41" y="46"/>
                    </a:lnTo>
                    <a:lnTo>
                      <a:pt x="36" y="49"/>
                    </a:lnTo>
                    <a:lnTo>
                      <a:pt x="32" y="50"/>
                    </a:lnTo>
                    <a:lnTo>
                      <a:pt x="27" y="51"/>
                    </a:lnTo>
                    <a:lnTo>
                      <a:pt x="21" y="50"/>
                    </a:lnTo>
                    <a:lnTo>
                      <a:pt x="15" y="49"/>
                    </a:lnTo>
                    <a:lnTo>
                      <a:pt x="11" y="46"/>
                    </a:lnTo>
                    <a:lnTo>
                      <a:pt x="8" y="43"/>
                    </a:lnTo>
                    <a:lnTo>
                      <a:pt x="4" y="39"/>
                    </a:lnTo>
                    <a:lnTo>
                      <a:pt x="2" y="35"/>
                    </a:lnTo>
                    <a:lnTo>
                      <a:pt x="0" y="30"/>
                    </a:lnTo>
                    <a:lnTo>
                      <a:pt x="0" y="26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5866" name="Group 43"/>
            <p:cNvGrpSpPr>
              <a:grpSpLocks/>
            </p:cNvGrpSpPr>
            <p:nvPr/>
          </p:nvGrpSpPr>
          <p:grpSpPr bwMode="auto">
            <a:xfrm>
              <a:off x="1579" y="1702"/>
              <a:ext cx="1607" cy="672"/>
              <a:chOff x="1579" y="1702"/>
              <a:chExt cx="1607" cy="672"/>
            </a:xfrm>
          </p:grpSpPr>
          <p:sp>
            <p:nvSpPr>
              <p:cNvPr id="35867" name="Line 10"/>
              <p:cNvSpPr>
                <a:spLocks noChangeShapeType="1"/>
              </p:cNvSpPr>
              <p:nvPr/>
            </p:nvSpPr>
            <p:spPr bwMode="auto">
              <a:xfrm>
                <a:off x="1579" y="1702"/>
                <a:ext cx="1387" cy="645"/>
              </a:xfrm>
              <a:prstGeom prst="line">
                <a:avLst/>
              </a:prstGeom>
              <a:noFill/>
              <a:ln w="38100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868" name="Rectangle 26"/>
              <p:cNvSpPr>
                <a:spLocks noChangeArrowheads="1"/>
              </p:cNvSpPr>
              <p:nvPr/>
            </p:nvSpPr>
            <p:spPr bwMode="auto">
              <a:xfrm>
                <a:off x="2976" y="2027"/>
                <a:ext cx="210" cy="2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r"/>
                <a:r>
                  <a:rPr lang="en-US" altLang="en-US" i="1">
                    <a:solidFill>
                      <a:srgbClr val="000000"/>
                    </a:solidFill>
                  </a:rPr>
                  <a:t>c</a:t>
                </a:r>
              </a:p>
            </p:txBody>
          </p:sp>
          <p:sp>
            <p:nvSpPr>
              <p:cNvPr id="35869" name="Freeform 29"/>
              <p:cNvSpPr>
                <a:spLocks/>
              </p:cNvSpPr>
              <p:nvPr/>
            </p:nvSpPr>
            <p:spPr bwMode="auto">
              <a:xfrm>
                <a:off x="2943" y="2324"/>
                <a:ext cx="68" cy="50"/>
              </a:xfrm>
              <a:custGeom>
                <a:avLst/>
                <a:gdLst>
                  <a:gd name="T0" fmla="*/ 0 w 54"/>
                  <a:gd name="T1" fmla="*/ 25 h 50"/>
                  <a:gd name="T2" fmla="*/ 0 w 54"/>
                  <a:gd name="T3" fmla="*/ 19 h 50"/>
                  <a:gd name="T4" fmla="*/ 2 w 54"/>
                  <a:gd name="T5" fmla="*/ 15 h 50"/>
                  <a:gd name="T6" fmla="*/ 4 w 54"/>
                  <a:gd name="T7" fmla="*/ 11 h 50"/>
                  <a:gd name="T8" fmla="*/ 8 w 54"/>
                  <a:gd name="T9" fmla="*/ 7 h 50"/>
                  <a:gd name="T10" fmla="*/ 11 w 54"/>
                  <a:gd name="T11" fmla="*/ 4 h 50"/>
                  <a:gd name="T12" fmla="*/ 15 w 54"/>
                  <a:gd name="T13" fmla="*/ 2 h 50"/>
                  <a:gd name="T14" fmla="*/ 21 w 54"/>
                  <a:gd name="T15" fmla="*/ 1 h 50"/>
                  <a:gd name="T16" fmla="*/ 27 w 54"/>
                  <a:gd name="T17" fmla="*/ 0 h 50"/>
                  <a:gd name="T18" fmla="*/ 32 w 54"/>
                  <a:gd name="T19" fmla="*/ 1 h 50"/>
                  <a:gd name="T20" fmla="*/ 36 w 54"/>
                  <a:gd name="T21" fmla="*/ 2 h 50"/>
                  <a:gd name="T22" fmla="*/ 41 w 54"/>
                  <a:gd name="T23" fmla="*/ 4 h 50"/>
                  <a:gd name="T24" fmla="*/ 45 w 54"/>
                  <a:gd name="T25" fmla="*/ 7 h 50"/>
                  <a:gd name="T26" fmla="*/ 49 w 54"/>
                  <a:gd name="T27" fmla="*/ 11 h 50"/>
                  <a:gd name="T28" fmla="*/ 51 w 54"/>
                  <a:gd name="T29" fmla="*/ 15 h 50"/>
                  <a:gd name="T30" fmla="*/ 52 w 54"/>
                  <a:gd name="T31" fmla="*/ 19 h 50"/>
                  <a:gd name="T32" fmla="*/ 53 w 54"/>
                  <a:gd name="T33" fmla="*/ 25 h 50"/>
                  <a:gd name="T34" fmla="*/ 52 w 54"/>
                  <a:gd name="T35" fmla="*/ 30 h 50"/>
                  <a:gd name="T36" fmla="*/ 51 w 54"/>
                  <a:gd name="T37" fmla="*/ 34 h 50"/>
                  <a:gd name="T38" fmla="*/ 49 w 54"/>
                  <a:gd name="T39" fmla="*/ 38 h 50"/>
                  <a:gd name="T40" fmla="*/ 45 w 54"/>
                  <a:gd name="T41" fmla="*/ 42 h 50"/>
                  <a:gd name="T42" fmla="*/ 41 w 54"/>
                  <a:gd name="T43" fmla="*/ 45 h 50"/>
                  <a:gd name="T44" fmla="*/ 36 w 54"/>
                  <a:gd name="T45" fmla="*/ 47 h 50"/>
                  <a:gd name="T46" fmla="*/ 32 w 54"/>
                  <a:gd name="T47" fmla="*/ 48 h 50"/>
                  <a:gd name="T48" fmla="*/ 27 w 54"/>
                  <a:gd name="T49" fmla="*/ 49 h 50"/>
                  <a:gd name="T50" fmla="*/ 21 w 54"/>
                  <a:gd name="T51" fmla="*/ 48 h 50"/>
                  <a:gd name="T52" fmla="*/ 15 w 54"/>
                  <a:gd name="T53" fmla="*/ 47 h 50"/>
                  <a:gd name="T54" fmla="*/ 11 w 54"/>
                  <a:gd name="T55" fmla="*/ 45 h 50"/>
                  <a:gd name="T56" fmla="*/ 8 w 54"/>
                  <a:gd name="T57" fmla="*/ 42 h 50"/>
                  <a:gd name="T58" fmla="*/ 4 w 54"/>
                  <a:gd name="T59" fmla="*/ 38 h 50"/>
                  <a:gd name="T60" fmla="*/ 2 w 54"/>
                  <a:gd name="T61" fmla="*/ 34 h 50"/>
                  <a:gd name="T62" fmla="*/ 0 w 54"/>
                  <a:gd name="T63" fmla="*/ 30 h 50"/>
                  <a:gd name="T64" fmla="*/ 0 w 54"/>
                  <a:gd name="T65" fmla="*/ 25 h 50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54"/>
                  <a:gd name="T100" fmla="*/ 0 h 50"/>
                  <a:gd name="T101" fmla="*/ 54 w 54"/>
                  <a:gd name="T102" fmla="*/ 50 h 50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54" h="50">
                    <a:moveTo>
                      <a:pt x="0" y="25"/>
                    </a:moveTo>
                    <a:lnTo>
                      <a:pt x="0" y="19"/>
                    </a:lnTo>
                    <a:lnTo>
                      <a:pt x="2" y="15"/>
                    </a:lnTo>
                    <a:lnTo>
                      <a:pt x="4" y="11"/>
                    </a:lnTo>
                    <a:lnTo>
                      <a:pt x="8" y="7"/>
                    </a:lnTo>
                    <a:lnTo>
                      <a:pt x="11" y="4"/>
                    </a:lnTo>
                    <a:lnTo>
                      <a:pt x="15" y="2"/>
                    </a:lnTo>
                    <a:lnTo>
                      <a:pt x="21" y="1"/>
                    </a:lnTo>
                    <a:lnTo>
                      <a:pt x="27" y="0"/>
                    </a:lnTo>
                    <a:lnTo>
                      <a:pt x="32" y="1"/>
                    </a:lnTo>
                    <a:lnTo>
                      <a:pt x="36" y="2"/>
                    </a:lnTo>
                    <a:lnTo>
                      <a:pt x="41" y="4"/>
                    </a:lnTo>
                    <a:lnTo>
                      <a:pt x="45" y="7"/>
                    </a:lnTo>
                    <a:lnTo>
                      <a:pt x="49" y="11"/>
                    </a:lnTo>
                    <a:lnTo>
                      <a:pt x="51" y="15"/>
                    </a:lnTo>
                    <a:lnTo>
                      <a:pt x="52" y="19"/>
                    </a:lnTo>
                    <a:lnTo>
                      <a:pt x="53" y="25"/>
                    </a:lnTo>
                    <a:lnTo>
                      <a:pt x="52" y="30"/>
                    </a:lnTo>
                    <a:lnTo>
                      <a:pt x="51" y="34"/>
                    </a:lnTo>
                    <a:lnTo>
                      <a:pt x="49" y="38"/>
                    </a:lnTo>
                    <a:lnTo>
                      <a:pt x="45" y="42"/>
                    </a:lnTo>
                    <a:lnTo>
                      <a:pt x="41" y="45"/>
                    </a:lnTo>
                    <a:lnTo>
                      <a:pt x="36" y="47"/>
                    </a:lnTo>
                    <a:lnTo>
                      <a:pt x="32" y="48"/>
                    </a:lnTo>
                    <a:lnTo>
                      <a:pt x="27" y="49"/>
                    </a:lnTo>
                    <a:lnTo>
                      <a:pt x="21" y="48"/>
                    </a:lnTo>
                    <a:lnTo>
                      <a:pt x="15" y="47"/>
                    </a:lnTo>
                    <a:lnTo>
                      <a:pt x="11" y="45"/>
                    </a:lnTo>
                    <a:lnTo>
                      <a:pt x="8" y="42"/>
                    </a:lnTo>
                    <a:lnTo>
                      <a:pt x="4" y="38"/>
                    </a:lnTo>
                    <a:lnTo>
                      <a:pt x="2" y="34"/>
                    </a:lnTo>
                    <a:lnTo>
                      <a:pt x="0" y="30"/>
                    </a:lnTo>
                    <a:lnTo>
                      <a:pt x="0" y="25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1" name="Group 49"/>
          <p:cNvGrpSpPr>
            <a:grpSpLocks/>
          </p:cNvGrpSpPr>
          <p:nvPr/>
        </p:nvGrpSpPr>
        <p:grpSpPr bwMode="auto">
          <a:xfrm>
            <a:off x="3871913" y="3082925"/>
            <a:ext cx="2652712" cy="2568575"/>
            <a:chOff x="2745" y="1942"/>
            <a:chExt cx="1671" cy="1618"/>
          </a:xfrm>
        </p:grpSpPr>
        <p:grpSp>
          <p:nvGrpSpPr>
            <p:cNvPr id="35859" name="Group 46"/>
            <p:cNvGrpSpPr>
              <a:grpSpLocks/>
            </p:cNvGrpSpPr>
            <p:nvPr/>
          </p:nvGrpSpPr>
          <p:grpSpPr bwMode="auto">
            <a:xfrm>
              <a:off x="2745" y="1942"/>
              <a:ext cx="1671" cy="1618"/>
              <a:chOff x="2745" y="1942"/>
              <a:chExt cx="1671" cy="1618"/>
            </a:xfrm>
          </p:grpSpPr>
          <p:grpSp>
            <p:nvGrpSpPr>
              <p:cNvPr id="35861" name="Group 45"/>
              <p:cNvGrpSpPr>
                <a:grpSpLocks/>
              </p:cNvGrpSpPr>
              <p:nvPr/>
            </p:nvGrpSpPr>
            <p:grpSpPr bwMode="auto">
              <a:xfrm>
                <a:off x="2966" y="1942"/>
                <a:ext cx="1450" cy="1618"/>
                <a:chOff x="2966" y="1942"/>
                <a:chExt cx="1450" cy="1618"/>
              </a:xfrm>
            </p:grpSpPr>
            <p:sp>
              <p:nvSpPr>
                <p:cNvPr id="35863" name="Line 4"/>
                <p:cNvSpPr>
                  <a:spLocks noChangeShapeType="1"/>
                </p:cNvSpPr>
                <p:nvPr/>
              </p:nvSpPr>
              <p:spPr bwMode="auto">
                <a:xfrm flipH="1" flipV="1">
                  <a:off x="2966" y="1942"/>
                  <a:ext cx="1450" cy="1393"/>
                </a:xfrm>
                <a:prstGeom prst="line">
                  <a:avLst/>
                </a:prstGeom>
                <a:noFill/>
                <a:ln w="38100">
                  <a:solidFill>
                    <a:srgbClr val="FF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864" name="Line 9"/>
                <p:cNvSpPr>
                  <a:spLocks noChangeShapeType="1"/>
                </p:cNvSpPr>
                <p:nvPr/>
              </p:nvSpPr>
              <p:spPr bwMode="auto">
                <a:xfrm flipH="1" flipV="1">
                  <a:off x="2966" y="2876"/>
                  <a:ext cx="328" cy="684"/>
                </a:xfrm>
                <a:prstGeom prst="line">
                  <a:avLst/>
                </a:prstGeom>
                <a:noFill/>
                <a:ln w="38100">
                  <a:solidFill>
                    <a:srgbClr val="FF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35862" name="Rectangle 27"/>
              <p:cNvSpPr>
                <a:spLocks noChangeArrowheads="1"/>
              </p:cNvSpPr>
              <p:nvPr/>
            </p:nvSpPr>
            <p:spPr bwMode="auto">
              <a:xfrm>
                <a:off x="2745" y="2863"/>
                <a:ext cx="221" cy="2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r"/>
                <a:r>
                  <a:rPr lang="en-US" altLang="en-US" i="1">
                    <a:solidFill>
                      <a:srgbClr val="000000"/>
                    </a:solidFill>
                  </a:rPr>
                  <a:t>d</a:t>
                </a:r>
              </a:p>
            </p:txBody>
          </p:sp>
        </p:grpSp>
        <p:sp>
          <p:nvSpPr>
            <p:cNvPr id="35860" name="Freeform 30"/>
            <p:cNvSpPr>
              <a:spLocks/>
            </p:cNvSpPr>
            <p:nvPr/>
          </p:nvSpPr>
          <p:spPr bwMode="auto">
            <a:xfrm>
              <a:off x="2943" y="2852"/>
              <a:ext cx="68" cy="51"/>
            </a:xfrm>
            <a:custGeom>
              <a:avLst/>
              <a:gdLst>
                <a:gd name="T0" fmla="*/ 0 w 54"/>
                <a:gd name="T1" fmla="*/ 25 h 51"/>
                <a:gd name="T2" fmla="*/ 0 w 54"/>
                <a:gd name="T3" fmla="*/ 20 h 51"/>
                <a:gd name="T4" fmla="*/ 2 w 54"/>
                <a:gd name="T5" fmla="*/ 16 h 51"/>
                <a:gd name="T6" fmla="*/ 4 w 54"/>
                <a:gd name="T7" fmla="*/ 11 h 51"/>
                <a:gd name="T8" fmla="*/ 8 w 54"/>
                <a:gd name="T9" fmla="*/ 7 h 51"/>
                <a:gd name="T10" fmla="*/ 11 w 54"/>
                <a:gd name="T11" fmla="*/ 4 h 51"/>
                <a:gd name="T12" fmla="*/ 15 w 54"/>
                <a:gd name="T13" fmla="*/ 2 h 51"/>
                <a:gd name="T14" fmla="*/ 21 w 54"/>
                <a:gd name="T15" fmla="*/ 1 h 51"/>
                <a:gd name="T16" fmla="*/ 27 w 54"/>
                <a:gd name="T17" fmla="*/ 0 h 51"/>
                <a:gd name="T18" fmla="*/ 32 w 54"/>
                <a:gd name="T19" fmla="*/ 1 h 51"/>
                <a:gd name="T20" fmla="*/ 36 w 54"/>
                <a:gd name="T21" fmla="*/ 2 h 51"/>
                <a:gd name="T22" fmla="*/ 41 w 54"/>
                <a:gd name="T23" fmla="*/ 4 h 51"/>
                <a:gd name="T24" fmla="*/ 45 w 54"/>
                <a:gd name="T25" fmla="*/ 7 h 51"/>
                <a:gd name="T26" fmla="*/ 49 w 54"/>
                <a:gd name="T27" fmla="*/ 11 h 51"/>
                <a:gd name="T28" fmla="*/ 51 w 54"/>
                <a:gd name="T29" fmla="*/ 16 h 51"/>
                <a:gd name="T30" fmla="*/ 52 w 54"/>
                <a:gd name="T31" fmla="*/ 20 h 51"/>
                <a:gd name="T32" fmla="*/ 53 w 54"/>
                <a:gd name="T33" fmla="*/ 25 h 51"/>
                <a:gd name="T34" fmla="*/ 52 w 54"/>
                <a:gd name="T35" fmla="*/ 30 h 51"/>
                <a:gd name="T36" fmla="*/ 51 w 54"/>
                <a:gd name="T37" fmla="*/ 34 h 51"/>
                <a:gd name="T38" fmla="*/ 49 w 54"/>
                <a:gd name="T39" fmla="*/ 39 h 51"/>
                <a:gd name="T40" fmla="*/ 45 w 54"/>
                <a:gd name="T41" fmla="*/ 43 h 51"/>
                <a:gd name="T42" fmla="*/ 41 w 54"/>
                <a:gd name="T43" fmla="*/ 46 h 51"/>
                <a:gd name="T44" fmla="*/ 36 w 54"/>
                <a:gd name="T45" fmla="*/ 48 h 51"/>
                <a:gd name="T46" fmla="*/ 32 w 54"/>
                <a:gd name="T47" fmla="*/ 50 h 51"/>
                <a:gd name="T48" fmla="*/ 27 w 54"/>
                <a:gd name="T49" fmla="*/ 50 h 51"/>
                <a:gd name="T50" fmla="*/ 21 w 54"/>
                <a:gd name="T51" fmla="*/ 50 h 51"/>
                <a:gd name="T52" fmla="*/ 15 w 54"/>
                <a:gd name="T53" fmla="*/ 48 h 51"/>
                <a:gd name="T54" fmla="*/ 11 w 54"/>
                <a:gd name="T55" fmla="*/ 46 h 51"/>
                <a:gd name="T56" fmla="*/ 8 w 54"/>
                <a:gd name="T57" fmla="*/ 43 h 51"/>
                <a:gd name="T58" fmla="*/ 4 w 54"/>
                <a:gd name="T59" fmla="*/ 39 h 51"/>
                <a:gd name="T60" fmla="*/ 2 w 54"/>
                <a:gd name="T61" fmla="*/ 34 h 51"/>
                <a:gd name="T62" fmla="*/ 0 w 54"/>
                <a:gd name="T63" fmla="*/ 30 h 51"/>
                <a:gd name="T64" fmla="*/ 0 w 54"/>
                <a:gd name="T65" fmla="*/ 25 h 5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54"/>
                <a:gd name="T100" fmla="*/ 0 h 51"/>
                <a:gd name="T101" fmla="*/ 54 w 54"/>
                <a:gd name="T102" fmla="*/ 51 h 51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54" h="51">
                  <a:moveTo>
                    <a:pt x="0" y="25"/>
                  </a:moveTo>
                  <a:lnTo>
                    <a:pt x="0" y="20"/>
                  </a:lnTo>
                  <a:lnTo>
                    <a:pt x="2" y="16"/>
                  </a:lnTo>
                  <a:lnTo>
                    <a:pt x="4" y="11"/>
                  </a:lnTo>
                  <a:lnTo>
                    <a:pt x="8" y="7"/>
                  </a:lnTo>
                  <a:lnTo>
                    <a:pt x="11" y="4"/>
                  </a:lnTo>
                  <a:lnTo>
                    <a:pt x="15" y="2"/>
                  </a:lnTo>
                  <a:lnTo>
                    <a:pt x="21" y="1"/>
                  </a:lnTo>
                  <a:lnTo>
                    <a:pt x="27" y="0"/>
                  </a:lnTo>
                  <a:lnTo>
                    <a:pt x="32" y="1"/>
                  </a:lnTo>
                  <a:lnTo>
                    <a:pt x="36" y="2"/>
                  </a:lnTo>
                  <a:lnTo>
                    <a:pt x="41" y="4"/>
                  </a:lnTo>
                  <a:lnTo>
                    <a:pt x="45" y="7"/>
                  </a:lnTo>
                  <a:lnTo>
                    <a:pt x="49" y="11"/>
                  </a:lnTo>
                  <a:lnTo>
                    <a:pt x="51" y="16"/>
                  </a:lnTo>
                  <a:lnTo>
                    <a:pt x="52" y="20"/>
                  </a:lnTo>
                  <a:lnTo>
                    <a:pt x="53" y="25"/>
                  </a:lnTo>
                  <a:lnTo>
                    <a:pt x="52" y="30"/>
                  </a:lnTo>
                  <a:lnTo>
                    <a:pt x="51" y="34"/>
                  </a:lnTo>
                  <a:lnTo>
                    <a:pt x="49" y="39"/>
                  </a:lnTo>
                  <a:lnTo>
                    <a:pt x="45" y="43"/>
                  </a:lnTo>
                  <a:lnTo>
                    <a:pt x="41" y="46"/>
                  </a:lnTo>
                  <a:lnTo>
                    <a:pt x="36" y="48"/>
                  </a:lnTo>
                  <a:lnTo>
                    <a:pt x="32" y="50"/>
                  </a:lnTo>
                  <a:lnTo>
                    <a:pt x="27" y="50"/>
                  </a:lnTo>
                  <a:lnTo>
                    <a:pt x="21" y="50"/>
                  </a:lnTo>
                  <a:lnTo>
                    <a:pt x="15" y="48"/>
                  </a:lnTo>
                  <a:lnTo>
                    <a:pt x="11" y="46"/>
                  </a:lnTo>
                  <a:lnTo>
                    <a:pt x="8" y="43"/>
                  </a:lnTo>
                  <a:lnTo>
                    <a:pt x="4" y="39"/>
                  </a:lnTo>
                  <a:lnTo>
                    <a:pt x="2" y="34"/>
                  </a:lnTo>
                  <a:lnTo>
                    <a:pt x="0" y="30"/>
                  </a:lnTo>
                  <a:lnTo>
                    <a:pt x="0" y="25"/>
                  </a:lnTo>
                </a:path>
              </a:pathLst>
            </a:custGeom>
            <a:solidFill>
              <a:srgbClr val="00000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" name="Group 47"/>
          <p:cNvGrpSpPr>
            <a:grpSpLocks/>
          </p:cNvGrpSpPr>
          <p:nvPr/>
        </p:nvGrpSpPr>
        <p:grpSpPr bwMode="auto">
          <a:xfrm>
            <a:off x="2847975" y="2684463"/>
            <a:ext cx="2967038" cy="1301750"/>
            <a:chOff x="2100" y="1691"/>
            <a:chExt cx="1869" cy="820"/>
          </a:xfrm>
        </p:grpSpPr>
        <p:sp>
          <p:nvSpPr>
            <p:cNvPr id="35857" name="Freeform 31"/>
            <p:cNvSpPr>
              <a:spLocks/>
            </p:cNvSpPr>
            <p:nvPr/>
          </p:nvSpPr>
          <p:spPr bwMode="auto">
            <a:xfrm>
              <a:off x="2100" y="1966"/>
              <a:ext cx="1546" cy="545"/>
            </a:xfrm>
            <a:custGeom>
              <a:avLst/>
              <a:gdLst>
                <a:gd name="T0" fmla="*/ 0 w 1234"/>
                <a:gd name="T1" fmla="*/ 544 h 545"/>
                <a:gd name="T2" fmla="*/ 148 w 1234"/>
                <a:gd name="T3" fmla="*/ 540 h 545"/>
                <a:gd name="T4" fmla="*/ 304 w 1234"/>
                <a:gd name="T5" fmla="*/ 516 h 545"/>
                <a:gd name="T6" fmla="*/ 465 w 1234"/>
                <a:gd name="T7" fmla="*/ 475 h 545"/>
                <a:gd name="T8" fmla="*/ 628 w 1234"/>
                <a:gd name="T9" fmla="*/ 415 h 545"/>
                <a:gd name="T10" fmla="*/ 789 w 1234"/>
                <a:gd name="T11" fmla="*/ 337 h 545"/>
                <a:gd name="T12" fmla="*/ 946 w 1234"/>
                <a:gd name="T13" fmla="*/ 242 h 545"/>
                <a:gd name="T14" fmla="*/ 1095 w 1234"/>
                <a:gd name="T15" fmla="*/ 129 h 545"/>
                <a:gd name="T16" fmla="*/ 1233 w 1234"/>
                <a:gd name="T17" fmla="*/ 0 h 54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34"/>
                <a:gd name="T28" fmla="*/ 0 h 545"/>
                <a:gd name="T29" fmla="*/ 1234 w 1234"/>
                <a:gd name="T30" fmla="*/ 545 h 54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34" h="545">
                  <a:moveTo>
                    <a:pt x="0" y="544"/>
                  </a:moveTo>
                  <a:lnTo>
                    <a:pt x="148" y="540"/>
                  </a:lnTo>
                  <a:lnTo>
                    <a:pt x="304" y="516"/>
                  </a:lnTo>
                  <a:lnTo>
                    <a:pt x="465" y="475"/>
                  </a:lnTo>
                  <a:lnTo>
                    <a:pt x="628" y="415"/>
                  </a:lnTo>
                  <a:lnTo>
                    <a:pt x="789" y="337"/>
                  </a:lnTo>
                  <a:lnTo>
                    <a:pt x="946" y="242"/>
                  </a:lnTo>
                  <a:lnTo>
                    <a:pt x="1095" y="129"/>
                  </a:lnTo>
                  <a:lnTo>
                    <a:pt x="1233" y="0"/>
                  </a:lnTo>
                </a:path>
              </a:pathLst>
            </a:custGeom>
            <a:noFill/>
            <a:ln w="254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858" name="Rectangle 33"/>
            <p:cNvSpPr>
              <a:spLocks noChangeArrowheads="1"/>
            </p:cNvSpPr>
            <p:nvPr/>
          </p:nvSpPr>
          <p:spPr bwMode="auto">
            <a:xfrm>
              <a:off x="3483" y="1691"/>
              <a:ext cx="486" cy="2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/>
              <a:r>
                <a:rPr lang="en-US" altLang="en-US" i="1">
                  <a:solidFill>
                    <a:srgbClr val="000000"/>
                  </a:solidFill>
                </a:rPr>
                <a:t>MC”</a:t>
              </a:r>
              <a:endParaRPr lang="en-US" altLang="en-US" i="1" baseline="-25000">
                <a:solidFill>
                  <a:srgbClr val="000000"/>
                </a:solidFill>
              </a:endParaRPr>
            </a:p>
          </p:txBody>
        </p:sp>
      </p:grpSp>
      <p:grpSp>
        <p:nvGrpSpPr>
          <p:cNvPr id="15" name="Group 48"/>
          <p:cNvGrpSpPr>
            <a:grpSpLocks/>
          </p:cNvGrpSpPr>
          <p:nvPr/>
        </p:nvGrpSpPr>
        <p:grpSpPr bwMode="auto">
          <a:xfrm>
            <a:off x="3081338" y="3576638"/>
            <a:ext cx="3221037" cy="1250950"/>
            <a:chOff x="2247" y="2130"/>
            <a:chExt cx="2029" cy="788"/>
          </a:xfrm>
        </p:grpSpPr>
        <p:sp>
          <p:nvSpPr>
            <p:cNvPr id="35855" name="Freeform 32"/>
            <p:cNvSpPr>
              <a:spLocks/>
            </p:cNvSpPr>
            <p:nvPr/>
          </p:nvSpPr>
          <p:spPr bwMode="auto">
            <a:xfrm>
              <a:off x="2247" y="2310"/>
              <a:ext cx="1563" cy="608"/>
            </a:xfrm>
            <a:custGeom>
              <a:avLst/>
              <a:gdLst>
                <a:gd name="T0" fmla="*/ 0 w 1248"/>
                <a:gd name="T1" fmla="*/ 607 h 608"/>
                <a:gd name="T2" fmla="*/ 140 w 1248"/>
                <a:gd name="T3" fmla="*/ 579 h 608"/>
                <a:gd name="T4" fmla="*/ 295 w 1248"/>
                <a:gd name="T5" fmla="*/ 540 h 608"/>
                <a:gd name="T6" fmla="*/ 457 w 1248"/>
                <a:gd name="T7" fmla="*/ 486 h 608"/>
                <a:gd name="T8" fmla="*/ 625 w 1248"/>
                <a:gd name="T9" fmla="*/ 420 h 608"/>
                <a:gd name="T10" fmla="*/ 792 w 1248"/>
                <a:gd name="T11" fmla="*/ 339 h 608"/>
                <a:gd name="T12" fmla="*/ 954 w 1248"/>
                <a:gd name="T13" fmla="*/ 241 h 608"/>
                <a:gd name="T14" fmla="*/ 1108 w 1248"/>
                <a:gd name="T15" fmla="*/ 129 h 608"/>
                <a:gd name="T16" fmla="*/ 1247 w 1248"/>
                <a:gd name="T17" fmla="*/ 0 h 60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48"/>
                <a:gd name="T28" fmla="*/ 0 h 608"/>
                <a:gd name="T29" fmla="*/ 1248 w 1248"/>
                <a:gd name="T30" fmla="*/ 608 h 60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48" h="608">
                  <a:moveTo>
                    <a:pt x="0" y="607"/>
                  </a:moveTo>
                  <a:lnTo>
                    <a:pt x="140" y="579"/>
                  </a:lnTo>
                  <a:lnTo>
                    <a:pt x="295" y="540"/>
                  </a:lnTo>
                  <a:lnTo>
                    <a:pt x="457" y="486"/>
                  </a:lnTo>
                  <a:lnTo>
                    <a:pt x="625" y="420"/>
                  </a:lnTo>
                  <a:lnTo>
                    <a:pt x="792" y="339"/>
                  </a:lnTo>
                  <a:lnTo>
                    <a:pt x="954" y="241"/>
                  </a:lnTo>
                  <a:lnTo>
                    <a:pt x="1108" y="129"/>
                  </a:lnTo>
                  <a:lnTo>
                    <a:pt x="1247" y="0"/>
                  </a:lnTo>
                </a:path>
              </a:pathLst>
            </a:custGeom>
            <a:noFill/>
            <a:ln w="254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856" name="Rectangle 34"/>
            <p:cNvSpPr>
              <a:spLocks noChangeArrowheads="1"/>
            </p:cNvSpPr>
            <p:nvPr/>
          </p:nvSpPr>
          <p:spPr bwMode="auto">
            <a:xfrm>
              <a:off x="3816" y="2130"/>
              <a:ext cx="460" cy="2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/>
              <a:r>
                <a:rPr lang="en-US" altLang="en-US" i="1">
                  <a:solidFill>
                    <a:srgbClr val="000000"/>
                  </a:solidFill>
                </a:rPr>
                <a:t>MC’</a:t>
              </a:r>
              <a:endParaRPr lang="en-US" altLang="en-US" i="1" baseline="-25000">
                <a:solidFill>
                  <a:srgbClr val="000000"/>
                </a:solidFill>
              </a:endParaRPr>
            </a:p>
          </p:txBody>
        </p:sp>
      </p:grpSp>
      <p:sp>
        <p:nvSpPr>
          <p:cNvPr id="35853" name="Rectangle 28"/>
          <p:cNvSpPr>
            <a:spLocks noChangeArrowheads="1"/>
          </p:cNvSpPr>
          <p:nvPr/>
        </p:nvSpPr>
        <p:spPr bwMode="auto">
          <a:xfrm>
            <a:off x="4224338" y="1322388"/>
            <a:ext cx="4686300" cy="9525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1400" b="1"/>
              <a:t>Produsen akan memaksimumkan laba, dengan </a:t>
            </a:r>
          </a:p>
          <a:p>
            <a:pPr algn="ctr"/>
            <a:r>
              <a:rPr lang="en-US" altLang="en-US" sz="1400" b="1"/>
              <a:t>menghasilkan produksi pada saat MC = MR yaitu </a:t>
            </a:r>
          </a:p>
          <a:p>
            <a:pPr algn="ctr"/>
            <a:r>
              <a:rPr lang="en-US" altLang="en-US" sz="1400" b="1"/>
              <a:t>Sebesar Q, atau pada saat kurva MC memotong</a:t>
            </a:r>
          </a:p>
          <a:p>
            <a:pPr algn="ctr"/>
            <a:r>
              <a:rPr lang="en-US" altLang="en-US" sz="1400" b="1"/>
              <a:t>kurva MR pada bagian yg tegak (CD) — price rigidity </a:t>
            </a:r>
          </a:p>
        </p:txBody>
      </p:sp>
      <p:cxnSp>
        <p:nvCxnSpPr>
          <p:cNvPr id="35854" name="Straight Arrow Connector 50"/>
          <p:cNvCxnSpPr>
            <a:cxnSpLocks noChangeShapeType="1"/>
          </p:cNvCxnSpPr>
          <p:nvPr/>
        </p:nvCxnSpPr>
        <p:spPr bwMode="auto">
          <a:xfrm rot="16200000" flipH="1">
            <a:off x="4332287" y="3832226"/>
            <a:ext cx="739775" cy="304800"/>
          </a:xfrm>
          <a:prstGeom prst="straightConnector1">
            <a:avLst/>
          </a:prstGeom>
          <a:noFill/>
          <a:ln w="50800" algn="ctr">
            <a:solidFill>
              <a:srgbClr val="FF0000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smtClean="0"/>
              <a:t>Chapter 12</a:t>
            </a:r>
          </a:p>
        </p:txBody>
      </p:sp>
      <p:sp>
        <p:nvSpPr>
          <p:cNvPr id="9421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/>
              <a:t>Slide </a:t>
            </a:r>
            <a:fld id="{7BF1EAC8-53B3-463D-8CF7-4A61BFC90122}" type="slidenum">
              <a:rPr lang="en-US" altLang="en-US" sz="1600"/>
              <a:pPr/>
              <a:t>80</a:t>
            </a:fld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94212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94213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94214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Summary</a:t>
            </a:r>
          </a:p>
        </p:txBody>
      </p:sp>
      <p:sp>
        <p:nvSpPr>
          <p:cNvPr id="348165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70000"/>
              </a:spcBef>
            </a:pPr>
            <a:r>
              <a:rPr lang="en-US" altLang="en-US" smtClean="0"/>
              <a:t>In a monopolistically competitive market, firms compete by selling differentiated products, which are highly substitutable.</a:t>
            </a:r>
          </a:p>
          <a:p>
            <a:pPr>
              <a:spcBef>
                <a:spcPct val="70000"/>
              </a:spcBef>
            </a:pPr>
            <a:r>
              <a:rPr lang="en-US" altLang="en-US" smtClean="0"/>
              <a:t>In an oligopolistic market, only a few firms account for most or all of production.</a:t>
            </a:r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81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481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65" grpId="0" build="p" autoUpdateAnimBg="0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smtClean="0"/>
              <a:t>Chapter 12</a:t>
            </a:r>
          </a:p>
        </p:txBody>
      </p:sp>
      <p:sp>
        <p:nvSpPr>
          <p:cNvPr id="9523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/>
              <a:t>Slide </a:t>
            </a:r>
            <a:fld id="{125F0B3B-6C2E-439F-BC9A-1B4CC4DE333F}" type="slidenum">
              <a:rPr lang="en-US" altLang="en-US" sz="1600"/>
              <a:pPr/>
              <a:t>81</a:t>
            </a:fld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95236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95237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95238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Summary</a:t>
            </a:r>
          </a:p>
        </p:txBody>
      </p:sp>
      <p:sp>
        <p:nvSpPr>
          <p:cNvPr id="350213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70000"/>
              </a:spcBef>
            </a:pPr>
            <a:r>
              <a:rPr lang="en-US" altLang="en-US" smtClean="0"/>
              <a:t>In the Cournot model of oligopoly, firms make their output decisions at the same time, each taking the other’s output as fixed.</a:t>
            </a:r>
          </a:p>
          <a:p>
            <a:pPr>
              <a:spcBef>
                <a:spcPct val="70000"/>
              </a:spcBef>
            </a:pPr>
            <a:r>
              <a:rPr lang="en-US" altLang="en-US" smtClean="0"/>
              <a:t>In the Stackelberg model, one firm sets its output first.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02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502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0213" grpId="0" build="p" autoUpdateAnimBg="0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smtClean="0"/>
              <a:t>Chapter 12</a:t>
            </a:r>
          </a:p>
        </p:txBody>
      </p:sp>
      <p:sp>
        <p:nvSpPr>
          <p:cNvPr id="9625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/>
              <a:t>Slide </a:t>
            </a:r>
            <a:fld id="{99224AB4-6C9F-44BC-8882-B9F9D940AB65}" type="slidenum">
              <a:rPr lang="en-US" altLang="en-US" sz="1600"/>
              <a:pPr/>
              <a:t>82</a:t>
            </a:fld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96260" name="Rectangle 1026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96261" name="Rectangle 1027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96262" name="Rectangle 1028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Summary</a:t>
            </a:r>
          </a:p>
        </p:txBody>
      </p:sp>
      <p:sp>
        <p:nvSpPr>
          <p:cNvPr id="352261" name="Rectangle 1029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70000"/>
              </a:spcBef>
            </a:pPr>
            <a:r>
              <a:rPr lang="en-US" altLang="en-US" smtClean="0"/>
              <a:t>The Nash equilibrium concept can also be applied to markets in which firms produce substitute goods and compete by setting price.</a:t>
            </a:r>
          </a:p>
          <a:p>
            <a:pPr>
              <a:spcBef>
                <a:spcPct val="70000"/>
              </a:spcBef>
            </a:pPr>
            <a:r>
              <a:rPr lang="en-US" altLang="en-US" smtClean="0"/>
              <a:t>Firms would earn higher profits by collusively agreeing to raise prices, but the antitrust laws usually prohibit this.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22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522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2261" grpId="0" build="p" autoUpdateAnimBg="0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smtClean="0"/>
              <a:t>Chapter 12</a:t>
            </a:r>
          </a:p>
        </p:txBody>
      </p:sp>
      <p:sp>
        <p:nvSpPr>
          <p:cNvPr id="9728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/>
              <a:t>Slide </a:t>
            </a:r>
            <a:fld id="{D88E0AFF-22A8-4903-9B48-8A48A43419F9}" type="slidenum">
              <a:rPr lang="en-US" altLang="en-US" sz="1600"/>
              <a:pPr/>
              <a:t>83</a:t>
            </a:fld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97284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97285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97286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Summary</a:t>
            </a:r>
          </a:p>
        </p:txBody>
      </p:sp>
      <p:sp>
        <p:nvSpPr>
          <p:cNvPr id="354309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70000"/>
              </a:spcBef>
            </a:pPr>
            <a:r>
              <a:rPr lang="en-US" altLang="en-US" smtClean="0"/>
              <a:t>The Prisoners’ Dilemma creates price rigidity in oligopolistic markets.</a:t>
            </a:r>
          </a:p>
          <a:p>
            <a:pPr>
              <a:spcBef>
                <a:spcPct val="70000"/>
              </a:spcBef>
            </a:pPr>
            <a:r>
              <a:rPr lang="en-US" altLang="en-US" smtClean="0"/>
              <a:t>Price leadership is a form of implicit collusion that sometimes gets around the Prisoners Dilemma.</a:t>
            </a:r>
          </a:p>
          <a:p>
            <a:pPr>
              <a:spcBef>
                <a:spcPct val="70000"/>
              </a:spcBef>
            </a:pPr>
            <a:r>
              <a:rPr lang="en-US" altLang="en-US" smtClean="0"/>
              <a:t>In a cartel, producers explicitly collude in setting prices and output levels.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43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543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543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4309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smtClean="0"/>
              <a:t>Chapter 12</a:t>
            </a:r>
          </a:p>
        </p:txBody>
      </p:sp>
      <p:sp>
        <p:nvSpPr>
          <p:cNvPr id="3686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/>
              <a:t>Slide </a:t>
            </a:r>
            <a:fld id="{2BC7D67D-967D-4742-9898-9A4A4A0170DA}" type="slidenum">
              <a:rPr lang="en-US" altLang="en-US" sz="1600"/>
              <a:pPr/>
              <a:t>9</a:t>
            </a:fld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36868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6869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6870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The Cournot Model</a:t>
            </a:r>
          </a:p>
        </p:txBody>
      </p:sp>
      <p:sp>
        <p:nvSpPr>
          <p:cNvPr id="3687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143000" y="1328738"/>
            <a:ext cx="7772400" cy="4614862"/>
          </a:xfrm>
          <a:noFill/>
        </p:spPr>
        <p:txBody>
          <a:bodyPr/>
          <a:lstStyle/>
          <a:p>
            <a:pPr>
              <a:lnSpc>
                <a:spcPct val="90000"/>
              </a:lnSpc>
              <a:spcBef>
                <a:spcPct val="70000"/>
              </a:spcBef>
            </a:pPr>
            <a:r>
              <a:rPr lang="en-US" altLang="en-US" sz="2800" smtClean="0"/>
              <a:t>Asumsi</a:t>
            </a:r>
          </a:p>
          <a:p>
            <a:pPr marL="815975" lvl="2" indent="-468313">
              <a:lnSpc>
                <a:spcPct val="90000"/>
              </a:lnSpc>
              <a:spcBef>
                <a:spcPct val="35000"/>
              </a:spcBef>
            </a:pPr>
            <a:r>
              <a:rPr lang="en-US" altLang="en-US" smtClean="0"/>
              <a:t>Dua perusahaan bersaing satu sama lain (duopoli)</a:t>
            </a:r>
          </a:p>
          <a:p>
            <a:pPr marL="815975" lvl="2" indent="-468313">
              <a:lnSpc>
                <a:spcPct val="90000"/>
              </a:lnSpc>
              <a:spcBef>
                <a:spcPct val="35000"/>
              </a:spcBef>
            </a:pPr>
            <a:r>
              <a:rPr lang="en-US" altLang="en-US" smtClean="0"/>
              <a:t>Produknya homogenous</a:t>
            </a:r>
          </a:p>
          <a:p>
            <a:pPr marL="815975" lvl="2" indent="-468313">
              <a:lnSpc>
                <a:spcPct val="90000"/>
              </a:lnSpc>
              <a:spcBef>
                <a:spcPct val="35000"/>
              </a:spcBef>
            </a:pPr>
            <a:r>
              <a:rPr lang="en-US" altLang="en-US" smtClean="0"/>
              <a:t>Kedua perusahaan mengambil keputusan (i.e. produksi) pada saat yang bersamaan</a:t>
            </a:r>
          </a:p>
          <a:p>
            <a:pPr marL="815975" lvl="2" indent="-468313">
              <a:lnSpc>
                <a:spcPct val="90000"/>
              </a:lnSpc>
              <a:spcBef>
                <a:spcPct val="35000"/>
              </a:spcBef>
            </a:pPr>
            <a:r>
              <a:rPr lang="en-US" altLang="en-US" smtClean="0"/>
              <a:t>Masing2 perusahaan akan menganggap produksi kompetitor adalah tetap dan akan berusaha memaksimumkan keuntungan’y dari bagian pasar yang tersisa.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ultiple Bars">
  <a:themeElements>
    <a:clrScheme name="">
      <a:dk1>
        <a:srgbClr val="000000"/>
      </a:dk1>
      <a:lt1>
        <a:srgbClr val="FFFFE1"/>
      </a:lt1>
      <a:dk2>
        <a:srgbClr val="000000"/>
      </a:dk2>
      <a:lt2>
        <a:srgbClr val="FFFFCC"/>
      </a:lt2>
      <a:accent1>
        <a:srgbClr val="FF9933"/>
      </a:accent1>
      <a:accent2>
        <a:srgbClr val="9999FF"/>
      </a:accent2>
      <a:accent3>
        <a:srgbClr val="FFFFEE"/>
      </a:accent3>
      <a:accent4>
        <a:srgbClr val="000000"/>
      </a:accent4>
      <a:accent5>
        <a:srgbClr val="FFCAAD"/>
      </a:accent5>
      <a:accent6>
        <a:srgbClr val="8A8AE7"/>
      </a:accent6>
      <a:hlink>
        <a:srgbClr val="FFCC99"/>
      </a:hlink>
      <a:folHlink>
        <a:srgbClr val="DDDDDD"/>
      </a:folHlink>
    </a:clrScheme>
    <a:fontScheme name="Multiple Bar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ultiple Bar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ltiple Bar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ultiple Bar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ltiple Bar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ltiple Bar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ltiple Bar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ltiple Bar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E1"/>
    </a:lt1>
    <a:dk2>
      <a:srgbClr val="000000"/>
    </a:dk2>
    <a:lt2>
      <a:srgbClr val="FFFFCC"/>
    </a:lt2>
    <a:accent1>
      <a:srgbClr val="FF9933"/>
    </a:accent1>
    <a:accent2>
      <a:srgbClr val="9999FF"/>
    </a:accent2>
    <a:accent3>
      <a:srgbClr val="FFFFEE"/>
    </a:accent3>
    <a:accent4>
      <a:srgbClr val="000000"/>
    </a:accent4>
    <a:accent5>
      <a:srgbClr val="FFCAAD"/>
    </a:accent5>
    <a:accent6>
      <a:srgbClr val="8A8AE7"/>
    </a:accent6>
    <a:hlink>
      <a:srgbClr val="FFCC99"/>
    </a:hlink>
    <a:folHlink>
      <a:srgbClr val="DDDDDD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C:\MSOffice\Templates\Presentation Designs\Multiple Bars.pot</Template>
  <TotalTime>1363</TotalTime>
  <Words>2915</Words>
  <Application>Microsoft Office PowerPoint</Application>
  <PresentationFormat>On-screen Show (4:3)</PresentationFormat>
  <Paragraphs>845</Paragraphs>
  <Slides>83</Slides>
  <Notes>76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83</vt:i4>
      </vt:variant>
    </vt:vector>
  </HeadingPairs>
  <TitlesOfParts>
    <vt:vector size="88" baseType="lpstr">
      <vt:lpstr>Arial</vt:lpstr>
      <vt:lpstr>Wingdings</vt:lpstr>
      <vt:lpstr>Times New Roman</vt:lpstr>
      <vt:lpstr>Multiple Bars</vt:lpstr>
      <vt:lpstr>Microsoft Equation 3.0</vt:lpstr>
      <vt:lpstr>The 4 types of Market Structure</vt:lpstr>
      <vt:lpstr>Oligopoly</vt:lpstr>
      <vt:lpstr>Oligopoly</vt:lpstr>
      <vt:lpstr>Kinked Demand Model</vt:lpstr>
      <vt:lpstr>Kinked Demand Model</vt:lpstr>
      <vt:lpstr>Kinked Demand Model</vt:lpstr>
      <vt:lpstr>Kurva Permintaan yg Patah  (Kinked Demand Kurve)</vt:lpstr>
      <vt:lpstr>The Kinked Demand Curve</vt:lpstr>
      <vt:lpstr>The Cournot Model</vt:lpstr>
      <vt:lpstr>Model Oligopoli lainnya : Duo Poli</vt:lpstr>
      <vt:lpstr>The Cournot Model</vt:lpstr>
      <vt:lpstr>The Cournot Model</vt:lpstr>
      <vt:lpstr>The Cournot Model</vt:lpstr>
      <vt:lpstr>The Cournot Model</vt:lpstr>
      <vt:lpstr>The Cournot Model</vt:lpstr>
      <vt:lpstr>The Cournot Model</vt:lpstr>
      <vt:lpstr>The Cournot Model</vt:lpstr>
      <vt:lpstr>First Mover Advantage-- The Stackelberg Model</vt:lpstr>
      <vt:lpstr>First Mover Advantage-- The Stackelberg Model</vt:lpstr>
      <vt:lpstr>First Mover Advantage-- The Stackelberg Model</vt:lpstr>
      <vt:lpstr>First Mover Advantage-- The Stackelberg Model</vt:lpstr>
      <vt:lpstr>First Mover Advantage-- The Stackelberg Model</vt:lpstr>
      <vt:lpstr>First Mover Advantage-- The Stackelberg Model</vt:lpstr>
      <vt:lpstr>Kartel</vt:lpstr>
      <vt:lpstr>Kepemimpinan Harga (Price Leadership)</vt:lpstr>
      <vt:lpstr>Kepemimpinan Harga (Price Leadership)</vt:lpstr>
      <vt:lpstr>Price Setting by a Dominant Firm</vt:lpstr>
      <vt:lpstr>Price Competition</vt:lpstr>
      <vt:lpstr>Price Competition</vt:lpstr>
      <vt:lpstr>Price Competition</vt:lpstr>
      <vt:lpstr>Price Competition</vt:lpstr>
      <vt:lpstr>Price Competition</vt:lpstr>
      <vt:lpstr>Price Competition</vt:lpstr>
      <vt:lpstr>Price Competition</vt:lpstr>
      <vt:lpstr>Price Competition</vt:lpstr>
      <vt:lpstr>Price Competition</vt:lpstr>
      <vt:lpstr>Price Competition</vt:lpstr>
      <vt:lpstr>Price Competition</vt:lpstr>
      <vt:lpstr>Price Competition</vt:lpstr>
      <vt:lpstr>Price Competition</vt:lpstr>
      <vt:lpstr>Nash Equilibrium in Prices</vt:lpstr>
      <vt:lpstr>Nash Equilibrium in Prices</vt:lpstr>
      <vt:lpstr>A Pricing Problem  for Procter &amp; Gamble</vt:lpstr>
      <vt:lpstr>A Pricing Problem  for Procter &amp; Gamble</vt:lpstr>
      <vt:lpstr>A Pricing Problem  for Procter &amp; Gamble</vt:lpstr>
      <vt:lpstr>A Pricing Problem  for Procter &amp; Gamble</vt:lpstr>
      <vt:lpstr>P&amp;G’s Profit (in thousands of $ per month)</vt:lpstr>
      <vt:lpstr>A Pricing Problem  for Procter &amp; Gamble</vt:lpstr>
      <vt:lpstr>Competition Versus Collusion: The Prisoners’ Dilemma</vt:lpstr>
      <vt:lpstr>Competition Versus Collusion: The Prisoners’ Dilemma</vt:lpstr>
      <vt:lpstr>Competition Versus Collusion: The Prisoners’ Dilemma</vt:lpstr>
      <vt:lpstr>Game Theory</vt:lpstr>
      <vt:lpstr>Game Theory</vt:lpstr>
      <vt:lpstr>Payoff Matrix for Pricing Game</vt:lpstr>
      <vt:lpstr>Competition Versus Collusion: The Prisoners’ Dilemma</vt:lpstr>
      <vt:lpstr>Competition Versus Collusion: The Prisoners’ Dilemma</vt:lpstr>
      <vt:lpstr>Competition Versus Collusion: The Prisoners’ Dilemma</vt:lpstr>
      <vt:lpstr>Payoff Matrix for Prisoners’ Dilemma</vt:lpstr>
      <vt:lpstr>Payoff Matrix for the P &amp; G Prisoners’ Dilemma</vt:lpstr>
      <vt:lpstr>Payoff Matrix for the P&amp;G Pricing Problem</vt:lpstr>
      <vt:lpstr>Implications of the Prisoners’ Dilemma for Oligipolistic Pricing</vt:lpstr>
      <vt:lpstr>Implications of the Prisoners’ Dilemma for Oligipolistic Pricing</vt:lpstr>
      <vt:lpstr>Implications of the Prisoners’ Dilemma for Oligopolistic Pricing</vt:lpstr>
      <vt:lpstr>Implications of the Prisoners’ Dilemma for Oligopolistic Pricing</vt:lpstr>
      <vt:lpstr>Implications of the Prisoners’ Dilemma for Oligopolistic Pricing</vt:lpstr>
      <vt:lpstr>Study Case</vt:lpstr>
      <vt:lpstr>Cartels</vt:lpstr>
      <vt:lpstr>Cartels</vt:lpstr>
      <vt:lpstr>Cartels</vt:lpstr>
      <vt:lpstr>Cartels</vt:lpstr>
      <vt:lpstr>The OPEC Oil Cartel</vt:lpstr>
      <vt:lpstr>Cartels</vt:lpstr>
      <vt:lpstr>The OPEC Oil Cartel</vt:lpstr>
      <vt:lpstr>The CIPEC Copper Cartel</vt:lpstr>
      <vt:lpstr>Cartels</vt:lpstr>
      <vt:lpstr>The Cartelization of Intercollegiate Athletics</vt:lpstr>
      <vt:lpstr>The Cartelization of Intercollegiate Athletics</vt:lpstr>
      <vt:lpstr>The Milk Cartel</vt:lpstr>
      <vt:lpstr>The Milk Cartel</vt:lpstr>
      <vt:lpstr>Summary</vt:lpstr>
      <vt:lpstr>Summary</vt:lpstr>
      <vt:lpstr>Summary</vt:lpstr>
      <vt:lpstr>Summary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</dc:title>
  <dc:creator>Jeff Caldwell</dc:creator>
  <cp:lastModifiedBy>Joel F. Sofyan</cp:lastModifiedBy>
  <cp:revision>127</cp:revision>
  <dcterms:created xsi:type="dcterms:W3CDTF">1997-07-14T00:22:12Z</dcterms:created>
  <dcterms:modified xsi:type="dcterms:W3CDTF">2019-06-07T18:08:32Z</dcterms:modified>
</cp:coreProperties>
</file>