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sldIdLst>
    <p:sldId id="256" r:id="rId2"/>
    <p:sldId id="300" r:id="rId3"/>
    <p:sldId id="301" r:id="rId4"/>
    <p:sldId id="302" r:id="rId5"/>
    <p:sldId id="303" r:id="rId6"/>
    <p:sldId id="304" r:id="rId7"/>
    <p:sldId id="305" r:id="rId8"/>
    <p:sldId id="345" r:id="rId9"/>
    <p:sldId id="306" r:id="rId10"/>
    <p:sldId id="34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 id="340" r:id="rId45"/>
    <p:sldId id="341" r:id="rId46"/>
    <p:sldId id="342" r:id="rId47"/>
    <p:sldId id="343" r:id="rId48"/>
    <p:sldId id="344" r:id="rId49"/>
    <p:sldId id="347"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96" autoAdjust="0"/>
    <p:restoredTop sz="97468" autoAdjust="0"/>
  </p:normalViewPr>
  <p:slideViewPr>
    <p:cSldViewPr snapToGrid="0" snapToObjects="1">
      <p:cViewPr>
        <p:scale>
          <a:sx n="33" d="100"/>
          <a:sy n="33" d="100"/>
        </p:scale>
        <p:origin x="-264" y="-43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28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5.w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A5B85-D462-4F78-8568-F35F0D037128}" type="datetimeFigureOut">
              <a:rPr lang="id-ID" smtClean="0"/>
              <a:t>04/12/2018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F0138-E152-44A9-A816-BA045B072EA9}" type="slidenum">
              <a:rPr lang="id-ID" smtClean="0"/>
              <a:t>‹#›</a:t>
            </a:fld>
            <a:endParaRPr lang="id-ID"/>
          </a:p>
        </p:txBody>
      </p:sp>
    </p:spTree>
    <p:extLst>
      <p:ext uri="{BB962C8B-B14F-4D97-AF65-F5344CB8AC3E}">
        <p14:creationId xmlns:p14="http://schemas.microsoft.com/office/powerpoint/2010/main" val="2716634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73D0558-E28E-4E93-9147-1E1419984743}" type="slidenum">
              <a:rPr lang="id-ID" smtClean="0"/>
              <a:t>14</a:t>
            </a:fld>
            <a:endParaRPr lang="id-ID"/>
          </a:p>
        </p:txBody>
      </p:sp>
    </p:spTree>
    <p:extLst>
      <p:ext uri="{BB962C8B-B14F-4D97-AF65-F5344CB8AC3E}">
        <p14:creationId xmlns:p14="http://schemas.microsoft.com/office/powerpoint/2010/main" val="221415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5CB3DF0-9B2E-9141-A8BD-F749259507F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163061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5CB3DF0-9B2E-9141-A8BD-F749259507F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135890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5CB3DF0-9B2E-9141-A8BD-F749259507F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20176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5CB3DF0-9B2E-9141-A8BD-F749259507F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619710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B3DF0-9B2E-9141-A8BD-F749259507F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54599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5CB3DF0-9B2E-9141-A8BD-F749259507F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6172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5CB3DF0-9B2E-9141-A8BD-F749259507F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157241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5CB3DF0-9B2E-9141-A8BD-F749259507F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20414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B3DF0-9B2E-9141-A8BD-F749259507F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394662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B3DF0-9B2E-9141-A8BD-F749259507F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296983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B3DF0-9B2E-9141-A8BD-F749259507F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147D9-6475-F04B-87F8-BD4D9109E46C}" type="slidenum">
              <a:rPr lang="en-US" smtClean="0"/>
              <a:t>‹#›</a:t>
            </a:fld>
            <a:endParaRPr lang="en-US"/>
          </a:p>
        </p:txBody>
      </p:sp>
    </p:spTree>
    <p:extLst>
      <p:ext uri="{BB962C8B-B14F-4D97-AF65-F5344CB8AC3E}">
        <p14:creationId xmlns:p14="http://schemas.microsoft.com/office/powerpoint/2010/main" val="424981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B3DF0-9B2E-9141-A8BD-F749259507F2}"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147D9-6475-F04B-87F8-BD4D9109E46C}" type="slidenum">
              <a:rPr lang="en-US" smtClean="0"/>
              <a:t>‹#›</a:t>
            </a:fld>
            <a:endParaRPr lang="en-US"/>
          </a:p>
        </p:txBody>
      </p:sp>
    </p:spTree>
    <p:extLst>
      <p:ext uri="{BB962C8B-B14F-4D97-AF65-F5344CB8AC3E}">
        <p14:creationId xmlns:p14="http://schemas.microsoft.com/office/powerpoint/2010/main" val="2199746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9.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5.wmf"/><Relationship Id="rId5" Type="http://schemas.openxmlformats.org/officeDocument/2006/relationships/oleObject" Target="../embeddings/oleObject20.bin"/><Relationship Id="rId4" Type="http://schemas.openxmlformats.org/officeDocument/2006/relationships/image" Target="../media/image13.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1.wmf"/><Relationship Id="rId5" Type="http://schemas.openxmlformats.org/officeDocument/2006/relationships/oleObject" Target="../embeddings/oleObject23.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8.wmf"/><Relationship Id="rId5" Type="http://schemas.openxmlformats.org/officeDocument/2006/relationships/oleObject" Target="../embeddings/oleObject28.bin"/><Relationship Id="rId4" Type="http://schemas.openxmlformats.org/officeDocument/2006/relationships/image" Target="../media/image7.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4" name="Subtitle 3"/>
          <p:cNvSpPr>
            <a:spLocks noGrp="1"/>
          </p:cNvSpPr>
          <p:nvPr>
            <p:ph type="subTitle" idx="1"/>
          </p:nvPr>
        </p:nvSpPr>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24859"/>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id-ID" sz="2000" b="1" dirty="0" smtClean="0">
                <a:solidFill>
                  <a:schemeClr val="bg1"/>
                </a:solidFill>
              </a:rPr>
              <a:t>***SAMPLE SIZE***</a:t>
            </a:r>
            <a:endParaRPr lang="id-ID" sz="2000" b="1" dirty="0" smtClean="0">
              <a:solidFill>
                <a:schemeClr val="bg1"/>
              </a:solidFill>
            </a:endParaRPr>
          </a:p>
          <a:p>
            <a:pPr algn="ctr" eaLnBrk="1" hangingPunct="1"/>
            <a:r>
              <a:rPr lang="id-ID" sz="2000" b="1" dirty="0" smtClean="0">
                <a:solidFill>
                  <a:schemeClr val="bg1"/>
                </a:solidFill>
              </a:rPr>
              <a:t>Metodologi Penelitian (3 SKS)</a:t>
            </a:r>
            <a:endParaRPr lang="en-US" sz="2000" b="1" dirty="0" smtClean="0">
              <a:solidFill>
                <a:schemeClr val="bg1"/>
              </a:solidFill>
            </a:endParaRPr>
          </a:p>
          <a:p>
            <a:pPr algn="ctr" eaLnBrk="1" hangingPunct="1"/>
            <a:r>
              <a:rPr lang="en-US" sz="2000" b="1" dirty="0" err="1" smtClean="0">
                <a:solidFill>
                  <a:schemeClr val="bg1"/>
                </a:solidFill>
              </a:rPr>
              <a:t>Pertemuan</a:t>
            </a:r>
            <a:r>
              <a:rPr lang="en-US" sz="2000" b="1" dirty="0" smtClean="0">
                <a:solidFill>
                  <a:schemeClr val="bg1"/>
                </a:solidFill>
              </a:rPr>
              <a:t> </a:t>
            </a:r>
            <a:r>
              <a:rPr lang="id-ID" sz="2000" b="1" dirty="0" smtClean="0">
                <a:solidFill>
                  <a:schemeClr val="bg1"/>
                </a:solidFill>
              </a:rPr>
              <a:t>12</a:t>
            </a:r>
            <a:endParaRPr lang="en-US" sz="2000" b="1" dirty="0" smtClean="0">
              <a:solidFill>
                <a:schemeClr val="bg1"/>
              </a:solidFill>
            </a:endParaRPr>
          </a:p>
          <a:p>
            <a:pPr algn="ctr" eaLnBrk="1" hangingPunct="1"/>
            <a:r>
              <a:rPr lang="id-ID" sz="2000" b="1" dirty="0" smtClean="0">
                <a:solidFill>
                  <a:schemeClr val="bg1"/>
                </a:solidFill>
              </a:rPr>
              <a:t>Disajikan oleh:</a:t>
            </a:r>
          </a:p>
          <a:p>
            <a:pPr algn="ctr" eaLnBrk="1" hangingPunct="1"/>
            <a:r>
              <a:rPr lang="id-ID" sz="2000" b="1" dirty="0" smtClean="0">
                <a:solidFill>
                  <a:schemeClr val="bg1"/>
                </a:solidFill>
              </a:rPr>
              <a:t>Dudung </a:t>
            </a:r>
            <a:r>
              <a:rPr lang="id-ID" sz="2000" b="1" dirty="0">
                <a:solidFill>
                  <a:schemeClr val="bg1"/>
                </a:solidFill>
              </a:rPr>
              <a:t>Angkasa, SGz, M.Gizi, RD</a:t>
            </a:r>
            <a:endParaRPr lang="en-US" sz="2000" b="1" dirty="0" smtClean="0">
              <a:solidFill>
                <a:schemeClr val="bg1"/>
              </a:solidFill>
            </a:endParaRPr>
          </a:p>
          <a:p>
            <a:pPr algn="ctr" eaLnBrk="1" hangingPunct="1"/>
            <a:endParaRPr lang="en-US" sz="2000" b="1" dirty="0">
              <a:solidFill>
                <a:schemeClr val="bg1"/>
              </a:solidFill>
            </a:endParaRPr>
          </a:p>
        </p:txBody>
      </p:sp>
    </p:spTree>
    <p:extLst>
      <p:ext uri="{BB962C8B-B14F-4D97-AF65-F5344CB8AC3E}">
        <p14:creationId xmlns:p14="http://schemas.microsoft.com/office/powerpoint/2010/main" val="928921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Sample size calculation: Response</a:t>
            </a:r>
            <a:endParaRPr lang="id-ID"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6502904"/>
              </p:ext>
            </p:extLst>
          </p:nvPr>
        </p:nvGraphicFramePr>
        <p:xfrm>
          <a:off x="457200" y="1276350"/>
          <a:ext cx="8229600" cy="3752850"/>
        </p:xfrm>
        <a:graphic>
          <a:graphicData uri="http://schemas.openxmlformats.org/drawingml/2006/table">
            <a:tbl>
              <a:tblPr firstRow="1" bandRow="1">
                <a:tableStyleId>{5A111915-BE36-4E01-A7E5-04B1672EAD32}</a:tableStyleId>
              </a:tblPr>
              <a:tblGrid>
                <a:gridCol w="2057400"/>
                <a:gridCol w="2057400"/>
                <a:gridCol w="2057400"/>
                <a:gridCol w="2057400"/>
              </a:tblGrid>
              <a:tr h="370840">
                <a:tc>
                  <a:txBody>
                    <a:bodyPr/>
                    <a:lstStyle/>
                    <a:p>
                      <a:pPr algn="l" fontAlgn="b"/>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1" u="none" strike="noStrike" dirty="0" smtClean="0">
                          <a:solidFill>
                            <a:schemeClr val="bg1"/>
                          </a:solidFill>
                          <a:effectLst/>
                          <a:latin typeface="Times New Roman" pitchFamily="18" charset="0"/>
                          <a:cs typeface="Times New Roman" pitchFamily="18" charset="0"/>
                        </a:rPr>
                        <a:t>Pretest</a:t>
                      </a:r>
                      <a:endParaRPr lang="id-ID" sz="2400" b="1" i="0" u="none" strike="noStrike" dirty="0">
                        <a:solidFill>
                          <a:schemeClr val="bg1"/>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1" i="0" u="none" strike="noStrike" dirty="0" smtClean="0">
                          <a:solidFill>
                            <a:schemeClr val="bg1"/>
                          </a:solidFill>
                          <a:effectLst/>
                          <a:latin typeface="Times New Roman" pitchFamily="18" charset="0"/>
                          <a:cs typeface="Times New Roman" pitchFamily="18" charset="0"/>
                        </a:rPr>
                        <a:t>Postest</a:t>
                      </a:r>
                      <a:endParaRPr lang="id-ID" sz="2400" b="1" i="0" u="none" strike="noStrike" dirty="0">
                        <a:solidFill>
                          <a:schemeClr val="bg1"/>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1" i="0" u="none" strike="noStrike" dirty="0" smtClean="0">
                          <a:solidFill>
                            <a:schemeClr val="bg1"/>
                          </a:solidFill>
                          <a:effectLst/>
                          <a:latin typeface="Times New Roman" pitchFamily="18" charset="0"/>
                          <a:cs typeface="Times New Roman" pitchFamily="18" charset="0"/>
                        </a:rPr>
                        <a:t>Diff</a:t>
                      </a:r>
                      <a:endParaRPr lang="id-ID" sz="2400" b="1" i="0" u="none" strike="noStrike" dirty="0">
                        <a:solidFill>
                          <a:schemeClr val="bg1"/>
                        </a:solidFill>
                        <a:effectLst/>
                        <a:latin typeface="Times New Roman" pitchFamily="18" charset="0"/>
                        <a:cs typeface="Times New Roman" pitchFamily="18" charset="0"/>
                      </a:endParaRP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1</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a:effectLst/>
                          <a:latin typeface="Times New Roman" pitchFamily="18" charset="0"/>
                          <a:cs typeface="Times New Roman" pitchFamily="18" charset="0"/>
                        </a:rPr>
                        <a:t>50</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a:effectLst/>
                          <a:latin typeface="Times New Roman" pitchFamily="18" charset="0"/>
                          <a:cs typeface="Times New Roman" pitchFamily="18" charset="0"/>
                        </a:rPr>
                        <a:t>82</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32</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2</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a:effectLst/>
                          <a:latin typeface="Times New Roman" pitchFamily="18" charset="0"/>
                          <a:cs typeface="Times New Roman" pitchFamily="18" charset="0"/>
                        </a:rPr>
                        <a:t>60</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chemeClr val="tx1"/>
                          </a:solidFill>
                          <a:effectLst/>
                          <a:latin typeface="Times New Roman" pitchFamily="18" charset="0"/>
                          <a:cs typeface="Times New Roman" pitchFamily="18" charset="0"/>
                        </a:rPr>
                        <a:t>65</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5</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3</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chemeClr val="tx1"/>
                          </a:solidFill>
                          <a:effectLst/>
                          <a:latin typeface="Times New Roman" pitchFamily="18" charset="0"/>
                          <a:cs typeface="Times New Roman" pitchFamily="18" charset="0"/>
                        </a:rPr>
                        <a:t>69</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chemeClr val="tx1"/>
                          </a:solidFill>
                          <a:effectLst/>
                          <a:latin typeface="Times New Roman" pitchFamily="18" charset="0"/>
                          <a:cs typeface="Times New Roman" pitchFamily="18" charset="0"/>
                        </a:rPr>
                        <a:t>75</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6</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4</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a:effectLst/>
                          <a:latin typeface="Times New Roman" pitchFamily="18" charset="0"/>
                          <a:cs typeface="Times New Roman" pitchFamily="18" charset="0"/>
                        </a:rPr>
                        <a:t>77</a:t>
                      </a:r>
                      <a:endParaRPr lang="id-ID" sz="2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smtClean="0">
                          <a:effectLst/>
                          <a:latin typeface="Times New Roman" pitchFamily="18" charset="0"/>
                          <a:cs typeface="Times New Roman" pitchFamily="18" charset="0"/>
                        </a:rPr>
                        <a:t>79</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2</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5</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a:effectLst/>
                          <a:latin typeface="Times New Roman" pitchFamily="18" charset="0"/>
                          <a:cs typeface="Times New Roman" pitchFamily="18" charset="0"/>
                        </a:rPr>
                        <a:t>72</a:t>
                      </a:r>
                      <a:endParaRPr lang="id-ID" sz="2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a:effectLst/>
                          <a:latin typeface="Times New Roman" pitchFamily="18" charset="0"/>
                          <a:cs typeface="Times New Roman" pitchFamily="18" charset="0"/>
                        </a:rPr>
                        <a:t>82</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10</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6</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a:effectLst/>
                          <a:latin typeface="Times New Roman" pitchFamily="18" charset="0"/>
                          <a:cs typeface="Times New Roman" pitchFamily="18" charset="0"/>
                        </a:rPr>
                        <a:t>79</a:t>
                      </a:r>
                      <a:endParaRPr lang="id-ID" sz="2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chemeClr val="tx1"/>
                          </a:solidFill>
                          <a:effectLst/>
                          <a:latin typeface="Times New Roman" pitchFamily="18" charset="0"/>
                          <a:cs typeface="Times New Roman" pitchFamily="18" charset="0"/>
                        </a:rPr>
                        <a:t>83</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4</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7</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a:effectLst/>
                          <a:latin typeface="Times New Roman" pitchFamily="18" charset="0"/>
                          <a:cs typeface="Times New Roman" pitchFamily="18" charset="0"/>
                        </a:rPr>
                        <a:t>80</a:t>
                      </a:r>
                      <a:endParaRPr lang="id-ID" sz="2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dirty="0">
                          <a:effectLst/>
                          <a:latin typeface="Times New Roman" pitchFamily="18" charset="0"/>
                          <a:cs typeface="Times New Roman" pitchFamily="18" charset="0"/>
                        </a:rPr>
                        <a:t>82</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2</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Pasien </a:t>
                      </a:r>
                      <a:r>
                        <a:rPr lang="id-ID" sz="2400" u="none" strike="noStrike" dirty="0">
                          <a:effectLst/>
                          <a:latin typeface="Times New Roman" pitchFamily="18" charset="0"/>
                          <a:cs typeface="Times New Roman" pitchFamily="18" charset="0"/>
                        </a:rPr>
                        <a:t>8</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u="none" strike="noStrike">
                          <a:effectLst/>
                          <a:latin typeface="Times New Roman" pitchFamily="18" charset="0"/>
                          <a:cs typeface="Times New Roman" pitchFamily="18" charset="0"/>
                        </a:rPr>
                        <a:t>82</a:t>
                      </a:r>
                      <a:endParaRPr lang="id-ID" sz="2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chemeClr val="tx1"/>
                          </a:solidFill>
                          <a:effectLst/>
                          <a:latin typeface="Times New Roman" pitchFamily="18" charset="0"/>
                          <a:cs typeface="Times New Roman" pitchFamily="18" charset="0"/>
                        </a:rPr>
                        <a:t>90</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a:solidFill>
                            <a:srgbClr val="000000"/>
                          </a:solidFill>
                          <a:effectLst/>
                          <a:latin typeface="Times New Roman" pitchFamily="18" charset="0"/>
                          <a:cs typeface="Times New Roman" pitchFamily="18" charset="0"/>
                        </a:rPr>
                        <a:t>8</a:t>
                      </a:r>
                    </a:p>
                  </a:txBody>
                  <a:tcPr marL="9525" marR="9525" marT="9525" marB="0" anchor="b"/>
                </a:tc>
              </a:tr>
              <a:tr h="370840">
                <a:tc>
                  <a:txBody>
                    <a:bodyPr/>
                    <a:lstStyle/>
                    <a:p>
                      <a:pPr algn="l" fontAlgn="b"/>
                      <a:r>
                        <a:rPr lang="id-ID" sz="2400" u="none" strike="noStrike" dirty="0" smtClean="0">
                          <a:effectLst/>
                          <a:latin typeface="Times New Roman" pitchFamily="18" charset="0"/>
                          <a:cs typeface="Times New Roman" pitchFamily="18" charset="0"/>
                        </a:rPr>
                        <a:t>Rataan</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rgbClr val="000000"/>
                          </a:solidFill>
                          <a:effectLst/>
                          <a:latin typeface="Times New Roman" pitchFamily="18" charset="0"/>
                          <a:cs typeface="Times New Roman" pitchFamily="18" charset="0"/>
                        </a:rPr>
                        <a:t>71,1</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id-ID" sz="2400" b="0" i="0" u="none" strike="noStrike" dirty="0" smtClean="0">
                          <a:solidFill>
                            <a:srgbClr val="000000"/>
                          </a:solidFill>
                          <a:effectLst/>
                          <a:latin typeface="Times New Roman" pitchFamily="18" charset="0"/>
                          <a:cs typeface="Times New Roman" pitchFamily="18" charset="0"/>
                        </a:rPr>
                        <a:t>79,8</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id-ID" sz="2400" b="0" i="0" u="none" strike="noStrike" dirty="0" smtClean="0">
                          <a:solidFill>
                            <a:srgbClr val="000000"/>
                          </a:solidFill>
                          <a:effectLst/>
                          <a:latin typeface="Times New Roman" pitchFamily="18" charset="0"/>
                          <a:cs typeface="Times New Roman" pitchFamily="18" charset="0"/>
                        </a:rPr>
                        <a:t>8,6</a:t>
                      </a:r>
                      <a:endParaRPr lang="id-ID" sz="24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
        <p:nvSpPr>
          <p:cNvPr id="7" name="TextBox 6"/>
          <p:cNvSpPr txBox="1"/>
          <p:nvPr/>
        </p:nvSpPr>
        <p:spPr>
          <a:xfrm>
            <a:off x="457200" y="5219700"/>
            <a:ext cx="8229600" cy="646331"/>
          </a:xfrm>
          <a:prstGeom prst="rect">
            <a:avLst/>
          </a:prstGeom>
          <a:noFill/>
        </p:spPr>
        <p:txBody>
          <a:bodyPr wrap="square" rtlCol="0">
            <a:spAutoFit/>
          </a:bodyPr>
          <a:lstStyle/>
          <a:p>
            <a:r>
              <a:rPr lang="id-ID" dirty="0" smtClean="0"/>
              <a:t>Misal, </a:t>
            </a:r>
            <a:r>
              <a:rPr lang="id-ID" i="1" dirty="0" smtClean="0"/>
              <a:t>cut off </a:t>
            </a:r>
            <a:r>
              <a:rPr lang="id-ID" dirty="0" smtClean="0"/>
              <a:t>lulus ialah nilai </a:t>
            </a:r>
            <a:r>
              <a:rPr lang="id-ID" u="sng" dirty="0" smtClean="0"/>
              <a:t>&gt;</a:t>
            </a:r>
            <a:r>
              <a:rPr lang="id-ID" dirty="0" smtClean="0"/>
              <a:t> 70.</a:t>
            </a:r>
          </a:p>
          <a:p>
            <a:r>
              <a:rPr lang="id-ID" dirty="0" smtClean="0"/>
              <a:t>Binomial: Pretest--lulus  62.5%, Posttest—87.5%, Diff= 25%</a:t>
            </a:r>
          </a:p>
        </p:txBody>
      </p:sp>
      <p:sp>
        <p:nvSpPr>
          <p:cNvPr id="8" name="TextBox 7"/>
          <p:cNvSpPr txBox="1"/>
          <p:nvPr/>
        </p:nvSpPr>
        <p:spPr>
          <a:xfrm>
            <a:off x="457200" y="5772150"/>
            <a:ext cx="8229600" cy="369332"/>
          </a:xfrm>
          <a:prstGeom prst="rect">
            <a:avLst/>
          </a:prstGeom>
          <a:noFill/>
        </p:spPr>
        <p:txBody>
          <a:bodyPr wrap="square" rtlCol="0">
            <a:spAutoFit/>
          </a:bodyPr>
          <a:lstStyle/>
          <a:p>
            <a:r>
              <a:rPr lang="id-ID" dirty="0" smtClean="0"/>
              <a:t>Continuous: Pretest—71.1, posttest---79.8, Diff= 8.6</a:t>
            </a:r>
            <a:endParaRPr lang="id-ID" dirty="0"/>
          </a:p>
        </p:txBody>
      </p:sp>
      <p:sp>
        <p:nvSpPr>
          <p:cNvPr id="10" name="TextBox 9"/>
          <p:cNvSpPr txBox="1"/>
          <p:nvPr/>
        </p:nvSpPr>
        <p:spPr>
          <a:xfrm>
            <a:off x="457200" y="6191250"/>
            <a:ext cx="8229600" cy="338554"/>
          </a:xfrm>
          <a:prstGeom prst="rect">
            <a:avLst/>
          </a:prstGeom>
          <a:solidFill>
            <a:srgbClr val="FF0000"/>
          </a:solidFill>
        </p:spPr>
        <p:txBody>
          <a:bodyPr wrap="square" rtlCol="0">
            <a:spAutoFit/>
          </a:bodyPr>
          <a:lstStyle/>
          <a:p>
            <a:r>
              <a:rPr lang="id-ID" sz="1600" b="1" dirty="0" smtClean="0"/>
              <a:t>Paling penting ialah berbeda secara klinis (</a:t>
            </a:r>
            <a:r>
              <a:rPr lang="id-ID" sz="1600" b="1" i="1" dirty="0" smtClean="0">
                <a:solidFill>
                  <a:schemeClr val="bg1"/>
                </a:solidFill>
              </a:rPr>
              <a:t>clinical ly significant</a:t>
            </a:r>
            <a:r>
              <a:rPr lang="id-ID" sz="1600" b="1" dirty="0" smtClean="0"/>
              <a:t>)!! vs. </a:t>
            </a:r>
            <a:r>
              <a:rPr lang="id-ID" sz="1600" b="1" dirty="0" smtClean="0">
                <a:solidFill>
                  <a:schemeClr val="bg1"/>
                </a:solidFill>
              </a:rPr>
              <a:t>statistically significant</a:t>
            </a:r>
          </a:p>
        </p:txBody>
      </p:sp>
    </p:spTree>
    <p:extLst>
      <p:ext uri="{BB962C8B-B14F-4D97-AF65-F5344CB8AC3E}">
        <p14:creationId xmlns:p14="http://schemas.microsoft.com/office/powerpoint/2010/main" val="10699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05800" cy="4401205"/>
          </a:xfrm>
          <a:prstGeom prst="rect">
            <a:avLst/>
          </a:prstGeom>
          <a:noFill/>
        </p:spPr>
        <p:txBody>
          <a:bodyPr wrap="square" rtlCol="0">
            <a:spAutoFit/>
          </a:bodyPr>
          <a:lstStyle/>
          <a:p>
            <a:r>
              <a:rPr lang="id-ID" sz="2800" b="1" dirty="0" smtClean="0"/>
              <a:t>Agar bisa menetapkan besar sampel untuk suatu riset, maka peneliti harus memiliki informasi awal t</a:t>
            </a:r>
            <a:r>
              <a:rPr lang="en-US" sz="2800" b="1" dirty="0" smtClean="0"/>
              <a:t>t</a:t>
            </a:r>
            <a:r>
              <a:rPr lang="id-ID" sz="2800" b="1" dirty="0" smtClean="0"/>
              <a:t>g hal yg ingin diteliti terutama </a:t>
            </a:r>
            <a:r>
              <a:rPr lang="id-ID" sz="2800" b="1" i="1" dirty="0" smtClean="0"/>
              <a:t>outcome</a:t>
            </a:r>
            <a:r>
              <a:rPr lang="id-ID" sz="2800" b="1" dirty="0" smtClean="0"/>
              <a:t> variabelnya.</a:t>
            </a:r>
            <a:endParaRPr lang="en-US" sz="2800" b="1" dirty="0" smtClean="0"/>
          </a:p>
          <a:p>
            <a:endParaRPr lang="en-US" sz="2800" b="1" dirty="0" smtClean="0"/>
          </a:p>
          <a:p>
            <a:r>
              <a:rPr lang="id-ID" sz="2800" b="1" dirty="0" smtClean="0"/>
              <a:t>Informasi awal ini hanya bisa didapatkan apabila peneliti telah melakukan kajian literatur berkaitan dengan hasil-hasil riset yg pernah dilakukan sebelumnya baik di daerah yg sama a</a:t>
            </a:r>
            <a:r>
              <a:rPr lang="en-US" sz="2800" b="1" dirty="0" smtClean="0"/>
              <a:t>/ </a:t>
            </a:r>
            <a:r>
              <a:rPr lang="id-ID" sz="2800" b="1" dirty="0" smtClean="0"/>
              <a:t>pun dari penelitian di tempat lain. </a:t>
            </a:r>
          </a:p>
          <a:p>
            <a:endParaRPr lang="id-ID" sz="2800" b="1" dirty="0"/>
          </a:p>
        </p:txBody>
      </p:sp>
    </p:spTree>
    <p:extLst>
      <p:ext uri="{BB962C8B-B14F-4D97-AF65-F5344CB8AC3E}">
        <p14:creationId xmlns:p14="http://schemas.microsoft.com/office/powerpoint/2010/main" val="3422512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473" y="914400"/>
            <a:ext cx="8305800" cy="3970318"/>
          </a:xfrm>
          <a:prstGeom prst="rect">
            <a:avLst/>
          </a:prstGeom>
          <a:noFill/>
        </p:spPr>
        <p:txBody>
          <a:bodyPr wrap="square" rtlCol="0">
            <a:spAutoFit/>
          </a:bodyPr>
          <a:lstStyle/>
          <a:p>
            <a:r>
              <a:rPr lang="id-ID" sz="2800" b="1" cap="all" dirty="0"/>
              <a:t>Selain informasi awal, peneliti juga perlu </a:t>
            </a:r>
            <a:endParaRPr lang="en-US" sz="2800" b="1" cap="all" dirty="0" smtClean="0"/>
          </a:p>
          <a:p>
            <a:endParaRPr lang="en-US" sz="2800" b="1" cap="all" dirty="0"/>
          </a:p>
          <a:p>
            <a:pPr marL="514350" indent="-514350">
              <a:buAutoNum type="alphaLcPeriod"/>
            </a:pPr>
            <a:r>
              <a:rPr lang="id-ID" sz="2800" b="1" dirty="0" smtClean="0"/>
              <a:t>Menentukan </a:t>
            </a:r>
            <a:r>
              <a:rPr lang="id-ID" sz="2800" b="1" u="sng" dirty="0" smtClean="0"/>
              <a:t>perbedaan</a:t>
            </a:r>
            <a:r>
              <a:rPr lang="id-ID" sz="2800" b="1" dirty="0" smtClean="0"/>
              <a:t> efek intervensi yg akan diuji (yg dianggap bermakna secara </a:t>
            </a:r>
            <a:r>
              <a:rPr lang="id-ID" sz="2800" b="1" u="sng" dirty="0" smtClean="0">
                <a:solidFill>
                  <a:srgbClr val="00B0F0"/>
                </a:solidFill>
              </a:rPr>
              <a:t>substans</a:t>
            </a:r>
            <a:r>
              <a:rPr lang="id-ID" sz="2800" b="1" u="sng" dirty="0" smtClean="0"/>
              <a:t>i</a:t>
            </a:r>
            <a:r>
              <a:rPr lang="id-ID" sz="2800" b="1" dirty="0" smtClean="0"/>
              <a:t>), </a:t>
            </a:r>
            <a:endParaRPr lang="en-US" sz="2800" b="1" dirty="0" smtClean="0"/>
          </a:p>
          <a:p>
            <a:pPr marL="514350" indent="-514350">
              <a:buAutoNum type="alphaLcPeriod"/>
            </a:pPr>
            <a:r>
              <a:rPr lang="id-ID" sz="2800" b="1" dirty="0" smtClean="0"/>
              <a:t>Menentukan selang kepercayaan </a:t>
            </a:r>
            <a:r>
              <a:rPr lang="en-US" sz="2800" b="1" dirty="0" smtClean="0"/>
              <a:t>&amp;</a:t>
            </a:r>
            <a:r>
              <a:rPr lang="id-ID" sz="2800" b="1" dirty="0" smtClean="0"/>
              <a:t> kekuatan ujinya,  </a:t>
            </a:r>
            <a:endParaRPr lang="en-US" sz="2800" b="1" dirty="0" smtClean="0"/>
          </a:p>
          <a:p>
            <a:pPr marL="514350" indent="-514350">
              <a:buAutoNum type="alphaLcPeriod"/>
            </a:pPr>
            <a:r>
              <a:rPr lang="id-ID" sz="2800" b="1" dirty="0" smtClean="0"/>
              <a:t>Menentukan bagaimana cara penarikan sampelnya (acak sederhana a</a:t>
            </a:r>
            <a:r>
              <a:rPr lang="en-US" sz="2800" b="1" dirty="0" smtClean="0"/>
              <a:t>/ </a:t>
            </a:r>
            <a:r>
              <a:rPr lang="id-ID" sz="2800" b="1" dirty="0" smtClean="0"/>
              <a:t>kompleks).</a:t>
            </a:r>
          </a:p>
          <a:p>
            <a:endParaRPr lang="id-ID" sz="2800" b="1" cap="all" dirty="0"/>
          </a:p>
        </p:txBody>
      </p:sp>
    </p:spTree>
    <p:extLst>
      <p:ext uri="{BB962C8B-B14F-4D97-AF65-F5344CB8AC3E}">
        <p14:creationId xmlns:p14="http://schemas.microsoft.com/office/powerpoint/2010/main" val="303700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4401205"/>
          </a:xfrm>
          <a:prstGeom prst="rect">
            <a:avLst/>
          </a:prstGeom>
          <a:noFill/>
        </p:spPr>
        <p:txBody>
          <a:bodyPr wrap="square" rtlCol="0">
            <a:spAutoFit/>
          </a:bodyPr>
          <a:lstStyle/>
          <a:p>
            <a:r>
              <a:rPr lang="en-US" sz="2800" b="1" dirty="0" err="1" smtClean="0"/>
              <a:t>Misal</a:t>
            </a:r>
            <a:r>
              <a:rPr lang="id-ID" sz="2800" b="1" dirty="0" smtClean="0"/>
              <a:t>, </a:t>
            </a:r>
            <a:r>
              <a:rPr lang="id-ID" sz="2800" b="1" dirty="0"/>
              <a:t>suatu survei dilakuan bertujuan </a:t>
            </a:r>
            <a:r>
              <a:rPr lang="id-ID" sz="2800" b="1" dirty="0" smtClean="0"/>
              <a:t>utk </a:t>
            </a:r>
            <a:r>
              <a:rPr lang="id-ID" sz="2800" b="1" dirty="0"/>
              <a:t>mengetahui status gizi Balita di suatu Kabupaten, apabila sampel ditarik secara langsung dari daftar seluruh Balita di Kabupaten tersebut, maka perhitungan besar sampelnya </a:t>
            </a:r>
            <a:r>
              <a:rPr lang="id-ID" sz="2800" b="1" dirty="0" smtClean="0"/>
              <a:t>dpt </a:t>
            </a:r>
            <a:r>
              <a:rPr lang="id-ID" sz="2800" b="1" dirty="0"/>
              <a:t>menggunakan rumus umum </a:t>
            </a:r>
            <a:r>
              <a:rPr lang="id-ID" sz="2800" b="1" dirty="0" smtClean="0"/>
              <a:t>spt </a:t>
            </a:r>
            <a:r>
              <a:rPr lang="id-ID" sz="2800" b="1" dirty="0"/>
              <a:t>pada contoh-1 berikut ini (Lwanga and Lemeshow, 1991; Paul dan Lemeshow, 1999). </a:t>
            </a:r>
          </a:p>
          <a:p>
            <a:r>
              <a:rPr lang="id-ID" sz="2800" b="1" dirty="0"/>
              <a:t> </a:t>
            </a:r>
          </a:p>
          <a:p>
            <a:r>
              <a:rPr lang="id-ID" sz="2800" b="1" i="1" dirty="0"/>
              <a:t>Rumus perhitungan besar sampel untuk estimasi </a:t>
            </a:r>
            <a:r>
              <a:rPr lang="id-ID" sz="2800" b="1" i="1" dirty="0" smtClean="0"/>
              <a:t>proporsi (</a:t>
            </a:r>
            <a:r>
              <a:rPr lang="id-ID" sz="2800" b="1" i="1" dirty="0" smtClean="0">
                <a:solidFill>
                  <a:srgbClr val="00B0F0"/>
                </a:solidFill>
              </a:rPr>
              <a:t>survey</a:t>
            </a:r>
            <a:r>
              <a:rPr lang="id-ID" sz="2800" b="1" i="1" dirty="0" smtClean="0"/>
              <a:t>) </a:t>
            </a:r>
            <a:r>
              <a:rPr lang="id-ID" sz="2800" b="1" i="1" dirty="0"/>
              <a:t>rancangan acak sederhana: </a:t>
            </a:r>
            <a:endParaRPr lang="id-ID" sz="2800" b="1"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814748233"/>
              </p:ext>
            </p:extLst>
          </p:nvPr>
        </p:nvGraphicFramePr>
        <p:xfrm>
          <a:off x="1796139" y="4702443"/>
          <a:ext cx="4985661" cy="1774557"/>
        </p:xfrm>
        <a:graphic>
          <a:graphicData uri="http://schemas.openxmlformats.org/presentationml/2006/ole">
            <mc:AlternateContent xmlns:mc="http://schemas.openxmlformats.org/markup-compatibility/2006">
              <mc:Choice xmlns:v="urn:schemas-microsoft-com:vml" Requires="v">
                <p:oleObj spid="_x0000_s2054" name="Equation" r:id="rId3" imgW="1180588" imgH="418918" progId="Equation.3">
                  <p:embed/>
                </p:oleObj>
              </mc:Choice>
              <mc:Fallback>
                <p:oleObj name="Equation" r:id="rId3" imgW="1180588"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6139" y="4702443"/>
                        <a:ext cx="4985661" cy="1774557"/>
                      </a:xfrm>
                      <a:prstGeom prst="rect">
                        <a:avLst/>
                      </a:prstGeom>
                      <a:noFill/>
                    </p:spPr>
                  </p:pic>
                </p:oleObj>
              </mc:Fallback>
            </mc:AlternateContent>
          </a:graphicData>
        </a:graphic>
      </p:graphicFrame>
    </p:spTree>
    <p:extLst>
      <p:ext uri="{BB962C8B-B14F-4D97-AF65-F5344CB8AC3E}">
        <p14:creationId xmlns:p14="http://schemas.microsoft.com/office/powerpoint/2010/main" val="410653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2400" y="152400"/>
            <a:ext cx="8839200" cy="4343400"/>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id-ID" sz="2800" b="1" i="0" u="sng" strike="noStrike" cap="all" normalizeH="0" dirty="0" smtClean="0">
                <a:ln>
                  <a:noFill/>
                </a:ln>
                <a:solidFill>
                  <a:schemeClr val="tx1"/>
                </a:solidFill>
                <a:effectLst/>
                <a:latin typeface="Calibri" pitchFamily="34" charset="0"/>
                <a:cs typeface="Arial" pitchFamily="34" charset="0"/>
              </a:rPr>
              <a:t>Contoh-1</a:t>
            </a:r>
            <a:r>
              <a:rPr kumimoji="0" lang="en-US" altLang="id-ID" sz="2800" b="1" i="0" u="sng" strike="noStrike" cap="none" normalizeH="0" baseline="0" dirty="0" smtClean="0">
                <a:ln>
                  <a:noFill/>
                </a:ln>
                <a:solidFill>
                  <a:schemeClr val="tx1"/>
                </a:solidFill>
                <a:effectLst/>
                <a:latin typeface="Calibri" pitchFamily="34" charset="0"/>
                <a:cs typeface="Arial" pitchFamily="34" charset="0"/>
              </a:rPr>
              <a:t/>
            </a:r>
            <a:br>
              <a:rPr kumimoji="0" lang="en-US" altLang="id-ID" sz="2800" b="1" i="0" u="sng" strike="noStrike" cap="none" normalizeH="0" baseline="0" dirty="0" smtClean="0">
                <a:ln>
                  <a:noFill/>
                </a:ln>
                <a:solidFill>
                  <a:schemeClr val="tx1"/>
                </a:solidFill>
                <a:effectLst/>
                <a:latin typeface="Calibri" pitchFamily="34" charset="0"/>
                <a:cs typeface="Arial" pitchFamily="34" charset="0"/>
              </a:rPr>
            </a:br>
            <a:endParaRPr kumimoji="0" lang="id-ID" altLang="id-ID"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4240121303"/>
              </p:ext>
            </p:extLst>
          </p:nvPr>
        </p:nvGraphicFramePr>
        <p:xfrm>
          <a:off x="138545" y="4724400"/>
          <a:ext cx="8832272" cy="1295400"/>
        </p:xfrm>
        <a:graphic>
          <a:graphicData uri="http://schemas.openxmlformats.org/presentationml/2006/ole">
            <mc:AlternateContent xmlns:mc="http://schemas.openxmlformats.org/markup-compatibility/2006">
              <mc:Choice xmlns:v="urn:schemas-microsoft-com:vml" Requires="v">
                <p:oleObj spid="_x0000_s3078" name="Equation" r:id="rId4" imgW="3009900" imgH="444500" progId="Equation.3">
                  <p:embed/>
                </p:oleObj>
              </mc:Choice>
              <mc:Fallback>
                <p:oleObj name="Equation" r:id="rId4" imgW="3009900" imgH="4445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45" y="4724400"/>
                        <a:ext cx="8832272" cy="1295400"/>
                      </a:xfrm>
                      <a:prstGeom prst="rect">
                        <a:avLst/>
                      </a:prstGeom>
                      <a:noFill/>
                    </p:spPr>
                  </p:pic>
                </p:oleObj>
              </mc:Fallback>
            </mc:AlternateContent>
          </a:graphicData>
        </a:graphic>
      </p:graphicFrame>
      <p:sp>
        <p:nvSpPr>
          <p:cNvPr id="5" name="Rectangle 4"/>
          <p:cNvSpPr/>
          <p:nvPr/>
        </p:nvSpPr>
        <p:spPr>
          <a:xfrm>
            <a:off x="457200" y="832561"/>
            <a:ext cx="8382000" cy="3108543"/>
          </a:xfrm>
          <a:prstGeom prst="rect">
            <a:avLst/>
          </a:prstGeom>
        </p:spPr>
        <p:txBody>
          <a:bodyPr wrap="square">
            <a:spAutoFit/>
          </a:bodyPr>
          <a:lstStyle/>
          <a:p>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prevalensi</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di </a:t>
            </a:r>
            <a:r>
              <a:rPr lang="en-US" sz="2800" b="1" dirty="0" err="1"/>
              <a:t>Kabupaten</a:t>
            </a:r>
            <a:r>
              <a:rPr lang="en-US" sz="2800" b="1" dirty="0"/>
              <a:t> </a:t>
            </a:r>
            <a:r>
              <a:rPr lang="en-US" sz="2800" b="1" dirty="0" smtClean="0"/>
              <a:t>B. </a:t>
            </a:r>
            <a:r>
              <a:rPr lang="en-US" sz="2800" b="1" dirty="0" err="1"/>
              <a:t>Penelitian</a:t>
            </a:r>
            <a:r>
              <a:rPr lang="en-US" sz="2800" b="1" dirty="0"/>
              <a:t> di </a:t>
            </a:r>
            <a:r>
              <a:rPr lang="en-US" sz="2800" b="1" dirty="0" smtClean="0"/>
              <a:t>Prov. </a:t>
            </a:r>
            <a:r>
              <a:rPr lang="en-US" sz="2800" b="1" dirty="0" err="1" smtClean="0"/>
              <a:t>melaporkan</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15% (P=0,15).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 1,96)  </a:t>
            </a:r>
            <a:r>
              <a:rPr lang="en-US" sz="2800" b="1" dirty="0" err="1" smtClean="0"/>
              <a:t>bhw</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di </a:t>
            </a:r>
            <a:r>
              <a:rPr lang="en-US" sz="2800" b="1" dirty="0" smtClean="0"/>
              <a:t>B </a:t>
            </a:r>
            <a:r>
              <a:rPr lang="en-US" sz="2800" b="1" dirty="0" err="1"/>
              <a:t>berkisar</a:t>
            </a:r>
            <a:r>
              <a:rPr lang="en-US" sz="2800" b="1" dirty="0"/>
              <a:t> 10—20% (d=0,05).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Balita</a:t>
            </a:r>
            <a:r>
              <a:rPr lang="en-US" sz="2800" b="1" dirty="0"/>
              <a:t> di </a:t>
            </a:r>
            <a:r>
              <a:rPr lang="en-US" sz="2800" b="1" dirty="0" err="1"/>
              <a:t>Kabupaten</a:t>
            </a:r>
            <a:r>
              <a:rPr lang="en-US" sz="2800" b="1" dirty="0"/>
              <a:t> (</a:t>
            </a:r>
            <a:r>
              <a:rPr lang="en-US" sz="2800" b="1" dirty="0" err="1"/>
              <a:t>kerangka</a:t>
            </a:r>
            <a:r>
              <a:rPr lang="en-US" sz="2800" b="1" dirty="0"/>
              <a:t> </a:t>
            </a:r>
            <a:r>
              <a:rPr lang="en-US" sz="2800" b="1" dirty="0" err="1"/>
              <a:t>sampel</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196 </a:t>
            </a:r>
            <a:r>
              <a:rPr lang="en-US" sz="2800" b="1" dirty="0" err="1"/>
              <a:t>Balita</a:t>
            </a:r>
            <a:r>
              <a:rPr lang="en-US" sz="2800" b="1" dirty="0"/>
              <a:t>.</a:t>
            </a:r>
            <a:endParaRPr lang="id-ID" sz="2800" b="1" dirty="0"/>
          </a:p>
        </p:txBody>
      </p:sp>
    </p:spTree>
    <p:extLst>
      <p:ext uri="{BB962C8B-B14F-4D97-AF65-F5344CB8AC3E}">
        <p14:creationId xmlns:p14="http://schemas.microsoft.com/office/powerpoint/2010/main" val="152099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5693866"/>
          </a:xfrm>
          <a:prstGeom prst="rect">
            <a:avLst/>
          </a:prstGeom>
          <a:noFill/>
        </p:spPr>
        <p:txBody>
          <a:bodyPr wrap="square" rtlCol="0">
            <a:spAutoFit/>
          </a:bodyPr>
          <a:lstStyle/>
          <a:p>
            <a:r>
              <a:rPr lang="id-ID" sz="2800" b="1" cap="all" dirty="0" smtClean="0"/>
              <a:t>seringkali </a:t>
            </a:r>
            <a:r>
              <a:rPr lang="id-ID" sz="2800" b="1" cap="all" dirty="0"/>
              <a:t>kita </a:t>
            </a:r>
            <a:r>
              <a:rPr lang="id-ID" sz="2800" b="1" cap="all" dirty="0" smtClean="0"/>
              <a:t>tdk </a:t>
            </a:r>
            <a:r>
              <a:rPr lang="id-ID" sz="2800" b="1" cap="all" dirty="0"/>
              <a:t>punya daftar Balita </a:t>
            </a:r>
            <a:r>
              <a:rPr lang="id-ID" sz="2800" b="1" cap="all" dirty="0" smtClean="0"/>
              <a:t>yg </a:t>
            </a:r>
            <a:r>
              <a:rPr lang="id-ID" sz="2800" b="1" cap="all" dirty="0"/>
              <a:t>akurat </a:t>
            </a:r>
            <a:r>
              <a:rPr lang="en-US" sz="2800" b="1" cap="all" dirty="0" smtClean="0"/>
              <a:t>&amp;</a:t>
            </a:r>
            <a:r>
              <a:rPr lang="id-ID" sz="2800" b="1" cap="all" dirty="0" smtClean="0"/>
              <a:t> </a:t>
            </a:r>
            <a:r>
              <a:rPr lang="id-ID" sz="2800" b="1" cap="all" dirty="0"/>
              <a:t>terbaru di Kabupaten </a:t>
            </a:r>
            <a:r>
              <a:rPr lang="id-ID" sz="2800" b="1" cap="all" dirty="0" smtClean="0"/>
              <a:t>tsb, shg </a:t>
            </a:r>
            <a:r>
              <a:rPr lang="id-ID" sz="2800" b="1" cap="all" dirty="0"/>
              <a:t>kita lakukan penarikan sampel secara </a:t>
            </a:r>
            <a:r>
              <a:rPr lang="id-ID" sz="2800" b="1" cap="all" dirty="0" smtClean="0"/>
              <a:t>bertahap</a:t>
            </a:r>
            <a:endParaRPr lang="en-US" sz="2800" b="1" cap="all" dirty="0" smtClean="0"/>
          </a:p>
          <a:p>
            <a:r>
              <a:rPr lang="id-ID" sz="2800" b="1" cap="all" dirty="0" smtClean="0"/>
              <a:t>tahap </a:t>
            </a:r>
            <a:r>
              <a:rPr lang="id-ID" sz="2800" b="1" cap="all" dirty="0"/>
              <a:t>pertama memilih beberapa Desa </a:t>
            </a:r>
            <a:r>
              <a:rPr lang="id-ID" sz="2800" b="1" cap="all" dirty="0" smtClean="0"/>
              <a:t> </a:t>
            </a:r>
            <a:endParaRPr lang="en-US" sz="2800" b="1" cap="all" dirty="0" smtClean="0"/>
          </a:p>
          <a:p>
            <a:r>
              <a:rPr lang="id-ID" sz="2800" b="1" cap="all" dirty="0" smtClean="0"/>
              <a:t>Tahap</a:t>
            </a:r>
            <a:r>
              <a:rPr lang="en-US" sz="2800" b="1" cap="all" dirty="0" smtClean="0"/>
              <a:t> </a:t>
            </a:r>
            <a:r>
              <a:rPr lang="id-ID" sz="2800" b="1" cap="all" dirty="0" smtClean="0"/>
              <a:t>kedua </a:t>
            </a:r>
            <a:r>
              <a:rPr lang="id-ID" sz="2800" b="1" cap="all" dirty="0"/>
              <a:t>memilih </a:t>
            </a:r>
            <a:r>
              <a:rPr lang="id-ID" sz="2800" b="1" cap="all" dirty="0" smtClean="0"/>
              <a:t>bbrp </a:t>
            </a:r>
            <a:r>
              <a:rPr lang="id-ID" sz="2800" b="1" cap="all" dirty="0"/>
              <a:t>Balita di Desa terpilih. </a:t>
            </a:r>
            <a:endParaRPr lang="en-US" sz="2800" b="1" cap="all" dirty="0" smtClean="0"/>
          </a:p>
          <a:p>
            <a:endParaRPr lang="en-US" sz="2800" b="1" cap="all" dirty="0"/>
          </a:p>
          <a:p>
            <a:r>
              <a:rPr lang="id-ID" sz="2800" b="1" dirty="0" smtClean="0"/>
              <a:t>Perhitungan besar sampelnya perlu dikoreksi dgn efek disain (</a:t>
            </a:r>
            <a:r>
              <a:rPr lang="id-ID" sz="2800" b="1" i="1" dirty="0" smtClean="0"/>
              <a:t>design effect/deff</a:t>
            </a:r>
            <a:r>
              <a:rPr lang="id-ID" sz="2800" b="1" dirty="0" smtClean="0"/>
              <a:t>) spt pada contoh-2 berikut ini. </a:t>
            </a:r>
            <a:endParaRPr lang="en-US" sz="2800" b="1" dirty="0" smtClean="0"/>
          </a:p>
          <a:p>
            <a:endParaRPr lang="en-US" sz="2800" b="1" i="1" dirty="0" smtClean="0"/>
          </a:p>
          <a:p>
            <a:r>
              <a:rPr lang="id-ID" sz="2800" b="1" i="1" dirty="0" smtClean="0"/>
              <a:t>Ingat, di tingkat desa biasanya tersedia daftar balita yang lengkap </a:t>
            </a:r>
            <a:r>
              <a:rPr lang="en-US" sz="2800" b="1" i="1" dirty="0" smtClean="0"/>
              <a:t>&amp;</a:t>
            </a:r>
            <a:r>
              <a:rPr lang="id-ID" sz="2800" b="1" i="1" dirty="0" smtClean="0"/>
              <a:t> terbaru, jika belum ada maka peneliti harus membuat daftar balitanya terlebih dahulu.</a:t>
            </a:r>
            <a:endParaRPr lang="id-ID" sz="2800" b="1" dirty="0" smtClean="0"/>
          </a:p>
          <a:p>
            <a:endParaRPr lang="id-ID" sz="2800" b="1" cap="all" dirty="0"/>
          </a:p>
        </p:txBody>
      </p:sp>
    </p:spTree>
    <p:extLst>
      <p:ext uri="{BB962C8B-B14F-4D97-AF65-F5344CB8AC3E}">
        <p14:creationId xmlns:p14="http://schemas.microsoft.com/office/powerpoint/2010/main" val="1211204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0"/>
            <a:ext cx="8707582" cy="4247317"/>
          </a:xfrm>
          <a:prstGeom prst="rect">
            <a:avLst/>
          </a:prstGeom>
          <a:noFill/>
        </p:spPr>
        <p:txBody>
          <a:bodyPr wrap="square" rtlCol="0">
            <a:spAutoFit/>
          </a:bodyPr>
          <a:lstStyle/>
          <a:p>
            <a:pPr algn="ctr"/>
            <a:r>
              <a:rPr lang="en-US" sz="2800" b="1" u="sng" cap="all" dirty="0" smtClean="0"/>
              <a:t>Contoh-2</a:t>
            </a:r>
            <a:r>
              <a:rPr lang="en-US" sz="2800" b="1" u="sng" cap="all" dirty="0"/>
              <a:t/>
            </a:r>
            <a:br>
              <a:rPr lang="en-US" sz="2800" b="1" u="sng" cap="all" dirty="0"/>
            </a:br>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prevalensi</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di </a:t>
            </a:r>
            <a:r>
              <a:rPr lang="en-US" sz="2800" b="1" dirty="0" err="1" smtClean="0"/>
              <a:t>Kab.B</a:t>
            </a:r>
            <a:r>
              <a:rPr lang="en-US" sz="2800" b="1" dirty="0" smtClean="0"/>
              <a:t>. </a:t>
            </a:r>
            <a:r>
              <a:rPr lang="en-US" sz="2800" b="1" dirty="0" err="1"/>
              <a:t>Penelitian</a:t>
            </a:r>
            <a:r>
              <a:rPr lang="en-US" sz="2800" b="1" dirty="0"/>
              <a:t> di </a:t>
            </a:r>
            <a:r>
              <a:rPr lang="en-US" sz="2800" b="1" dirty="0" smtClean="0"/>
              <a:t>Prov. </a:t>
            </a:r>
            <a:r>
              <a:rPr lang="en-US" sz="2800" b="1" dirty="0" err="1" smtClean="0"/>
              <a:t>melaporkan</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15% (P=0,15).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 1,96) </a:t>
            </a:r>
            <a:r>
              <a:rPr lang="en-US" sz="2800" b="1" dirty="0" err="1" smtClean="0"/>
              <a:t>bhw</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di Bogor 10—20% (d=0,05).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bertahap</a:t>
            </a:r>
            <a:r>
              <a:rPr lang="en-US" sz="2800" b="1" dirty="0"/>
              <a:t>, </a:t>
            </a:r>
            <a:r>
              <a:rPr lang="en-US" sz="2800" b="1" dirty="0" err="1"/>
              <a:t>tahap</a:t>
            </a:r>
            <a:r>
              <a:rPr lang="en-US" sz="2800" b="1" dirty="0"/>
              <a:t> </a:t>
            </a:r>
            <a:r>
              <a:rPr lang="en-US" sz="2800" b="1" dirty="0" err="1"/>
              <a:t>pertama</a:t>
            </a:r>
            <a:r>
              <a:rPr lang="en-US" sz="2800" b="1" dirty="0"/>
              <a:t> </a:t>
            </a:r>
            <a:r>
              <a:rPr lang="en-US" sz="2800" b="1" dirty="0" err="1"/>
              <a:t>memilih</a:t>
            </a:r>
            <a:r>
              <a:rPr lang="en-US" sz="2800" b="1" dirty="0"/>
              <a:t> </a:t>
            </a:r>
            <a:r>
              <a:rPr lang="en-US" sz="2800" b="1" dirty="0" err="1" smtClean="0"/>
              <a:t>bbrp</a:t>
            </a:r>
            <a:r>
              <a:rPr lang="en-US" sz="2800" b="1" dirty="0" smtClean="0"/>
              <a:t> </a:t>
            </a:r>
            <a:r>
              <a:rPr lang="en-US" sz="2800" b="1" dirty="0" err="1"/>
              <a:t>Desa</a:t>
            </a:r>
            <a:r>
              <a:rPr lang="en-US" sz="2800" b="1" dirty="0"/>
              <a:t> </a:t>
            </a:r>
            <a:r>
              <a:rPr lang="en-US" sz="2800" b="1" dirty="0" smtClean="0"/>
              <a:t>&amp; </a:t>
            </a:r>
            <a:r>
              <a:rPr lang="en-US" sz="2800" b="1" dirty="0" err="1"/>
              <a:t>tahap</a:t>
            </a:r>
            <a:r>
              <a:rPr lang="en-US" sz="2800" b="1" dirty="0"/>
              <a:t> </a:t>
            </a:r>
            <a:r>
              <a:rPr lang="en-US" sz="2800" b="1" dirty="0" err="1"/>
              <a:t>kedua</a:t>
            </a:r>
            <a:r>
              <a:rPr lang="en-US" sz="2800" b="1" dirty="0"/>
              <a:t> </a:t>
            </a:r>
            <a:r>
              <a:rPr lang="en-US" sz="2800" b="1" dirty="0" err="1"/>
              <a:t>memilih</a:t>
            </a:r>
            <a:r>
              <a:rPr lang="en-US" sz="2800" b="1" dirty="0"/>
              <a:t> </a:t>
            </a:r>
            <a:r>
              <a:rPr lang="en-US" sz="2800" b="1" dirty="0" err="1"/>
              <a:t>Balita</a:t>
            </a:r>
            <a:r>
              <a:rPr lang="en-US" sz="2800" b="1" dirty="0"/>
              <a:t> di </a:t>
            </a:r>
            <a:r>
              <a:rPr lang="en-US" sz="2800" b="1" dirty="0" err="1"/>
              <a:t>Desa</a:t>
            </a:r>
            <a:r>
              <a:rPr lang="en-US" sz="2800" b="1" dirty="0"/>
              <a:t> </a:t>
            </a:r>
            <a:r>
              <a:rPr lang="en-US" sz="2800" b="1" dirty="0" err="1"/>
              <a:t>terpilih</a:t>
            </a:r>
            <a:r>
              <a:rPr lang="en-US" sz="2800" b="1" dirty="0"/>
              <a:t>, </a:t>
            </a:r>
            <a:r>
              <a:rPr lang="en-US" sz="2800" b="1" dirty="0" err="1"/>
              <a:t>serta</a:t>
            </a:r>
            <a:r>
              <a:rPr lang="en-US" sz="2800" b="1" dirty="0"/>
              <a:t> </a:t>
            </a:r>
            <a:r>
              <a:rPr lang="en-US" sz="2800" b="1" dirty="0" err="1"/>
              <a:t>disain</a:t>
            </a:r>
            <a:r>
              <a:rPr lang="en-US" sz="2800" b="1" dirty="0"/>
              <a:t> </a:t>
            </a:r>
            <a:r>
              <a:rPr lang="en-US" sz="2800" b="1" dirty="0" err="1"/>
              <a:t>efek</a:t>
            </a:r>
            <a:r>
              <a:rPr lang="en-US" sz="2800" b="1" dirty="0"/>
              <a:t> 2.0, </a:t>
            </a:r>
            <a:r>
              <a:rPr lang="en-US" sz="2800" b="1" dirty="0" err="1"/>
              <a:t>maka</a:t>
            </a:r>
            <a:r>
              <a:rPr lang="en-US" sz="2800" b="1" dirty="0"/>
              <a:t> </a:t>
            </a:r>
            <a:r>
              <a:rPr lang="en-US" sz="2800" b="1" dirty="0" err="1"/>
              <a:t>peneliti</a:t>
            </a:r>
            <a:r>
              <a:rPr lang="en-US" sz="2800" b="1" dirty="0"/>
              <a:t> </a:t>
            </a:r>
            <a:r>
              <a:rPr lang="en-US" sz="2800" b="1" dirty="0" err="1" smtClean="0"/>
              <a:t>perlu</a:t>
            </a:r>
            <a:r>
              <a:rPr lang="en-US" sz="2800" b="1" dirty="0" smtClean="0"/>
              <a:t> </a:t>
            </a:r>
            <a:r>
              <a:rPr lang="en-US" sz="2800" b="1" dirty="0" err="1"/>
              <a:t>besar</a:t>
            </a:r>
            <a:r>
              <a:rPr lang="en-US" sz="2800" b="1" dirty="0"/>
              <a:t> </a:t>
            </a:r>
            <a:r>
              <a:rPr lang="en-US" sz="2800" b="1" dirty="0" err="1"/>
              <a:t>sampel</a:t>
            </a:r>
            <a:r>
              <a:rPr lang="en-US" sz="2800" b="1" dirty="0"/>
              <a:t> </a:t>
            </a:r>
            <a:r>
              <a:rPr lang="en-US" sz="2800" b="1" dirty="0" err="1"/>
              <a:t>sebanyak</a:t>
            </a:r>
            <a:r>
              <a:rPr lang="en-US" sz="2800" b="1" dirty="0"/>
              <a:t> 392 </a:t>
            </a:r>
            <a:r>
              <a:rPr lang="en-US" sz="2800" b="1" dirty="0" err="1"/>
              <a:t>Balita</a:t>
            </a:r>
            <a:r>
              <a:rPr lang="en-US" sz="2800" b="1" dirty="0" smtClean="0"/>
              <a:t>.</a:t>
            </a:r>
            <a:r>
              <a:rPr lang="id-ID" dirty="0"/>
              <a:t>  </a:t>
            </a:r>
          </a:p>
          <a:p>
            <a:r>
              <a:rPr lang="id-ID" dirty="0"/>
              <a:t> </a:t>
            </a:r>
          </a:p>
        </p:txBody>
      </p:sp>
      <p:sp>
        <p:nvSpPr>
          <p:cNvPr id="3" name="TextBox 2"/>
          <p:cNvSpPr txBox="1"/>
          <p:nvPr/>
        </p:nvSpPr>
        <p:spPr>
          <a:xfrm>
            <a:off x="381000" y="152400"/>
            <a:ext cx="8555182" cy="1231106"/>
          </a:xfrm>
          <a:prstGeom prst="rect">
            <a:avLst/>
          </a:prstGeom>
          <a:noFill/>
        </p:spPr>
        <p:txBody>
          <a:bodyPr wrap="square" rtlCol="0">
            <a:spAutoFit/>
          </a:bodyPr>
          <a:lstStyle/>
          <a:p>
            <a:r>
              <a:rPr lang="id-ID" i="1" dirty="0" smtClean="0"/>
              <a:t> </a:t>
            </a:r>
            <a:r>
              <a:rPr lang="id-ID" sz="2800" b="1" i="1" cap="all" dirty="0" smtClean="0"/>
              <a:t>Rumus perhitungan besar sampel untuk estimasi proporsi rancangan klaster: </a:t>
            </a:r>
            <a:endParaRPr lang="en-US" sz="2800" b="1" i="1" cap="all" dirty="0" smtClean="0"/>
          </a:p>
          <a:p>
            <a:endParaRPr lang="id-ID"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231139653"/>
              </p:ext>
            </p:extLst>
          </p:nvPr>
        </p:nvGraphicFramePr>
        <p:xfrm>
          <a:off x="2057399" y="1152958"/>
          <a:ext cx="4154487" cy="1133042"/>
        </p:xfrm>
        <a:graphic>
          <a:graphicData uri="http://schemas.openxmlformats.org/presentationml/2006/ole">
            <mc:AlternateContent xmlns:mc="http://schemas.openxmlformats.org/markup-compatibility/2006">
              <mc:Choice xmlns:v="urn:schemas-microsoft-com:vml" Requires="v">
                <p:oleObj spid="_x0000_s4102" name="Equation" r:id="rId3" imgW="1549400" imgH="419100" progId="Equation.3">
                  <p:embed/>
                </p:oleObj>
              </mc:Choice>
              <mc:Fallback>
                <p:oleObj name="Equation" r:id="rId3" imgW="15494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1152958"/>
                        <a:ext cx="4154487" cy="1133042"/>
                      </a:xfrm>
                      <a:prstGeom prst="rect">
                        <a:avLst/>
                      </a:prstGeom>
                      <a:noFill/>
                    </p:spPr>
                  </p:pic>
                </p:oleObj>
              </mc:Fallback>
            </mc:AlternateContent>
          </a:graphicData>
        </a:graphic>
      </p:graphicFrame>
    </p:spTree>
    <p:extLst>
      <p:ext uri="{BB962C8B-B14F-4D97-AF65-F5344CB8AC3E}">
        <p14:creationId xmlns:p14="http://schemas.microsoft.com/office/powerpoint/2010/main" val="140239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267200"/>
            <a:ext cx="8458200" cy="2092881"/>
          </a:xfrm>
          <a:prstGeom prst="rect">
            <a:avLst/>
          </a:prstGeom>
          <a:noFill/>
        </p:spPr>
        <p:txBody>
          <a:bodyPr wrap="square" rtlCol="0">
            <a:spAutoFit/>
          </a:bodyPr>
          <a:lstStyle/>
          <a:p>
            <a:r>
              <a:rPr lang="en-US" sz="2800" b="1" dirty="0" err="1" smtClean="0"/>
              <a:t>Jika</a:t>
            </a:r>
            <a:r>
              <a:rPr lang="en-US" sz="2800" b="1" dirty="0" smtClean="0"/>
              <a:t> </a:t>
            </a:r>
            <a:r>
              <a:rPr lang="en-US" sz="2800" b="1" dirty="0" err="1" smtClean="0"/>
              <a:t>peneliti</a:t>
            </a:r>
            <a:r>
              <a:rPr lang="en-US" sz="2800" b="1" dirty="0" smtClean="0"/>
              <a:t> </a:t>
            </a:r>
            <a:r>
              <a:rPr lang="en-US" sz="2800" b="1" dirty="0" err="1" smtClean="0"/>
              <a:t>memilih</a:t>
            </a:r>
            <a:r>
              <a:rPr lang="en-US" sz="2800" b="1" dirty="0" smtClean="0"/>
              <a:t> 40 </a:t>
            </a:r>
            <a:r>
              <a:rPr lang="en-US" sz="2800" b="1" dirty="0" err="1" smtClean="0"/>
              <a:t>desa</a:t>
            </a:r>
            <a:r>
              <a:rPr lang="en-US" sz="2800" b="1" dirty="0" smtClean="0"/>
              <a:t>, </a:t>
            </a:r>
            <a:r>
              <a:rPr lang="en-US" sz="2800" b="1" dirty="0" err="1" smtClean="0"/>
              <a:t>maka</a:t>
            </a:r>
            <a:r>
              <a:rPr lang="en-US" sz="2800" b="1" dirty="0" smtClean="0"/>
              <a:t> per </a:t>
            </a:r>
            <a:r>
              <a:rPr lang="en-US" sz="2800" b="1" dirty="0" err="1" smtClean="0"/>
              <a:t>desa</a:t>
            </a:r>
            <a:r>
              <a:rPr lang="en-US" sz="2800" b="1" dirty="0" smtClean="0"/>
              <a:t> </a:t>
            </a:r>
            <a:r>
              <a:rPr lang="en-US" sz="2800" b="1" dirty="0" err="1" smtClean="0"/>
              <a:t>dibutuhkan</a:t>
            </a:r>
            <a:r>
              <a:rPr lang="en-US" sz="2800" b="1" dirty="0" smtClean="0"/>
              <a:t> 10 </a:t>
            </a:r>
            <a:r>
              <a:rPr lang="en-US" sz="2800" b="1" dirty="0" err="1" smtClean="0"/>
              <a:t>balita</a:t>
            </a:r>
            <a:r>
              <a:rPr lang="en-US" sz="2800" b="1" dirty="0" smtClean="0"/>
              <a:t>. </a:t>
            </a:r>
            <a:r>
              <a:rPr lang="en-US" sz="2800" b="1" dirty="0" err="1" smtClean="0"/>
              <a:t>Jika</a:t>
            </a:r>
            <a:r>
              <a:rPr lang="en-US" sz="2800" b="1" dirty="0" smtClean="0"/>
              <a:t> </a:t>
            </a:r>
            <a:r>
              <a:rPr lang="en-US" sz="2800" b="1" dirty="0" err="1" smtClean="0"/>
              <a:t>peneliti</a:t>
            </a:r>
            <a:r>
              <a:rPr lang="en-US" sz="2800" b="1" dirty="0" smtClean="0"/>
              <a:t> </a:t>
            </a:r>
            <a:r>
              <a:rPr lang="en-US" sz="2800" b="1" dirty="0" err="1" smtClean="0"/>
              <a:t>memilih</a:t>
            </a:r>
            <a:r>
              <a:rPr lang="en-US" sz="2800" b="1" dirty="0" smtClean="0"/>
              <a:t> 30 </a:t>
            </a:r>
            <a:r>
              <a:rPr lang="en-US" sz="2800" b="1" dirty="0" err="1" smtClean="0"/>
              <a:t>desa</a:t>
            </a:r>
            <a:r>
              <a:rPr lang="en-US" sz="2800" b="1" dirty="0" smtClean="0"/>
              <a:t>, </a:t>
            </a:r>
            <a:r>
              <a:rPr lang="en-US" sz="2800" b="1" dirty="0" err="1" smtClean="0"/>
              <a:t>maka</a:t>
            </a:r>
            <a:r>
              <a:rPr lang="en-US" sz="2800" b="1" dirty="0" smtClean="0"/>
              <a:t> per </a:t>
            </a:r>
            <a:r>
              <a:rPr lang="en-US" sz="2800" b="1" dirty="0" err="1" smtClean="0"/>
              <a:t>desa</a:t>
            </a:r>
            <a:r>
              <a:rPr lang="en-US" sz="2800" b="1" dirty="0" smtClean="0"/>
              <a:t> </a:t>
            </a:r>
            <a:r>
              <a:rPr lang="en-US" sz="2800" b="1" dirty="0" err="1" smtClean="0"/>
              <a:t>dibutuhkan</a:t>
            </a:r>
            <a:r>
              <a:rPr lang="en-US" sz="2800" b="1" dirty="0" smtClean="0"/>
              <a:t> 13 </a:t>
            </a:r>
            <a:r>
              <a:rPr lang="en-US" sz="2800" b="1" dirty="0" err="1" smtClean="0"/>
              <a:t>balita</a:t>
            </a:r>
            <a:r>
              <a:rPr lang="en-US" sz="2800" b="1" dirty="0" smtClean="0"/>
              <a:t>.</a:t>
            </a:r>
            <a:endParaRPr lang="id-ID" sz="2800" b="1" dirty="0" smtClean="0"/>
          </a:p>
          <a:p>
            <a:r>
              <a:rPr lang="en-US" sz="2800" b="1" cap="all" dirty="0" smtClean="0"/>
              <a:t> </a:t>
            </a:r>
            <a:endParaRPr lang="id-ID" sz="2800" b="1" cap="all" dirty="0" smtClean="0"/>
          </a:p>
          <a:p>
            <a:endParaRPr lang="id-ID"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235393429"/>
              </p:ext>
            </p:extLst>
          </p:nvPr>
        </p:nvGraphicFramePr>
        <p:xfrm>
          <a:off x="1066800" y="304800"/>
          <a:ext cx="6306113" cy="1585913"/>
        </p:xfrm>
        <a:graphic>
          <a:graphicData uri="http://schemas.openxmlformats.org/presentationml/2006/ole">
            <mc:AlternateContent xmlns:mc="http://schemas.openxmlformats.org/markup-compatibility/2006">
              <mc:Choice xmlns:v="urn:schemas-microsoft-com:vml" Requires="v">
                <p:oleObj spid="_x0000_s5130" name="Equation" r:id="rId3" imgW="2209680" imgH="558720" progId="Equation.3">
                  <p:embed/>
                </p:oleObj>
              </mc:Choice>
              <mc:Fallback>
                <p:oleObj name="Equation" r:id="rId3" imgW="2209680" imgH="558720" progId="Equation.3">
                  <p:embed/>
                  <p:pic>
                    <p:nvPicPr>
                      <p:cNvPr id="0" name=""/>
                      <p:cNvPicPr>
                        <a:picLocks noChangeAspect="1" noChangeArrowheads="1"/>
                      </p:cNvPicPr>
                      <p:nvPr/>
                    </p:nvPicPr>
                    <p:blipFill>
                      <a:blip r:embed="rId4"/>
                      <a:srcRect/>
                      <a:stretch>
                        <a:fillRect/>
                      </a:stretch>
                    </p:blipFill>
                    <p:spPr bwMode="auto">
                      <a:xfrm>
                        <a:off x="1066800" y="304800"/>
                        <a:ext cx="6306113" cy="1585913"/>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0" name="Object 9"/>
          <p:cNvGraphicFramePr>
            <a:graphicFrameLocks noChangeAspect="1"/>
          </p:cNvGraphicFramePr>
          <p:nvPr>
            <p:extLst>
              <p:ext uri="{D42A27DB-BD31-4B8C-83A1-F6EECF244321}">
                <p14:modId xmlns:p14="http://schemas.microsoft.com/office/powerpoint/2010/main" val="3473972439"/>
              </p:ext>
            </p:extLst>
          </p:nvPr>
        </p:nvGraphicFramePr>
        <p:xfrm>
          <a:off x="973520" y="2209800"/>
          <a:ext cx="7014342" cy="1447800"/>
        </p:xfrm>
        <a:graphic>
          <a:graphicData uri="http://schemas.openxmlformats.org/presentationml/2006/ole">
            <mc:AlternateContent xmlns:mc="http://schemas.openxmlformats.org/markup-compatibility/2006">
              <mc:Choice xmlns:v="urn:schemas-microsoft-com:vml" Requires="v">
                <p:oleObj spid="_x0000_s5131" name="Equation" r:id="rId5" imgW="2819400" imgH="584200" progId="Equation.3">
                  <p:embed/>
                </p:oleObj>
              </mc:Choice>
              <mc:Fallback>
                <p:oleObj name="Equation" r:id="rId5" imgW="2819400" imgH="584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3520" y="2209800"/>
                        <a:ext cx="7014342" cy="1447800"/>
                      </a:xfrm>
                      <a:prstGeom prst="rect">
                        <a:avLst/>
                      </a:prstGeom>
                      <a:noFill/>
                    </p:spPr>
                  </p:pic>
                </p:oleObj>
              </mc:Fallback>
            </mc:AlternateContent>
          </a:graphicData>
        </a:graphic>
      </p:graphicFrame>
    </p:spTree>
    <p:extLst>
      <p:ext uri="{BB962C8B-B14F-4D97-AF65-F5344CB8AC3E}">
        <p14:creationId xmlns:p14="http://schemas.microsoft.com/office/powerpoint/2010/main" val="1405214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5262979"/>
          </a:xfrm>
          <a:prstGeom prst="rect">
            <a:avLst/>
          </a:prstGeom>
          <a:noFill/>
        </p:spPr>
        <p:txBody>
          <a:bodyPr wrap="square" rtlCol="0">
            <a:spAutoFit/>
          </a:bodyPr>
          <a:lstStyle/>
          <a:p>
            <a:r>
              <a:rPr lang="en-US" sz="2800" b="1" cap="all" dirty="0" err="1"/>
              <a:t>Pertanyaan</a:t>
            </a:r>
            <a:r>
              <a:rPr lang="en-US" sz="2800" b="1" cap="all" dirty="0"/>
              <a:t> </a:t>
            </a:r>
            <a:r>
              <a:rPr lang="en-US" sz="2800" b="1" cap="all" dirty="0" err="1" smtClean="0"/>
              <a:t>terkait</a:t>
            </a:r>
            <a:r>
              <a:rPr lang="en-US" sz="2800" b="1" cap="all" dirty="0" smtClean="0"/>
              <a:t> </a:t>
            </a:r>
            <a:r>
              <a:rPr lang="en-US" sz="2800" b="1" cap="all" dirty="0" err="1" smtClean="0"/>
              <a:t>dgn</a:t>
            </a:r>
            <a:r>
              <a:rPr lang="en-US" sz="2800" b="1" cap="all" dirty="0" smtClean="0"/>
              <a:t> </a:t>
            </a:r>
            <a:r>
              <a:rPr lang="en-US" sz="2800" b="1" cap="all" dirty="0" err="1"/>
              <a:t>besar</a:t>
            </a:r>
            <a:r>
              <a:rPr lang="en-US" sz="2800" b="1" cap="all" dirty="0"/>
              <a:t> </a:t>
            </a:r>
            <a:r>
              <a:rPr lang="en-US" sz="2800" b="1" cap="all" dirty="0" err="1"/>
              <a:t>sampel</a:t>
            </a:r>
            <a:r>
              <a:rPr lang="en-US" sz="2800" b="1" cap="all" dirty="0"/>
              <a:t> </a:t>
            </a:r>
            <a:r>
              <a:rPr lang="en-US" sz="2800" b="1" cap="all" dirty="0" err="1"/>
              <a:t>adalah</a:t>
            </a:r>
            <a:r>
              <a:rPr lang="en-US" sz="2800" b="1" cap="all" dirty="0"/>
              <a:t> </a:t>
            </a:r>
            <a:endParaRPr lang="en-US" sz="2800" b="1" cap="all" dirty="0" smtClean="0"/>
          </a:p>
          <a:p>
            <a:r>
              <a:rPr lang="en-US" sz="2800" b="1" i="1" cap="all" dirty="0" smtClean="0"/>
              <a:t>“</a:t>
            </a:r>
            <a:r>
              <a:rPr lang="en-US" sz="2800" b="1" i="1" cap="all" dirty="0" err="1"/>
              <a:t>Apakah</a:t>
            </a:r>
            <a:r>
              <a:rPr lang="en-US" sz="2800" b="1" i="1" cap="all" dirty="0"/>
              <a:t> </a:t>
            </a:r>
            <a:r>
              <a:rPr lang="en-US" sz="2800" b="1" i="1" cap="all" dirty="0" err="1"/>
              <a:t>besar</a:t>
            </a:r>
            <a:r>
              <a:rPr lang="en-US" sz="2800" b="1" i="1" cap="all" dirty="0"/>
              <a:t> </a:t>
            </a:r>
            <a:r>
              <a:rPr lang="en-US" sz="2800" b="1" i="1" cap="all" dirty="0" err="1"/>
              <a:t>sampel</a:t>
            </a:r>
            <a:r>
              <a:rPr lang="en-US" sz="2800" b="1" i="1" cap="all" dirty="0"/>
              <a:t> di </a:t>
            </a:r>
            <a:r>
              <a:rPr lang="en-US" sz="2800" b="1" i="1" cap="all" dirty="0" err="1"/>
              <a:t>pengaruhi</a:t>
            </a:r>
            <a:r>
              <a:rPr lang="en-US" sz="2800" b="1" i="1" cap="all" dirty="0"/>
              <a:t> </a:t>
            </a:r>
            <a:r>
              <a:rPr lang="en-US" sz="2800" b="1" i="1" cap="all" dirty="0" err="1"/>
              <a:t>oleh</a:t>
            </a:r>
            <a:r>
              <a:rPr lang="en-US" sz="2800" b="1" i="1" cap="all" dirty="0"/>
              <a:t> </a:t>
            </a:r>
            <a:r>
              <a:rPr lang="en-US" sz="2800" b="1" i="1" cap="all" dirty="0" err="1"/>
              <a:t>rancangan</a:t>
            </a:r>
            <a:r>
              <a:rPr lang="en-US" sz="2800" b="1" i="1" cap="all" dirty="0"/>
              <a:t> </a:t>
            </a:r>
            <a:r>
              <a:rPr lang="en-US" sz="2800" b="1" i="1" cap="all" dirty="0" err="1"/>
              <a:t>riset</a:t>
            </a:r>
            <a:r>
              <a:rPr lang="en-US" sz="2800" b="1" i="1" cap="all" dirty="0" smtClean="0"/>
              <a:t>?”.</a:t>
            </a:r>
          </a:p>
          <a:p>
            <a:endParaRPr lang="en-US" sz="2800" b="1" i="1" cap="all" dirty="0"/>
          </a:p>
          <a:p>
            <a:pPr lvl="0"/>
            <a:r>
              <a:rPr lang="en-US" sz="2800" b="1" i="1" u="sng" cap="all" dirty="0" err="1"/>
              <a:t>Besar</a:t>
            </a:r>
            <a:r>
              <a:rPr lang="en-US" sz="2800" b="1" i="1" u="sng" cap="all" dirty="0"/>
              <a:t> </a:t>
            </a:r>
            <a:r>
              <a:rPr lang="en-US" sz="2800" b="1" i="1" u="sng" cap="all" dirty="0" err="1"/>
              <a:t>sampel</a:t>
            </a:r>
            <a:r>
              <a:rPr lang="en-US" sz="2800" b="1" i="1" u="sng" cap="all" dirty="0"/>
              <a:t> </a:t>
            </a:r>
            <a:r>
              <a:rPr lang="en-US" sz="2800" b="1" i="1" u="sng" cap="all" dirty="0" err="1"/>
              <a:t>pada</a:t>
            </a:r>
            <a:r>
              <a:rPr lang="en-US" sz="2800" b="1" i="1" u="sng" cap="all" dirty="0"/>
              <a:t> </a:t>
            </a:r>
            <a:r>
              <a:rPr lang="en-US" sz="2800" b="1" i="1" u="sng" cap="all" dirty="0" err="1"/>
              <a:t>uji</a:t>
            </a:r>
            <a:r>
              <a:rPr lang="en-US" sz="2800" b="1" i="1" u="sng" cap="all" dirty="0"/>
              <a:t> </a:t>
            </a:r>
            <a:r>
              <a:rPr lang="en-US" sz="2800" b="1" i="1" u="sng" cap="all" dirty="0" err="1"/>
              <a:t>klinik</a:t>
            </a:r>
            <a:endParaRPr lang="id-ID" sz="2800" b="1" u="sng" cap="all" dirty="0"/>
          </a:p>
          <a:p>
            <a:r>
              <a:rPr lang="id-ID" sz="2800" b="1" dirty="0" smtClean="0"/>
              <a:t>Seorang peneliti ingin membandingkan efek penurunan gula darah antara obat anti diabetes “A” dan “B”. Pada penelitian pendahuluan, diketahui dlm 3 minggu pengobatan, obat “A” rata-rata menurunkan kadar gula darah sebesar 40 mg/dl dgn standar deviasi 20 mg/dl. Sedangkan obat “B” rata-rata menurunkan kadar gula darah sebesar 30 mg/dl dgn standar deviasi 15 mg/dl. </a:t>
            </a:r>
            <a:endParaRPr lang="id-ID" sz="2800" b="1" dirty="0"/>
          </a:p>
        </p:txBody>
      </p:sp>
    </p:spTree>
    <p:extLst>
      <p:ext uri="{BB962C8B-B14F-4D97-AF65-F5344CB8AC3E}">
        <p14:creationId xmlns:p14="http://schemas.microsoft.com/office/powerpoint/2010/main" val="3020874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4401205"/>
          </a:xfrm>
          <a:prstGeom prst="rect">
            <a:avLst/>
          </a:prstGeom>
          <a:noFill/>
        </p:spPr>
        <p:txBody>
          <a:bodyPr wrap="square" rtlCol="0">
            <a:spAutoFit/>
          </a:bodyPr>
          <a:lstStyle/>
          <a:p>
            <a:r>
              <a:rPr lang="id-ID" sz="2800" b="1" dirty="0" smtClean="0"/>
              <a:t>Pada penelitian awal tersebut, peneliti hanya gunakan 5 pasien pada masing</a:t>
            </a:r>
            <a:r>
              <a:rPr lang="en-US" sz="2800" b="1" baseline="30000" dirty="0" smtClean="0"/>
              <a:t>2</a:t>
            </a:r>
            <a:r>
              <a:rPr lang="en-US" sz="2800" b="1" dirty="0" smtClean="0"/>
              <a:t> </a:t>
            </a:r>
            <a:r>
              <a:rPr lang="id-ID" sz="2800" b="1" dirty="0" smtClean="0"/>
              <a:t>kelompok. </a:t>
            </a:r>
          </a:p>
          <a:p>
            <a:endParaRPr lang="en-US" sz="2800" b="1" dirty="0" smtClean="0"/>
          </a:p>
          <a:p>
            <a:r>
              <a:rPr lang="id-ID" sz="2800" b="1" dirty="0" smtClean="0"/>
              <a:t>B</a:t>
            </a:r>
            <a:r>
              <a:rPr lang="en-US" sz="2800" b="1" dirty="0" smtClean="0"/>
              <a:t>e</a:t>
            </a:r>
            <a:r>
              <a:rPr lang="id-ID" sz="2800" b="1" dirty="0" smtClean="0"/>
              <a:t>rapa besar sampel yg diperlukan jika peneliti ingin </a:t>
            </a:r>
            <a:r>
              <a:rPr lang="en-US" sz="2800" b="1" dirty="0" err="1" smtClean="0"/>
              <a:t>uji</a:t>
            </a:r>
            <a:r>
              <a:rPr lang="en-US" sz="2800" b="1" dirty="0" smtClean="0"/>
              <a:t> </a:t>
            </a:r>
            <a:r>
              <a:rPr lang="en-US" sz="2800" b="1" dirty="0" err="1" smtClean="0"/>
              <a:t>bhw</a:t>
            </a:r>
            <a:r>
              <a:rPr lang="en-US" sz="2800" b="1" dirty="0" smtClean="0"/>
              <a:t> </a:t>
            </a:r>
            <a:r>
              <a:rPr lang="id-ID" sz="2800" b="1" dirty="0" smtClean="0"/>
              <a:t>obat “A” </a:t>
            </a:r>
            <a:r>
              <a:rPr lang="en-US" sz="2800" b="1" dirty="0" err="1" smtClean="0"/>
              <a:t>lebih</a:t>
            </a:r>
            <a:r>
              <a:rPr lang="en-US" sz="2800" b="1" dirty="0" smtClean="0"/>
              <a:t> </a:t>
            </a:r>
            <a:r>
              <a:rPr lang="en-US" sz="2800" b="1" dirty="0" err="1" smtClean="0"/>
              <a:t>baik</a:t>
            </a:r>
            <a:r>
              <a:rPr lang="en-US" sz="2800" b="1" dirty="0" smtClean="0"/>
              <a:t> </a:t>
            </a:r>
            <a:r>
              <a:rPr lang="en-US" sz="2800" b="1" dirty="0" err="1" smtClean="0"/>
              <a:t>dalam</a:t>
            </a:r>
            <a:r>
              <a:rPr lang="en-US" sz="2800" b="1" dirty="0" smtClean="0"/>
              <a:t> </a:t>
            </a:r>
            <a:r>
              <a:rPr lang="en-US" sz="2800" b="1" dirty="0" err="1" smtClean="0"/>
              <a:t>turunkan</a:t>
            </a:r>
            <a:r>
              <a:rPr lang="en-US" sz="2800" b="1" dirty="0" smtClean="0"/>
              <a:t> </a:t>
            </a:r>
            <a:r>
              <a:rPr lang="en-US" sz="2800" b="1" dirty="0" err="1" smtClean="0"/>
              <a:t>kadar</a:t>
            </a:r>
            <a:r>
              <a:rPr lang="en-US" sz="2800" b="1" dirty="0" smtClean="0"/>
              <a:t> </a:t>
            </a:r>
            <a:r>
              <a:rPr lang="en-US" sz="2800" b="1" dirty="0" err="1" smtClean="0"/>
              <a:t>gula</a:t>
            </a:r>
            <a:r>
              <a:rPr lang="en-US" sz="2800" b="1" dirty="0" smtClean="0"/>
              <a:t> </a:t>
            </a:r>
            <a:r>
              <a:rPr lang="en-US" sz="2800" b="1" dirty="0" err="1" smtClean="0"/>
              <a:t>darah</a:t>
            </a:r>
            <a:r>
              <a:rPr lang="en-US" sz="2800" b="1" dirty="0" smtClean="0"/>
              <a:t> </a:t>
            </a:r>
            <a:r>
              <a:rPr lang="en-US" sz="2800" b="1" dirty="0" err="1" smtClean="0"/>
              <a:t>dibandingkan</a:t>
            </a:r>
            <a:r>
              <a:rPr lang="en-US" sz="2800" b="1" dirty="0" smtClean="0"/>
              <a:t> </a:t>
            </a:r>
            <a:r>
              <a:rPr lang="en-US" sz="2800" b="1" dirty="0" err="1" smtClean="0"/>
              <a:t>obat</a:t>
            </a:r>
            <a:r>
              <a:rPr lang="id-ID" sz="2800" b="1" dirty="0" smtClean="0"/>
              <a:t> “B” </a:t>
            </a:r>
            <a:r>
              <a:rPr lang="en-US" sz="2800" b="1" dirty="0" smtClean="0"/>
              <a:t>&amp;</a:t>
            </a:r>
            <a:r>
              <a:rPr lang="id-ID" sz="2800" b="1" dirty="0" smtClean="0"/>
              <a:t> peneliti inginkan derajat kepercayaan 95%</a:t>
            </a:r>
            <a:r>
              <a:rPr lang="en-US" sz="2800" b="1" dirty="0" smtClean="0"/>
              <a:t> &amp; </a:t>
            </a:r>
            <a:r>
              <a:rPr lang="en-US" sz="2800" b="1" dirty="0" err="1" smtClean="0"/>
              <a:t>kekuatan</a:t>
            </a:r>
            <a:r>
              <a:rPr lang="en-US" sz="2800" b="1" dirty="0" smtClean="0"/>
              <a:t> </a:t>
            </a:r>
            <a:r>
              <a:rPr lang="en-US" sz="2800" b="1" dirty="0" err="1" smtClean="0"/>
              <a:t>uji</a:t>
            </a:r>
            <a:r>
              <a:rPr lang="en-US" sz="2800" b="1" dirty="0" smtClean="0"/>
              <a:t> 90%</a:t>
            </a:r>
            <a:r>
              <a:rPr lang="id-ID" sz="2800" b="1" dirty="0" smtClean="0"/>
              <a:t>.</a:t>
            </a:r>
            <a:endParaRPr lang="en-US" sz="2800" b="1" dirty="0" smtClean="0"/>
          </a:p>
          <a:p>
            <a:endParaRPr lang="en-US" sz="2800" b="1" dirty="0" smtClean="0"/>
          </a:p>
          <a:p>
            <a:r>
              <a:rPr lang="id-ID" sz="2800" b="1" i="1" dirty="0" smtClean="0"/>
              <a:t>Rumus besar sampel untuk uji hipotesis beda rata-rata rancangan acak sederhana:</a:t>
            </a:r>
            <a:endParaRPr lang="id-ID" sz="2800" b="1" dirty="0" smtClean="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756527842"/>
              </p:ext>
            </p:extLst>
          </p:nvPr>
        </p:nvGraphicFramePr>
        <p:xfrm>
          <a:off x="6927" y="4984492"/>
          <a:ext cx="4212189" cy="1492508"/>
        </p:xfrm>
        <a:graphic>
          <a:graphicData uri="http://schemas.openxmlformats.org/presentationml/2006/ole">
            <mc:AlternateContent xmlns:mc="http://schemas.openxmlformats.org/markup-compatibility/2006">
              <mc:Choice xmlns:v="urn:schemas-microsoft-com:vml" Requires="v">
                <p:oleObj spid="_x0000_s6154" name="Equation" r:id="rId3" imgW="1358310" imgH="482391" progId="Equation.3">
                  <p:embed/>
                </p:oleObj>
              </mc:Choice>
              <mc:Fallback>
                <p:oleObj name="Equation" r:id="rId3" imgW="1358310"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4984492"/>
                        <a:ext cx="4212189" cy="1492508"/>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1563531164"/>
              </p:ext>
            </p:extLst>
          </p:nvPr>
        </p:nvGraphicFramePr>
        <p:xfrm>
          <a:off x="4544291" y="5105400"/>
          <a:ext cx="4520045" cy="1143000"/>
        </p:xfrm>
        <a:graphic>
          <a:graphicData uri="http://schemas.openxmlformats.org/presentationml/2006/ole">
            <mc:AlternateContent xmlns:mc="http://schemas.openxmlformats.org/markup-compatibility/2006">
              <mc:Choice xmlns:v="urn:schemas-microsoft-com:vml" Requires="v">
                <p:oleObj spid="_x0000_s6155" name="Equation" r:id="rId5" imgW="1803400" imgH="457200" progId="Equation.3">
                  <p:embed/>
                </p:oleObj>
              </mc:Choice>
              <mc:Fallback>
                <p:oleObj name="Equation" r:id="rId5" imgW="18034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4291" y="5105400"/>
                        <a:ext cx="4520045" cy="1143000"/>
                      </a:xfrm>
                      <a:prstGeom prst="rect">
                        <a:avLst/>
                      </a:prstGeom>
                      <a:noFill/>
                    </p:spPr>
                  </p:pic>
                </p:oleObj>
              </mc:Fallback>
            </mc:AlternateContent>
          </a:graphicData>
        </a:graphic>
      </p:graphicFrame>
    </p:spTree>
    <p:extLst>
      <p:ext uri="{BB962C8B-B14F-4D97-AF65-F5344CB8AC3E}">
        <p14:creationId xmlns:p14="http://schemas.microsoft.com/office/powerpoint/2010/main" val="116390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00" y="914400"/>
            <a:ext cx="8686800" cy="4401205"/>
          </a:xfrm>
          <a:prstGeom prst="rect">
            <a:avLst/>
          </a:prstGeom>
          <a:noFill/>
        </p:spPr>
        <p:txBody>
          <a:bodyPr wrap="square" rtlCol="0">
            <a:spAutoFit/>
          </a:bodyPr>
          <a:lstStyle/>
          <a:p>
            <a:r>
              <a:rPr lang="en-US" sz="2800" b="1" dirty="0" err="1" smtClean="0"/>
              <a:t>Riset</a:t>
            </a:r>
            <a:r>
              <a:rPr lang="en-US" sz="2800" b="1" dirty="0" smtClean="0"/>
              <a:t> </a:t>
            </a:r>
            <a:r>
              <a:rPr lang="en-US" sz="2800" b="1" dirty="0" err="1" smtClean="0"/>
              <a:t>umumnya</a:t>
            </a:r>
            <a:r>
              <a:rPr lang="en-US" sz="2800" b="1" dirty="0" smtClean="0"/>
              <a:t> </a:t>
            </a:r>
            <a:r>
              <a:rPr lang="en-US" sz="2800" b="1" dirty="0" err="1" smtClean="0"/>
              <a:t>hanya</a:t>
            </a:r>
            <a:r>
              <a:rPr lang="en-US" sz="2800" b="1" dirty="0" smtClean="0"/>
              <a:t> </a:t>
            </a:r>
            <a:r>
              <a:rPr lang="en-US" sz="2800" b="1" dirty="0" err="1" smtClean="0"/>
              <a:t>melakukan</a:t>
            </a:r>
            <a:r>
              <a:rPr lang="en-US" sz="2800" b="1" dirty="0" smtClean="0"/>
              <a:t> </a:t>
            </a:r>
            <a:r>
              <a:rPr lang="en-US" sz="2800" b="1" dirty="0" err="1" smtClean="0"/>
              <a:t>pengukuran</a:t>
            </a:r>
            <a:r>
              <a:rPr lang="en-US" sz="2800" b="1" dirty="0" smtClean="0"/>
              <a:t> </a:t>
            </a:r>
            <a:r>
              <a:rPr lang="en-US" sz="2800" b="1" dirty="0" err="1" smtClean="0"/>
              <a:t>pada</a:t>
            </a:r>
            <a:r>
              <a:rPr lang="en-US" sz="2800" b="1" dirty="0" smtClean="0"/>
              <a:t> </a:t>
            </a:r>
            <a:r>
              <a:rPr lang="en-US" sz="2800" b="1" dirty="0" err="1" smtClean="0"/>
              <a:t>sebagian</a:t>
            </a:r>
            <a:r>
              <a:rPr lang="en-US" sz="2800" b="1" dirty="0" smtClean="0"/>
              <a:t> </a:t>
            </a:r>
            <a:r>
              <a:rPr lang="en-US" sz="2800" b="1" dirty="0" err="1" smtClean="0"/>
              <a:t>dari</a:t>
            </a:r>
            <a:r>
              <a:rPr lang="en-US" sz="2800" b="1" dirty="0" smtClean="0"/>
              <a:t> </a:t>
            </a:r>
            <a:r>
              <a:rPr lang="en-US" sz="2800" b="1" dirty="0" err="1" smtClean="0"/>
              <a:t>populasi</a:t>
            </a:r>
            <a:r>
              <a:rPr lang="en-US" sz="2800" b="1" dirty="0" smtClean="0"/>
              <a:t> </a:t>
            </a:r>
            <a:r>
              <a:rPr lang="en-US" sz="2800" b="1" dirty="0" err="1" smtClean="0"/>
              <a:t>yg</a:t>
            </a:r>
            <a:r>
              <a:rPr lang="en-US" sz="2800" b="1" dirty="0" smtClean="0"/>
              <a:t> </a:t>
            </a:r>
            <a:r>
              <a:rPr lang="en-US" sz="2800" b="1" dirty="0" err="1" smtClean="0"/>
              <a:t>dianggap</a:t>
            </a:r>
            <a:r>
              <a:rPr lang="en-US" sz="2800" b="1" dirty="0" smtClean="0"/>
              <a:t> </a:t>
            </a:r>
            <a:r>
              <a:rPr lang="en-US" sz="2800" b="1" dirty="0" err="1" smtClean="0"/>
              <a:t>dapat</a:t>
            </a:r>
            <a:r>
              <a:rPr lang="en-US" sz="2800" b="1" dirty="0" smtClean="0"/>
              <a:t> </a:t>
            </a:r>
            <a:r>
              <a:rPr lang="en-US" sz="2800" b="1" dirty="0" err="1" smtClean="0"/>
              <a:t>mewakili</a:t>
            </a:r>
            <a:r>
              <a:rPr lang="en-US" sz="2800" b="1" dirty="0" smtClean="0"/>
              <a:t> </a:t>
            </a:r>
            <a:r>
              <a:rPr lang="en-US" sz="2800" b="1" dirty="0" err="1" smtClean="0"/>
              <a:t>populasi</a:t>
            </a:r>
            <a:r>
              <a:rPr lang="en-US" sz="2800" b="1" dirty="0" smtClean="0"/>
              <a:t> </a:t>
            </a:r>
            <a:r>
              <a:rPr lang="en-US" sz="2800" b="1" dirty="0" err="1" smtClean="0"/>
              <a:t>tersebut</a:t>
            </a:r>
            <a:r>
              <a:rPr lang="en-US" sz="2800" b="1" dirty="0" smtClean="0"/>
              <a:t>. </a:t>
            </a:r>
          </a:p>
          <a:p>
            <a:endParaRPr lang="en-US" sz="2800" b="1" dirty="0" smtClean="0"/>
          </a:p>
          <a:p>
            <a:r>
              <a:rPr lang="en-US" sz="2800" b="1" dirty="0" err="1" smtClean="0"/>
              <a:t>Bagian</a:t>
            </a:r>
            <a:r>
              <a:rPr lang="en-US" sz="2800" b="1" dirty="0" smtClean="0"/>
              <a:t> </a:t>
            </a:r>
            <a:r>
              <a:rPr lang="en-US" sz="2800" b="1" dirty="0" err="1" smtClean="0"/>
              <a:t>dari</a:t>
            </a:r>
            <a:r>
              <a:rPr lang="en-US" sz="2800" b="1" dirty="0" smtClean="0"/>
              <a:t> </a:t>
            </a:r>
            <a:r>
              <a:rPr lang="en-US" sz="2800" b="1" dirty="0" err="1" smtClean="0"/>
              <a:t>populasi</a:t>
            </a:r>
            <a:r>
              <a:rPr lang="en-US" sz="2800" b="1" dirty="0" smtClean="0"/>
              <a:t> </a:t>
            </a:r>
            <a:r>
              <a:rPr lang="en-US" sz="2800" b="1" dirty="0" err="1" smtClean="0"/>
              <a:t>ini</a:t>
            </a:r>
            <a:r>
              <a:rPr lang="en-US" sz="2800" b="1" dirty="0" smtClean="0"/>
              <a:t> </a:t>
            </a:r>
            <a:r>
              <a:rPr lang="en-US" sz="2800" b="1" dirty="0" err="1" smtClean="0"/>
              <a:t>disebut</a:t>
            </a:r>
            <a:r>
              <a:rPr lang="en-US" sz="2800" b="1" dirty="0" smtClean="0"/>
              <a:t> </a:t>
            </a:r>
            <a:r>
              <a:rPr lang="en-US" sz="2800" b="1" dirty="0" err="1" smtClean="0"/>
              <a:t>dgn</a:t>
            </a:r>
            <a:r>
              <a:rPr lang="en-US" sz="2800" b="1" dirty="0" smtClean="0"/>
              <a:t> </a:t>
            </a:r>
            <a:r>
              <a:rPr lang="en-US" sz="2800" b="1" dirty="0" err="1" smtClean="0"/>
              <a:t>sampel</a:t>
            </a:r>
            <a:r>
              <a:rPr lang="en-US" sz="2800" b="1" dirty="0" smtClean="0"/>
              <a:t>. </a:t>
            </a:r>
          </a:p>
          <a:p>
            <a:endParaRPr lang="en-US" sz="2800" b="1" dirty="0" smtClean="0"/>
          </a:p>
          <a:p>
            <a:r>
              <a:rPr lang="en-US" sz="2800" b="1" dirty="0" err="1" smtClean="0"/>
              <a:t>Tujuan</a:t>
            </a:r>
            <a:r>
              <a:rPr lang="en-US" sz="2800" b="1" dirty="0" smtClean="0"/>
              <a:t> </a:t>
            </a:r>
            <a:r>
              <a:rPr lang="en-US" sz="2800" b="1" dirty="0" err="1" smtClean="0"/>
              <a:t>pertemuan</a:t>
            </a:r>
            <a:r>
              <a:rPr lang="en-US" sz="2800" b="1" dirty="0" smtClean="0"/>
              <a:t> </a:t>
            </a:r>
            <a:r>
              <a:rPr lang="en-US" sz="2800" b="1" dirty="0" err="1" smtClean="0"/>
              <a:t>ini</a:t>
            </a:r>
            <a:r>
              <a:rPr lang="en-US" sz="2800" b="1" dirty="0" smtClean="0"/>
              <a:t> </a:t>
            </a:r>
            <a:r>
              <a:rPr lang="en-US" sz="2800" b="1" dirty="0" err="1" smtClean="0"/>
              <a:t>akan</a:t>
            </a:r>
            <a:r>
              <a:rPr lang="en-US" sz="2800" b="1" dirty="0" smtClean="0"/>
              <a:t> </a:t>
            </a:r>
            <a:r>
              <a:rPr lang="en-US" sz="2800" b="1" dirty="0" err="1" smtClean="0"/>
              <a:t>menjelaskan</a:t>
            </a:r>
            <a:r>
              <a:rPr lang="en-US" sz="2800" b="1" dirty="0" smtClean="0"/>
              <a:t>:</a:t>
            </a:r>
          </a:p>
          <a:p>
            <a:r>
              <a:rPr lang="en-US" sz="2800" b="1" dirty="0" smtClean="0"/>
              <a:t> </a:t>
            </a:r>
          </a:p>
          <a:p>
            <a:r>
              <a:rPr lang="en-US" sz="2800" b="1" dirty="0" err="1" smtClean="0"/>
              <a:t>Pertama</a:t>
            </a:r>
            <a:r>
              <a:rPr lang="en-US" sz="2800" b="1" dirty="0" smtClean="0"/>
              <a:t> “</a:t>
            </a:r>
            <a:r>
              <a:rPr lang="en-US" sz="2800" b="1" dirty="0" err="1" smtClean="0"/>
              <a:t>konsep</a:t>
            </a:r>
            <a:r>
              <a:rPr lang="en-US" sz="2800" b="1" dirty="0" smtClean="0"/>
              <a:t> </a:t>
            </a:r>
            <a:r>
              <a:rPr lang="en-US" sz="2800" b="1" dirty="0" err="1" smtClean="0"/>
              <a:t>dasar</a:t>
            </a:r>
            <a:r>
              <a:rPr lang="en-US" sz="2800" b="1" dirty="0" smtClean="0"/>
              <a:t> </a:t>
            </a:r>
            <a:r>
              <a:rPr lang="en-US" sz="2800" b="1" dirty="0" err="1" smtClean="0"/>
              <a:t>dari</a:t>
            </a:r>
            <a:r>
              <a:rPr lang="en-US" sz="2800" b="1" dirty="0" smtClean="0"/>
              <a:t> </a:t>
            </a:r>
            <a:r>
              <a:rPr lang="en-US" sz="2800" b="1" dirty="0" err="1" smtClean="0"/>
              <a:t>sampel</a:t>
            </a:r>
            <a:r>
              <a:rPr lang="en-US" sz="2800" b="1" dirty="0" smtClean="0"/>
              <a:t>” </a:t>
            </a:r>
            <a:r>
              <a:rPr lang="en-US" sz="2800" b="1" dirty="0" err="1" smtClean="0"/>
              <a:t>dan</a:t>
            </a:r>
            <a:r>
              <a:rPr lang="en-US" sz="2800" b="1" dirty="0" smtClean="0"/>
              <a:t> </a:t>
            </a:r>
          </a:p>
          <a:p>
            <a:r>
              <a:rPr lang="en-US" sz="2800" b="1" dirty="0" err="1" smtClean="0"/>
              <a:t>Kedua</a:t>
            </a:r>
            <a:r>
              <a:rPr lang="en-US" sz="2800" b="1" dirty="0" smtClean="0"/>
              <a:t> “</a:t>
            </a:r>
            <a:r>
              <a:rPr lang="en-US" sz="2800" b="1" dirty="0" err="1" smtClean="0"/>
              <a:t>besar</a:t>
            </a:r>
            <a:r>
              <a:rPr lang="en-US" sz="2800" b="1" dirty="0" smtClean="0"/>
              <a:t> </a:t>
            </a:r>
            <a:r>
              <a:rPr lang="en-US" sz="2800" b="1" dirty="0" err="1" smtClean="0"/>
              <a:t>sampel</a:t>
            </a:r>
            <a:r>
              <a:rPr lang="en-US" sz="2800" b="1" dirty="0" smtClean="0"/>
              <a:t> </a:t>
            </a:r>
            <a:r>
              <a:rPr lang="en-US" sz="2800" b="1" dirty="0" err="1" smtClean="0"/>
              <a:t>dan</a:t>
            </a:r>
            <a:r>
              <a:rPr lang="en-US" sz="2800" b="1" dirty="0" smtClean="0"/>
              <a:t> </a:t>
            </a:r>
            <a:r>
              <a:rPr lang="en-US" sz="2800" b="1" dirty="0" err="1" smtClean="0"/>
              <a:t>cara</a:t>
            </a:r>
            <a:r>
              <a:rPr lang="en-US" sz="2800" b="1" dirty="0" smtClean="0"/>
              <a:t> </a:t>
            </a:r>
            <a:r>
              <a:rPr lang="en-US" sz="2800" b="1" dirty="0" err="1" smtClean="0"/>
              <a:t>penarikannya</a:t>
            </a:r>
            <a:r>
              <a:rPr lang="en-US" sz="2800" b="1" dirty="0" smtClean="0"/>
              <a:t>”. </a:t>
            </a:r>
            <a:endParaRPr lang="id-ID" sz="2800" b="1" dirty="0"/>
          </a:p>
        </p:txBody>
      </p:sp>
    </p:spTree>
    <p:extLst>
      <p:ext uri="{BB962C8B-B14F-4D97-AF65-F5344CB8AC3E}">
        <p14:creationId xmlns:p14="http://schemas.microsoft.com/office/powerpoint/2010/main" val="2495792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763000" cy="800219"/>
          </a:xfrm>
          <a:prstGeom prst="rect">
            <a:avLst/>
          </a:prstGeom>
          <a:noFill/>
        </p:spPr>
        <p:txBody>
          <a:bodyPr wrap="square" rtlCol="0">
            <a:spAutoFit/>
          </a:bodyPr>
          <a:lstStyle/>
          <a:p>
            <a:pPr algn="ctr"/>
            <a:r>
              <a:rPr lang="en-US" sz="2800" b="1" u="sng" cap="all" dirty="0"/>
              <a:t>Contoh-3</a:t>
            </a:r>
            <a:br>
              <a:rPr lang="en-US" sz="2800" b="1" u="sng" cap="all" dirty="0"/>
            </a:br>
            <a:endParaRPr lang="id-ID" dirty="0"/>
          </a:p>
        </p:txBody>
      </p:sp>
      <p:sp>
        <p:nvSpPr>
          <p:cNvPr id="3" name="Rectangle 2"/>
          <p:cNvSpPr/>
          <p:nvPr/>
        </p:nvSpPr>
        <p:spPr>
          <a:xfrm>
            <a:off x="381000" y="1143000"/>
            <a:ext cx="8382000" cy="3970318"/>
          </a:xfrm>
          <a:prstGeom prst="rect">
            <a:avLst/>
          </a:prstGeom>
        </p:spPr>
        <p:txBody>
          <a:bodyPr wrap="square">
            <a:spAutoFit/>
          </a:bodyPr>
          <a:lstStyle/>
          <a:p>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efek</a:t>
            </a:r>
            <a:r>
              <a:rPr lang="en-US" sz="2800" b="1" dirty="0"/>
              <a:t> </a:t>
            </a:r>
            <a:r>
              <a:rPr lang="en-US" sz="2800" b="1" dirty="0" err="1"/>
              <a:t>penurunan</a:t>
            </a:r>
            <a:r>
              <a:rPr lang="en-US" sz="2800" b="1" dirty="0"/>
              <a:t> </a:t>
            </a:r>
            <a:r>
              <a:rPr lang="en-US" sz="2800" b="1" dirty="0" err="1"/>
              <a:t>gula</a:t>
            </a:r>
            <a:r>
              <a:rPr lang="en-US" sz="2800" b="1" dirty="0"/>
              <a:t> </a:t>
            </a:r>
            <a:r>
              <a:rPr lang="en-US" sz="2800" b="1" dirty="0" err="1"/>
              <a:t>darah</a:t>
            </a:r>
            <a:r>
              <a:rPr lang="en-US" sz="2800" b="1" dirty="0"/>
              <a:t> </a:t>
            </a:r>
            <a:r>
              <a:rPr lang="en-US" sz="2800" b="1" dirty="0" err="1"/>
              <a:t>oleh</a:t>
            </a:r>
            <a:r>
              <a:rPr lang="en-US" sz="2800" b="1" dirty="0"/>
              <a:t> </a:t>
            </a:r>
            <a:r>
              <a:rPr lang="en-US" sz="2800" b="1" dirty="0" err="1"/>
              <a:t>obat</a:t>
            </a:r>
            <a:r>
              <a:rPr lang="en-US" sz="2800" b="1" dirty="0"/>
              <a:t> A </a:t>
            </a:r>
            <a:r>
              <a:rPr lang="en-US" sz="2800" b="1" dirty="0" err="1"/>
              <a:t>lebih</a:t>
            </a:r>
            <a:r>
              <a:rPr lang="en-US" sz="2800" b="1" dirty="0"/>
              <a:t> </a:t>
            </a:r>
            <a:r>
              <a:rPr lang="en-US" sz="2800" b="1" dirty="0" err="1"/>
              <a:t>besar</a:t>
            </a:r>
            <a:r>
              <a:rPr lang="en-US" sz="2800" b="1" dirty="0"/>
              <a:t> </a:t>
            </a:r>
            <a:r>
              <a:rPr lang="en-US" sz="2800" b="1" dirty="0" err="1"/>
              <a:t>dibandingkan</a:t>
            </a:r>
            <a:r>
              <a:rPr lang="en-US" sz="2800" b="1" dirty="0"/>
              <a:t> </a:t>
            </a:r>
            <a:r>
              <a:rPr lang="en-US" sz="2800" b="1" dirty="0" err="1"/>
              <a:t>obat</a:t>
            </a:r>
            <a:r>
              <a:rPr lang="en-US" sz="2800" b="1" dirty="0"/>
              <a:t> B. </a:t>
            </a:r>
            <a:r>
              <a:rPr lang="en-US" sz="2800" b="1" dirty="0" err="1"/>
              <a:t>Studi</a:t>
            </a:r>
            <a:r>
              <a:rPr lang="en-US" sz="2800" b="1" dirty="0"/>
              <a:t> </a:t>
            </a:r>
            <a:r>
              <a:rPr lang="en-US" sz="2800" b="1" dirty="0" err="1"/>
              <a:t>pendahuluan</a:t>
            </a:r>
            <a:r>
              <a:rPr lang="en-US" sz="2800" b="1" dirty="0"/>
              <a:t> (n</a:t>
            </a:r>
            <a:r>
              <a:rPr lang="en-US" sz="2800" b="1" baseline="-25000" dirty="0"/>
              <a:t>1</a:t>
            </a:r>
            <a:r>
              <a:rPr lang="en-US" sz="2800" b="1" dirty="0"/>
              <a:t>=n</a:t>
            </a:r>
            <a:r>
              <a:rPr lang="en-US" sz="2800" b="1" baseline="-25000" dirty="0"/>
              <a:t>2</a:t>
            </a:r>
            <a:r>
              <a:rPr lang="en-US" sz="2800" b="1" dirty="0"/>
              <a:t>=5), </a:t>
            </a:r>
            <a:r>
              <a:rPr lang="en-US" sz="2800" b="1" dirty="0" err="1"/>
              <a:t>penurunan</a:t>
            </a:r>
            <a:r>
              <a:rPr lang="en-US" sz="2800" b="1" dirty="0"/>
              <a:t> </a:t>
            </a:r>
            <a:r>
              <a:rPr lang="en-US" sz="2800" b="1" dirty="0" err="1"/>
              <a:t>gula</a:t>
            </a:r>
            <a:r>
              <a:rPr lang="en-US" sz="2800" b="1" dirty="0"/>
              <a:t> </a:t>
            </a:r>
            <a:r>
              <a:rPr lang="en-US" sz="2800" b="1" dirty="0" err="1"/>
              <a:t>darah</a:t>
            </a:r>
            <a:r>
              <a:rPr lang="en-US" sz="2800" b="1" dirty="0"/>
              <a:t> </a:t>
            </a:r>
            <a:r>
              <a:rPr lang="en-US" sz="2800" b="1" dirty="0" err="1"/>
              <a:t>obat</a:t>
            </a:r>
            <a:r>
              <a:rPr lang="en-US" sz="2800" b="1" dirty="0"/>
              <a:t> A (u</a:t>
            </a:r>
            <a:r>
              <a:rPr lang="en-US" sz="2800" b="1" baseline="-25000" dirty="0"/>
              <a:t>1</a:t>
            </a:r>
            <a:r>
              <a:rPr lang="en-US" sz="2800" b="1" dirty="0"/>
              <a:t>=40 </a:t>
            </a:r>
            <a:r>
              <a:rPr lang="en-US" sz="2800" b="1" dirty="0" err="1"/>
              <a:t>dan</a:t>
            </a:r>
            <a:r>
              <a:rPr lang="en-US" sz="2800" b="1" dirty="0"/>
              <a:t> S</a:t>
            </a:r>
            <a:r>
              <a:rPr lang="en-US" sz="2800" b="1" baseline="-25000" dirty="0"/>
              <a:t>1=</a:t>
            </a:r>
            <a:r>
              <a:rPr lang="en-US" sz="2800" b="1" dirty="0"/>
              <a:t>20) </a:t>
            </a:r>
            <a:r>
              <a:rPr lang="en-US" sz="2800" b="1" dirty="0" err="1"/>
              <a:t>dan</a:t>
            </a:r>
            <a:r>
              <a:rPr lang="en-US" sz="2800" b="1" dirty="0"/>
              <a:t> </a:t>
            </a:r>
            <a:r>
              <a:rPr lang="en-US" sz="2800" b="1" dirty="0" err="1"/>
              <a:t>obat</a:t>
            </a:r>
            <a:r>
              <a:rPr lang="en-US" sz="2800" b="1" dirty="0"/>
              <a:t> B (u</a:t>
            </a:r>
            <a:r>
              <a:rPr lang="en-US" sz="2800" b="1" baseline="-25000" dirty="0"/>
              <a:t>2</a:t>
            </a:r>
            <a:r>
              <a:rPr lang="en-US" sz="2800" b="1" dirty="0"/>
              <a:t>=30 </a:t>
            </a:r>
            <a:r>
              <a:rPr lang="en-US" sz="2800" b="1" dirty="0" err="1"/>
              <a:t>dan</a:t>
            </a:r>
            <a:r>
              <a:rPr lang="en-US" sz="2800" b="1" dirty="0"/>
              <a:t> S</a:t>
            </a:r>
            <a:r>
              <a:rPr lang="en-US" sz="2800" b="1" baseline="-25000" dirty="0"/>
              <a:t>2=</a:t>
            </a:r>
            <a:r>
              <a:rPr lang="en-US" sz="2800" b="1" dirty="0"/>
              <a:t>15). </a:t>
            </a:r>
            <a:r>
              <a:rPr lang="en-US" sz="2800" b="1" dirty="0" err="1"/>
              <a:t>Perbedaan</a:t>
            </a:r>
            <a:r>
              <a:rPr lang="en-US" sz="2800" b="1" dirty="0"/>
              <a:t> </a:t>
            </a:r>
            <a:r>
              <a:rPr lang="en-US" sz="2800" b="1" dirty="0" err="1"/>
              <a:t>efek</a:t>
            </a:r>
            <a:r>
              <a:rPr lang="en-US" sz="2800" b="1" dirty="0"/>
              <a:t> yang </a:t>
            </a:r>
            <a:r>
              <a:rPr lang="en-US" sz="2800" b="1" dirty="0" err="1"/>
              <a:t>ingin</a:t>
            </a:r>
            <a:r>
              <a:rPr lang="en-US" sz="2800" b="1" dirty="0"/>
              <a:t> </a:t>
            </a:r>
            <a:r>
              <a:rPr lang="en-US" sz="2800" b="1" dirty="0" err="1"/>
              <a:t>dideteksi</a:t>
            </a:r>
            <a:r>
              <a:rPr lang="en-US" sz="2800" b="1" dirty="0"/>
              <a:t> </a:t>
            </a:r>
            <a:r>
              <a:rPr lang="en-US" sz="2800" b="1" dirty="0" err="1"/>
              <a:t>antara</a:t>
            </a:r>
            <a:r>
              <a:rPr lang="en-US" sz="2800" b="1" dirty="0"/>
              <a:t> </a:t>
            </a:r>
            <a:r>
              <a:rPr lang="en-US" sz="2800" b="1" dirty="0" err="1"/>
              <a:t>obat</a:t>
            </a:r>
            <a:r>
              <a:rPr lang="en-US" sz="2800" b="1" dirty="0"/>
              <a:t> A </a:t>
            </a:r>
            <a:r>
              <a:rPr lang="en-US" sz="2800" b="1" dirty="0" err="1"/>
              <a:t>dan</a:t>
            </a:r>
            <a:r>
              <a:rPr lang="en-US" sz="2800" b="1" dirty="0"/>
              <a:t> </a:t>
            </a:r>
            <a:r>
              <a:rPr lang="en-US" sz="2800" b="1" dirty="0" err="1"/>
              <a:t>obat</a:t>
            </a:r>
            <a:r>
              <a:rPr lang="en-US" sz="2800" b="1" dirty="0"/>
              <a:t> B (u</a:t>
            </a:r>
            <a:r>
              <a:rPr lang="en-US" sz="2800" b="1" baseline="-25000" dirty="0"/>
              <a:t>1</a:t>
            </a:r>
            <a:r>
              <a:rPr lang="en-US" sz="2800" b="1" dirty="0"/>
              <a:t>-u</a:t>
            </a:r>
            <a:r>
              <a:rPr lang="en-US" sz="2800" b="1" baseline="-25000" dirty="0"/>
              <a:t>2</a:t>
            </a:r>
            <a:r>
              <a:rPr lang="en-US" sz="2800" b="1" dirty="0"/>
              <a:t>=10). </a:t>
            </a:r>
            <a:r>
              <a:rPr lang="en-US" sz="2800" b="1" dirty="0" err="1"/>
              <a:t>Pada</a:t>
            </a:r>
            <a:r>
              <a:rPr lang="en-US" sz="2800" b="1" dirty="0"/>
              <a:t> </a:t>
            </a:r>
            <a:r>
              <a:rPr lang="en-US" sz="2800" b="1" dirty="0" err="1"/>
              <a:t>kepercayaan</a:t>
            </a:r>
            <a:r>
              <a:rPr lang="en-US" sz="2800" b="1" dirty="0"/>
              <a:t> 95% (Z</a:t>
            </a:r>
            <a:r>
              <a:rPr lang="en-US" sz="2800" b="1" baseline="-25000" dirty="0"/>
              <a:t>α/2</a:t>
            </a:r>
            <a:r>
              <a:rPr lang="en-US" sz="2800" b="1" dirty="0"/>
              <a:t> = 1,96) </a:t>
            </a:r>
            <a:r>
              <a:rPr lang="en-US" sz="2800" b="1" dirty="0" err="1"/>
              <a:t>dan</a:t>
            </a:r>
            <a:r>
              <a:rPr lang="en-US" sz="2800" b="1" dirty="0"/>
              <a:t> </a:t>
            </a:r>
            <a:r>
              <a:rPr lang="en-US" sz="2800" b="1" dirty="0" err="1"/>
              <a:t>kekuatan</a:t>
            </a:r>
            <a:r>
              <a:rPr lang="en-US" sz="2800" b="1" dirty="0"/>
              <a:t> </a:t>
            </a:r>
            <a:r>
              <a:rPr lang="en-US" sz="2800" b="1" dirty="0" err="1"/>
              <a:t>uji</a:t>
            </a:r>
            <a:r>
              <a:rPr lang="en-US" sz="2800" b="1" dirty="0"/>
              <a:t> 90% (Z</a:t>
            </a:r>
            <a:r>
              <a:rPr lang="en-US" sz="2800" b="1" baseline="-25000" dirty="0"/>
              <a:t>β</a:t>
            </a:r>
            <a:r>
              <a:rPr lang="en-US" sz="2800" b="1" dirty="0"/>
              <a:t>=1,28), </a:t>
            </a:r>
            <a:r>
              <a:rPr lang="en-US" sz="2800" b="1" dirty="0" err="1"/>
              <a:t>maka</a:t>
            </a:r>
            <a:r>
              <a:rPr lang="en-US" sz="2800" b="1" dirty="0"/>
              <a:t> </a:t>
            </a:r>
            <a:r>
              <a:rPr lang="en-US" sz="2800" b="1" dirty="0" err="1"/>
              <a:t>peneliti</a:t>
            </a:r>
            <a:r>
              <a:rPr lang="en-US" sz="2800" b="1" dirty="0"/>
              <a:t> </a:t>
            </a:r>
            <a:r>
              <a:rPr lang="en-US" sz="2800" b="1" dirty="0" err="1"/>
              <a:t>p</a:t>
            </a:r>
            <a:r>
              <a:rPr lang="en-US" sz="2800" b="1" dirty="0" err="1" smtClean="0"/>
              <a:t>erlukan</a:t>
            </a:r>
            <a:r>
              <a:rPr lang="en-US" sz="2800" b="1" dirty="0" smtClean="0"/>
              <a:t> </a:t>
            </a:r>
            <a:r>
              <a:rPr lang="en-US" sz="2800" b="1" dirty="0" err="1"/>
              <a:t>besar</a:t>
            </a:r>
            <a:r>
              <a:rPr lang="en-US" sz="2800" b="1" dirty="0"/>
              <a:t> </a:t>
            </a:r>
            <a:r>
              <a:rPr lang="en-US" sz="2800" b="1" dirty="0" err="1"/>
              <a:t>sampel</a:t>
            </a:r>
            <a:r>
              <a:rPr lang="en-US" sz="2800" b="1" dirty="0"/>
              <a:t> </a:t>
            </a:r>
            <a:r>
              <a:rPr lang="en-US" sz="2800" b="1" dirty="0" err="1"/>
              <a:t>sebanyak</a:t>
            </a:r>
            <a:r>
              <a:rPr lang="en-US" sz="2800" b="1" dirty="0"/>
              <a:t> 66 </a:t>
            </a:r>
            <a:r>
              <a:rPr lang="en-US" sz="2800" b="1" dirty="0" err="1"/>
              <a:t>responden</a:t>
            </a:r>
            <a:r>
              <a:rPr lang="en-US" sz="2800" b="1" dirty="0"/>
              <a:t> (</a:t>
            </a:r>
            <a:r>
              <a:rPr lang="en-US" sz="2800" b="1" dirty="0" err="1" smtClean="0"/>
              <a:t>dgn</a:t>
            </a:r>
            <a:r>
              <a:rPr lang="en-US" sz="2800" b="1" dirty="0" smtClean="0"/>
              <a:t> </a:t>
            </a:r>
            <a:r>
              <a:rPr lang="en-US" sz="2800" b="1" dirty="0" err="1"/>
              <a:t>rincian</a:t>
            </a:r>
            <a:r>
              <a:rPr lang="en-US" sz="2800" b="1" dirty="0"/>
              <a:t> 33 </a:t>
            </a:r>
            <a:r>
              <a:rPr lang="en-US" sz="2800" b="1" dirty="0" err="1"/>
              <a:t>diberi</a:t>
            </a:r>
            <a:r>
              <a:rPr lang="en-US" sz="2800" b="1" dirty="0"/>
              <a:t> </a:t>
            </a:r>
            <a:r>
              <a:rPr lang="en-US" sz="2800" b="1" dirty="0" err="1"/>
              <a:t>obat</a:t>
            </a:r>
            <a:r>
              <a:rPr lang="en-US" sz="2800" b="1" dirty="0"/>
              <a:t> A </a:t>
            </a:r>
            <a:r>
              <a:rPr lang="en-US" sz="2800" b="1" dirty="0" smtClean="0"/>
              <a:t>&amp; </a:t>
            </a:r>
            <a:r>
              <a:rPr lang="en-US" sz="2800" b="1" dirty="0"/>
              <a:t>33 </a:t>
            </a:r>
            <a:r>
              <a:rPr lang="en-US" sz="2800" b="1" dirty="0" err="1"/>
              <a:t>diberi</a:t>
            </a:r>
            <a:r>
              <a:rPr lang="en-US" sz="2800" b="1" dirty="0"/>
              <a:t> </a:t>
            </a:r>
            <a:r>
              <a:rPr lang="en-US" sz="2800" b="1" dirty="0" err="1"/>
              <a:t>obat</a:t>
            </a:r>
            <a:r>
              <a:rPr lang="en-US" sz="2800" b="1" dirty="0"/>
              <a:t> B).</a:t>
            </a:r>
            <a:endParaRPr lang="id-ID" sz="2800" b="1" dirty="0"/>
          </a:p>
        </p:txBody>
      </p:sp>
    </p:spTree>
    <p:extLst>
      <p:ext uri="{BB962C8B-B14F-4D97-AF65-F5344CB8AC3E}">
        <p14:creationId xmlns:p14="http://schemas.microsoft.com/office/powerpoint/2010/main" val="2482427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1419529065"/>
              </p:ext>
            </p:extLst>
          </p:nvPr>
        </p:nvGraphicFramePr>
        <p:xfrm>
          <a:off x="-13855" y="76200"/>
          <a:ext cx="8243455" cy="1464002"/>
        </p:xfrm>
        <a:graphic>
          <a:graphicData uri="http://schemas.openxmlformats.org/presentationml/2006/ole">
            <mc:AlternateContent xmlns:mc="http://schemas.openxmlformats.org/markup-compatibility/2006">
              <mc:Choice xmlns:v="urn:schemas-microsoft-com:vml" Requires="v">
                <p:oleObj spid="_x0000_s7186" name="Equation" r:id="rId3" imgW="3653332" imgH="819439" progId="Equation.3">
                  <p:embed/>
                </p:oleObj>
              </mc:Choice>
              <mc:Fallback>
                <p:oleObj name="Equation" r:id="rId3" imgW="3653332" imgH="81943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5" y="76200"/>
                        <a:ext cx="8243455" cy="1464002"/>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 name="Object 8"/>
          <p:cNvGraphicFramePr>
            <a:graphicFrameLocks noChangeAspect="1"/>
          </p:cNvGraphicFramePr>
          <p:nvPr>
            <p:extLst>
              <p:ext uri="{D42A27DB-BD31-4B8C-83A1-F6EECF244321}">
                <p14:modId xmlns:p14="http://schemas.microsoft.com/office/powerpoint/2010/main" val="3207948145"/>
              </p:ext>
            </p:extLst>
          </p:nvPr>
        </p:nvGraphicFramePr>
        <p:xfrm>
          <a:off x="152400" y="1828800"/>
          <a:ext cx="6261100" cy="1295400"/>
        </p:xfrm>
        <a:graphic>
          <a:graphicData uri="http://schemas.openxmlformats.org/presentationml/2006/ole">
            <mc:AlternateContent xmlns:mc="http://schemas.openxmlformats.org/markup-compatibility/2006">
              <mc:Choice xmlns:v="urn:schemas-microsoft-com:vml" Requires="v">
                <p:oleObj spid="_x0000_s7187" name="Equation" r:id="rId5" imgW="3009900" imgH="622300" progId="Equation.3">
                  <p:embed/>
                </p:oleObj>
              </mc:Choice>
              <mc:Fallback>
                <p:oleObj name="Equation" r:id="rId5" imgW="3009900" imgH="622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828800"/>
                        <a:ext cx="6261100" cy="1295400"/>
                      </a:xfrm>
                      <a:prstGeom prst="rect">
                        <a:avLst/>
                      </a:prstGeom>
                      <a:noFill/>
                    </p:spPr>
                  </p:pic>
                </p:oleObj>
              </mc:Fallback>
            </mc:AlternateContent>
          </a:graphicData>
        </a:graphic>
      </p:graphicFrame>
      <p:sp>
        <p:nvSpPr>
          <p:cNvPr id="1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1" name="Object 10"/>
          <p:cNvGraphicFramePr>
            <a:graphicFrameLocks noChangeAspect="1"/>
          </p:cNvGraphicFramePr>
          <p:nvPr>
            <p:extLst>
              <p:ext uri="{D42A27DB-BD31-4B8C-83A1-F6EECF244321}">
                <p14:modId xmlns:p14="http://schemas.microsoft.com/office/powerpoint/2010/main" val="1564114971"/>
              </p:ext>
            </p:extLst>
          </p:nvPr>
        </p:nvGraphicFramePr>
        <p:xfrm>
          <a:off x="304799" y="3505200"/>
          <a:ext cx="4804475" cy="1524000"/>
        </p:xfrm>
        <a:graphic>
          <a:graphicData uri="http://schemas.openxmlformats.org/presentationml/2006/ole">
            <mc:AlternateContent xmlns:mc="http://schemas.openxmlformats.org/markup-compatibility/2006">
              <mc:Choice xmlns:v="urn:schemas-microsoft-com:vml" Requires="v">
                <p:oleObj spid="_x0000_s7188" name="Equation" r:id="rId7" imgW="1981200" imgH="635000" progId="Equation.3">
                  <p:embed/>
                </p:oleObj>
              </mc:Choice>
              <mc:Fallback>
                <p:oleObj name="Equation" r:id="rId7" imgW="1981200" imgH="635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799" y="3505200"/>
                        <a:ext cx="4804475" cy="1524000"/>
                      </a:xfrm>
                      <a:prstGeom prst="rect">
                        <a:avLst/>
                      </a:prstGeom>
                      <a:noFill/>
                    </p:spPr>
                  </p:pic>
                </p:oleObj>
              </mc:Fallback>
            </mc:AlternateContent>
          </a:graphicData>
        </a:graphic>
      </p:graphicFrame>
      <p:sp>
        <p:nvSpPr>
          <p:cNvPr id="1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3" name="Object 12"/>
          <p:cNvGraphicFramePr>
            <a:graphicFrameLocks noChangeAspect="1"/>
          </p:cNvGraphicFramePr>
          <p:nvPr>
            <p:extLst>
              <p:ext uri="{D42A27DB-BD31-4B8C-83A1-F6EECF244321}">
                <p14:modId xmlns:p14="http://schemas.microsoft.com/office/powerpoint/2010/main" val="532426587"/>
              </p:ext>
            </p:extLst>
          </p:nvPr>
        </p:nvGraphicFramePr>
        <p:xfrm>
          <a:off x="3733800" y="5334000"/>
          <a:ext cx="5087390" cy="1295400"/>
        </p:xfrm>
        <a:graphic>
          <a:graphicData uri="http://schemas.openxmlformats.org/presentationml/2006/ole">
            <mc:AlternateContent xmlns:mc="http://schemas.openxmlformats.org/markup-compatibility/2006">
              <mc:Choice xmlns:v="urn:schemas-microsoft-com:vml" Requires="v">
                <p:oleObj spid="_x0000_s7189" name="Equation" r:id="rId9" imgW="2311400" imgH="596900" progId="Equation.3">
                  <p:embed/>
                </p:oleObj>
              </mc:Choice>
              <mc:Fallback>
                <p:oleObj name="Equation" r:id="rId9" imgW="2311400" imgH="596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3800" y="5334000"/>
                        <a:ext cx="5087390" cy="1295400"/>
                      </a:xfrm>
                      <a:prstGeom prst="rect">
                        <a:avLst/>
                      </a:prstGeom>
                      <a:noFill/>
                    </p:spPr>
                  </p:pic>
                </p:oleObj>
              </mc:Fallback>
            </mc:AlternateContent>
          </a:graphicData>
        </a:graphic>
      </p:graphicFrame>
    </p:spTree>
    <p:extLst>
      <p:ext uri="{BB962C8B-B14F-4D97-AF65-F5344CB8AC3E}">
        <p14:creationId xmlns:p14="http://schemas.microsoft.com/office/powerpoint/2010/main" val="4255826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926" y="540327"/>
            <a:ext cx="8451273" cy="3970318"/>
          </a:xfrm>
          <a:prstGeom prst="rect">
            <a:avLst/>
          </a:prstGeom>
          <a:noFill/>
        </p:spPr>
        <p:txBody>
          <a:bodyPr wrap="square" rtlCol="0">
            <a:spAutoFit/>
          </a:bodyPr>
          <a:lstStyle/>
          <a:p>
            <a:r>
              <a:rPr lang="en-US" sz="2800" b="1" cap="all" dirty="0" err="1"/>
              <a:t>Untuk</a:t>
            </a:r>
            <a:r>
              <a:rPr lang="en-US" sz="2800" b="1" cap="all" dirty="0"/>
              <a:t> </a:t>
            </a:r>
            <a:r>
              <a:rPr lang="en-US" sz="2800" b="1" cap="all" dirty="0" err="1"/>
              <a:t>menjamin</a:t>
            </a:r>
            <a:r>
              <a:rPr lang="en-US" sz="2800" b="1" cap="all" dirty="0"/>
              <a:t> </a:t>
            </a:r>
            <a:r>
              <a:rPr lang="en-US" sz="2800" b="1" cap="all" dirty="0" err="1"/>
              <a:t>kedua</a:t>
            </a:r>
            <a:r>
              <a:rPr lang="en-US" sz="2800" b="1" cap="all" dirty="0"/>
              <a:t> </a:t>
            </a:r>
            <a:r>
              <a:rPr lang="en-US" sz="2800" b="1" cap="all" dirty="0" err="1"/>
              <a:t>kelompok</a:t>
            </a:r>
            <a:r>
              <a:rPr lang="en-US" sz="2800" b="1" cap="all" dirty="0"/>
              <a:t> </a:t>
            </a:r>
            <a:r>
              <a:rPr lang="en-US" sz="2800" b="1" cap="all" dirty="0" err="1"/>
              <a:t>sehomogen</a:t>
            </a:r>
            <a:r>
              <a:rPr lang="en-US" sz="2800" b="1" cap="all" dirty="0"/>
              <a:t> </a:t>
            </a:r>
            <a:r>
              <a:rPr lang="en-US" sz="2800" b="1" cap="all" dirty="0" err="1"/>
              <a:t>mungkin</a:t>
            </a:r>
            <a:r>
              <a:rPr lang="en-US" sz="2800" b="1" cap="all" dirty="0"/>
              <a:t> &amp;</a:t>
            </a:r>
            <a:r>
              <a:rPr lang="en-US" sz="2800" b="1" cap="all" dirty="0" smtClean="0"/>
              <a:t> </a:t>
            </a:r>
            <a:r>
              <a:rPr lang="en-US" sz="2800" b="1" cap="all" dirty="0" err="1"/>
              <a:t>mengurangi</a:t>
            </a:r>
            <a:r>
              <a:rPr lang="en-US" sz="2800" b="1" cap="all" dirty="0"/>
              <a:t> bias </a:t>
            </a:r>
            <a:r>
              <a:rPr lang="en-US" sz="2800" b="1" cap="all" dirty="0" err="1"/>
              <a:t>dalam</a:t>
            </a:r>
            <a:r>
              <a:rPr lang="en-US" sz="2800" b="1" cap="all" dirty="0"/>
              <a:t> </a:t>
            </a:r>
            <a:r>
              <a:rPr lang="en-US" sz="2800" b="1" cap="all" dirty="0" err="1"/>
              <a:t>seleksi</a:t>
            </a:r>
            <a:r>
              <a:rPr lang="en-US" sz="2800" b="1" cap="all" dirty="0"/>
              <a:t>, </a:t>
            </a:r>
            <a:r>
              <a:rPr lang="en-US" sz="2800" b="1" cap="all" dirty="0" err="1"/>
              <a:t>maka</a:t>
            </a:r>
            <a:r>
              <a:rPr lang="en-US" sz="2800" b="1" cap="all" dirty="0"/>
              <a:t> </a:t>
            </a:r>
            <a:r>
              <a:rPr lang="en-US" sz="2800" b="1" cap="all" dirty="0" err="1"/>
              <a:t>dilakukanlah</a:t>
            </a:r>
            <a:r>
              <a:rPr lang="en-US" sz="2800" b="1" cap="all" dirty="0"/>
              <a:t> </a:t>
            </a:r>
            <a:r>
              <a:rPr lang="en-US" sz="2800" b="1" cap="all" dirty="0" err="1"/>
              <a:t>pemilihan</a:t>
            </a:r>
            <a:r>
              <a:rPr lang="en-US" sz="2800" b="1" cap="all" dirty="0"/>
              <a:t> </a:t>
            </a:r>
            <a:r>
              <a:rPr lang="en-US" sz="2800" b="1" cap="all" dirty="0" err="1"/>
              <a:t>secara</a:t>
            </a:r>
            <a:r>
              <a:rPr lang="en-US" sz="2800" b="1" cap="all" dirty="0"/>
              <a:t> </a:t>
            </a:r>
            <a:r>
              <a:rPr lang="en-US" sz="2800" b="1" cap="all" dirty="0" err="1" smtClean="0"/>
              <a:t>acak</a:t>
            </a:r>
            <a:r>
              <a:rPr lang="id-ID" sz="2800" b="1" cap="all" dirty="0" smtClean="0"/>
              <a:t> </a:t>
            </a:r>
            <a:r>
              <a:rPr lang="id-ID" sz="2800" b="1" dirty="0" smtClean="0"/>
              <a:t>(</a:t>
            </a:r>
            <a:r>
              <a:rPr lang="id-ID" sz="2800" b="1" i="1" dirty="0" smtClean="0"/>
              <a:t>Random sampling</a:t>
            </a:r>
            <a:r>
              <a:rPr lang="id-ID" sz="2800" b="1" dirty="0" smtClean="0"/>
              <a:t>)</a:t>
            </a:r>
            <a:r>
              <a:rPr lang="en-US" sz="2800" b="1" dirty="0" smtClean="0"/>
              <a:t> </a:t>
            </a:r>
            <a:endParaRPr lang="en-US" sz="2800" b="1" cap="all" dirty="0" smtClean="0"/>
          </a:p>
          <a:p>
            <a:endParaRPr lang="en-US" sz="2800" b="1" cap="all" dirty="0"/>
          </a:p>
          <a:p>
            <a:r>
              <a:rPr lang="en-US" sz="2800" b="1" dirty="0" err="1" smtClean="0"/>
              <a:t>Untuk</a:t>
            </a:r>
            <a:r>
              <a:rPr lang="en-US" sz="2800" b="1" dirty="0" smtClean="0"/>
              <a:t> </a:t>
            </a:r>
            <a:r>
              <a:rPr lang="en-US" sz="2800" b="1" dirty="0" err="1" smtClean="0"/>
              <a:t>menentukan</a:t>
            </a:r>
            <a:r>
              <a:rPr lang="en-US" sz="2800" b="1" dirty="0" smtClean="0"/>
              <a:t> </a:t>
            </a:r>
            <a:r>
              <a:rPr lang="en-US" sz="2800" b="1" dirty="0" err="1" smtClean="0"/>
              <a:t>apakah</a:t>
            </a:r>
            <a:r>
              <a:rPr lang="en-US" sz="2800" b="1" dirty="0" smtClean="0"/>
              <a:t> </a:t>
            </a:r>
            <a:r>
              <a:rPr lang="en-US" sz="2800" b="1" dirty="0" err="1" smtClean="0"/>
              <a:t>seorang</a:t>
            </a:r>
            <a:r>
              <a:rPr lang="en-US" sz="2800" b="1" dirty="0" smtClean="0"/>
              <a:t> </a:t>
            </a:r>
            <a:r>
              <a:rPr lang="en-US" sz="2800" b="1" dirty="0" err="1" smtClean="0"/>
              <a:t>responden</a:t>
            </a:r>
            <a:r>
              <a:rPr lang="en-US" sz="2800" b="1" dirty="0" smtClean="0"/>
              <a:t> </a:t>
            </a:r>
            <a:r>
              <a:rPr lang="en-US" sz="2800" b="1" dirty="0" err="1" smtClean="0"/>
              <a:t>masuk</a:t>
            </a:r>
            <a:r>
              <a:rPr lang="en-US" sz="2800" b="1" dirty="0" smtClean="0"/>
              <a:t> </a:t>
            </a:r>
            <a:r>
              <a:rPr lang="en-US" sz="2800" b="1" dirty="0" err="1" smtClean="0"/>
              <a:t>ke</a:t>
            </a:r>
            <a:r>
              <a:rPr lang="en-US" sz="2800" b="1" dirty="0" smtClean="0"/>
              <a:t> </a:t>
            </a:r>
            <a:r>
              <a:rPr lang="en-US" sz="2800" b="1" dirty="0" err="1" smtClean="0"/>
              <a:t>kelompok</a:t>
            </a:r>
            <a:r>
              <a:rPr lang="en-US" sz="2800" b="1" dirty="0" smtClean="0"/>
              <a:t> A </a:t>
            </a:r>
            <a:r>
              <a:rPr lang="en-US" sz="2800" b="1" dirty="0" err="1" smtClean="0"/>
              <a:t>atau</a:t>
            </a:r>
            <a:r>
              <a:rPr lang="en-US" sz="2800" b="1" dirty="0" smtClean="0"/>
              <a:t> </a:t>
            </a:r>
            <a:r>
              <a:rPr lang="en-US" sz="2800" b="1" dirty="0" err="1" smtClean="0"/>
              <a:t>kelompok</a:t>
            </a:r>
            <a:r>
              <a:rPr lang="en-US" sz="2800" b="1" dirty="0" smtClean="0"/>
              <a:t> B</a:t>
            </a:r>
            <a:r>
              <a:rPr lang="id-ID" sz="2800" b="1" dirty="0" smtClean="0"/>
              <a:t>.</a:t>
            </a:r>
            <a:r>
              <a:rPr lang="en-US" sz="2800" b="1" dirty="0" smtClean="0"/>
              <a:t> </a:t>
            </a:r>
            <a:r>
              <a:rPr lang="en-US" sz="2800" b="1" dirty="0" err="1" smtClean="0"/>
              <a:t>Prosedur</a:t>
            </a:r>
            <a:r>
              <a:rPr lang="en-US" sz="2800" b="1" dirty="0" smtClean="0"/>
              <a:t> </a:t>
            </a:r>
            <a:r>
              <a:rPr lang="en-US" sz="2800" b="1" dirty="0" err="1" smtClean="0"/>
              <a:t>ini</a:t>
            </a:r>
            <a:r>
              <a:rPr lang="en-US" sz="2800" b="1" dirty="0" smtClean="0"/>
              <a:t> </a:t>
            </a:r>
            <a:r>
              <a:rPr lang="en-US" sz="2800" b="1" dirty="0" err="1" smtClean="0"/>
              <a:t>dikenal</a:t>
            </a:r>
            <a:r>
              <a:rPr lang="en-US" sz="2800" b="1" dirty="0" smtClean="0"/>
              <a:t> </a:t>
            </a:r>
            <a:r>
              <a:rPr lang="en-US" sz="2800" b="1" dirty="0" err="1" smtClean="0"/>
              <a:t>dengan</a:t>
            </a:r>
            <a:r>
              <a:rPr lang="en-US" sz="2800" b="1" dirty="0" smtClean="0"/>
              <a:t> </a:t>
            </a:r>
            <a:r>
              <a:rPr lang="en-US" sz="2800" b="1" dirty="0" err="1" smtClean="0"/>
              <a:t>nama</a:t>
            </a:r>
            <a:r>
              <a:rPr lang="en-US" sz="2800" b="1" dirty="0" smtClean="0"/>
              <a:t> </a:t>
            </a:r>
            <a:r>
              <a:rPr lang="en-US" sz="2800" b="1" dirty="0" err="1" smtClean="0"/>
              <a:t>randomisasi</a:t>
            </a:r>
            <a:r>
              <a:rPr lang="en-US" sz="2800" b="1" dirty="0" smtClean="0"/>
              <a:t> </a:t>
            </a:r>
            <a:r>
              <a:rPr lang="en-US" sz="2800" b="1" dirty="0" err="1" smtClean="0"/>
              <a:t>atau</a:t>
            </a:r>
            <a:r>
              <a:rPr lang="en-US" sz="2800" b="1" dirty="0" smtClean="0"/>
              <a:t> random </a:t>
            </a:r>
            <a:r>
              <a:rPr lang="en-US" sz="2800" b="1" dirty="0" err="1" smtClean="0"/>
              <a:t>alokasi</a:t>
            </a:r>
            <a:r>
              <a:rPr lang="id-ID" sz="2800" b="1" dirty="0" smtClean="0"/>
              <a:t> (</a:t>
            </a:r>
            <a:r>
              <a:rPr lang="id-ID" sz="2800" b="1" i="1" dirty="0" smtClean="0"/>
              <a:t>Random assignment</a:t>
            </a:r>
            <a:r>
              <a:rPr lang="id-ID" sz="2800" b="1" dirty="0" smtClean="0"/>
              <a:t>)</a:t>
            </a:r>
            <a:r>
              <a:rPr lang="en-US" sz="2800" b="1" dirty="0" smtClean="0"/>
              <a:t>.</a:t>
            </a:r>
            <a:endParaRPr lang="id-ID" sz="2800" b="1" dirty="0"/>
          </a:p>
        </p:txBody>
      </p:sp>
    </p:spTree>
    <p:extLst>
      <p:ext uri="{BB962C8B-B14F-4D97-AF65-F5344CB8AC3E}">
        <p14:creationId xmlns:p14="http://schemas.microsoft.com/office/powerpoint/2010/main" val="1028965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763000" cy="5262979"/>
          </a:xfrm>
          <a:prstGeom prst="rect">
            <a:avLst/>
          </a:prstGeom>
          <a:noFill/>
        </p:spPr>
        <p:txBody>
          <a:bodyPr wrap="square" rtlCol="0">
            <a:spAutoFit/>
          </a:bodyPr>
          <a:lstStyle/>
          <a:p>
            <a:pPr marL="0" lvl="2"/>
            <a:r>
              <a:rPr lang="en-US" sz="2800" b="1" i="1" cap="all" dirty="0" err="1"/>
              <a:t>Besar</a:t>
            </a:r>
            <a:r>
              <a:rPr lang="en-US" sz="2800" b="1" i="1" cap="all" dirty="0"/>
              <a:t> </a:t>
            </a:r>
            <a:r>
              <a:rPr lang="en-US" sz="2800" b="1" i="1" cap="all" dirty="0" err="1"/>
              <a:t>sampel</a:t>
            </a:r>
            <a:r>
              <a:rPr lang="en-US" sz="2800" b="1" i="1" cap="all" dirty="0"/>
              <a:t> </a:t>
            </a:r>
            <a:r>
              <a:rPr lang="en-US" sz="2800" b="1" i="1" cap="all" dirty="0" err="1"/>
              <a:t>pada</a:t>
            </a:r>
            <a:r>
              <a:rPr lang="en-US" sz="2800" b="1" i="1" cap="all" dirty="0"/>
              <a:t> </a:t>
            </a:r>
            <a:r>
              <a:rPr lang="en-US" sz="2800" b="1" i="1" cap="all" dirty="0" err="1"/>
              <a:t>eksperimen</a:t>
            </a:r>
            <a:r>
              <a:rPr lang="en-US" sz="2800" b="1" i="1" cap="all" dirty="0"/>
              <a:t> di </a:t>
            </a:r>
            <a:r>
              <a:rPr lang="en-US" sz="2800" b="1" i="1" cap="all" dirty="0" err="1" smtClean="0"/>
              <a:t>komunitas</a:t>
            </a:r>
            <a:endParaRPr lang="en-US" sz="2800" b="1" i="1" cap="all" dirty="0" smtClean="0"/>
          </a:p>
          <a:p>
            <a:pPr marL="0" lvl="2"/>
            <a:endParaRPr lang="en-US" sz="2800" b="1" i="1" cap="all" dirty="0"/>
          </a:p>
          <a:p>
            <a:pPr marL="0" lvl="2"/>
            <a:r>
              <a:rPr lang="id-ID" sz="2800" b="1" dirty="0" smtClean="0"/>
              <a:t>Kegiatan eksperimen di komunitas biasanya dilakukan secara massal pada suatu kelompok masyarakat. Ilustrasi berikut </a:t>
            </a:r>
            <a:r>
              <a:rPr lang="en-US" sz="2800" b="1" dirty="0" smtClean="0"/>
              <a:t>t</a:t>
            </a:r>
            <a:r>
              <a:rPr lang="id-ID" sz="2800" b="1" dirty="0" smtClean="0"/>
              <a:t>erkaitan dgn riset yg bertujuan utk </a:t>
            </a:r>
            <a:r>
              <a:rPr lang="en-US" sz="2800" b="1" dirty="0" smtClean="0"/>
              <a:t>k</a:t>
            </a:r>
            <a:r>
              <a:rPr lang="id-ID" sz="2800" b="1" dirty="0" smtClean="0"/>
              <a:t>etahui efek suatu intervensi program gizi di komunitas.</a:t>
            </a:r>
          </a:p>
          <a:p>
            <a:pPr marL="0" lvl="2"/>
            <a:r>
              <a:rPr lang="id-ID" sz="2800" b="1" cap="all" dirty="0" smtClean="0"/>
              <a:t> </a:t>
            </a:r>
            <a:endParaRPr lang="en-US" sz="2800" b="1" cap="all" dirty="0" smtClean="0"/>
          </a:p>
          <a:p>
            <a:pPr marL="0" lvl="2"/>
            <a:r>
              <a:rPr lang="id-ID" sz="2800" b="1" dirty="0" smtClean="0"/>
              <a:t>Hipotesisnya adl intervensi baru di bidang gizi yg diujicobakan di kecamatan X,Y,Z (kecamatan intervensi) berdampak pada penurunan angka kurang gizi pada balita dibandingkan dgn program standar yg sudah berjalan di kecamatan A,B,C (kecamatan kontrol). </a:t>
            </a:r>
            <a:endParaRPr lang="id-ID" dirty="0"/>
          </a:p>
        </p:txBody>
      </p:sp>
    </p:spTree>
    <p:extLst>
      <p:ext uri="{BB962C8B-B14F-4D97-AF65-F5344CB8AC3E}">
        <p14:creationId xmlns:p14="http://schemas.microsoft.com/office/powerpoint/2010/main" val="4276984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4678204"/>
          </a:xfrm>
          <a:prstGeom prst="rect">
            <a:avLst/>
          </a:prstGeom>
          <a:noFill/>
        </p:spPr>
        <p:txBody>
          <a:bodyPr wrap="square" rtlCol="0">
            <a:spAutoFit/>
          </a:bodyPr>
          <a:lstStyle/>
          <a:p>
            <a:pPr marL="0" lvl="2"/>
            <a:r>
              <a:rPr lang="id-ID" sz="2800" b="1" cap="all" dirty="0" smtClean="0"/>
              <a:t>Peneliti yakin 95% bahwa program baru dapat menurunkan angka kurang gizi sebesar 10% dibanding program standar. </a:t>
            </a:r>
            <a:endParaRPr lang="en-US" sz="2800" b="1" cap="all" dirty="0" smtClean="0"/>
          </a:p>
          <a:p>
            <a:pPr marL="0" lvl="2"/>
            <a:endParaRPr lang="en-US" sz="2800" b="1" cap="all" dirty="0"/>
          </a:p>
          <a:p>
            <a:pPr marL="0" lvl="2"/>
            <a:r>
              <a:rPr lang="id-ID" sz="2800" b="1" dirty="0" smtClean="0"/>
              <a:t>Angka kurang gizi di kabupaten tersebut dilaporkan 15%. Dgn kekuatan uji 80% maka jumlah sampel minimum yg dibutuhkan adl 222 balita, dgn rincian 111 balita yg dipilih secara acak sederhana di kecamatan intervensi </a:t>
            </a:r>
            <a:r>
              <a:rPr lang="en-US" sz="2800" b="1" dirty="0" smtClean="0"/>
              <a:t>&amp;</a:t>
            </a:r>
            <a:r>
              <a:rPr lang="id-ID" sz="2800" b="1" dirty="0" smtClean="0"/>
              <a:t> 111 balita yg dipilih secara acak sederhana di kecamatan kontrol, seperti Contoh-4 berikut</a:t>
            </a:r>
            <a:r>
              <a:rPr lang="id-ID" sz="2800" b="1" cap="all" dirty="0" smtClean="0"/>
              <a:t>.  </a:t>
            </a:r>
            <a:endParaRPr lang="id-ID" sz="2800" b="1" cap="all" dirty="0" smtClean="0"/>
          </a:p>
          <a:p>
            <a:endParaRPr lang="id-ID" dirty="0"/>
          </a:p>
        </p:txBody>
      </p:sp>
    </p:spTree>
    <p:extLst>
      <p:ext uri="{BB962C8B-B14F-4D97-AF65-F5344CB8AC3E}">
        <p14:creationId xmlns:p14="http://schemas.microsoft.com/office/powerpoint/2010/main" val="711742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954107"/>
          </a:xfrm>
          <a:prstGeom prst="rect">
            <a:avLst/>
          </a:prstGeom>
          <a:noFill/>
        </p:spPr>
        <p:txBody>
          <a:bodyPr wrap="square" rtlCol="0">
            <a:spAutoFit/>
          </a:bodyPr>
          <a:lstStyle/>
          <a:p>
            <a:r>
              <a:rPr lang="id-ID" sz="2800" b="1" i="1" cap="all" dirty="0"/>
              <a:t>Rumus besar sampel untuk uji hipotesis beda dua proporsi rancangan acak sederhana</a:t>
            </a:r>
            <a:r>
              <a:rPr lang="id-ID" sz="2800" b="1" i="1" cap="all" dirty="0" smtClean="0"/>
              <a:t>:</a:t>
            </a:r>
            <a:endParaRPr lang="id-ID" sz="2800" b="1" cap="all"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320015848"/>
              </p:ext>
            </p:extLst>
          </p:nvPr>
        </p:nvGraphicFramePr>
        <p:xfrm>
          <a:off x="228600" y="1134216"/>
          <a:ext cx="8591361" cy="1205805"/>
        </p:xfrm>
        <a:graphic>
          <a:graphicData uri="http://schemas.openxmlformats.org/presentationml/2006/ole">
            <mc:AlternateContent xmlns:mc="http://schemas.openxmlformats.org/markup-compatibility/2006">
              <mc:Choice xmlns:v="urn:schemas-microsoft-com:vml" Requires="v">
                <p:oleObj spid="_x0000_s8198" name="Equation" r:id="rId3" imgW="3390900" imgH="482600" progId="Equation.3">
                  <p:embed/>
                </p:oleObj>
              </mc:Choice>
              <mc:Fallback>
                <p:oleObj name="Equation" r:id="rId3" imgW="33909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34216"/>
                        <a:ext cx="8591361" cy="1205805"/>
                      </a:xfrm>
                      <a:prstGeom prst="rect">
                        <a:avLst/>
                      </a:prstGeom>
                      <a:noFill/>
                    </p:spPr>
                  </p:pic>
                </p:oleObj>
              </mc:Fallback>
            </mc:AlternateContent>
          </a:graphicData>
        </a:graphic>
      </p:graphicFrame>
      <p:sp>
        <p:nvSpPr>
          <p:cNvPr id="5" name="TextBox 4"/>
          <p:cNvSpPr txBox="1"/>
          <p:nvPr/>
        </p:nvSpPr>
        <p:spPr>
          <a:xfrm>
            <a:off x="228600" y="2590800"/>
            <a:ext cx="8839200" cy="3970318"/>
          </a:xfrm>
          <a:prstGeom prst="rect">
            <a:avLst/>
          </a:prstGeom>
          <a:noFill/>
        </p:spPr>
        <p:txBody>
          <a:bodyPr wrap="square" rtlCol="0">
            <a:spAutoFit/>
          </a:bodyPr>
          <a:lstStyle/>
          <a:p>
            <a:pPr algn="ctr"/>
            <a:r>
              <a:rPr lang="en-US" sz="2800" b="1" u="sng" cap="all" dirty="0" smtClean="0"/>
              <a:t>Contoh-4</a:t>
            </a:r>
            <a:br>
              <a:rPr lang="en-US" sz="2800" b="1" u="sng" cap="all" dirty="0" smtClean="0"/>
            </a:br>
            <a:r>
              <a:rPr lang="en-US" sz="2800" b="1" dirty="0" err="1" smtClean="0"/>
              <a:t>Tujuan</a:t>
            </a:r>
            <a:r>
              <a:rPr lang="en-US" sz="2800" b="1" dirty="0" smtClean="0"/>
              <a:t>: </a:t>
            </a:r>
            <a:r>
              <a:rPr lang="en-US" sz="2800" b="1" dirty="0" err="1"/>
              <a:t>k</a:t>
            </a:r>
            <a:r>
              <a:rPr lang="en-US" sz="2800" b="1" dirty="0" err="1" smtClean="0"/>
              <a:t>etahui</a:t>
            </a:r>
            <a:r>
              <a:rPr lang="en-US" sz="2800" b="1" dirty="0" smtClean="0"/>
              <a:t> </a:t>
            </a:r>
            <a:r>
              <a:rPr lang="en-US" sz="2800" b="1" dirty="0" err="1"/>
              <a:t>efek</a:t>
            </a:r>
            <a:r>
              <a:rPr lang="en-US" sz="2800" b="1" dirty="0"/>
              <a:t> program </a:t>
            </a:r>
            <a:r>
              <a:rPr lang="en-US" sz="2800" b="1" dirty="0" err="1"/>
              <a:t>intervensi</a:t>
            </a:r>
            <a:r>
              <a:rPr lang="en-US" sz="2800" b="1" dirty="0"/>
              <a:t> </a:t>
            </a:r>
            <a:r>
              <a:rPr lang="en-US" sz="2800" b="1" dirty="0" err="1"/>
              <a:t>gizi</a:t>
            </a:r>
            <a:r>
              <a:rPr lang="en-US" sz="2800" b="1" dirty="0"/>
              <a:t> di </a:t>
            </a:r>
            <a:r>
              <a:rPr lang="en-US" sz="2800" b="1" dirty="0" smtClean="0"/>
              <a:t> </a:t>
            </a:r>
            <a:r>
              <a:rPr lang="en-US" sz="2800" b="1" dirty="0" err="1" smtClean="0"/>
              <a:t>Kab</a:t>
            </a:r>
            <a:r>
              <a:rPr lang="en-US" sz="2800" b="1" dirty="0" smtClean="0"/>
              <a:t> X. Prev. </a:t>
            </a:r>
            <a:r>
              <a:rPr lang="en-US" sz="2800" b="1" dirty="0" err="1"/>
              <a:t>kurang</a:t>
            </a:r>
            <a:r>
              <a:rPr lang="en-US" sz="2800" b="1" dirty="0"/>
              <a:t> </a:t>
            </a:r>
            <a:r>
              <a:rPr lang="en-US" sz="2800" b="1" dirty="0" err="1"/>
              <a:t>gizi</a:t>
            </a:r>
            <a:r>
              <a:rPr lang="en-US" sz="2800" b="1" dirty="0"/>
              <a:t> </a:t>
            </a:r>
            <a:r>
              <a:rPr lang="en-US" sz="2800" b="1" dirty="0" err="1" smtClean="0"/>
              <a:t>pd</a:t>
            </a:r>
            <a:r>
              <a:rPr lang="en-US" sz="2800" b="1" dirty="0" smtClean="0"/>
              <a:t> </a:t>
            </a:r>
            <a:r>
              <a:rPr lang="en-US" sz="2800" b="1" dirty="0" err="1"/>
              <a:t>Balita</a:t>
            </a:r>
            <a:r>
              <a:rPr lang="en-US" sz="2800" b="1" dirty="0"/>
              <a:t> </a:t>
            </a:r>
            <a:r>
              <a:rPr lang="en-US" sz="2800" b="1" dirty="0" err="1"/>
              <a:t>dilaporkan</a:t>
            </a:r>
            <a:r>
              <a:rPr lang="en-US" sz="2800" b="1" dirty="0"/>
              <a:t> 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1,96) </a:t>
            </a:r>
            <a:r>
              <a:rPr lang="en-US" sz="2800" b="1" dirty="0" err="1" smtClean="0"/>
              <a:t>bhw</a:t>
            </a:r>
            <a:r>
              <a:rPr lang="en-US" sz="2800" b="1" dirty="0" smtClean="0"/>
              <a:t> </a:t>
            </a:r>
            <a:r>
              <a:rPr lang="en-US" sz="2800" b="1" dirty="0"/>
              <a:t>program </a:t>
            </a:r>
            <a:r>
              <a:rPr lang="en-US" sz="2800" b="1" dirty="0" err="1"/>
              <a:t>baru</a:t>
            </a:r>
            <a:r>
              <a:rPr lang="en-US" sz="2800" b="1" dirty="0"/>
              <a:t> </a:t>
            </a:r>
            <a:r>
              <a:rPr lang="en-US" sz="2800" b="1" dirty="0" err="1"/>
              <a:t>intervensi</a:t>
            </a:r>
            <a:r>
              <a:rPr lang="en-US" sz="2800" b="1" dirty="0"/>
              <a:t> </a:t>
            </a:r>
            <a:r>
              <a:rPr lang="en-US" sz="2800" b="1" dirty="0" err="1"/>
              <a:t>gizi</a:t>
            </a:r>
            <a:r>
              <a:rPr lang="en-US" sz="2800" b="1" dirty="0"/>
              <a:t> </a:t>
            </a:r>
            <a:r>
              <a:rPr lang="en-US" sz="2800" b="1" dirty="0" err="1" smtClean="0"/>
              <a:t>dpt</a:t>
            </a:r>
            <a:r>
              <a:rPr lang="en-US" sz="2800" b="1" dirty="0" smtClean="0"/>
              <a:t> </a:t>
            </a:r>
            <a:r>
              <a:rPr lang="en-US" sz="2800" b="1" dirty="0" err="1"/>
              <a:t>t</a:t>
            </a:r>
            <a:r>
              <a:rPr lang="en-US" sz="2800" b="1" dirty="0" err="1" smtClean="0"/>
              <a:t>urunkan</a:t>
            </a:r>
            <a:r>
              <a:rPr lang="en-US" sz="2800" b="1" dirty="0" smtClean="0"/>
              <a:t> prev. </a:t>
            </a:r>
            <a:r>
              <a:rPr lang="en-US" sz="2800" b="1" dirty="0" err="1" smtClean="0"/>
              <a:t>kurang</a:t>
            </a:r>
            <a:r>
              <a:rPr lang="en-US" sz="2800" b="1" dirty="0" smtClean="0"/>
              <a:t> </a:t>
            </a:r>
            <a:r>
              <a:rPr lang="en-US" sz="2800" b="1" dirty="0" err="1"/>
              <a:t>gizi</a:t>
            </a:r>
            <a:r>
              <a:rPr lang="en-US" sz="2800" b="1" dirty="0"/>
              <a:t> </a:t>
            </a:r>
            <a:r>
              <a:rPr lang="en-US" sz="2800" b="1" dirty="0" err="1"/>
              <a:t>menjadi</a:t>
            </a:r>
            <a:r>
              <a:rPr lang="en-US" sz="2800" b="1" dirty="0"/>
              <a:t> 5% (</a:t>
            </a:r>
            <a:r>
              <a:rPr lang="en-US" sz="2800" b="1" dirty="0" err="1"/>
              <a:t>perbedaan</a:t>
            </a:r>
            <a:r>
              <a:rPr lang="en-US" sz="2800" b="1" dirty="0"/>
              <a:t> </a:t>
            </a:r>
            <a:r>
              <a:rPr lang="en-US" sz="2800" b="1" dirty="0" err="1"/>
              <a:t>efek</a:t>
            </a:r>
            <a:r>
              <a:rPr lang="en-US" sz="2800" b="1" dirty="0"/>
              <a:t> p</a:t>
            </a:r>
            <a:r>
              <a:rPr lang="en-US" sz="2800" b="1" baseline="-25000" dirty="0"/>
              <a:t>1</a:t>
            </a:r>
            <a:r>
              <a:rPr lang="en-US" sz="2800" b="1" dirty="0"/>
              <a:t>-p</a:t>
            </a:r>
            <a:r>
              <a:rPr lang="en-US" sz="2800" b="1" baseline="-25000" dirty="0"/>
              <a:t>2</a:t>
            </a:r>
            <a:r>
              <a:rPr lang="en-US" sz="2800" b="1" dirty="0"/>
              <a:t>=10%) </a:t>
            </a:r>
            <a:r>
              <a:rPr lang="en-US" sz="2800" b="1" dirty="0" err="1" smtClean="0"/>
              <a:t>dgn</a:t>
            </a:r>
            <a:r>
              <a:rPr lang="en-US" sz="2800" b="1" dirty="0" smtClean="0"/>
              <a:t> </a:t>
            </a:r>
            <a:r>
              <a:rPr lang="en-US" sz="2800" b="1" dirty="0" err="1"/>
              <a:t>kekuatan</a:t>
            </a:r>
            <a:r>
              <a:rPr lang="en-US" sz="2800" b="1" dirty="0"/>
              <a:t> </a:t>
            </a:r>
            <a:r>
              <a:rPr lang="en-US" sz="2800" b="1" dirty="0" err="1"/>
              <a:t>uji</a:t>
            </a:r>
            <a:r>
              <a:rPr lang="en-US" sz="2800" b="1" dirty="0"/>
              <a:t> 80% (Z</a:t>
            </a:r>
            <a:r>
              <a:rPr lang="en-US" sz="2800" b="1" baseline="-25000" dirty="0"/>
              <a:t>β</a:t>
            </a:r>
            <a:r>
              <a:rPr lang="en-US" sz="2800" b="1" dirty="0"/>
              <a:t> = 0,84). </a:t>
            </a:r>
            <a:r>
              <a:rPr lang="en-US" sz="2800" b="1" dirty="0" err="1"/>
              <a:t>Penarikan</a:t>
            </a:r>
            <a:r>
              <a:rPr lang="en-US" sz="2800" b="1" dirty="0"/>
              <a:t> </a:t>
            </a:r>
            <a:r>
              <a:rPr lang="en-US" sz="2800" b="1" dirty="0" err="1"/>
              <a:t>sampel</a:t>
            </a:r>
            <a:r>
              <a:rPr lang="en-US" sz="2800" b="1" dirty="0"/>
              <a:t> </a:t>
            </a:r>
            <a:r>
              <a:rPr lang="en-US" sz="2800" b="1" dirty="0" err="1"/>
              <a:t>dilakukan</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Balita</a:t>
            </a:r>
            <a:r>
              <a:rPr lang="en-US" sz="2800" b="1" dirty="0"/>
              <a:t> (</a:t>
            </a:r>
            <a:r>
              <a:rPr lang="en-US" sz="2800" b="1" dirty="0" err="1"/>
              <a:t>kerangka</a:t>
            </a:r>
            <a:r>
              <a:rPr lang="en-US" sz="2800" b="1" dirty="0"/>
              <a:t> </a:t>
            </a:r>
            <a:r>
              <a:rPr lang="en-US" sz="2800" b="1" dirty="0" err="1" smtClean="0"/>
              <a:t>sampel</a:t>
            </a:r>
            <a:r>
              <a:rPr lang="en-US" sz="2800" b="1" dirty="0" smtClean="0"/>
              <a:t> </a:t>
            </a:r>
            <a:r>
              <a:rPr lang="en-US" sz="2800" b="1" dirty="0" err="1"/>
              <a:t>tersedia</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222 </a:t>
            </a:r>
            <a:r>
              <a:rPr lang="en-US" sz="2800" b="1" dirty="0" err="1"/>
              <a:t>Balita</a:t>
            </a:r>
            <a:r>
              <a:rPr lang="en-US" sz="2800" b="1" dirty="0"/>
              <a:t>. (111 </a:t>
            </a:r>
            <a:r>
              <a:rPr lang="en-US" sz="2800" b="1" dirty="0" err="1" smtClean="0"/>
              <a:t>klp</a:t>
            </a:r>
            <a:r>
              <a:rPr lang="en-US" sz="2800" b="1" dirty="0" smtClean="0"/>
              <a:t> </a:t>
            </a:r>
            <a:r>
              <a:rPr lang="en-US" sz="2800" b="1" dirty="0" err="1"/>
              <a:t>intervensi</a:t>
            </a:r>
            <a:r>
              <a:rPr lang="en-US" sz="2800" b="1" dirty="0"/>
              <a:t> </a:t>
            </a:r>
            <a:r>
              <a:rPr lang="en-US" sz="2800" b="1" dirty="0" smtClean="0"/>
              <a:t>&amp; </a:t>
            </a:r>
            <a:r>
              <a:rPr lang="en-US" sz="2800" b="1" dirty="0"/>
              <a:t>111 </a:t>
            </a:r>
            <a:r>
              <a:rPr lang="en-US" sz="2800" b="1" dirty="0" err="1"/>
              <a:t>Balita</a:t>
            </a:r>
            <a:r>
              <a:rPr lang="en-US" sz="2800" b="1" dirty="0"/>
              <a:t> </a:t>
            </a:r>
            <a:r>
              <a:rPr lang="en-US" sz="2800" b="1" dirty="0" err="1" smtClean="0"/>
              <a:t>klp</a:t>
            </a:r>
            <a:r>
              <a:rPr lang="en-US" sz="2800" b="1" dirty="0" smtClean="0"/>
              <a:t> </a:t>
            </a:r>
            <a:r>
              <a:rPr lang="en-US" sz="2800" b="1" dirty="0" err="1"/>
              <a:t>kontrol</a:t>
            </a:r>
            <a:r>
              <a:rPr lang="en-US" sz="2800" b="1" dirty="0" smtClean="0"/>
              <a:t>)</a:t>
            </a:r>
            <a:endParaRPr lang="id-ID" sz="2800" b="1" dirty="0"/>
          </a:p>
        </p:txBody>
      </p:sp>
    </p:spTree>
    <p:extLst>
      <p:ext uri="{BB962C8B-B14F-4D97-AF65-F5344CB8AC3E}">
        <p14:creationId xmlns:p14="http://schemas.microsoft.com/office/powerpoint/2010/main" val="899261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609600"/>
            <a:ext cx="8915400" cy="1815882"/>
          </a:xfrm>
          <a:prstGeom prst="rect">
            <a:avLst/>
          </a:prstGeom>
          <a:noFill/>
        </p:spPr>
        <p:txBody>
          <a:bodyPr wrap="square" rtlCol="0">
            <a:spAutoFit/>
          </a:bodyPr>
          <a:lstStyle/>
          <a:p>
            <a:r>
              <a:rPr lang="en-US" sz="2800" b="1" dirty="0" err="1" smtClean="0"/>
              <a:t>Penarikan</a:t>
            </a:r>
            <a:r>
              <a:rPr lang="en-US" sz="2800" b="1" dirty="0" smtClean="0"/>
              <a:t> </a:t>
            </a:r>
            <a:r>
              <a:rPr lang="en-US" sz="2800" b="1" dirty="0" err="1" smtClean="0"/>
              <a:t>sampel</a:t>
            </a:r>
            <a:r>
              <a:rPr lang="en-US" sz="2800" b="1" dirty="0" smtClean="0"/>
              <a:t> </a:t>
            </a:r>
            <a:r>
              <a:rPr lang="en-US" sz="2800" b="1" dirty="0" err="1" smtClean="0"/>
              <a:t>dilakukan</a:t>
            </a:r>
            <a:r>
              <a:rPr lang="en-US" sz="2800" b="1" dirty="0" smtClean="0"/>
              <a:t> </a:t>
            </a:r>
            <a:r>
              <a:rPr lang="en-US" sz="2800" b="1" dirty="0" err="1" smtClean="0"/>
              <a:t>secara</a:t>
            </a:r>
            <a:r>
              <a:rPr lang="en-US" sz="2800" b="1" dirty="0" smtClean="0"/>
              <a:t> </a:t>
            </a:r>
            <a:r>
              <a:rPr lang="en-US" sz="2800" b="1" dirty="0" err="1" smtClean="0"/>
              <a:t>acak</a:t>
            </a:r>
            <a:r>
              <a:rPr lang="en-US" sz="2800" b="1" dirty="0" smtClean="0"/>
              <a:t> </a:t>
            </a:r>
            <a:r>
              <a:rPr lang="en-US" sz="2800" b="1" dirty="0" err="1" smtClean="0"/>
              <a:t>dari</a:t>
            </a:r>
            <a:r>
              <a:rPr lang="en-US" sz="2800" b="1" dirty="0" smtClean="0"/>
              <a:t> </a:t>
            </a:r>
            <a:r>
              <a:rPr lang="en-US" sz="2800" b="1" dirty="0" err="1" smtClean="0"/>
              <a:t>daftar</a:t>
            </a:r>
            <a:r>
              <a:rPr lang="en-US" sz="2800" b="1" dirty="0" smtClean="0"/>
              <a:t> </a:t>
            </a:r>
            <a:r>
              <a:rPr lang="en-US" sz="2800" b="1" dirty="0" err="1" smtClean="0"/>
              <a:t>balita</a:t>
            </a:r>
            <a:r>
              <a:rPr lang="en-US" sz="2800" b="1" dirty="0" smtClean="0"/>
              <a:t> (</a:t>
            </a:r>
            <a:r>
              <a:rPr lang="en-US" sz="2800" b="1" dirty="0" err="1" smtClean="0"/>
              <a:t>kerangka</a:t>
            </a:r>
            <a:r>
              <a:rPr lang="en-US" sz="2800" b="1" dirty="0" smtClean="0"/>
              <a:t> </a:t>
            </a:r>
            <a:r>
              <a:rPr lang="en-US" sz="2800" b="1" dirty="0" err="1" smtClean="0"/>
              <a:t>sampel</a:t>
            </a:r>
            <a:r>
              <a:rPr lang="en-US" sz="2800" b="1" dirty="0" smtClean="0"/>
              <a:t> </a:t>
            </a:r>
            <a:r>
              <a:rPr lang="en-US" sz="2800" b="1" dirty="0" err="1" smtClean="0"/>
              <a:t>balita</a:t>
            </a:r>
            <a:r>
              <a:rPr lang="en-US" sz="2800" b="1" dirty="0" smtClean="0"/>
              <a:t> </a:t>
            </a:r>
            <a:r>
              <a:rPr lang="en-US" sz="2800" b="1" dirty="0" err="1" smtClean="0"/>
              <a:t>tersedia</a:t>
            </a:r>
            <a:r>
              <a:rPr lang="en-US" sz="2800" b="1" dirty="0" smtClean="0"/>
              <a:t>), </a:t>
            </a:r>
            <a:r>
              <a:rPr lang="en-US" sz="2800" b="1" dirty="0" err="1" smtClean="0"/>
              <a:t>maka</a:t>
            </a:r>
            <a:r>
              <a:rPr lang="en-US" sz="2800" b="1" dirty="0" smtClean="0"/>
              <a:t> </a:t>
            </a:r>
            <a:r>
              <a:rPr lang="en-US" sz="2800" b="1" dirty="0" err="1" smtClean="0"/>
              <a:t>diperlukan</a:t>
            </a:r>
            <a:r>
              <a:rPr lang="en-US" sz="2800" b="1" dirty="0" smtClean="0"/>
              <a:t> </a:t>
            </a:r>
            <a:r>
              <a:rPr lang="en-US" sz="2800" b="1" dirty="0" err="1" smtClean="0"/>
              <a:t>sampel</a:t>
            </a:r>
            <a:r>
              <a:rPr lang="en-US" sz="2800" b="1" dirty="0" smtClean="0"/>
              <a:t> minimum 222 </a:t>
            </a:r>
            <a:r>
              <a:rPr lang="en-US" sz="2800" b="1" dirty="0" err="1" smtClean="0"/>
              <a:t>balita</a:t>
            </a:r>
            <a:r>
              <a:rPr lang="en-US" sz="2800" b="1" dirty="0" smtClean="0"/>
              <a:t>. (111 </a:t>
            </a:r>
            <a:r>
              <a:rPr lang="en-US" sz="2800" b="1" dirty="0" err="1" smtClean="0"/>
              <a:t>kelompok</a:t>
            </a:r>
            <a:r>
              <a:rPr lang="en-US" sz="2800" b="1" dirty="0" smtClean="0"/>
              <a:t> </a:t>
            </a:r>
            <a:r>
              <a:rPr lang="en-US" sz="2800" b="1" dirty="0" err="1" smtClean="0"/>
              <a:t>intervensi</a:t>
            </a:r>
            <a:r>
              <a:rPr lang="en-US" sz="2800" b="1" dirty="0" smtClean="0"/>
              <a:t> </a:t>
            </a:r>
            <a:r>
              <a:rPr lang="en-US" sz="2800" b="1" dirty="0" err="1" smtClean="0"/>
              <a:t>dan</a:t>
            </a:r>
            <a:r>
              <a:rPr lang="en-US" sz="2800" b="1" dirty="0" smtClean="0"/>
              <a:t> 111 </a:t>
            </a:r>
            <a:r>
              <a:rPr lang="en-US" sz="2800" b="1" dirty="0" err="1" smtClean="0"/>
              <a:t>balita</a:t>
            </a:r>
            <a:r>
              <a:rPr lang="en-US" sz="2800" b="1" dirty="0" smtClean="0"/>
              <a:t> </a:t>
            </a:r>
            <a:r>
              <a:rPr lang="en-US" sz="2800" b="1" dirty="0" err="1" smtClean="0"/>
              <a:t>kelompok</a:t>
            </a:r>
            <a:r>
              <a:rPr lang="en-US" sz="2800" b="1" dirty="0" smtClean="0"/>
              <a:t> </a:t>
            </a:r>
            <a:r>
              <a:rPr lang="en-US" sz="2800" b="1" dirty="0" err="1" smtClean="0"/>
              <a:t>kontrol</a:t>
            </a:r>
            <a:r>
              <a:rPr lang="en-US" sz="2800" b="1" dirty="0" smtClean="0"/>
              <a:t>)</a:t>
            </a:r>
            <a:endParaRPr lang="id-ID" sz="2800" b="1" dirty="0"/>
          </a:p>
        </p:txBody>
      </p:sp>
      <p:graphicFrame>
        <p:nvGraphicFramePr>
          <p:cNvPr id="3" name="Object 2"/>
          <p:cNvGraphicFramePr>
            <a:graphicFrameLocks noChangeAspect="1"/>
          </p:cNvGraphicFramePr>
          <p:nvPr>
            <p:extLst>
              <p:ext uri="{D42A27DB-BD31-4B8C-83A1-F6EECF244321}">
                <p14:modId xmlns:p14="http://schemas.microsoft.com/office/powerpoint/2010/main" val="3144892801"/>
              </p:ext>
            </p:extLst>
          </p:nvPr>
        </p:nvGraphicFramePr>
        <p:xfrm>
          <a:off x="0" y="4038600"/>
          <a:ext cx="8756650" cy="838200"/>
        </p:xfrm>
        <a:graphic>
          <a:graphicData uri="http://schemas.openxmlformats.org/presentationml/2006/ole">
            <mc:AlternateContent xmlns:mc="http://schemas.openxmlformats.org/markup-compatibility/2006">
              <mc:Choice xmlns:v="urn:schemas-microsoft-com:vml" Requires="v">
                <p:oleObj spid="_x0000_s9222" name="Equation" r:id="rId3" imgW="4673600" imgH="457200" progId="Equation.3">
                  <p:embed/>
                </p:oleObj>
              </mc:Choice>
              <mc:Fallback>
                <p:oleObj name="Equation" r:id="rId3" imgW="46736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38600"/>
                        <a:ext cx="8756650" cy="838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13422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TextBox 3"/>
          <p:cNvSpPr txBox="1"/>
          <p:nvPr/>
        </p:nvSpPr>
        <p:spPr>
          <a:xfrm>
            <a:off x="228600" y="152400"/>
            <a:ext cx="8839200" cy="6124754"/>
          </a:xfrm>
          <a:prstGeom prst="rect">
            <a:avLst/>
          </a:prstGeom>
          <a:noFill/>
        </p:spPr>
        <p:txBody>
          <a:bodyPr wrap="square" rtlCol="0">
            <a:spAutoFit/>
          </a:bodyPr>
          <a:lstStyle/>
          <a:p>
            <a:r>
              <a:rPr lang="id-ID" sz="2800" b="1" cap="all" dirty="0"/>
              <a:t>Pada contoh-4, besar sampel 222 </a:t>
            </a:r>
            <a:endParaRPr lang="en-US" sz="2800" b="1" cap="all" dirty="0" smtClean="0"/>
          </a:p>
          <a:p>
            <a:r>
              <a:rPr lang="id-ID" sz="2800" b="1" dirty="0" smtClean="0"/>
              <a:t>Apabila pemilihan sampel dilakukan secara acak sederhana, namun jika hal ini tidak mungkin dilakukan (karena kerangka sampel balita tidak tersedia), peneliti dapat melakukan penarikan sampel secara bertahap</a:t>
            </a:r>
            <a:r>
              <a:rPr lang="en-US" sz="2800" b="1" dirty="0" smtClean="0"/>
              <a:t>.</a:t>
            </a:r>
          </a:p>
          <a:p>
            <a:endParaRPr lang="en-US" sz="2800" b="1" dirty="0" smtClean="0"/>
          </a:p>
          <a:p>
            <a:r>
              <a:rPr lang="id-ID" sz="2800" b="1" dirty="0" smtClean="0"/>
              <a:t>Tahap pertama memilih bbrp desa (di kecamatan intervensi </a:t>
            </a:r>
            <a:r>
              <a:rPr lang="en-US" sz="2800" b="1" dirty="0" smtClean="0"/>
              <a:t>&amp;</a:t>
            </a:r>
            <a:r>
              <a:rPr lang="id-ID" sz="2800" b="1" dirty="0" smtClean="0"/>
              <a:t>  di kecamatan kontrol)</a:t>
            </a:r>
            <a:r>
              <a:rPr lang="en-US" sz="2800" b="1" dirty="0" smtClean="0"/>
              <a:t>;</a:t>
            </a:r>
          </a:p>
          <a:p>
            <a:r>
              <a:rPr lang="id-ID" sz="2800" b="1" dirty="0" smtClean="0"/>
              <a:t>Tahap kedua memilih balita di tiap desa, maka besar sampel perlu dikalikan dgn disain efek. </a:t>
            </a:r>
            <a:endParaRPr lang="en-US" sz="2800" b="1" dirty="0" smtClean="0"/>
          </a:p>
          <a:p>
            <a:endParaRPr lang="en-US" sz="2800" b="1" dirty="0" smtClean="0"/>
          </a:p>
          <a:p>
            <a:r>
              <a:rPr lang="id-ID" sz="2800" b="1" dirty="0" smtClean="0"/>
              <a:t>Misalnya </a:t>
            </a:r>
            <a:r>
              <a:rPr lang="id-ID" sz="2800" b="1" dirty="0" smtClean="0">
                <a:solidFill>
                  <a:srgbClr val="00B0F0"/>
                </a:solidFill>
              </a:rPr>
              <a:t>disain efek=2</a:t>
            </a:r>
            <a:r>
              <a:rPr lang="id-ID" sz="2800" b="1" dirty="0" smtClean="0"/>
              <a:t>, maka besar sampelnya adalah 444 balita, dimana 222 balita kelompok intervensi dan 222 balita kelompok kontrol.</a:t>
            </a:r>
            <a:endParaRPr lang="id-ID" sz="2800" b="1" dirty="0"/>
          </a:p>
        </p:txBody>
      </p:sp>
    </p:spTree>
    <p:extLst>
      <p:ext uri="{BB962C8B-B14F-4D97-AF65-F5344CB8AC3E}">
        <p14:creationId xmlns:p14="http://schemas.microsoft.com/office/powerpoint/2010/main" val="1215193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382000" cy="2954655"/>
          </a:xfrm>
          <a:prstGeom prst="rect">
            <a:avLst/>
          </a:prstGeom>
          <a:noFill/>
        </p:spPr>
        <p:txBody>
          <a:bodyPr wrap="square" rtlCol="0">
            <a:spAutoFit/>
          </a:bodyPr>
          <a:lstStyle/>
          <a:p>
            <a:r>
              <a:rPr lang="en-US" sz="2800" b="1" cap="all" dirty="0" err="1"/>
              <a:t>Perlu</a:t>
            </a:r>
            <a:r>
              <a:rPr lang="en-US" sz="2800" b="1" cap="all" dirty="0"/>
              <a:t> </a:t>
            </a:r>
            <a:r>
              <a:rPr lang="en-US" sz="2800" b="1" cap="all" dirty="0" err="1"/>
              <a:t>diingat</a:t>
            </a:r>
            <a:r>
              <a:rPr lang="en-US" sz="2800" b="1" cap="all" dirty="0"/>
              <a:t> </a:t>
            </a:r>
            <a:r>
              <a:rPr lang="en-US" sz="2800" b="1" cap="all" dirty="0" err="1"/>
              <a:t>bahwa</a:t>
            </a:r>
            <a:r>
              <a:rPr lang="en-US" sz="2800" b="1" cap="all" dirty="0"/>
              <a:t> </a:t>
            </a:r>
            <a:endParaRPr lang="en-US" sz="2800" b="1" cap="all" dirty="0" smtClean="0"/>
          </a:p>
          <a:p>
            <a:endParaRPr lang="en-US" sz="2800" b="1" cap="all" dirty="0"/>
          </a:p>
          <a:p>
            <a:r>
              <a:rPr lang="en-US" sz="2800" b="1" dirty="0" err="1" smtClean="0"/>
              <a:t>Perbedaan</a:t>
            </a:r>
            <a:r>
              <a:rPr lang="en-US" sz="2800" b="1" dirty="0" smtClean="0"/>
              <a:t> </a:t>
            </a:r>
            <a:r>
              <a:rPr lang="en-US" sz="2800" b="1" dirty="0" err="1" smtClean="0"/>
              <a:t>proporsi</a:t>
            </a:r>
            <a:r>
              <a:rPr lang="en-US" sz="2800" b="1" dirty="0" smtClean="0"/>
              <a:t> (P</a:t>
            </a:r>
            <a:r>
              <a:rPr lang="en-US" sz="2800" b="1" baseline="-25000" dirty="0" smtClean="0"/>
              <a:t>1</a:t>
            </a:r>
            <a:r>
              <a:rPr lang="en-US" sz="2800" b="1" dirty="0" smtClean="0"/>
              <a:t> &amp; P</a:t>
            </a:r>
            <a:r>
              <a:rPr lang="en-US" sz="2800" b="1" baseline="-25000" dirty="0" smtClean="0"/>
              <a:t>2</a:t>
            </a:r>
            <a:r>
              <a:rPr lang="en-US" sz="2800" b="1" dirty="0" smtClean="0"/>
              <a:t>) </a:t>
            </a:r>
            <a:r>
              <a:rPr lang="en-US" sz="2800" b="1" dirty="0" err="1" smtClean="0"/>
              <a:t>harus</a:t>
            </a:r>
            <a:r>
              <a:rPr lang="en-US" sz="2800" b="1" dirty="0" smtClean="0"/>
              <a:t> </a:t>
            </a:r>
            <a:r>
              <a:rPr lang="en-US" sz="2800" b="1" dirty="0" err="1" smtClean="0"/>
              <a:t>didasarkan</a:t>
            </a:r>
            <a:r>
              <a:rPr lang="en-US" sz="2800" b="1" dirty="0" smtClean="0"/>
              <a:t> </a:t>
            </a:r>
            <a:r>
              <a:rPr lang="en-US" sz="2800" b="1" dirty="0" err="1" smtClean="0"/>
              <a:t>pada</a:t>
            </a:r>
            <a:r>
              <a:rPr lang="en-US" sz="2800" b="1" dirty="0" smtClean="0"/>
              <a:t> </a:t>
            </a:r>
            <a:r>
              <a:rPr lang="en-US" sz="2800" b="1" dirty="0" err="1" smtClean="0"/>
              <a:t>perbedaan</a:t>
            </a:r>
            <a:r>
              <a:rPr lang="en-US" sz="2800" b="1" dirty="0" smtClean="0"/>
              <a:t> </a:t>
            </a:r>
            <a:r>
              <a:rPr lang="en-US" sz="2800" b="1" dirty="0" err="1" smtClean="0"/>
              <a:t>yg</a:t>
            </a:r>
            <a:r>
              <a:rPr lang="en-US" sz="2800" b="1" dirty="0" smtClean="0"/>
              <a:t> </a:t>
            </a:r>
            <a:r>
              <a:rPr lang="en-US" sz="2800" b="1" dirty="0" err="1" smtClean="0"/>
              <a:t>dianggap</a:t>
            </a:r>
            <a:r>
              <a:rPr lang="en-US" sz="2800" b="1" dirty="0" smtClean="0"/>
              <a:t> </a:t>
            </a:r>
            <a:r>
              <a:rPr lang="en-US" sz="2800" b="1" dirty="0" err="1" smtClean="0"/>
              <a:t>bermakna</a:t>
            </a:r>
            <a:r>
              <a:rPr lang="en-US" sz="2800" b="1" dirty="0" smtClean="0"/>
              <a:t> </a:t>
            </a:r>
            <a:r>
              <a:rPr lang="en-US" sz="2800" b="1" dirty="0" err="1" smtClean="0"/>
              <a:t>secara</a:t>
            </a:r>
            <a:r>
              <a:rPr lang="en-US" sz="2800" b="1" dirty="0" smtClean="0"/>
              <a:t> </a:t>
            </a:r>
            <a:r>
              <a:rPr lang="en-US" sz="2800" b="1" dirty="0" err="1" smtClean="0"/>
              <a:t>subtansi</a:t>
            </a:r>
            <a:r>
              <a:rPr lang="en-US" sz="2800" b="1" dirty="0" smtClean="0"/>
              <a:t>, </a:t>
            </a:r>
            <a:r>
              <a:rPr lang="en-US" sz="2800" b="1" dirty="0" err="1" smtClean="0"/>
              <a:t>bukan</a:t>
            </a:r>
            <a:r>
              <a:rPr lang="en-US" sz="2800" b="1" dirty="0" smtClean="0"/>
              <a:t> </a:t>
            </a:r>
            <a:r>
              <a:rPr lang="en-US" sz="2800" b="1" dirty="0" err="1" smtClean="0"/>
              <a:t>hanya</a:t>
            </a:r>
            <a:r>
              <a:rPr lang="en-US" sz="2800" b="1" dirty="0" smtClean="0"/>
              <a:t> </a:t>
            </a:r>
            <a:r>
              <a:rPr lang="en-US" sz="2800" b="1" dirty="0" err="1" smtClean="0"/>
              <a:t>didasarkan</a:t>
            </a:r>
            <a:r>
              <a:rPr lang="en-US" sz="2800" b="1" dirty="0" smtClean="0"/>
              <a:t>  </a:t>
            </a:r>
            <a:r>
              <a:rPr lang="en-US" sz="2800" b="1" dirty="0" err="1" smtClean="0"/>
              <a:t>pada</a:t>
            </a:r>
            <a:r>
              <a:rPr lang="en-US" sz="2800" b="1" dirty="0" smtClean="0"/>
              <a:t> </a:t>
            </a:r>
            <a:r>
              <a:rPr lang="en-US" sz="2800" b="1" dirty="0" err="1" smtClean="0"/>
              <a:t>penelitian</a:t>
            </a:r>
            <a:r>
              <a:rPr lang="en-US" sz="2800" b="1" dirty="0" smtClean="0"/>
              <a:t> </a:t>
            </a:r>
            <a:r>
              <a:rPr lang="en-US" sz="2800" b="1" dirty="0" err="1" smtClean="0"/>
              <a:t>terdahulu</a:t>
            </a:r>
            <a:r>
              <a:rPr lang="en-US" sz="2800" b="1" dirty="0" smtClean="0"/>
              <a:t> </a:t>
            </a:r>
            <a:r>
              <a:rPr lang="en-US" sz="2800" b="1" dirty="0" err="1" smtClean="0"/>
              <a:t>saja</a:t>
            </a:r>
            <a:r>
              <a:rPr lang="en-US" sz="2800" b="1" dirty="0" smtClean="0"/>
              <a:t>. </a:t>
            </a:r>
            <a:endParaRPr lang="id-ID" sz="2800" b="1" dirty="0" smtClean="0"/>
          </a:p>
          <a:p>
            <a:endParaRPr lang="id-ID" dirty="0"/>
          </a:p>
        </p:txBody>
      </p:sp>
    </p:spTree>
    <p:extLst>
      <p:ext uri="{BB962C8B-B14F-4D97-AF65-F5344CB8AC3E}">
        <p14:creationId xmlns:p14="http://schemas.microsoft.com/office/powerpoint/2010/main" val="166828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03"/>
            <a:ext cx="8534400" cy="584775"/>
          </a:xfrm>
          <a:prstGeom prst="rect">
            <a:avLst/>
          </a:prstGeom>
          <a:noFill/>
        </p:spPr>
        <p:txBody>
          <a:bodyPr wrap="square" rtlCol="0">
            <a:spAutoFit/>
          </a:bodyPr>
          <a:lstStyle/>
          <a:p>
            <a:pPr marL="0" lvl="2"/>
            <a:r>
              <a:rPr lang="en-US" sz="3200" b="1" i="1" cap="all" dirty="0" err="1"/>
              <a:t>Besar</a:t>
            </a:r>
            <a:r>
              <a:rPr lang="en-US" sz="3200" b="1" i="1" cap="all" dirty="0"/>
              <a:t> </a:t>
            </a:r>
            <a:r>
              <a:rPr lang="en-US" sz="3200" b="1" i="1" cap="all" dirty="0" err="1"/>
              <a:t>sampel</a:t>
            </a:r>
            <a:r>
              <a:rPr lang="en-US" sz="3200" b="1" i="1" cap="all" dirty="0"/>
              <a:t> </a:t>
            </a:r>
            <a:r>
              <a:rPr lang="en-US" sz="3200" b="1" i="1" cap="all" dirty="0" err="1"/>
              <a:t>pada</a:t>
            </a:r>
            <a:r>
              <a:rPr lang="en-US" sz="3200" b="1" i="1" cap="all" dirty="0"/>
              <a:t> </a:t>
            </a:r>
            <a:r>
              <a:rPr lang="en-US" sz="3200" b="1" i="1" cap="all" dirty="0" err="1"/>
              <a:t>rancangan</a:t>
            </a:r>
            <a:r>
              <a:rPr lang="en-US" sz="3200" b="1" i="1" cap="all" dirty="0"/>
              <a:t> </a:t>
            </a:r>
            <a:r>
              <a:rPr lang="en-US" sz="3200" b="1" i="1" cap="all" dirty="0" err="1"/>
              <a:t>riset</a:t>
            </a:r>
            <a:r>
              <a:rPr lang="en-US" sz="3200" b="1" i="1" cap="all" dirty="0"/>
              <a:t> </a:t>
            </a:r>
            <a:r>
              <a:rPr lang="en-US" sz="3200" b="1" i="1" cap="all" dirty="0" err="1" smtClean="0"/>
              <a:t>kohor</a:t>
            </a:r>
            <a:endParaRPr lang="id-ID" sz="3200" b="1" cap="all" dirty="0"/>
          </a:p>
        </p:txBody>
      </p:sp>
      <p:sp>
        <p:nvSpPr>
          <p:cNvPr id="3" name="TextBox 2"/>
          <p:cNvSpPr txBox="1"/>
          <p:nvPr/>
        </p:nvSpPr>
        <p:spPr>
          <a:xfrm>
            <a:off x="200891" y="914400"/>
            <a:ext cx="8458200" cy="5109091"/>
          </a:xfrm>
          <a:prstGeom prst="rect">
            <a:avLst/>
          </a:prstGeom>
          <a:noFill/>
        </p:spPr>
        <p:txBody>
          <a:bodyPr wrap="square" rtlCol="0">
            <a:spAutoFit/>
          </a:bodyPr>
          <a:lstStyle/>
          <a:p>
            <a:r>
              <a:rPr lang="id-ID" sz="2800" b="1" dirty="0" smtClean="0"/>
              <a:t>Rancangan riset kohor biasanya digunakan utk mengetahui pengaruh suatu pajanan th</a:t>
            </a:r>
            <a:r>
              <a:rPr lang="en-US" sz="2800" b="1" dirty="0" smtClean="0"/>
              <a:t>d</a:t>
            </a:r>
            <a:r>
              <a:rPr lang="id-ID" sz="2800" b="1" dirty="0" smtClean="0"/>
              <a:t> suatu dampak (kesakitan) yg muncul pada kelompok masyarakat.  </a:t>
            </a:r>
            <a:endParaRPr lang="en-US" sz="2800" b="1" dirty="0" smtClean="0"/>
          </a:p>
          <a:p>
            <a:endParaRPr lang="en-US" sz="2800" b="1" dirty="0" smtClean="0"/>
          </a:p>
          <a:p>
            <a:r>
              <a:rPr lang="id-ID" sz="2800" b="1" dirty="0" smtClean="0"/>
              <a:t>Ada kelompok terpajan </a:t>
            </a:r>
            <a:r>
              <a:rPr lang="en-US" sz="2800" b="1" dirty="0" smtClean="0"/>
              <a:t>&amp;</a:t>
            </a:r>
            <a:r>
              <a:rPr lang="id-ID" sz="2800" b="1" dirty="0" smtClean="0"/>
              <a:t> tidak terpajan, </a:t>
            </a:r>
            <a:r>
              <a:rPr lang="en-US" sz="2800" b="1" dirty="0" smtClean="0"/>
              <a:t>&amp;</a:t>
            </a:r>
            <a:r>
              <a:rPr lang="id-ID" sz="2800" b="1" dirty="0" smtClean="0"/>
              <a:t> ada insiden penyakit pada kedua kelompok. </a:t>
            </a:r>
            <a:endParaRPr lang="en-US" sz="2800" b="1" dirty="0" smtClean="0"/>
          </a:p>
          <a:p>
            <a:endParaRPr lang="en-US" sz="2800" b="1" dirty="0" smtClean="0"/>
          </a:p>
          <a:p>
            <a:r>
              <a:rPr lang="id-ID" sz="2800" b="1" dirty="0" smtClean="0"/>
              <a:t>Ratio antara insiden ini dikenal dgn nama </a:t>
            </a:r>
            <a:r>
              <a:rPr lang="id-ID" sz="2800" b="1" i="1" dirty="0" smtClean="0"/>
              <a:t>RELATIF RISK/RR</a:t>
            </a:r>
            <a:r>
              <a:rPr lang="id-ID" sz="2800" b="1" dirty="0" smtClean="0"/>
              <a:t>. Jika insiden penyakit lebih besar pada kelompok terpajan, maka kita katakan ada hubungan antara pajanan d</a:t>
            </a:r>
            <a:r>
              <a:rPr lang="en-US" sz="2800" b="1" dirty="0" smtClean="0"/>
              <a:t>an</a:t>
            </a:r>
            <a:r>
              <a:rPr lang="id-ID" sz="2800" b="1" dirty="0" smtClean="0"/>
              <a:t> penyakit. </a:t>
            </a:r>
          </a:p>
          <a:p>
            <a:endParaRPr lang="id-ID" dirty="0"/>
          </a:p>
        </p:txBody>
      </p:sp>
    </p:spTree>
    <p:extLst>
      <p:ext uri="{BB962C8B-B14F-4D97-AF65-F5344CB8AC3E}">
        <p14:creationId xmlns:p14="http://schemas.microsoft.com/office/powerpoint/2010/main" val="365576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14375"/>
            <a:ext cx="8742218" cy="5262979"/>
          </a:xfrm>
          <a:prstGeom prst="rect">
            <a:avLst/>
          </a:prstGeom>
          <a:noFill/>
        </p:spPr>
        <p:txBody>
          <a:bodyPr wrap="square" rtlCol="0">
            <a:spAutoFit/>
          </a:bodyPr>
          <a:lstStyle/>
          <a:p>
            <a:pPr lvl="1"/>
            <a:r>
              <a:rPr lang="en-US" sz="2800" b="1" dirty="0" err="1" smtClean="0"/>
              <a:t>Konsep</a:t>
            </a:r>
            <a:r>
              <a:rPr lang="en-US" sz="2800" b="1" dirty="0" smtClean="0"/>
              <a:t>: </a:t>
            </a:r>
          </a:p>
          <a:p>
            <a:pPr marL="971550" lvl="1" indent="-514350">
              <a:buAutoNum type="alphaLcPeriod"/>
            </a:pPr>
            <a:r>
              <a:rPr lang="en-US" sz="2800" b="1" dirty="0" err="1" smtClean="0"/>
              <a:t>Peran</a:t>
            </a:r>
            <a:r>
              <a:rPr lang="en-US" sz="2800" b="1" dirty="0" smtClean="0"/>
              <a:t> </a:t>
            </a:r>
            <a:r>
              <a:rPr lang="en-US" sz="2800" b="1" dirty="0" err="1" smtClean="0"/>
              <a:t>sampel</a:t>
            </a:r>
            <a:r>
              <a:rPr lang="en-US" sz="2800" b="1" dirty="0" smtClean="0"/>
              <a:t> </a:t>
            </a:r>
            <a:r>
              <a:rPr lang="en-US" sz="2800" b="1" dirty="0" err="1" smtClean="0"/>
              <a:t>dalam</a:t>
            </a:r>
            <a:r>
              <a:rPr lang="en-US" sz="2800" b="1" dirty="0" smtClean="0"/>
              <a:t> </a:t>
            </a:r>
            <a:r>
              <a:rPr lang="en-US" sz="2800" b="1" dirty="0" err="1" smtClean="0"/>
              <a:t>riset</a:t>
            </a:r>
            <a:r>
              <a:rPr lang="en-US" sz="2800" b="1" dirty="0" smtClean="0"/>
              <a:t>, </a:t>
            </a:r>
          </a:p>
          <a:p>
            <a:pPr marL="971550" lvl="1" indent="-514350">
              <a:buAutoNum type="alphaLcPeriod"/>
            </a:pPr>
            <a:r>
              <a:rPr lang="en-US" sz="2800" b="1" dirty="0" err="1" smtClean="0"/>
              <a:t>Dasar</a:t>
            </a:r>
            <a:r>
              <a:rPr lang="en-US" sz="2800" b="1" dirty="0" smtClean="0"/>
              <a:t> </a:t>
            </a:r>
            <a:r>
              <a:rPr lang="en-US" sz="2800" b="1" dirty="0" err="1" smtClean="0"/>
              <a:t>teori</a:t>
            </a:r>
            <a:r>
              <a:rPr lang="en-US" sz="2800" b="1" dirty="0" smtClean="0"/>
              <a:t> </a:t>
            </a:r>
            <a:r>
              <a:rPr lang="en-US" sz="2800" b="1" dirty="0" err="1" smtClean="0"/>
              <a:t>pemilihan</a:t>
            </a:r>
            <a:r>
              <a:rPr lang="en-US" sz="2800" b="1" dirty="0" smtClean="0"/>
              <a:t> </a:t>
            </a:r>
            <a:r>
              <a:rPr lang="en-US" sz="2800" b="1" dirty="0" err="1" smtClean="0"/>
              <a:t>sampel</a:t>
            </a:r>
            <a:r>
              <a:rPr lang="en-US" sz="2800" b="1" dirty="0" smtClean="0"/>
              <a:t>, </a:t>
            </a:r>
            <a:r>
              <a:rPr lang="en-US" sz="2800" b="1" dirty="0" err="1" smtClean="0"/>
              <a:t>dan</a:t>
            </a:r>
            <a:r>
              <a:rPr lang="en-US" sz="2800" b="1" dirty="0" smtClean="0"/>
              <a:t> </a:t>
            </a:r>
          </a:p>
          <a:p>
            <a:pPr marL="971550" lvl="1" indent="-514350">
              <a:buAutoNum type="alphaLcPeriod"/>
            </a:pPr>
            <a:r>
              <a:rPr lang="en-US" sz="2800" b="1" dirty="0" smtClean="0"/>
              <a:t>Cara </a:t>
            </a:r>
            <a:r>
              <a:rPr lang="en-US" sz="2800" b="1" dirty="0" err="1" smtClean="0"/>
              <a:t>penarikan</a:t>
            </a:r>
            <a:r>
              <a:rPr lang="en-US" sz="2800" b="1" dirty="0" smtClean="0"/>
              <a:t> </a:t>
            </a:r>
            <a:r>
              <a:rPr lang="en-US" sz="2800" b="1" dirty="0" err="1" smtClean="0"/>
              <a:t>sampel</a:t>
            </a:r>
            <a:r>
              <a:rPr lang="en-US" sz="2800" b="1" dirty="0" smtClean="0"/>
              <a:t> </a:t>
            </a:r>
            <a:r>
              <a:rPr lang="en-US" sz="2800" b="1" dirty="0" err="1" smtClean="0"/>
              <a:t>secara</a:t>
            </a:r>
            <a:r>
              <a:rPr lang="en-US" sz="2800" b="1" dirty="0" smtClean="0"/>
              <a:t> </a:t>
            </a:r>
            <a:r>
              <a:rPr lang="en-US" sz="2800" b="1" dirty="0" err="1" smtClean="0"/>
              <a:t>acak</a:t>
            </a:r>
            <a:r>
              <a:rPr lang="en-US" sz="2800" b="1" dirty="0" smtClean="0"/>
              <a:t> </a:t>
            </a:r>
            <a:endParaRPr lang="id-ID" sz="2800" b="1" dirty="0" smtClean="0"/>
          </a:p>
          <a:p>
            <a:pPr lvl="1"/>
            <a:endParaRPr lang="en-US" sz="2800" b="1" dirty="0" smtClean="0"/>
          </a:p>
          <a:p>
            <a:pPr lvl="1"/>
            <a:r>
              <a:rPr lang="en-US" sz="2800" b="1" dirty="0" err="1" smtClean="0"/>
              <a:t>Langkah-langkah</a:t>
            </a:r>
            <a:r>
              <a:rPr lang="en-US" sz="2800" b="1" dirty="0" smtClean="0"/>
              <a:t> </a:t>
            </a:r>
            <a:r>
              <a:rPr lang="en-US" sz="2800" b="1" dirty="0" err="1" smtClean="0"/>
              <a:t>praktis</a:t>
            </a:r>
            <a:r>
              <a:rPr lang="en-US" sz="2800" b="1" dirty="0" smtClean="0"/>
              <a:t>:</a:t>
            </a:r>
          </a:p>
          <a:p>
            <a:pPr marL="971550" lvl="1" indent="-514350">
              <a:buAutoNum type="alphaLcPeriod"/>
            </a:pPr>
            <a:r>
              <a:rPr lang="en-US" sz="2800" b="1" dirty="0" err="1" smtClean="0"/>
              <a:t>Kaitan</a:t>
            </a:r>
            <a:r>
              <a:rPr lang="en-US" sz="2800" b="1" dirty="0" smtClean="0"/>
              <a:t> </a:t>
            </a:r>
            <a:r>
              <a:rPr lang="en-US" sz="2800" b="1" dirty="0" err="1" smtClean="0"/>
              <a:t>antara</a:t>
            </a:r>
            <a:r>
              <a:rPr lang="en-US" sz="2800" b="1" dirty="0" smtClean="0"/>
              <a:t> </a:t>
            </a:r>
            <a:r>
              <a:rPr lang="en-US" sz="2800" b="1" dirty="0" err="1" smtClean="0"/>
              <a:t>cara</a:t>
            </a:r>
            <a:r>
              <a:rPr lang="en-US" sz="2800" b="1" dirty="0" smtClean="0"/>
              <a:t> </a:t>
            </a:r>
            <a:r>
              <a:rPr lang="en-US" sz="2800" b="1" dirty="0" err="1" smtClean="0"/>
              <a:t>penarikan</a:t>
            </a:r>
            <a:r>
              <a:rPr lang="en-US" sz="2800" b="1" dirty="0" smtClean="0"/>
              <a:t> </a:t>
            </a:r>
            <a:r>
              <a:rPr lang="en-US" sz="2800" b="1" dirty="0" err="1" smtClean="0"/>
              <a:t>sampel</a:t>
            </a:r>
            <a:r>
              <a:rPr lang="en-US" sz="2800" b="1" dirty="0" smtClean="0"/>
              <a:t> &amp; </a:t>
            </a:r>
            <a:r>
              <a:rPr lang="en-US" sz="2800" b="1" dirty="0" err="1" smtClean="0"/>
              <a:t>besar</a:t>
            </a:r>
            <a:r>
              <a:rPr lang="en-US" sz="2800" b="1" dirty="0" smtClean="0"/>
              <a:t> </a:t>
            </a:r>
            <a:r>
              <a:rPr lang="en-US" sz="2800" b="1" dirty="0" err="1" smtClean="0"/>
              <a:t>sampel</a:t>
            </a:r>
            <a:r>
              <a:rPr lang="en-US" sz="2800" b="1" dirty="0" smtClean="0"/>
              <a:t>, </a:t>
            </a:r>
          </a:p>
          <a:p>
            <a:pPr marL="971550" lvl="1" indent="-514350">
              <a:buAutoNum type="alphaLcPeriod"/>
            </a:pPr>
            <a:r>
              <a:rPr lang="en-US" sz="2800" b="1" dirty="0" err="1" smtClean="0"/>
              <a:t>Prinsip</a:t>
            </a:r>
            <a:r>
              <a:rPr lang="en-US" sz="2800" b="1" dirty="0" smtClean="0"/>
              <a:t> </a:t>
            </a:r>
            <a:r>
              <a:rPr lang="en-US" sz="2800" b="1" dirty="0" err="1" smtClean="0"/>
              <a:t>penetapan</a:t>
            </a:r>
            <a:r>
              <a:rPr lang="en-US" sz="2800" b="1" dirty="0" smtClean="0"/>
              <a:t> </a:t>
            </a:r>
            <a:r>
              <a:rPr lang="en-US" sz="2800" b="1" dirty="0" err="1" smtClean="0"/>
              <a:t>besar</a:t>
            </a:r>
            <a:r>
              <a:rPr lang="en-US" sz="2800" b="1" dirty="0" smtClean="0"/>
              <a:t> </a:t>
            </a:r>
            <a:r>
              <a:rPr lang="en-US" sz="2800" b="1" dirty="0" err="1" smtClean="0"/>
              <a:t>sampel</a:t>
            </a:r>
            <a:r>
              <a:rPr lang="en-US" sz="2800" b="1" dirty="0" smtClean="0"/>
              <a:t>, </a:t>
            </a:r>
          </a:p>
          <a:p>
            <a:pPr marL="971550" lvl="1" indent="-514350">
              <a:buAutoNum type="alphaLcPeriod"/>
            </a:pPr>
            <a:r>
              <a:rPr lang="en-US" sz="2800" b="1" dirty="0" err="1" smtClean="0"/>
              <a:t>Besar</a:t>
            </a:r>
            <a:r>
              <a:rPr lang="en-US" sz="2800" b="1" dirty="0" smtClean="0"/>
              <a:t> </a:t>
            </a:r>
            <a:r>
              <a:rPr lang="en-US" sz="2800" b="1" dirty="0" err="1" smtClean="0"/>
              <a:t>sampel</a:t>
            </a:r>
            <a:r>
              <a:rPr lang="en-US" sz="2800" b="1" dirty="0" smtClean="0"/>
              <a:t> </a:t>
            </a:r>
            <a:r>
              <a:rPr lang="en-US" sz="2800" b="1" dirty="0" err="1" smtClean="0"/>
              <a:t>untuk</a:t>
            </a:r>
            <a:r>
              <a:rPr lang="en-US" sz="2800" b="1" dirty="0" smtClean="0"/>
              <a:t> </a:t>
            </a:r>
            <a:r>
              <a:rPr lang="en-US" sz="2800" b="1" dirty="0" err="1" smtClean="0"/>
              <a:t>berbagai</a:t>
            </a:r>
            <a:r>
              <a:rPr lang="en-US" sz="2800" b="1" dirty="0" smtClean="0"/>
              <a:t> </a:t>
            </a:r>
            <a:r>
              <a:rPr lang="en-US" sz="2800" b="1" dirty="0" err="1" smtClean="0"/>
              <a:t>rancangan</a:t>
            </a:r>
            <a:r>
              <a:rPr lang="en-US" sz="2800" b="1" dirty="0" smtClean="0"/>
              <a:t> </a:t>
            </a:r>
            <a:r>
              <a:rPr lang="en-US" sz="2800" b="1" dirty="0" err="1" smtClean="0"/>
              <a:t>riset</a:t>
            </a:r>
            <a:r>
              <a:rPr lang="en-US" sz="2800" b="1" dirty="0" smtClean="0"/>
              <a:t> </a:t>
            </a:r>
            <a:r>
              <a:rPr lang="en-US" sz="2800" b="1" dirty="0" err="1" smtClean="0"/>
              <a:t>kuantitatif</a:t>
            </a:r>
            <a:r>
              <a:rPr lang="en-US" sz="2800" b="1" dirty="0" smtClean="0"/>
              <a:t>, </a:t>
            </a:r>
          </a:p>
          <a:p>
            <a:pPr marL="971550" lvl="1" indent="-514350">
              <a:buAutoNum type="alphaLcPeriod"/>
            </a:pPr>
            <a:r>
              <a:rPr lang="en-US" sz="2800" b="1" dirty="0" err="1" smtClean="0"/>
              <a:t>Besar</a:t>
            </a:r>
            <a:r>
              <a:rPr lang="en-US" sz="2800" b="1" dirty="0" smtClean="0"/>
              <a:t> </a:t>
            </a:r>
            <a:r>
              <a:rPr lang="en-US" sz="2800" b="1" dirty="0" err="1" smtClean="0"/>
              <a:t>sampel</a:t>
            </a:r>
            <a:r>
              <a:rPr lang="en-US" sz="2800" b="1" dirty="0" smtClean="0"/>
              <a:t> </a:t>
            </a:r>
            <a:r>
              <a:rPr lang="en-US" sz="2800" b="1" dirty="0" err="1" smtClean="0"/>
              <a:t>untuk</a:t>
            </a:r>
            <a:r>
              <a:rPr lang="en-US" sz="2800" b="1" dirty="0" smtClean="0"/>
              <a:t> </a:t>
            </a:r>
            <a:r>
              <a:rPr lang="en-US" sz="2800" b="1" dirty="0" err="1" smtClean="0"/>
              <a:t>situasi</a:t>
            </a:r>
            <a:r>
              <a:rPr lang="en-US" sz="2800" b="1" dirty="0" smtClean="0"/>
              <a:t> </a:t>
            </a:r>
            <a:r>
              <a:rPr lang="en-US" sz="2800" b="1" dirty="0" err="1" smtClean="0"/>
              <a:t>lainnya</a:t>
            </a:r>
            <a:r>
              <a:rPr lang="en-US" sz="2800" b="1" dirty="0" smtClean="0"/>
              <a:t>.</a:t>
            </a:r>
            <a:endParaRPr lang="en-US" sz="2800" b="1" dirty="0" smtClean="0"/>
          </a:p>
        </p:txBody>
      </p:sp>
    </p:spTree>
    <p:extLst>
      <p:ext uri="{BB962C8B-B14F-4D97-AF65-F5344CB8AC3E}">
        <p14:creationId xmlns:p14="http://schemas.microsoft.com/office/powerpoint/2010/main" val="3084460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124754"/>
          </a:xfrm>
          <a:prstGeom prst="rect">
            <a:avLst/>
          </a:prstGeom>
          <a:noFill/>
        </p:spPr>
        <p:txBody>
          <a:bodyPr wrap="square" rtlCol="0">
            <a:spAutoFit/>
          </a:bodyPr>
          <a:lstStyle/>
          <a:p>
            <a:pPr algn="just"/>
            <a:r>
              <a:rPr lang="en-US" sz="2800" b="1" dirty="0" err="1" smtClean="0"/>
              <a:t>Misalnya</a:t>
            </a:r>
            <a:r>
              <a:rPr lang="en-US" sz="2800" b="1" dirty="0" smtClean="0"/>
              <a:t> s</a:t>
            </a:r>
            <a:r>
              <a:rPr lang="id-ID" sz="2800" b="1" dirty="0" smtClean="0"/>
              <a:t>eorang peneliti ingin bandingkan </a:t>
            </a:r>
            <a:r>
              <a:rPr lang="en-US" sz="2800" b="1" dirty="0" err="1" smtClean="0"/>
              <a:t>dua</a:t>
            </a:r>
            <a:r>
              <a:rPr lang="en-US" sz="2800" b="1" dirty="0" smtClean="0"/>
              <a:t> </a:t>
            </a:r>
            <a:r>
              <a:rPr lang="id-ID" sz="2800" b="1" dirty="0" smtClean="0"/>
              <a:t>terapi </a:t>
            </a:r>
            <a:r>
              <a:rPr lang="en-US" sz="2800" b="1" dirty="0" smtClean="0"/>
              <a:t>(</a:t>
            </a:r>
            <a:r>
              <a:rPr lang="id-ID" sz="2800" b="1" dirty="0" smtClean="0"/>
              <a:t>pembedahan dgn radiasi</a:t>
            </a:r>
            <a:r>
              <a:rPr lang="en-US" sz="2800" b="1" dirty="0" smtClean="0"/>
              <a:t>)</a:t>
            </a:r>
            <a:r>
              <a:rPr lang="id-ID" sz="2800" b="1" dirty="0" smtClean="0"/>
              <a:t> untuk suatu jenis kanker. </a:t>
            </a:r>
            <a:endParaRPr lang="en-US" sz="2800" b="1" dirty="0" smtClean="0"/>
          </a:p>
          <a:p>
            <a:pPr algn="just"/>
            <a:r>
              <a:rPr lang="id-ID" sz="2800" b="1" dirty="0" smtClean="0"/>
              <a:t>Dari penelitian terdahulu diketahui bhw 35% pasien kanker y</a:t>
            </a:r>
            <a:r>
              <a:rPr lang="en-US" sz="2800" b="1" dirty="0" smtClean="0"/>
              <a:t>g</a:t>
            </a:r>
            <a:r>
              <a:rPr lang="id-ID" sz="2800" b="1" dirty="0" smtClean="0"/>
              <a:t> menjalani pembedahan meninggal dalam waktu 5 tahun.</a:t>
            </a:r>
          </a:p>
          <a:p>
            <a:pPr algn="just"/>
            <a:endParaRPr lang="en-US" sz="2800" b="1" dirty="0" smtClean="0"/>
          </a:p>
          <a:p>
            <a:pPr algn="just"/>
            <a:r>
              <a:rPr lang="en-US" sz="2800" b="1" dirty="0" smtClean="0"/>
              <a:t>J</a:t>
            </a:r>
            <a:r>
              <a:rPr lang="id-ID" sz="2800" b="1" dirty="0" smtClean="0"/>
              <a:t>ika peneliti ingin lakukan penelitian kohort</a:t>
            </a:r>
            <a:r>
              <a:rPr lang="en-US" sz="2800" b="1" dirty="0" smtClean="0"/>
              <a:t>,</a:t>
            </a:r>
            <a:r>
              <a:rPr lang="id-ID" sz="2800" b="1" dirty="0" smtClean="0"/>
              <a:t> dgn asumsi risiko kematian pada terapi radiasi adl separuh dari terapi pembedahan</a:t>
            </a:r>
            <a:r>
              <a:rPr lang="en-US" sz="2800" b="1" dirty="0" smtClean="0"/>
              <a:t>,</a:t>
            </a:r>
            <a:r>
              <a:rPr lang="id-ID" sz="2800" b="1" dirty="0" smtClean="0"/>
              <a:t> </a:t>
            </a:r>
            <a:r>
              <a:rPr lang="en-US" sz="2800" b="1" dirty="0" smtClean="0"/>
              <a:t>&amp;</a:t>
            </a:r>
            <a:r>
              <a:rPr lang="id-ID" sz="2800" b="1" dirty="0" smtClean="0"/>
              <a:t> peneliti inginkan derajat kemaknaan 5% serta kekuatan uji 90%</a:t>
            </a:r>
            <a:r>
              <a:rPr lang="en-US" sz="2800" b="1" dirty="0" smtClean="0"/>
              <a:t>, </a:t>
            </a:r>
            <a:r>
              <a:rPr lang="en-US" sz="2800" b="1" dirty="0" err="1" smtClean="0"/>
              <a:t>maka</a:t>
            </a:r>
            <a:r>
              <a:rPr lang="en-US" sz="2800" b="1" dirty="0" smtClean="0"/>
              <a:t> </a:t>
            </a:r>
            <a:r>
              <a:rPr lang="id-ID" sz="2800" b="1" dirty="0" smtClean="0"/>
              <a:t>besar sampel </a:t>
            </a:r>
            <a:r>
              <a:rPr lang="en-US" sz="2800" b="1" dirty="0" err="1" smtClean="0"/>
              <a:t>dpt</a:t>
            </a:r>
            <a:r>
              <a:rPr lang="en-US" sz="2800" b="1" dirty="0" smtClean="0"/>
              <a:t> </a:t>
            </a:r>
            <a:r>
              <a:rPr lang="en-US" sz="2800" b="1" dirty="0" err="1" smtClean="0"/>
              <a:t>dihitung</a:t>
            </a:r>
            <a:r>
              <a:rPr lang="en-US" sz="2800" b="1" dirty="0" smtClean="0"/>
              <a:t> </a:t>
            </a:r>
            <a:r>
              <a:rPr lang="en-US" sz="2800" b="1" dirty="0" err="1" smtClean="0"/>
              <a:t>dgn</a:t>
            </a:r>
            <a:r>
              <a:rPr lang="en-US" sz="2800" b="1" dirty="0" smtClean="0"/>
              <a:t> </a:t>
            </a:r>
            <a:r>
              <a:rPr lang="en-US" sz="2800" b="1" dirty="0" err="1" smtClean="0"/>
              <a:t>manfaatkan</a:t>
            </a:r>
            <a:r>
              <a:rPr lang="en-US" sz="2800" b="1" dirty="0" smtClean="0"/>
              <a:t> </a:t>
            </a:r>
            <a:r>
              <a:rPr lang="en-US" sz="2800" b="1" dirty="0" err="1" smtClean="0"/>
              <a:t>rumus</a:t>
            </a:r>
            <a:r>
              <a:rPr lang="en-US" sz="2800" b="1" dirty="0" smtClean="0"/>
              <a:t> </a:t>
            </a:r>
            <a:r>
              <a:rPr lang="en-US" sz="2800" b="1" dirty="0" err="1" smtClean="0"/>
              <a:t>besar</a:t>
            </a:r>
            <a:r>
              <a:rPr lang="en-US" sz="2800" b="1" dirty="0" smtClean="0"/>
              <a:t> </a:t>
            </a:r>
            <a:r>
              <a:rPr lang="en-US" sz="2800" b="1" dirty="0" err="1" smtClean="0"/>
              <a:t>sampel</a:t>
            </a:r>
            <a:r>
              <a:rPr lang="en-US" sz="2800" b="1" dirty="0" smtClean="0"/>
              <a:t> </a:t>
            </a:r>
            <a:r>
              <a:rPr lang="en-US" sz="2800" b="1" dirty="0" err="1" smtClean="0"/>
              <a:t>utk</a:t>
            </a:r>
            <a:r>
              <a:rPr lang="en-US" sz="2800" b="1" dirty="0" smtClean="0"/>
              <a:t> </a:t>
            </a:r>
            <a:r>
              <a:rPr lang="en-US" sz="2800" b="1" dirty="0" err="1" smtClean="0"/>
              <a:t>uji</a:t>
            </a:r>
            <a:r>
              <a:rPr lang="en-US" sz="2800" b="1" dirty="0" smtClean="0"/>
              <a:t> </a:t>
            </a:r>
            <a:r>
              <a:rPr lang="en-US" sz="2800" b="1" dirty="0" err="1" smtClean="0"/>
              <a:t>hipotesis</a:t>
            </a:r>
            <a:r>
              <a:rPr lang="en-US" sz="2800" b="1" dirty="0" smtClean="0"/>
              <a:t> </a:t>
            </a:r>
            <a:r>
              <a:rPr lang="en-US" sz="2800" b="1" dirty="0" err="1" smtClean="0"/>
              <a:t>beda</a:t>
            </a:r>
            <a:r>
              <a:rPr lang="en-US" sz="2800" b="1" dirty="0" smtClean="0"/>
              <a:t> 2 </a:t>
            </a:r>
            <a:r>
              <a:rPr lang="en-US" sz="2800" b="1" dirty="0" err="1" smtClean="0"/>
              <a:t>proporsi</a:t>
            </a:r>
            <a:r>
              <a:rPr lang="en-US" sz="2800" b="1" dirty="0" smtClean="0"/>
              <a:t> (</a:t>
            </a:r>
            <a:r>
              <a:rPr lang="en-US" sz="2800" b="1" dirty="0" err="1" smtClean="0"/>
              <a:t>Lwanga</a:t>
            </a:r>
            <a:r>
              <a:rPr lang="en-US" sz="2800" b="1" dirty="0" smtClean="0"/>
              <a:t> Dan </a:t>
            </a:r>
            <a:r>
              <a:rPr lang="en-US" sz="2800" b="1" dirty="0" err="1" smtClean="0"/>
              <a:t>Lemeshow</a:t>
            </a:r>
            <a:r>
              <a:rPr lang="en-US" sz="2800" b="1" dirty="0" smtClean="0"/>
              <a:t>, 1991).</a:t>
            </a:r>
            <a:endParaRPr lang="id-ID" sz="2800" b="1" dirty="0" smtClean="0"/>
          </a:p>
          <a:p>
            <a:pPr algn="just"/>
            <a:endParaRPr lang="id-ID" sz="2800" b="1" dirty="0"/>
          </a:p>
        </p:txBody>
      </p:sp>
    </p:spTree>
    <p:extLst>
      <p:ext uri="{BB962C8B-B14F-4D97-AF65-F5344CB8AC3E}">
        <p14:creationId xmlns:p14="http://schemas.microsoft.com/office/powerpoint/2010/main" val="1131593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1205807364"/>
              </p:ext>
            </p:extLst>
          </p:nvPr>
        </p:nvGraphicFramePr>
        <p:xfrm>
          <a:off x="152400" y="381000"/>
          <a:ext cx="8686800" cy="1219200"/>
        </p:xfrm>
        <a:graphic>
          <a:graphicData uri="http://schemas.openxmlformats.org/presentationml/2006/ole">
            <mc:AlternateContent xmlns:mc="http://schemas.openxmlformats.org/markup-compatibility/2006">
              <mc:Choice xmlns:v="urn:schemas-microsoft-com:vml" Requires="v">
                <p:oleObj spid="_x0000_s10254" name="Equation" r:id="rId3" imgW="3390900" imgH="482600" progId="Equation.3">
                  <p:embed/>
                </p:oleObj>
              </mc:Choice>
              <mc:Fallback>
                <p:oleObj name="Equation" r:id="rId3" imgW="33909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
                        <a:ext cx="8686800" cy="12192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270450200"/>
              </p:ext>
            </p:extLst>
          </p:nvPr>
        </p:nvGraphicFramePr>
        <p:xfrm>
          <a:off x="367145" y="2286000"/>
          <a:ext cx="2708564" cy="1295400"/>
        </p:xfrm>
        <a:graphic>
          <a:graphicData uri="http://schemas.openxmlformats.org/presentationml/2006/ole">
            <mc:AlternateContent xmlns:mc="http://schemas.openxmlformats.org/markup-compatibility/2006">
              <mc:Choice xmlns:v="urn:schemas-microsoft-com:vml" Requires="v">
                <p:oleObj spid="_x0000_s10255" name="Equation" r:id="rId5" imgW="799753" imgH="393529" progId="Equation.3">
                  <p:embed/>
                </p:oleObj>
              </mc:Choice>
              <mc:Fallback>
                <p:oleObj name="Equation" r:id="rId5" imgW="799753"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145" y="2286000"/>
                        <a:ext cx="2708564" cy="12954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2100419746"/>
              </p:ext>
            </p:extLst>
          </p:nvPr>
        </p:nvGraphicFramePr>
        <p:xfrm>
          <a:off x="3898322" y="2057399"/>
          <a:ext cx="2273878" cy="1494263"/>
        </p:xfrm>
        <a:graphic>
          <a:graphicData uri="http://schemas.openxmlformats.org/presentationml/2006/ole">
            <mc:AlternateContent xmlns:mc="http://schemas.openxmlformats.org/markup-compatibility/2006">
              <mc:Choice xmlns:v="urn:schemas-microsoft-com:vml" Requires="v">
                <p:oleObj spid="_x0000_s10256" name="Equation" r:id="rId7" imgW="609600" imgH="419100" progId="Equation.3">
                  <p:embed/>
                </p:oleObj>
              </mc:Choice>
              <mc:Fallback>
                <p:oleObj name="Equation" r:id="rId7" imgW="6096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8322" y="2057399"/>
                        <a:ext cx="2273878" cy="1494263"/>
                      </a:xfrm>
                      <a:prstGeom prst="rect">
                        <a:avLst/>
                      </a:prstGeom>
                      <a:noFill/>
                    </p:spPr>
                  </p:pic>
                </p:oleObj>
              </mc:Fallback>
            </mc:AlternateContent>
          </a:graphicData>
        </a:graphic>
      </p:graphicFrame>
      <p:sp>
        <p:nvSpPr>
          <p:cNvPr id="8" name="TextBox 7"/>
          <p:cNvSpPr txBox="1"/>
          <p:nvPr/>
        </p:nvSpPr>
        <p:spPr>
          <a:xfrm>
            <a:off x="381000" y="4572000"/>
            <a:ext cx="8229600" cy="1231106"/>
          </a:xfrm>
          <a:prstGeom prst="rect">
            <a:avLst/>
          </a:prstGeom>
          <a:noFill/>
        </p:spPr>
        <p:txBody>
          <a:bodyPr wrap="square" rtlCol="0">
            <a:spAutoFit/>
          </a:bodyPr>
          <a:lstStyle/>
          <a:p>
            <a:r>
              <a:rPr lang="en-US" sz="2800" b="1" dirty="0"/>
              <a:t>p</a:t>
            </a:r>
            <a:r>
              <a:rPr lang="en-US" sz="2800" b="1" baseline="-25000" dirty="0"/>
              <a:t>1</a:t>
            </a:r>
            <a:r>
              <a:rPr lang="en-US" sz="2800" b="1" dirty="0"/>
              <a:t>=</a:t>
            </a:r>
            <a:r>
              <a:rPr lang="en-US" sz="2800" b="1" dirty="0" err="1"/>
              <a:t>insiden</a:t>
            </a:r>
            <a:r>
              <a:rPr lang="en-US" sz="2800" b="1" dirty="0"/>
              <a:t> </a:t>
            </a:r>
            <a:r>
              <a:rPr lang="en-US" sz="2800" b="1" dirty="0" err="1"/>
              <a:t>penyakit</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terpajan</a:t>
            </a:r>
            <a:r>
              <a:rPr lang="en-US" sz="2800" b="1" dirty="0"/>
              <a:t>;</a:t>
            </a:r>
            <a:endParaRPr lang="id-ID" sz="2800" b="1" dirty="0"/>
          </a:p>
          <a:p>
            <a:r>
              <a:rPr lang="en-US" sz="2800" b="1" dirty="0"/>
              <a:t>p</a:t>
            </a:r>
            <a:r>
              <a:rPr lang="en-US" sz="2800" b="1" baseline="-25000" dirty="0"/>
              <a:t>2</a:t>
            </a:r>
            <a:r>
              <a:rPr lang="en-US" sz="2800" b="1" dirty="0"/>
              <a:t>=</a:t>
            </a:r>
            <a:r>
              <a:rPr lang="en-US" sz="2800" b="1" dirty="0" err="1"/>
              <a:t>insiden</a:t>
            </a:r>
            <a:r>
              <a:rPr lang="en-US" sz="2800" b="1" dirty="0"/>
              <a:t> </a:t>
            </a:r>
            <a:r>
              <a:rPr lang="en-US" sz="2800" b="1" dirty="0" err="1"/>
              <a:t>penyakit</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tidak</a:t>
            </a:r>
            <a:r>
              <a:rPr lang="en-US" sz="2800" b="1" dirty="0"/>
              <a:t> </a:t>
            </a:r>
            <a:r>
              <a:rPr lang="en-US" sz="2800" b="1" dirty="0" err="1"/>
              <a:t>terpajan</a:t>
            </a:r>
            <a:r>
              <a:rPr lang="en-US" sz="2800" b="1" dirty="0"/>
              <a:t>.</a:t>
            </a:r>
            <a:endParaRPr lang="id-ID" sz="2800" b="1" dirty="0"/>
          </a:p>
          <a:p>
            <a:endParaRPr lang="id-ID" dirty="0"/>
          </a:p>
        </p:txBody>
      </p:sp>
    </p:spTree>
    <p:extLst>
      <p:ext uri="{BB962C8B-B14F-4D97-AF65-F5344CB8AC3E}">
        <p14:creationId xmlns:p14="http://schemas.microsoft.com/office/powerpoint/2010/main" val="250321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599"/>
            <a:ext cx="8686800" cy="6124754"/>
          </a:xfrm>
          <a:prstGeom prst="rect">
            <a:avLst/>
          </a:prstGeom>
          <a:noFill/>
        </p:spPr>
        <p:txBody>
          <a:bodyPr wrap="square" rtlCol="0">
            <a:spAutoFit/>
          </a:bodyPr>
          <a:lstStyle/>
          <a:p>
            <a:pPr algn="ctr"/>
            <a:r>
              <a:rPr lang="en-US" sz="2800" b="1" u="sng" dirty="0"/>
              <a:t>Contoh-5</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buktikan</a:t>
            </a:r>
            <a:r>
              <a:rPr lang="en-US" sz="2800" b="1" dirty="0" smtClean="0"/>
              <a:t> </a:t>
            </a:r>
            <a:r>
              <a:rPr lang="en-US" sz="2800" b="1" dirty="0" err="1"/>
              <a:t>apakah</a:t>
            </a:r>
            <a:r>
              <a:rPr lang="en-US" sz="2800" b="1" dirty="0"/>
              <a:t> </a:t>
            </a:r>
            <a:r>
              <a:rPr lang="en-US" sz="2800" b="1" dirty="0" err="1"/>
              <a:t>risiko</a:t>
            </a:r>
            <a:r>
              <a:rPr lang="en-US" sz="2800" b="1" dirty="0"/>
              <a:t> </a:t>
            </a:r>
            <a:r>
              <a:rPr lang="en-US" sz="2800" b="1" dirty="0" err="1"/>
              <a:t>meninggal</a:t>
            </a:r>
            <a:r>
              <a:rPr lang="en-US" sz="2800" b="1" dirty="0"/>
              <a:t> </a:t>
            </a:r>
            <a:r>
              <a:rPr lang="en-US" sz="2800" b="1" dirty="0" err="1"/>
              <a:t>akibat</a:t>
            </a:r>
            <a:r>
              <a:rPr lang="en-US" sz="2800" b="1" dirty="0"/>
              <a:t> </a:t>
            </a:r>
            <a:r>
              <a:rPr lang="en-US" sz="2800" b="1" dirty="0" err="1"/>
              <a:t>terapi</a:t>
            </a:r>
            <a:r>
              <a:rPr lang="en-US" sz="2800" b="1" dirty="0"/>
              <a:t> </a:t>
            </a:r>
            <a:r>
              <a:rPr lang="en-US" sz="2800" b="1" dirty="0" err="1"/>
              <a:t>radiasi</a:t>
            </a:r>
            <a:r>
              <a:rPr lang="en-US" sz="2800" b="1" dirty="0"/>
              <a:t> &lt;</a:t>
            </a:r>
            <a:r>
              <a:rPr lang="en-US" sz="2800" b="1" dirty="0" smtClean="0"/>
              <a:t> </a:t>
            </a:r>
            <a:r>
              <a:rPr lang="en-US" sz="2800" b="1" dirty="0" err="1"/>
              <a:t>terapi</a:t>
            </a:r>
            <a:r>
              <a:rPr lang="en-US" sz="2800" b="1" dirty="0"/>
              <a:t> </a:t>
            </a:r>
            <a:r>
              <a:rPr lang="en-US" sz="2800" b="1" dirty="0" err="1"/>
              <a:t>pembedahan</a:t>
            </a:r>
            <a:r>
              <a:rPr lang="en-US" sz="2800" b="1" dirty="0"/>
              <a:t>. </a:t>
            </a:r>
            <a:endParaRPr lang="en-US" sz="2800" b="1" dirty="0" smtClean="0"/>
          </a:p>
          <a:p>
            <a:endParaRPr lang="id-ID" sz="2800" b="1" dirty="0" smtClean="0"/>
          </a:p>
          <a:p>
            <a:r>
              <a:rPr lang="en-US" sz="2800" b="1" dirty="0" err="1" smtClean="0"/>
              <a:t>Proporsi</a:t>
            </a:r>
            <a:r>
              <a:rPr lang="en-US" sz="2800" b="1" dirty="0" smtClean="0"/>
              <a:t> </a:t>
            </a:r>
            <a:r>
              <a:rPr lang="en-US" sz="2800" b="1" dirty="0" err="1"/>
              <a:t>meninggal</a:t>
            </a:r>
            <a:r>
              <a:rPr lang="en-US" sz="2800" b="1" dirty="0"/>
              <a:t> </a:t>
            </a:r>
            <a:r>
              <a:rPr lang="en-US" sz="2800" b="1" dirty="0" err="1"/>
              <a:t>pada</a:t>
            </a:r>
            <a:r>
              <a:rPr lang="en-US" sz="2800" b="1" dirty="0"/>
              <a:t> </a:t>
            </a:r>
            <a:r>
              <a:rPr lang="en-US" sz="2800" b="1" dirty="0" err="1"/>
              <a:t>terapi</a:t>
            </a:r>
            <a:r>
              <a:rPr lang="en-US" sz="2800" b="1" dirty="0"/>
              <a:t> </a:t>
            </a:r>
            <a:r>
              <a:rPr lang="en-US" sz="2800" b="1" dirty="0" err="1"/>
              <a:t>pembedahan</a:t>
            </a:r>
            <a:r>
              <a:rPr lang="en-US" sz="2800" b="1" dirty="0"/>
              <a:t> </a:t>
            </a:r>
            <a:r>
              <a:rPr lang="en-US" sz="2800" b="1" dirty="0" err="1"/>
              <a:t>dalam</a:t>
            </a:r>
            <a:r>
              <a:rPr lang="en-US" sz="2800" b="1" dirty="0"/>
              <a:t> </a:t>
            </a:r>
            <a:r>
              <a:rPr lang="en-US" sz="2800" b="1" dirty="0" err="1"/>
              <a:t>waktu</a:t>
            </a:r>
            <a:r>
              <a:rPr lang="en-US" sz="2800" b="1" dirty="0"/>
              <a:t> 5 </a:t>
            </a:r>
            <a:r>
              <a:rPr lang="en-US" sz="2800" b="1" dirty="0" err="1"/>
              <a:t>tahun</a:t>
            </a:r>
            <a:r>
              <a:rPr lang="en-US" sz="2800" b="1" dirty="0"/>
              <a:t> </a:t>
            </a:r>
            <a:r>
              <a:rPr lang="en-US" sz="2800" b="1" dirty="0" err="1" smtClean="0"/>
              <a:t>adl</a:t>
            </a:r>
            <a:r>
              <a:rPr lang="en-US" sz="2800" b="1" dirty="0" smtClean="0"/>
              <a:t> </a:t>
            </a:r>
            <a:r>
              <a:rPr lang="en-US" sz="2800" b="1" dirty="0"/>
              <a:t>35% (p</a:t>
            </a:r>
            <a:r>
              <a:rPr lang="en-US" sz="2800" b="1" baseline="-25000" dirty="0"/>
              <a:t>2</a:t>
            </a:r>
            <a:r>
              <a:rPr lang="en-US" sz="2800" b="1" dirty="0"/>
              <a:t>=35%), </a:t>
            </a:r>
            <a:endParaRPr lang="en-US" sz="2800" b="1" dirty="0" smtClean="0"/>
          </a:p>
          <a:p>
            <a:endParaRPr lang="en-US" sz="2800" b="1" dirty="0" smtClean="0"/>
          </a:p>
          <a:p>
            <a:r>
              <a:rPr lang="en-US" sz="2800" b="1" dirty="0" err="1"/>
              <a:t>P</a:t>
            </a:r>
            <a:r>
              <a:rPr lang="en-US" sz="2800" b="1" dirty="0" err="1" smtClean="0"/>
              <a:t>eneliti</a:t>
            </a:r>
            <a:r>
              <a:rPr lang="en-US" sz="2800" b="1" dirty="0" smtClean="0"/>
              <a:t> </a:t>
            </a:r>
            <a:r>
              <a:rPr lang="en-US" sz="2800" b="1" dirty="0" err="1"/>
              <a:t>menduga</a:t>
            </a:r>
            <a:r>
              <a:rPr lang="en-US" sz="2800" b="1" dirty="0"/>
              <a:t> </a:t>
            </a:r>
            <a:r>
              <a:rPr lang="id-ID" sz="2800" b="1" dirty="0"/>
              <a:t>risiko kematian pada terapi radiasi </a:t>
            </a:r>
            <a:r>
              <a:rPr lang="id-ID" sz="2800" b="1" dirty="0" smtClean="0"/>
              <a:t>adl </a:t>
            </a:r>
            <a:r>
              <a:rPr lang="id-ID" sz="2800" b="1" dirty="0"/>
              <a:t>separuh dari terapi pembedahan</a:t>
            </a:r>
            <a:r>
              <a:rPr lang="en-US" sz="2800" b="1" dirty="0"/>
              <a:t> (RR=0,5), </a:t>
            </a:r>
            <a:endParaRPr lang="en-US" sz="2800" b="1" dirty="0" smtClean="0"/>
          </a:p>
          <a:p>
            <a:endParaRPr lang="en-US" sz="2800" b="1" dirty="0"/>
          </a:p>
          <a:p>
            <a:r>
              <a:rPr lang="en-US" sz="2800" b="1" dirty="0" err="1"/>
              <a:t>P</a:t>
            </a:r>
            <a:r>
              <a:rPr lang="en-US" sz="2800" b="1" dirty="0" err="1" smtClean="0"/>
              <a:t>eneliti</a:t>
            </a:r>
            <a:r>
              <a:rPr lang="en-US" sz="2800" b="1" dirty="0" smtClean="0"/>
              <a:t> </a:t>
            </a:r>
            <a:r>
              <a:rPr lang="en-US" sz="2800" b="1" dirty="0" err="1"/>
              <a:t>menginginkan</a:t>
            </a:r>
            <a:r>
              <a:rPr lang="en-US" sz="2800" b="1" dirty="0"/>
              <a:t> </a:t>
            </a:r>
            <a:r>
              <a:rPr lang="en-US" sz="2800" b="1" dirty="0" err="1"/>
              <a:t>derajat</a:t>
            </a:r>
            <a:r>
              <a:rPr lang="en-US" sz="2800" b="1" dirty="0"/>
              <a:t> </a:t>
            </a:r>
            <a:r>
              <a:rPr lang="en-US" sz="2800" b="1" dirty="0" err="1"/>
              <a:t>kemaknaan</a:t>
            </a:r>
            <a:r>
              <a:rPr lang="en-US" sz="2800" b="1" dirty="0"/>
              <a:t> 5% (Z</a:t>
            </a:r>
            <a:r>
              <a:rPr lang="en-US" sz="2800" b="1" baseline="-25000" dirty="0"/>
              <a:t>α/2</a:t>
            </a:r>
            <a:r>
              <a:rPr lang="en-US" sz="2800" b="1" dirty="0"/>
              <a:t>= 1,64) </a:t>
            </a:r>
            <a:r>
              <a:rPr lang="en-US" sz="2800" b="1" dirty="0" err="1"/>
              <a:t>dan</a:t>
            </a:r>
            <a:r>
              <a:rPr lang="en-US" sz="2800" b="1" dirty="0"/>
              <a:t> </a:t>
            </a:r>
            <a:r>
              <a:rPr lang="en-US" sz="2800" b="1" dirty="0" err="1"/>
              <a:t>kekuatan</a:t>
            </a:r>
            <a:r>
              <a:rPr lang="en-US" sz="2800" b="1" dirty="0"/>
              <a:t> </a:t>
            </a:r>
            <a:r>
              <a:rPr lang="en-US" sz="2800" b="1" dirty="0" err="1"/>
              <a:t>uji</a:t>
            </a:r>
            <a:r>
              <a:rPr lang="en-US" sz="2800" b="1" dirty="0"/>
              <a:t> 90% (</a:t>
            </a:r>
            <a:r>
              <a:rPr lang="en-US" sz="2800" b="1" dirty="0" err="1"/>
              <a:t>Z</a:t>
            </a:r>
            <a:r>
              <a:rPr lang="en-US" sz="2800" b="1" baseline="-25000" dirty="0" err="1">
                <a:latin typeface="Symbol" panose="05050102010706020507" pitchFamily="18" charset="2"/>
              </a:rPr>
              <a:t>b</a:t>
            </a:r>
            <a:r>
              <a:rPr lang="en-US" sz="2800" b="1" dirty="0"/>
              <a:t>= 1,28), </a:t>
            </a:r>
            <a:r>
              <a:rPr lang="en-US" sz="2800" b="1" dirty="0" err="1"/>
              <a:t>maka</a:t>
            </a:r>
            <a:r>
              <a:rPr lang="en-US" sz="2800" b="1" dirty="0"/>
              <a:t> p1 </a:t>
            </a:r>
            <a:r>
              <a:rPr lang="en-US" sz="2800" b="1" dirty="0" err="1"/>
              <a:t>dan</a:t>
            </a:r>
            <a:r>
              <a:rPr lang="en-US" sz="2800" b="1" dirty="0"/>
              <a:t> P </a:t>
            </a:r>
            <a:r>
              <a:rPr lang="en-US" sz="2800" b="1" dirty="0" err="1"/>
              <a:t>dapat</a:t>
            </a:r>
            <a:r>
              <a:rPr lang="en-US" sz="2800" b="1" dirty="0"/>
              <a:t> </a:t>
            </a:r>
            <a:r>
              <a:rPr lang="en-US" sz="2800" b="1" dirty="0" err="1"/>
              <a:t>dihitung</a:t>
            </a:r>
            <a:r>
              <a:rPr lang="en-US" sz="2800" b="1" dirty="0"/>
              <a:t> </a:t>
            </a:r>
            <a:r>
              <a:rPr lang="en-US" sz="2800" b="1" dirty="0" err="1"/>
              <a:t>sbb</a:t>
            </a:r>
            <a:r>
              <a:rPr lang="en-US" sz="2800" b="1" dirty="0"/>
              <a:t>:</a:t>
            </a:r>
            <a:endParaRPr lang="id-ID" sz="2800" b="1" dirty="0"/>
          </a:p>
          <a:p>
            <a:endParaRPr lang="id-ID" sz="2800" b="1" dirty="0"/>
          </a:p>
        </p:txBody>
      </p:sp>
    </p:spTree>
    <p:extLst>
      <p:ext uri="{BB962C8B-B14F-4D97-AF65-F5344CB8AC3E}">
        <p14:creationId xmlns:p14="http://schemas.microsoft.com/office/powerpoint/2010/main" val="1482023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598049326"/>
              </p:ext>
            </p:extLst>
          </p:nvPr>
        </p:nvGraphicFramePr>
        <p:xfrm>
          <a:off x="152400" y="304800"/>
          <a:ext cx="7664450" cy="762000"/>
        </p:xfrm>
        <a:graphic>
          <a:graphicData uri="http://schemas.openxmlformats.org/presentationml/2006/ole">
            <mc:AlternateContent xmlns:mc="http://schemas.openxmlformats.org/markup-compatibility/2006">
              <mc:Choice xmlns:v="urn:schemas-microsoft-com:vml" Requires="v">
                <p:oleObj spid="_x0000_s11274" name="Equation" r:id="rId3" imgW="2005729" imgH="203112" progId="Equation.3">
                  <p:embed/>
                </p:oleObj>
              </mc:Choice>
              <mc:Fallback>
                <p:oleObj name="Equation" r:id="rId3" imgW="2005729"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7664450" cy="762000"/>
                      </a:xfrm>
                      <a:prstGeom prst="rect">
                        <a:avLst/>
                      </a:prstGeom>
                      <a:noFill/>
                    </p:spPr>
                  </p:pic>
                </p:oleObj>
              </mc:Fallback>
            </mc:AlternateContent>
          </a:graphicData>
        </a:graphic>
      </p:graphicFrame>
      <p:sp>
        <p:nvSpPr>
          <p:cNvPr id="4" name="TextBox 3"/>
          <p:cNvSpPr txBox="1"/>
          <p:nvPr/>
        </p:nvSpPr>
        <p:spPr>
          <a:xfrm>
            <a:off x="304800" y="1447800"/>
            <a:ext cx="8305800" cy="1231106"/>
          </a:xfrm>
          <a:prstGeom prst="rect">
            <a:avLst/>
          </a:prstGeom>
          <a:noFill/>
        </p:spPr>
        <p:txBody>
          <a:bodyPr wrap="square" rtlCol="0">
            <a:spAutoFit/>
          </a:bodyPr>
          <a:lstStyle/>
          <a:p>
            <a:r>
              <a:rPr lang="en-US" sz="2800" b="1" dirty="0" err="1" smtClean="0"/>
              <a:t>besar</a:t>
            </a:r>
            <a:r>
              <a:rPr lang="en-US" sz="2800" b="1" dirty="0" smtClean="0"/>
              <a:t> </a:t>
            </a:r>
            <a:r>
              <a:rPr lang="en-US" sz="2800" b="1" dirty="0" err="1"/>
              <a:t>sampel</a:t>
            </a:r>
            <a:r>
              <a:rPr lang="en-US" sz="2800" b="1" dirty="0"/>
              <a:t> minimum </a:t>
            </a:r>
            <a:r>
              <a:rPr lang="en-US" sz="2800" b="1" dirty="0" err="1" smtClean="0"/>
              <a:t>adl</a:t>
            </a:r>
            <a:r>
              <a:rPr lang="en-US" sz="2800" b="1" dirty="0" smtClean="0"/>
              <a:t> </a:t>
            </a:r>
            <a:r>
              <a:rPr lang="en-US" sz="2800" b="1" dirty="0"/>
              <a:t>262 </a:t>
            </a:r>
            <a:r>
              <a:rPr lang="en-US" sz="2800" b="1" dirty="0" err="1"/>
              <a:t>sampel</a:t>
            </a:r>
            <a:r>
              <a:rPr lang="en-US" sz="2800" b="1" dirty="0"/>
              <a:t> </a:t>
            </a:r>
            <a:r>
              <a:rPr lang="en-US" sz="2800" b="1" dirty="0" err="1" smtClean="0"/>
              <a:t>dgn</a:t>
            </a:r>
            <a:r>
              <a:rPr lang="en-US" sz="2800" b="1" dirty="0" smtClean="0"/>
              <a:t> </a:t>
            </a:r>
            <a:r>
              <a:rPr lang="en-US" sz="2800" b="1" dirty="0" err="1"/>
              <a:t>rincian</a:t>
            </a:r>
            <a:r>
              <a:rPr lang="en-US" sz="2800" b="1" dirty="0"/>
              <a:t> 131 </a:t>
            </a:r>
            <a:r>
              <a:rPr lang="en-US" sz="2800" b="1" dirty="0" err="1"/>
              <a:t>sampel</a:t>
            </a:r>
            <a:r>
              <a:rPr lang="en-US" sz="2800" b="1" dirty="0"/>
              <a:t> </a:t>
            </a:r>
            <a:r>
              <a:rPr lang="en-US" sz="2800" b="1" dirty="0" err="1"/>
              <a:t>terapi</a:t>
            </a:r>
            <a:r>
              <a:rPr lang="en-US" sz="2800" b="1" dirty="0"/>
              <a:t> </a:t>
            </a:r>
            <a:r>
              <a:rPr lang="en-US" sz="2800" b="1" dirty="0" err="1"/>
              <a:t>bedah</a:t>
            </a:r>
            <a:r>
              <a:rPr lang="en-US" sz="2800" b="1" dirty="0"/>
              <a:t> </a:t>
            </a:r>
            <a:r>
              <a:rPr lang="en-US" sz="2800" b="1" dirty="0" smtClean="0"/>
              <a:t>&amp; </a:t>
            </a:r>
            <a:r>
              <a:rPr lang="en-US" sz="2800" b="1" dirty="0"/>
              <a:t>131 </a:t>
            </a:r>
            <a:r>
              <a:rPr lang="en-US" sz="2800" b="1" dirty="0" err="1"/>
              <a:t>sampel</a:t>
            </a:r>
            <a:r>
              <a:rPr lang="en-US" sz="2800" b="1" dirty="0"/>
              <a:t> </a:t>
            </a:r>
            <a:r>
              <a:rPr lang="en-US" sz="2800" b="1" dirty="0" err="1"/>
              <a:t>terapi</a:t>
            </a:r>
            <a:r>
              <a:rPr lang="en-US" sz="2800" b="1" dirty="0"/>
              <a:t> </a:t>
            </a:r>
            <a:r>
              <a:rPr lang="en-US" sz="2800" b="1" dirty="0" err="1"/>
              <a:t>radiasi</a:t>
            </a:r>
            <a:endParaRPr lang="id-ID" sz="2800" b="1" dirty="0"/>
          </a:p>
          <a:p>
            <a:endParaRPr lang="id-ID"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2248556849"/>
              </p:ext>
            </p:extLst>
          </p:nvPr>
        </p:nvGraphicFramePr>
        <p:xfrm>
          <a:off x="228600" y="2971800"/>
          <a:ext cx="8301418" cy="762552"/>
        </p:xfrm>
        <a:graphic>
          <a:graphicData uri="http://schemas.openxmlformats.org/presentationml/2006/ole">
            <mc:AlternateContent xmlns:mc="http://schemas.openxmlformats.org/markup-compatibility/2006">
              <mc:Choice xmlns:v="urn:schemas-microsoft-com:vml" Requires="v">
                <p:oleObj spid="_x0000_s11275" name="Equation" r:id="rId5" imgW="5194300" imgH="482600" progId="Equation.3">
                  <p:embed/>
                </p:oleObj>
              </mc:Choice>
              <mc:Fallback>
                <p:oleObj name="Equation" r:id="rId5" imgW="51943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971800"/>
                        <a:ext cx="8301418" cy="762552"/>
                      </a:xfrm>
                      <a:prstGeom prst="rect">
                        <a:avLst/>
                      </a:prstGeom>
                      <a:noFill/>
                    </p:spPr>
                  </p:pic>
                </p:oleObj>
              </mc:Fallback>
            </mc:AlternateContent>
          </a:graphicData>
        </a:graphic>
      </p:graphicFrame>
      <p:sp>
        <p:nvSpPr>
          <p:cNvPr id="7" name="TextBox 6"/>
          <p:cNvSpPr txBox="1"/>
          <p:nvPr/>
        </p:nvSpPr>
        <p:spPr>
          <a:xfrm>
            <a:off x="304800" y="4191000"/>
            <a:ext cx="8534400" cy="2523768"/>
          </a:xfrm>
          <a:prstGeom prst="rect">
            <a:avLst/>
          </a:prstGeom>
          <a:noFill/>
        </p:spPr>
        <p:txBody>
          <a:bodyPr wrap="square" rtlCol="0">
            <a:spAutoFit/>
          </a:bodyPr>
          <a:lstStyle/>
          <a:p>
            <a:r>
              <a:rPr lang="id-ID" sz="2800" b="1" dirty="0"/>
              <a:t>Pada riset rancangan kohor,  p</a:t>
            </a:r>
            <a:r>
              <a:rPr lang="id-ID" sz="2800" b="1" baseline="-25000" dirty="0"/>
              <a:t>1</a:t>
            </a:r>
            <a:r>
              <a:rPr lang="id-ID" sz="2800" b="1" dirty="0"/>
              <a:t> </a:t>
            </a:r>
            <a:r>
              <a:rPr lang="id-ID" sz="2800" b="1" dirty="0" smtClean="0"/>
              <a:t>adl </a:t>
            </a:r>
            <a:r>
              <a:rPr lang="id-ID" sz="2800" b="1" dirty="0"/>
              <a:t>insiden sakit pada kelompok </a:t>
            </a:r>
            <a:r>
              <a:rPr lang="id-ID" sz="2800" b="1" dirty="0" smtClean="0"/>
              <a:t>yg </a:t>
            </a:r>
            <a:r>
              <a:rPr lang="id-ID" sz="2800" b="1" dirty="0"/>
              <a:t>terpajan dan p</a:t>
            </a:r>
            <a:r>
              <a:rPr lang="id-ID" sz="2800" b="1" baseline="-25000" dirty="0"/>
              <a:t>2</a:t>
            </a:r>
            <a:r>
              <a:rPr lang="id-ID" sz="2800" b="1" dirty="0"/>
              <a:t> </a:t>
            </a:r>
            <a:r>
              <a:rPr lang="id-ID" sz="2800" b="1" dirty="0" smtClean="0"/>
              <a:t>adl </a:t>
            </a:r>
            <a:r>
              <a:rPr lang="id-ID" sz="2800" b="1" dirty="0"/>
              <a:t>insiden sakit pada kelompok </a:t>
            </a:r>
            <a:r>
              <a:rPr lang="id-ID" sz="2800" b="1" dirty="0" smtClean="0"/>
              <a:t>yg </a:t>
            </a:r>
            <a:r>
              <a:rPr lang="id-ID" sz="2800" b="1" dirty="0"/>
              <a:t>tidak terpajan. </a:t>
            </a:r>
            <a:endParaRPr lang="en-US" sz="2800" b="1" dirty="0" smtClean="0"/>
          </a:p>
          <a:p>
            <a:endParaRPr lang="en-US" sz="2800" b="1" dirty="0" smtClean="0"/>
          </a:p>
          <a:p>
            <a:r>
              <a:rPr lang="id-ID" sz="2800" b="1" dirty="0" smtClean="0"/>
              <a:t>Dimana </a:t>
            </a:r>
            <a:r>
              <a:rPr lang="id-ID" sz="2800" b="1" dirty="0"/>
              <a:t>p</a:t>
            </a:r>
            <a:r>
              <a:rPr lang="id-ID" sz="2800" b="1" baseline="-25000" dirty="0"/>
              <a:t>1 </a:t>
            </a:r>
            <a:r>
              <a:rPr lang="id-ID" sz="2800" b="1" dirty="0"/>
              <a:t>= a / (a+b) dan p</a:t>
            </a:r>
            <a:r>
              <a:rPr lang="id-ID" sz="2800" b="1" baseline="-25000" dirty="0"/>
              <a:t>2 </a:t>
            </a:r>
            <a:r>
              <a:rPr lang="id-ID" sz="2800" b="1" dirty="0"/>
              <a:t>= c / (c+d).</a:t>
            </a:r>
          </a:p>
          <a:p>
            <a:endParaRPr lang="id-ID" dirty="0"/>
          </a:p>
        </p:txBody>
      </p:sp>
    </p:spTree>
    <p:extLst>
      <p:ext uri="{BB962C8B-B14F-4D97-AF65-F5344CB8AC3E}">
        <p14:creationId xmlns:p14="http://schemas.microsoft.com/office/powerpoint/2010/main" val="26476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45323078"/>
              </p:ext>
            </p:extLst>
          </p:nvPr>
        </p:nvGraphicFramePr>
        <p:xfrm>
          <a:off x="914400" y="1769827"/>
          <a:ext cx="6477000" cy="3473541"/>
        </p:xfrm>
        <a:graphic>
          <a:graphicData uri="http://schemas.openxmlformats.org/drawingml/2006/table">
            <a:tbl>
              <a:tblPr firstRow="1" firstCol="1" bandRow="1"/>
              <a:tblGrid>
                <a:gridCol w="1676400"/>
                <a:gridCol w="1676400"/>
                <a:gridCol w="1751592"/>
                <a:gridCol w="1372608"/>
              </a:tblGrid>
              <a:tr h="431756">
                <a:tc rowSpan="2">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Pajanan</a:t>
                      </a:r>
                      <a:endParaRPr lang="id-ID" sz="3600" b="1" dirty="0">
                        <a:effectLst/>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Sakit</a:t>
                      </a:r>
                      <a:endParaRPr lang="id-ID" sz="3600" b="1" dirty="0">
                        <a:effectLst/>
                        <a:latin typeface="Calibri"/>
                        <a:ea typeface="Times New Roman"/>
                        <a:cs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id-ID"/>
                    </a:p>
                  </a:txBody>
                  <a:tcPr/>
                </a:tc>
                <a:tc rowSpan="2">
                  <a:txBody>
                    <a:bodyPr/>
                    <a:lstStyle/>
                    <a:p>
                      <a:pPr marL="0" marR="0" algn="ctr">
                        <a:lnSpc>
                          <a:spcPct val="115000"/>
                        </a:lnSpc>
                        <a:spcBef>
                          <a:spcPts val="0"/>
                        </a:spcBef>
                        <a:spcAft>
                          <a:spcPts val="0"/>
                        </a:spcAft>
                      </a:pPr>
                      <a:r>
                        <a:rPr lang="en-US" sz="3600" b="1" dirty="0">
                          <a:solidFill>
                            <a:srgbClr val="000000"/>
                          </a:solidFill>
                          <a:effectLst/>
                          <a:latin typeface="Calibri"/>
                          <a:ea typeface="Times New Roman"/>
                          <a:cs typeface="Times New Roman"/>
                        </a:rPr>
                        <a:t>Total</a:t>
                      </a:r>
                      <a:endParaRPr lang="id-ID" sz="3600" b="1" dirty="0">
                        <a:effectLst/>
                        <a:latin typeface="Calibri"/>
                        <a:ea typeface="Times New Roman"/>
                        <a:cs typeface="Calibri"/>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535">
                <a:tc vMerge="1">
                  <a:txBody>
                    <a:bodyPr/>
                    <a:lstStyle/>
                    <a:p>
                      <a:endParaRPr lang="id-ID"/>
                    </a:p>
                  </a:txBody>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Ya</a:t>
                      </a:r>
                      <a:endParaRPr lang="id-ID" sz="3600" b="1" dirty="0">
                        <a:effectLst/>
                        <a:latin typeface="Calibri"/>
                        <a:ea typeface="Times New Roman"/>
                        <a:cs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Tidak</a:t>
                      </a:r>
                      <a:endParaRPr lang="id-ID" sz="3600" b="1" dirty="0">
                        <a:effectLst/>
                        <a:latin typeface="Calibri"/>
                        <a:ea typeface="Times New Roman"/>
                        <a:cs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id-ID"/>
                    </a:p>
                  </a:txBody>
                  <a:tcPr/>
                </a:tc>
              </a:tr>
              <a:tr h="947535">
                <a:tc>
                  <a:txBody>
                    <a:bodyPr/>
                    <a:lstStyle/>
                    <a:p>
                      <a:pPr marL="0" marR="0">
                        <a:lnSpc>
                          <a:spcPct val="115000"/>
                        </a:lnSpc>
                        <a:spcBef>
                          <a:spcPts val="0"/>
                        </a:spcBef>
                        <a:spcAft>
                          <a:spcPts val="0"/>
                        </a:spcAft>
                      </a:pPr>
                      <a:r>
                        <a:rPr lang="en-US" sz="3600" b="1">
                          <a:solidFill>
                            <a:srgbClr val="000000"/>
                          </a:solidFill>
                          <a:effectLst/>
                          <a:latin typeface="Calibri"/>
                          <a:ea typeface="Times New Roman"/>
                          <a:cs typeface="Times New Roman"/>
                        </a:rPr>
                        <a:t>Ya</a:t>
                      </a:r>
                      <a:endParaRPr lang="id-ID" sz="3600" b="1">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a</a:t>
                      </a:r>
                      <a:endParaRPr lang="id-ID" sz="44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b</a:t>
                      </a:r>
                      <a:endParaRPr lang="id-ID" sz="4400" b="1" dirty="0">
                        <a:effectLst/>
                        <a:latin typeface="Calibri"/>
                        <a:ea typeface="Times New Roman"/>
                        <a:cs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a+b</a:t>
                      </a:r>
                      <a:endParaRPr lang="id-ID" sz="36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47535">
                <a:tc>
                  <a:txBody>
                    <a:bodyPr/>
                    <a:lstStyle/>
                    <a:p>
                      <a:pPr marL="0" marR="0">
                        <a:lnSpc>
                          <a:spcPct val="115000"/>
                        </a:lnSpc>
                        <a:spcBef>
                          <a:spcPts val="0"/>
                        </a:spcBef>
                        <a:spcAft>
                          <a:spcPts val="0"/>
                        </a:spcAft>
                      </a:pPr>
                      <a:r>
                        <a:rPr lang="en-US" sz="3600" b="1">
                          <a:solidFill>
                            <a:srgbClr val="000000"/>
                          </a:solidFill>
                          <a:effectLst/>
                          <a:latin typeface="Calibri"/>
                          <a:ea typeface="Times New Roman"/>
                          <a:cs typeface="Times New Roman"/>
                        </a:rPr>
                        <a:t>Tidak</a:t>
                      </a:r>
                      <a:endParaRPr lang="id-ID" sz="3600" b="1">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c</a:t>
                      </a:r>
                      <a:endParaRPr lang="id-ID" sz="44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d</a:t>
                      </a:r>
                      <a:endParaRPr lang="id-ID" sz="4400" b="1" dirty="0">
                        <a:effectLst/>
                        <a:latin typeface="Calibri"/>
                        <a:ea typeface="Times New Roman"/>
                        <a:cs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c+d</a:t>
                      </a:r>
                      <a:endParaRPr lang="id-ID" sz="36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32680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262979"/>
          </a:xfrm>
          <a:prstGeom prst="rect">
            <a:avLst/>
          </a:prstGeom>
          <a:noFill/>
        </p:spPr>
        <p:txBody>
          <a:bodyPr wrap="square" rtlCol="0">
            <a:spAutoFit/>
          </a:bodyPr>
          <a:lstStyle/>
          <a:p>
            <a:pPr marL="0" lvl="2"/>
            <a:r>
              <a:rPr lang="en-US" sz="2800" b="1" i="1" dirty="0" err="1"/>
              <a:t>Besar</a:t>
            </a:r>
            <a:r>
              <a:rPr lang="en-US" sz="2800" b="1" i="1" dirty="0"/>
              <a:t> </a:t>
            </a:r>
            <a:r>
              <a:rPr lang="en-US" sz="2800" b="1" i="1" dirty="0" err="1"/>
              <a:t>sampel</a:t>
            </a:r>
            <a:r>
              <a:rPr lang="en-US" sz="2800" b="1" i="1" dirty="0"/>
              <a:t> </a:t>
            </a:r>
            <a:r>
              <a:rPr lang="en-US" sz="2800" b="1" i="1" dirty="0" err="1"/>
              <a:t>pada</a:t>
            </a:r>
            <a:r>
              <a:rPr lang="en-US" sz="2800" b="1" i="1" dirty="0"/>
              <a:t> </a:t>
            </a:r>
            <a:r>
              <a:rPr lang="en-US" sz="2800" b="1" i="1" dirty="0" err="1"/>
              <a:t>rancangan</a:t>
            </a:r>
            <a:r>
              <a:rPr lang="en-US" sz="2800" b="1" i="1" dirty="0"/>
              <a:t> </a:t>
            </a:r>
            <a:r>
              <a:rPr lang="en-US" sz="2800" b="1" i="1" dirty="0" err="1"/>
              <a:t>riset</a:t>
            </a:r>
            <a:r>
              <a:rPr lang="en-US" sz="2800" b="1" i="1" dirty="0"/>
              <a:t> </a:t>
            </a:r>
            <a:r>
              <a:rPr lang="en-US" sz="2800" b="1" i="1" dirty="0" err="1"/>
              <a:t>kasus</a:t>
            </a:r>
            <a:r>
              <a:rPr lang="en-US" sz="2800" b="1" i="1" dirty="0"/>
              <a:t> control </a:t>
            </a:r>
            <a:endParaRPr lang="id-ID" sz="2800" b="1" dirty="0"/>
          </a:p>
          <a:p>
            <a:endParaRPr lang="en-US" sz="2800" b="1" dirty="0" smtClean="0"/>
          </a:p>
          <a:p>
            <a:r>
              <a:rPr lang="id-ID" sz="2800" b="1" dirty="0" smtClean="0"/>
              <a:t>Rancangan </a:t>
            </a:r>
            <a:r>
              <a:rPr lang="id-ID" sz="2800" b="1" dirty="0"/>
              <a:t>riset kasus kontrol biasanya digunakan </a:t>
            </a:r>
            <a:r>
              <a:rPr lang="en-US" sz="2800" b="1" dirty="0"/>
              <a:t>u</a:t>
            </a:r>
            <a:r>
              <a:rPr lang="id-ID" sz="2800" b="1" dirty="0" smtClean="0"/>
              <a:t>tk </a:t>
            </a:r>
            <a:r>
              <a:rPr lang="en-US" sz="2800" b="1" dirty="0" smtClean="0"/>
              <a:t>k</a:t>
            </a:r>
            <a:r>
              <a:rPr lang="id-ID" sz="2800" b="1" dirty="0" smtClean="0"/>
              <a:t>etahui </a:t>
            </a:r>
            <a:r>
              <a:rPr lang="id-ID" sz="2800" b="1" dirty="0"/>
              <a:t>berbagai faktor risiko dari suatu penyakit. </a:t>
            </a:r>
            <a:r>
              <a:rPr lang="en-US" sz="2800" b="1" dirty="0"/>
              <a:t>Ada </a:t>
            </a:r>
            <a:r>
              <a:rPr lang="en-US" sz="2800" b="1" dirty="0" err="1"/>
              <a:t>kelompok</a:t>
            </a:r>
            <a:r>
              <a:rPr lang="en-US" sz="2800" b="1" dirty="0"/>
              <a:t> </a:t>
            </a:r>
            <a:r>
              <a:rPr lang="en-US" sz="2800" b="1" dirty="0" err="1"/>
              <a:t>kasus</a:t>
            </a:r>
            <a:r>
              <a:rPr lang="en-US" sz="2800" b="1" dirty="0"/>
              <a:t> (</a:t>
            </a:r>
            <a:r>
              <a:rPr lang="id-ID" sz="2800" b="1" dirty="0"/>
              <a:t>sub</a:t>
            </a:r>
            <a:r>
              <a:rPr lang="en-US" sz="2800" b="1" dirty="0"/>
              <a:t>j</a:t>
            </a:r>
            <a:r>
              <a:rPr lang="id-ID" sz="2800" b="1" dirty="0"/>
              <a:t>ek dengan penyakit) </a:t>
            </a:r>
            <a:r>
              <a:rPr lang="en-US" sz="2800" b="1" dirty="0" err="1"/>
              <a:t>dan</a:t>
            </a:r>
            <a:r>
              <a:rPr lang="en-US" sz="2800" b="1" dirty="0"/>
              <a:t> </a:t>
            </a:r>
            <a:r>
              <a:rPr lang="en-US" sz="2800" b="1" dirty="0" err="1"/>
              <a:t>kontrol</a:t>
            </a:r>
            <a:r>
              <a:rPr lang="en-US" sz="2800" b="1" dirty="0"/>
              <a:t> (</a:t>
            </a:r>
            <a:r>
              <a:rPr lang="id-ID" sz="2800" b="1" dirty="0"/>
              <a:t>sub</a:t>
            </a:r>
            <a:r>
              <a:rPr lang="en-US" sz="2800" b="1" dirty="0"/>
              <a:t>j</a:t>
            </a:r>
            <a:r>
              <a:rPr lang="id-ID" sz="2800" b="1" dirty="0"/>
              <a:t>ek tanpa penyakit</a:t>
            </a:r>
            <a:r>
              <a:rPr lang="en-US" sz="2800" b="1" dirty="0"/>
              <a:t>), </a:t>
            </a:r>
            <a:r>
              <a:rPr lang="en-US" sz="2800" b="1" dirty="0" err="1"/>
              <a:t>kemudian</a:t>
            </a:r>
            <a:r>
              <a:rPr lang="en-US" sz="2800" b="1" dirty="0"/>
              <a:t> </a:t>
            </a:r>
            <a:r>
              <a:rPr lang="id-ID" sz="2800" b="1" dirty="0"/>
              <a:t>peneliti </a:t>
            </a:r>
            <a:r>
              <a:rPr lang="en-US" sz="2800" b="1" dirty="0" err="1" smtClean="0"/>
              <a:t>bandingkan</a:t>
            </a:r>
            <a:r>
              <a:rPr lang="en-US" sz="2800" b="1" dirty="0" smtClean="0"/>
              <a:t> </a:t>
            </a:r>
            <a:r>
              <a:rPr lang="id-ID" sz="2800" b="1" dirty="0"/>
              <a:t>proporsi kasus </a:t>
            </a:r>
            <a:r>
              <a:rPr lang="id-ID" sz="2800" b="1" dirty="0" smtClean="0"/>
              <a:t>yg </a:t>
            </a:r>
            <a:r>
              <a:rPr lang="id-ID" sz="2800" b="1" dirty="0"/>
              <a:t>terpajan </a:t>
            </a:r>
            <a:r>
              <a:rPr lang="en-US" sz="2800" b="1" dirty="0"/>
              <a:t>&amp;</a:t>
            </a:r>
            <a:r>
              <a:rPr lang="id-ID" sz="2800" b="1" dirty="0" smtClean="0"/>
              <a:t> </a:t>
            </a:r>
            <a:r>
              <a:rPr lang="id-ID" sz="2800" b="1" dirty="0"/>
              <a:t>proporsi kontrol </a:t>
            </a:r>
            <a:r>
              <a:rPr lang="id-ID" sz="2800" b="1" dirty="0" smtClean="0"/>
              <a:t>yg </a:t>
            </a:r>
            <a:r>
              <a:rPr lang="id-ID" sz="2800" b="1" dirty="0"/>
              <a:t>terpajan</a:t>
            </a:r>
            <a:r>
              <a:rPr lang="en-US" sz="2800" b="1" dirty="0"/>
              <a:t>.  </a:t>
            </a:r>
            <a:endParaRPr lang="en-US" sz="2800" b="1" dirty="0" smtClean="0"/>
          </a:p>
          <a:p>
            <a:endParaRPr lang="en-US" sz="2800" b="1" dirty="0"/>
          </a:p>
          <a:p>
            <a:r>
              <a:rPr lang="id-ID" sz="2800" b="1" dirty="0" smtClean="0"/>
              <a:t>Jika Odds kasus yg terpajan </a:t>
            </a:r>
            <a:r>
              <a:rPr lang="en-US" sz="2800" b="1" dirty="0" smtClean="0"/>
              <a:t>&gt;</a:t>
            </a:r>
            <a:r>
              <a:rPr lang="id-ID" sz="2800" b="1" dirty="0" smtClean="0"/>
              <a:t> Odds kontrol yg terpajan (dikenal dgn nama </a:t>
            </a:r>
            <a:r>
              <a:rPr lang="id-ID" sz="2800" b="1" i="1" dirty="0" smtClean="0"/>
              <a:t>Odds Ratio/OR) </a:t>
            </a:r>
            <a:r>
              <a:rPr lang="id-ID" sz="2800" b="1" dirty="0" smtClean="0"/>
              <a:t>maka</a:t>
            </a:r>
            <a:r>
              <a:rPr lang="id-ID" sz="2800" b="1" i="1" dirty="0" smtClean="0"/>
              <a:t> </a:t>
            </a:r>
            <a:r>
              <a:rPr lang="id-ID" sz="2800" b="1" dirty="0" smtClean="0"/>
              <a:t>kita</a:t>
            </a:r>
            <a:r>
              <a:rPr lang="id-ID" sz="2800" b="1" i="1" dirty="0" smtClean="0"/>
              <a:t> </a:t>
            </a:r>
            <a:r>
              <a:rPr lang="id-ID" sz="2800" b="1" dirty="0" smtClean="0"/>
              <a:t>katakan ada hubungan antara pajanan dgn penyakit. </a:t>
            </a:r>
            <a:endParaRPr lang="id-ID" sz="2800" b="1" dirty="0"/>
          </a:p>
        </p:txBody>
      </p:sp>
    </p:spTree>
    <p:extLst>
      <p:ext uri="{BB962C8B-B14F-4D97-AF65-F5344CB8AC3E}">
        <p14:creationId xmlns:p14="http://schemas.microsoft.com/office/powerpoint/2010/main" val="3459899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6555641"/>
          </a:xfrm>
          <a:prstGeom prst="rect">
            <a:avLst/>
          </a:prstGeom>
          <a:noFill/>
        </p:spPr>
        <p:txBody>
          <a:bodyPr wrap="square" rtlCol="0">
            <a:spAutoFit/>
          </a:bodyPr>
          <a:lstStyle/>
          <a:p>
            <a:r>
              <a:rPr lang="en-US" sz="2800" b="1" dirty="0" err="1" smtClean="0"/>
              <a:t>Misal</a:t>
            </a:r>
            <a:r>
              <a:rPr lang="en-US" sz="2800" b="1" dirty="0" smtClean="0"/>
              <a:t>: </a:t>
            </a:r>
            <a:r>
              <a:rPr lang="en-US" sz="2800" b="1" dirty="0" err="1"/>
              <a:t>kasus</a:t>
            </a:r>
            <a:r>
              <a:rPr lang="en-US" sz="2800" b="1" dirty="0"/>
              <a:t> </a:t>
            </a:r>
            <a:r>
              <a:rPr lang="id-ID" sz="2800" b="1" dirty="0" smtClean="0"/>
              <a:t>BBLR</a:t>
            </a:r>
            <a:r>
              <a:rPr lang="en-US" sz="2800" b="1" dirty="0" smtClean="0"/>
              <a:t>, </a:t>
            </a:r>
            <a:r>
              <a:rPr lang="id-ID" sz="2800" b="1" dirty="0"/>
              <a:t>peneliti ingin </a:t>
            </a:r>
            <a:r>
              <a:rPr lang="id-ID" sz="2800" b="1" dirty="0" smtClean="0"/>
              <a:t>uji hipotesis </a:t>
            </a:r>
            <a:r>
              <a:rPr lang="en-US" sz="2800" b="1" dirty="0" err="1" smtClean="0"/>
              <a:t>bhw</a:t>
            </a:r>
            <a:r>
              <a:rPr lang="en-US" sz="2800" b="1" dirty="0" smtClean="0"/>
              <a:t> </a:t>
            </a:r>
            <a:r>
              <a:rPr lang="id-ID" sz="2800" b="1" dirty="0"/>
              <a:t>anemia pada ibu hamil </a:t>
            </a:r>
            <a:r>
              <a:rPr lang="en-US" sz="2800" b="1" dirty="0" err="1"/>
              <a:t>merupakan</a:t>
            </a:r>
            <a:r>
              <a:rPr lang="en-US" sz="2800" b="1" dirty="0"/>
              <a:t> </a:t>
            </a:r>
            <a:r>
              <a:rPr lang="en-US" sz="2800" b="1" dirty="0" err="1"/>
              <a:t>salah</a:t>
            </a:r>
            <a:r>
              <a:rPr lang="en-US" sz="2800" b="1" dirty="0"/>
              <a:t> </a:t>
            </a:r>
            <a:r>
              <a:rPr lang="en-US" sz="2800" b="1" dirty="0" err="1"/>
              <a:t>satu</a:t>
            </a:r>
            <a:r>
              <a:rPr lang="en-US" sz="2800" b="1" dirty="0"/>
              <a:t> </a:t>
            </a:r>
            <a:r>
              <a:rPr lang="id-ID" sz="2800" b="1" dirty="0"/>
              <a:t>faktor risiko terjadinya BBLR</a:t>
            </a:r>
            <a:r>
              <a:rPr lang="en-US" sz="2800" b="1" dirty="0"/>
              <a:t>, b</a:t>
            </a:r>
            <a:r>
              <a:rPr lang="id-ID" sz="2800" b="1" dirty="0"/>
              <a:t>erapa besar sampel </a:t>
            </a:r>
            <a:r>
              <a:rPr lang="id-ID" sz="2800" b="1" dirty="0" smtClean="0"/>
              <a:t>yg diperlukan</a:t>
            </a:r>
            <a:r>
              <a:rPr lang="en-US" sz="2800" b="1" dirty="0" smtClean="0"/>
              <a:t>?</a:t>
            </a:r>
          </a:p>
          <a:p>
            <a:endParaRPr lang="id-ID" sz="2800" b="1" dirty="0"/>
          </a:p>
          <a:p>
            <a:r>
              <a:rPr lang="id-ID" sz="2800" b="1" dirty="0"/>
              <a:t>Hasil peneliti</a:t>
            </a:r>
            <a:r>
              <a:rPr lang="en-US" sz="2800" b="1" dirty="0"/>
              <a:t>an</a:t>
            </a:r>
            <a:r>
              <a:rPr lang="id-ID" sz="2800" b="1" dirty="0"/>
              <a:t> di negara lain </a:t>
            </a:r>
            <a:r>
              <a:rPr lang="en-US" sz="2800" b="1" dirty="0"/>
              <a:t>t</a:t>
            </a:r>
            <a:r>
              <a:rPr lang="id-ID" sz="2800" b="1" dirty="0" smtClean="0"/>
              <a:t>unjukkan </a:t>
            </a:r>
            <a:r>
              <a:rPr lang="id-ID" sz="2800" b="1" dirty="0"/>
              <a:t>rasio odds sebesar 2,5. </a:t>
            </a:r>
            <a:r>
              <a:rPr lang="id-ID" sz="2800" b="1" dirty="0" smtClean="0"/>
              <a:t>Prev</a:t>
            </a:r>
            <a:r>
              <a:rPr lang="en-US" sz="2800" b="1" dirty="0" smtClean="0"/>
              <a:t>.</a:t>
            </a:r>
            <a:r>
              <a:rPr lang="id-ID" sz="2800" b="1" dirty="0" smtClean="0"/>
              <a:t> </a:t>
            </a:r>
            <a:r>
              <a:rPr lang="id-ID" sz="2800" b="1" dirty="0"/>
              <a:t>anemia pada ibu hamil diketahui dari hasil survei sebesar 60%. </a:t>
            </a:r>
            <a:endParaRPr lang="en-US" sz="2800" b="1" dirty="0" smtClean="0"/>
          </a:p>
          <a:p>
            <a:endParaRPr lang="en-US" sz="2800" b="1" dirty="0" smtClean="0"/>
          </a:p>
          <a:p>
            <a:r>
              <a:rPr lang="id-ID" sz="2800" b="1" dirty="0" smtClean="0"/>
              <a:t>Berapa </a:t>
            </a:r>
            <a:r>
              <a:rPr lang="id-ID" sz="2800" b="1" dirty="0"/>
              <a:t>besar sampel yang diperlukan</a:t>
            </a:r>
            <a:r>
              <a:rPr lang="en-US" sz="2800" b="1" dirty="0"/>
              <a:t>?</a:t>
            </a:r>
            <a:r>
              <a:rPr lang="id-ID" sz="2800" b="1" dirty="0"/>
              <a:t> </a:t>
            </a:r>
            <a:r>
              <a:rPr lang="en-US" sz="2800" b="1" dirty="0" smtClean="0"/>
              <a:t>J</a:t>
            </a:r>
            <a:r>
              <a:rPr lang="id-ID" sz="2800" b="1" dirty="0" smtClean="0"/>
              <a:t>ika </a:t>
            </a:r>
            <a:r>
              <a:rPr lang="id-ID" sz="2800" b="1" dirty="0"/>
              <a:t>peneliti </a:t>
            </a:r>
            <a:r>
              <a:rPr lang="id-ID" sz="2800" b="1" dirty="0" smtClean="0"/>
              <a:t>inginkan </a:t>
            </a:r>
            <a:r>
              <a:rPr lang="id-ID" sz="2800" b="1" dirty="0"/>
              <a:t>tingkat kepercayaan </a:t>
            </a:r>
            <a:r>
              <a:rPr lang="en-US" sz="2800" b="1" dirty="0"/>
              <a:t>9</a:t>
            </a:r>
            <a:r>
              <a:rPr lang="id-ID" sz="2800" b="1" dirty="0"/>
              <a:t>5% </a:t>
            </a:r>
            <a:r>
              <a:rPr lang="en-US" sz="2800" b="1" dirty="0"/>
              <a:t>&amp;</a:t>
            </a:r>
            <a:r>
              <a:rPr lang="id-ID" sz="2800" b="1" dirty="0" smtClean="0"/>
              <a:t> </a:t>
            </a:r>
            <a:r>
              <a:rPr lang="id-ID" sz="2800" b="1" dirty="0"/>
              <a:t>kekuatan uji 80</a:t>
            </a:r>
            <a:r>
              <a:rPr lang="id-ID" sz="2800" b="1" dirty="0" smtClean="0"/>
              <a:t>%</a:t>
            </a:r>
            <a:r>
              <a:rPr lang="en-US" sz="2800" b="1" dirty="0" smtClean="0"/>
              <a:t>. </a:t>
            </a:r>
            <a:r>
              <a:rPr lang="en-US" sz="2800" b="1" dirty="0"/>
              <a:t>S</a:t>
            </a:r>
            <a:r>
              <a:rPr lang="id-ID" sz="2800" b="1" dirty="0" smtClean="0"/>
              <a:t>ebagian </a:t>
            </a:r>
            <a:r>
              <a:rPr lang="id-ID" sz="2800" b="1" dirty="0"/>
              <a:t>besar bayi </a:t>
            </a:r>
            <a:r>
              <a:rPr lang="id-ID" sz="2800" b="1" dirty="0" smtClean="0"/>
              <a:t>yg </a:t>
            </a:r>
            <a:r>
              <a:rPr lang="id-ID" sz="2800" b="1" dirty="0"/>
              <a:t>lahir memiliki berat badan normal, maka prevalensi anemia </a:t>
            </a:r>
            <a:r>
              <a:rPr lang="id-ID" sz="2800" b="1" dirty="0" smtClean="0"/>
              <a:t>pd </a:t>
            </a:r>
            <a:r>
              <a:rPr lang="id-ID" sz="2800" b="1" dirty="0"/>
              <a:t>ibu hamil </a:t>
            </a:r>
            <a:r>
              <a:rPr lang="id-ID" sz="2800" b="1" dirty="0" smtClean="0"/>
              <a:t>dpt </a:t>
            </a:r>
            <a:r>
              <a:rPr lang="id-ID" sz="2800" b="1" dirty="0"/>
              <a:t>dianggap </a:t>
            </a:r>
            <a:r>
              <a:rPr lang="id-ID" sz="2800" b="1" dirty="0" smtClean="0"/>
              <a:t>sbg prev</a:t>
            </a:r>
            <a:r>
              <a:rPr lang="en-US" sz="2800" b="1" dirty="0" smtClean="0"/>
              <a:t>.</a:t>
            </a:r>
            <a:r>
              <a:rPr lang="id-ID" sz="2800" b="1" dirty="0" smtClean="0"/>
              <a:t> </a:t>
            </a:r>
            <a:r>
              <a:rPr lang="id-ID" sz="2800" b="1" dirty="0"/>
              <a:t>anemia pada ibu </a:t>
            </a:r>
            <a:r>
              <a:rPr lang="id-ID" sz="2800" b="1" dirty="0" smtClean="0"/>
              <a:t>yg </a:t>
            </a:r>
            <a:r>
              <a:rPr lang="id-ID" sz="2800" b="1" dirty="0"/>
              <a:t>melahirkan bayi non BBLR (P</a:t>
            </a:r>
            <a:r>
              <a:rPr lang="id-ID" sz="2800" b="1" baseline="-25000" dirty="0"/>
              <a:t>2</a:t>
            </a:r>
            <a:r>
              <a:rPr lang="id-ID" sz="2800" b="1" dirty="0"/>
              <a:t>)</a:t>
            </a:r>
            <a:r>
              <a:rPr lang="en-US" sz="2800" b="1" dirty="0"/>
              <a:t>, &amp;</a:t>
            </a:r>
            <a:r>
              <a:rPr lang="en-US" sz="2800" b="1" dirty="0" smtClean="0"/>
              <a:t> </a:t>
            </a:r>
            <a:r>
              <a:rPr lang="en-US" sz="2800" b="1" dirty="0"/>
              <a:t>n</a:t>
            </a:r>
            <a:r>
              <a:rPr lang="id-ID" sz="2800" b="1" dirty="0"/>
              <a:t>ilai P</a:t>
            </a:r>
            <a:r>
              <a:rPr lang="id-ID" sz="2800" b="1" baseline="-25000" dirty="0"/>
              <a:t>1</a:t>
            </a:r>
            <a:r>
              <a:rPr lang="id-ID" sz="2800" b="1" dirty="0"/>
              <a:t> </a:t>
            </a:r>
            <a:r>
              <a:rPr lang="en-US" sz="2800" b="1" dirty="0" err="1"/>
              <a:t>serta</a:t>
            </a:r>
            <a:r>
              <a:rPr lang="en-US" sz="2800" b="1" dirty="0"/>
              <a:t> </a:t>
            </a:r>
            <a:r>
              <a:rPr lang="en-US" sz="2800" b="1" dirty="0" err="1"/>
              <a:t>besar</a:t>
            </a:r>
            <a:r>
              <a:rPr lang="en-US" sz="2800" b="1" dirty="0"/>
              <a:t> </a:t>
            </a:r>
            <a:r>
              <a:rPr lang="en-US" sz="2800" b="1" dirty="0" err="1"/>
              <a:t>sampel</a:t>
            </a:r>
            <a:r>
              <a:rPr lang="en-US" sz="2800" b="1" dirty="0"/>
              <a:t> </a:t>
            </a:r>
            <a:r>
              <a:rPr lang="id-ID" sz="2800" b="1" dirty="0" smtClean="0"/>
              <a:t>dpt </a:t>
            </a:r>
            <a:r>
              <a:rPr lang="id-ID" sz="2800" b="1" dirty="0"/>
              <a:t>dihitung </a:t>
            </a:r>
            <a:r>
              <a:rPr lang="en-US" sz="2800" b="1" dirty="0" err="1" smtClean="0"/>
              <a:t>dgn</a:t>
            </a:r>
            <a:r>
              <a:rPr lang="en-US" sz="2800" b="1" dirty="0" smtClean="0"/>
              <a:t> </a:t>
            </a:r>
            <a:r>
              <a:rPr lang="en-US" sz="2800" b="1" dirty="0" err="1"/>
              <a:t>memanfaatkan</a:t>
            </a:r>
            <a:r>
              <a:rPr lang="en-US" sz="2800" b="1" dirty="0"/>
              <a:t> </a:t>
            </a:r>
            <a:r>
              <a:rPr lang="en-US" sz="2800" b="1" dirty="0" err="1"/>
              <a:t>rumus</a:t>
            </a:r>
            <a:r>
              <a:rPr lang="en-US" sz="2800" b="1" dirty="0"/>
              <a:t> </a:t>
            </a:r>
            <a:r>
              <a:rPr lang="en-US" sz="2800" b="1" dirty="0" err="1"/>
              <a:t>besar</a:t>
            </a:r>
            <a:r>
              <a:rPr lang="en-US" sz="2800" b="1" dirty="0"/>
              <a:t> </a:t>
            </a:r>
            <a:r>
              <a:rPr lang="en-US" sz="2800" b="1" dirty="0" err="1"/>
              <a:t>sampel</a:t>
            </a:r>
            <a:r>
              <a:rPr lang="en-US" sz="2800" b="1" dirty="0"/>
              <a:t> </a:t>
            </a:r>
            <a:r>
              <a:rPr lang="en-US" sz="2800" b="1" dirty="0" err="1" smtClean="0"/>
              <a:t>utk</a:t>
            </a:r>
            <a:r>
              <a:rPr lang="en-US" sz="2800" b="1" dirty="0" smtClean="0"/>
              <a:t> </a:t>
            </a:r>
            <a:r>
              <a:rPr lang="en-US" sz="2800" b="1" dirty="0" err="1"/>
              <a:t>uji</a:t>
            </a:r>
            <a:r>
              <a:rPr lang="en-US" sz="2800" b="1" dirty="0"/>
              <a:t> </a:t>
            </a:r>
            <a:r>
              <a:rPr lang="en-US" sz="2800" b="1" dirty="0" err="1"/>
              <a:t>hipotesis</a:t>
            </a:r>
            <a:r>
              <a:rPr lang="en-US" sz="2800" b="1" dirty="0"/>
              <a:t> </a:t>
            </a:r>
            <a:r>
              <a:rPr lang="en-US" sz="2800" b="1" dirty="0" err="1"/>
              <a:t>beda</a:t>
            </a:r>
            <a:r>
              <a:rPr lang="en-US" sz="2800" b="1" dirty="0"/>
              <a:t> 2 </a:t>
            </a:r>
            <a:r>
              <a:rPr lang="en-US" sz="2800" b="1" dirty="0" err="1"/>
              <a:t>proporsi</a:t>
            </a:r>
            <a:endParaRPr lang="id-ID" sz="2800" b="1" dirty="0"/>
          </a:p>
        </p:txBody>
      </p:sp>
    </p:spTree>
    <p:extLst>
      <p:ext uri="{BB962C8B-B14F-4D97-AF65-F5344CB8AC3E}">
        <p14:creationId xmlns:p14="http://schemas.microsoft.com/office/powerpoint/2010/main" val="26904477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3151590145"/>
              </p:ext>
            </p:extLst>
          </p:nvPr>
        </p:nvGraphicFramePr>
        <p:xfrm>
          <a:off x="-1" y="304800"/>
          <a:ext cx="9229725" cy="1295400"/>
        </p:xfrm>
        <a:graphic>
          <a:graphicData uri="http://schemas.openxmlformats.org/presentationml/2006/ole">
            <mc:AlternateContent xmlns:mc="http://schemas.openxmlformats.org/markup-compatibility/2006">
              <mc:Choice xmlns:v="urn:schemas-microsoft-com:vml" Requires="v">
                <p:oleObj spid="_x0000_s12302" name="Equation" r:id="rId3" imgW="3390900" imgH="482600" progId="Equation.3">
                  <p:embed/>
                </p:oleObj>
              </mc:Choice>
              <mc:Fallback>
                <p:oleObj name="Equation" r:id="rId3" imgW="33909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04800"/>
                        <a:ext cx="9229725" cy="12954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1352232700"/>
              </p:ext>
            </p:extLst>
          </p:nvPr>
        </p:nvGraphicFramePr>
        <p:xfrm>
          <a:off x="228600" y="2438400"/>
          <a:ext cx="2708564" cy="1295400"/>
        </p:xfrm>
        <a:graphic>
          <a:graphicData uri="http://schemas.openxmlformats.org/presentationml/2006/ole">
            <mc:AlternateContent xmlns:mc="http://schemas.openxmlformats.org/markup-compatibility/2006">
              <mc:Choice xmlns:v="urn:schemas-microsoft-com:vml" Requires="v">
                <p:oleObj spid="_x0000_s12303" name="Equation" r:id="rId5" imgW="799753" imgH="393529" progId="Equation.3">
                  <p:embed/>
                </p:oleObj>
              </mc:Choice>
              <mc:Fallback>
                <p:oleObj name="Equation" r:id="rId5" imgW="799753"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438400"/>
                        <a:ext cx="2708564" cy="12954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1582887478"/>
              </p:ext>
            </p:extLst>
          </p:nvPr>
        </p:nvGraphicFramePr>
        <p:xfrm>
          <a:off x="3816927" y="2362200"/>
          <a:ext cx="4724400" cy="1219200"/>
        </p:xfrm>
        <a:graphic>
          <a:graphicData uri="http://schemas.openxmlformats.org/presentationml/2006/ole">
            <mc:AlternateContent xmlns:mc="http://schemas.openxmlformats.org/markup-compatibility/2006">
              <mc:Choice xmlns:v="urn:schemas-microsoft-com:vml" Requires="v">
                <p:oleObj spid="_x0000_s12304" name="Equation" r:id="rId7" imgW="1612900" imgH="431800" progId="Equation.3">
                  <p:embed/>
                </p:oleObj>
              </mc:Choice>
              <mc:Fallback>
                <p:oleObj name="Equation" r:id="rId7" imgW="16129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6927" y="2362200"/>
                        <a:ext cx="4724400" cy="1219200"/>
                      </a:xfrm>
                      <a:prstGeom prst="rect">
                        <a:avLst/>
                      </a:prstGeom>
                      <a:noFill/>
                    </p:spPr>
                  </p:pic>
                </p:oleObj>
              </mc:Fallback>
            </mc:AlternateContent>
          </a:graphicData>
        </a:graphic>
      </p:graphicFrame>
      <p:sp>
        <p:nvSpPr>
          <p:cNvPr id="8" name="Rectangle 7"/>
          <p:cNvSpPr/>
          <p:nvPr/>
        </p:nvSpPr>
        <p:spPr>
          <a:xfrm>
            <a:off x="533400" y="4724400"/>
            <a:ext cx="8001000" cy="954107"/>
          </a:xfrm>
          <a:prstGeom prst="rect">
            <a:avLst/>
          </a:prstGeom>
        </p:spPr>
        <p:txBody>
          <a:bodyPr wrap="square">
            <a:spAutoFit/>
          </a:bodyPr>
          <a:lstStyle/>
          <a:p>
            <a:r>
              <a:rPr lang="en-US" sz="2800" b="1" dirty="0"/>
              <a:t>p</a:t>
            </a:r>
            <a:r>
              <a:rPr lang="en-US" sz="2800" b="1" baseline="-25000" dirty="0"/>
              <a:t>1</a:t>
            </a:r>
            <a:r>
              <a:rPr lang="en-US" sz="2800" b="1" dirty="0"/>
              <a:t>=</a:t>
            </a:r>
            <a:r>
              <a:rPr lang="en-US" sz="2800" b="1" dirty="0" err="1"/>
              <a:t>proporsi</a:t>
            </a:r>
            <a:r>
              <a:rPr lang="en-US" sz="2800" b="1" dirty="0"/>
              <a:t> </a:t>
            </a:r>
            <a:r>
              <a:rPr lang="en-US" sz="2800" b="1" dirty="0" err="1"/>
              <a:t>terpajan</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kasus</a:t>
            </a:r>
            <a:r>
              <a:rPr lang="en-US" sz="2800" b="1" dirty="0"/>
              <a:t>;</a:t>
            </a:r>
            <a:endParaRPr lang="id-ID" sz="2800" b="1" dirty="0"/>
          </a:p>
          <a:p>
            <a:r>
              <a:rPr lang="en-US" sz="2800" b="1" dirty="0"/>
              <a:t>p</a:t>
            </a:r>
            <a:r>
              <a:rPr lang="en-US" sz="2800" b="1" baseline="-25000" dirty="0"/>
              <a:t>2</a:t>
            </a:r>
            <a:r>
              <a:rPr lang="en-US" sz="2800" b="1" dirty="0"/>
              <a:t>= </a:t>
            </a:r>
            <a:r>
              <a:rPr lang="en-US" sz="2800" b="1" dirty="0" err="1"/>
              <a:t>proporsi</a:t>
            </a:r>
            <a:r>
              <a:rPr lang="en-US" sz="2800" b="1" dirty="0"/>
              <a:t> </a:t>
            </a:r>
            <a:r>
              <a:rPr lang="en-US" sz="2800" b="1" dirty="0" err="1"/>
              <a:t>terpajan</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kontrol</a:t>
            </a:r>
            <a:endParaRPr lang="id-ID" sz="2800" b="1" dirty="0"/>
          </a:p>
        </p:txBody>
      </p:sp>
    </p:spTree>
    <p:extLst>
      <p:ext uri="{BB962C8B-B14F-4D97-AF65-F5344CB8AC3E}">
        <p14:creationId xmlns:p14="http://schemas.microsoft.com/office/powerpoint/2010/main" val="10040960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763000" cy="6124754"/>
          </a:xfrm>
          <a:prstGeom prst="rect">
            <a:avLst/>
          </a:prstGeom>
          <a:noFill/>
        </p:spPr>
        <p:txBody>
          <a:bodyPr wrap="square" rtlCol="0">
            <a:spAutoFit/>
          </a:bodyPr>
          <a:lstStyle/>
          <a:p>
            <a:pPr algn="ctr"/>
            <a:r>
              <a:rPr lang="en-US" sz="2800" b="1" u="sng" dirty="0"/>
              <a:t>Contoh-6</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buktikan</a:t>
            </a:r>
            <a:r>
              <a:rPr lang="en-US" sz="2800" b="1" dirty="0" smtClean="0"/>
              <a:t> </a:t>
            </a:r>
            <a:r>
              <a:rPr lang="en-US" sz="2800" b="1" dirty="0" err="1"/>
              <a:t>risiko</a:t>
            </a:r>
            <a:r>
              <a:rPr lang="en-US" sz="2800" b="1" dirty="0"/>
              <a:t> anemia </a:t>
            </a:r>
            <a:r>
              <a:rPr lang="en-US" sz="2800" b="1" dirty="0" err="1" smtClean="0"/>
              <a:t>thd</a:t>
            </a:r>
            <a:r>
              <a:rPr lang="en-US" sz="2800" b="1" dirty="0" smtClean="0"/>
              <a:t> </a:t>
            </a:r>
            <a:r>
              <a:rPr lang="en-US" sz="2800" b="1" dirty="0"/>
              <a:t>BBLR </a:t>
            </a:r>
            <a:r>
              <a:rPr lang="en-US" sz="2800" b="1" dirty="0" err="1" smtClean="0"/>
              <a:t>dgn</a:t>
            </a:r>
            <a:r>
              <a:rPr lang="en-US" sz="2800" b="1" dirty="0" smtClean="0"/>
              <a:t> </a:t>
            </a:r>
            <a:r>
              <a:rPr lang="en-US" sz="2800" b="1" dirty="0" err="1"/>
              <a:t>rancangan</a:t>
            </a:r>
            <a:r>
              <a:rPr lang="en-US" sz="2800" b="1" dirty="0"/>
              <a:t> </a:t>
            </a:r>
            <a:r>
              <a:rPr lang="en-US" sz="2800" b="1" dirty="0" err="1"/>
              <a:t>riset</a:t>
            </a:r>
            <a:r>
              <a:rPr lang="en-US" sz="2800" b="1" dirty="0"/>
              <a:t> </a:t>
            </a:r>
            <a:r>
              <a:rPr lang="en-US" sz="2800" b="1" dirty="0" err="1"/>
              <a:t>kasus</a:t>
            </a:r>
            <a:r>
              <a:rPr lang="en-US" sz="2800" b="1" dirty="0"/>
              <a:t> </a:t>
            </a:r>
            <a:r>
              <a:rPr lang="en-US" sz="2800" b="1" dirty="0" err="1"/>
              <a:t>kontrol</a:t>
            </a:r>
            <a:r>
              <a:rPr lang="en-US" sz="2800" b="1" dirty="0"/>
              <a:t>. </a:t>
            </a:r>
            <a:r>
              <a:rPr lang="id-ID" sz="2800" b="1" dirty="0"/>
              <a:t>Hasil peneliti di negara lain menunjukkan rasio odds sebesar 2,5</a:t>
            </a:r>
            <a:r>
              <a:rPr lang="en-US" sz="2800" b="1" dirty="0"/>
              <a:t> (OR=2,5)</a:t>
            </a:r>
            <a:r>
              <a:rPr lang="id-ID" sz="2800" b="1" dirty="0"/>
              <a:t>. </a:t>
            </a:r>
            <a:endParaRPr lang="en-US" sz="2800" b="1" dirty="0" smtClean="0"/>
          </a:p>
          <a:p>
            <a:endParaRPr lang="en-US" sz="2800" b="1" dirty="0"/>
          </a:p>
          <a:p>
            <a:r>
              <a:rPr lang="id-ID" sz="2800" b="1" dirty="0" smtClean="0"/>
              <a:t>Prev</a:t>
            </a:r>
            <a:r>
              <a:rPr lang="en-US" sz="2800" b="1" dirty="0" smtClean="0"/>
              <a:t>.</a:t>
            </a:r>
            <a:r>
              <a:rPr lang="id-ID" sz="2800" b="1" dirty="0" smtClean="0"/>
              <a:t> </a:t>
            </a:r>
            <a:r>
              <a:rPr lang="id-ID" sz="2800" b="1" dirty="0"/>
              <a:t>anemia pada ibu hamil diketahui </a:t>
            </a:r>
            <a:r>
              <a:rPr lang="id-ID" sz="2800" b="1" dirty="0" smtClean="0"/>
              <a:t>dr </a:t>
            </a:r>
            <a:r>
              <a:rPr lang="id-ID" sz="2800" b="1" dirty="0"/>
              <a:t>hasil survei sebesar 60%. </a:t>
            </a:r>
            <a:r>
              <a:rPr lang="en-US" sz="2800" b="1" dirty="0"/>
              <a:t>P</a:t>
            </a:r>
            <a:r>
              <a:rPr lang="id-ID" sz="2800" b="1" dirty="0"/>
              <a:t>eneliti </a:t>
            </a:r>
            <a:r>
              <a:rPr lang="id-ID" sz="2800" b="1" dirty="0" smtClean="0"/>
              <a:t>inginkan </a:t>
            </a:r>
            <a:r>
              <a:rPr lang="id-ID" sz="2800" b="1" dirty="0"/>
              <a:t>tingkat kepercayaan </a:t>
            </a:r>
            <a:r>
              <a:rPr lang="en-US" sz="2800" b="1" dirty="0"/>
              <a:t>9</a:t>
            </a:r>
            <a:r>
              <a:rPr lang="id-ID" sz="2800" b="1" dirty="0"/>
              <a:t>5% </a:t>
            </a:r>
            <a:r>
              <a:rPr lang="en-US" sz="2800" b="1" dirty="0"/>
              <a:t>(Z</a:t>
            </a:r>
            <a:r>
              <a:rPr lang="en-US" sz="2800" b="1" baseline="-25000" dirty="0"/>
              <a:t>α/2</a:t>
            </a:r>
            <a:r>
              <a:rPr lang="en-US" sz="2800" b="1" dirty="0"/>
              <a:t>= 1,64) </a:t>
            </a:r>
            <a:r>
              <a:rPr lang="en-US" sz="2800" b="1" dirty="0" smtClean="0"/>
              <a:t>&amp; </a:t>
            </a:r>
            <a:r>
              <a:rPr lang="en-US" sz="2800" b="1" dirty="0" err="1"/>
              <a:t>kekuatan</a:t>
            </a:r>
            <a:r>
              <a:rPr lang="en-US" sz="2800" b="1" dirty="0"/>
              <a:t> </a:t>
            </a:r>
            <a:r>
              <a:rPr lang="en-US" sz="2800" b="1" dirty="0" err="1"/>
              <a:t>uji</a:t>
            </a:r>
            <a:r>
              <a:rPr lang="en-US" sz="2800" b="1" dirty="0"/>
              <a:t> 80% (</a:t>
            </a:r>
            <a:r>
              <a:rPr lang="en-US" sz="2800" b="1" dirty="0" err="1"/>
              <a:t>Z</a:t>
            </a:r>
            <a:r>
              <a:rPr lang="en-US" sz="2800" b="1" baseline="-25000" dirty="0" err="1"/>
              <a:t>b</a:t>
            </a:r>
            <a:r>
              <a:rPr lang="en-US" sz="2800" b="1" dirty="0"/>
              <a:t>= 0,84). </a:t>
            </a:r>
            <a:endParaRPr lang="en-US" sz="2800" b="1" dirty="0" smtClean="0"/>
          </a:p>
          <a:p>
            <a:endParaRPr lang="en-US" sz="2800" b="1" dirty="0" smtClean="0"/>
          </a:p>
          <a:p>
            <a:r>
              <a:rPr lang="id-ID" sz="2800" b="1" dirty="0" smtClean="0"/>
              <a:t>Krn </a:t>
            </a:r>
            <a:r>
              <a:rPr lang="id-ID" sz="2800" b="1" dirty="0"/>
              <a:t>sebagian besar bayi </a:t>
            </a:r>
            <a:r>
              <a:rPr lang="id-ID" sz="2800" b="1" dirty="0" smtClean="0"/>
              <a:t>yg </a:t>
            </a:r>
            <a:r>
              <a:rPr lang="id-ID" sz="2800" b="1" dirty="0"/>
              <a:t>lahir memiliki </a:t>
            </a:r>
            <a:r>
              <a:rPr lang="en-US" sz="2800" b="1" dirty="0" smtClean="0"/>
              <a:t>BB </a:t>
            </a:r>
            <a:r>
              <a:rPr lang="id-ID" sz="2800" b="1" dirty="0" smtClean="0"/>
              <a:t>normal</a:t>
            </a:r>
            <a:r>
              <a:rPr lang="id-ID" sz="2800" b="1" dirty="0"/>
              <a:t>, maka </a:t>
            </a:r>
            <a:r>
              <a:rPr lang="id-ID" sz="2800" b="1" dirty="0" smtClean="0"/>
              <a:t>prev</a:t>
            </a:r>
            <a:r>
              <a:rPr lang="en-US" sz="2800" b="1" dirty="0" smtClean="0"/>
              <a:t>.</a:t>
            </a:r>
            <a:r>
              <a:rPr lang="id-ID" sz="2800" b="1" dirty="0" smtClean="0"/>
              <a:t> </a:t>
            </a:r>
            <a:r>
              <a:rPr lang="id-ID" sz="2800" b="1" dirty="0"/>
              <a:t>anemia pada ibu hamil </a:t>
            </a:r>
            <a:r>
              <a:rPr lang="id-ID" sz="2800" b="1" dirty="0" smtClean="0"/>
              <a:t>dpt </a:t>
            </a:r>
            <a:r>
              <a:rPr lang="id-ID" sz="2800" b="1" dirty="0"/>
              <a:t>dianggap </a:t>
            </a:r>
            <a:r>
              <a:rPr lang="id-ID" sz="2800" b="1" dirty="0" smtClean="0"/>
              <a:t>sbg prev</a:t>
            </a:r>
            <a:r>
              <a:rPr lang="en-US" sz="2800" b="1" dirty="0" smtClean="0"/>
              <a:t>.</a:t>
            </a:r>
            <a:r>
              <a:rPr lang="id-ID" sz="2800" b="1" dirty="0" smtClean="0"/>
              <a:t> </a:t>
            </a:r>
            <a:r>
              <a:rPr lang="id-ID" sz="2800" b="1" dirty="0"/>
              <a:t>anemia pada ibu </a:t>
            </a:r>
            <a:r>
              <a:rPr lang="id-ID" sz="2800" b="1" dirty="0" smtClean="0"/>
              <a:t>yg </a:t>
            </a:r>
            <a:r>
              <a:rPr lang="id-ID" sz="2800" b="1" dirty="0"/>
              <a:t>melahirkan bayi </a:t>
            </a:r>
            <a:r>
              <a:rPr lang="en-US" sz="2800" b="1" dirty="0" smtClean="0"/>
              <a:t>BB normal </a:t>
            </a:r>
            <a:r>
              <a:rPr lang="id-ID" sz="2800" b="1" dirty="0"/>
              <a:t>(</a:t>
            </a:r>
            <a:r>
              <a:rPr lang="en-US" sz="2800" b="1" dirty="0"/>
              <a:t>p</a:t>
            </a:r>
            <a:r>
              <a:rPr lang="id-ID" sz="2800" b="1" baseline="-25000" dirty="0"/>
              <a:t>2</a:t>
            </a:r>
            <a:r>
              <a:rPr lang="en-US" sz="2800" b="1" dirty="0"/>
              <a:t>=0,6), </a:t>
            </a:r>
            <a:r>
              <a:rPr lang="en-US" sz="2800" b="1" dirty="0" smtClean="0"/>
              <a:t>&amp; </a:t>
            </a:r>
            <a:r>
              <a:rPr lang="en-US" sz="2800" b="1" dirty="0"/>
              <a:t>n</a:t>
            </a:r>
            <a:r>
              <a:rPr lang="id-ID" sz="2800" b="1" dirty="0"/>
              <a:t>ilai </a:t>
            </a:r>
            <a:r>
              <a:rPr lang="en-US" sz="2800" b="1" dirty="0"/>
              <a:t>p</a:t>
            </a:r>
            <a:r>
              <a:rPr lang="id-ID" sz="2800" b="1" baseline="-25000" dirty="0"/>
              <a:t>1</a:t>
            </a:r>
            <a:r>
              <a:rPr lang="id-ID" sz="2800" b="1" dirty="0"/>
              <a:t> </a:t>
            </a:r>
            <a:r>
              <a:rPr lang="en-US" sz="2800" b="1" dirty="0" err="1"/>
              <a:t>serta</a:t>
            </a:r>
            <a:r>
              <a:rPr lang="en-US" sz="2800" b="1" dirty="0"/>
              <a:t> </a:t>
            </a:r>
            <a:r>
              <a:rPr lang="en-US" sz="2800" b="1" dirty="0" err="1"/>
              <a:t>besar</a:t>
            </a:r>
            <a:r>
              <a:rPr lang="en-US" sz="2800" b="1" dirty="0"/>
              <a:t> </a:t>
            </a:r>
            <a:r>
              <a:rPr lang="en-US" sz="2800" b="1" dirty="0" err="1"/>
              <a:t>sampel</a:t>
            </a:r>
            <a:r>
              <a:rPr lang="en-US" sz="2800" b="1" dirty="0"/>
              <a:t> </a:t>
            </a:r>
            <a:r>
              <a:rPr lang="id-ID" sz="2800" b="1" dirty="0"/>
              <a:t>dapat dihitung</a:t>
            </a:r>
            <a:r>
              <a:rPr lang="en-US" sz="2800" b="1" dirty="0"/>
              <a:t>:</a:t>
            </a:r>
            <a:endParaRPr lang="id-ID" sz="2800" b="1" dirty="0"/>
          </a:p>
          <a:p>
            <a:endParaRPr lang="id-ID" sz="2800" b="1" dirty="0"/>
          </a:p>
        </p:txBody>
      </p:sp>
    </p:spTree>
    <p:extLst>
      <p:ext uri="{BB962C8B-B14F-4D97-AF65-F5344CB8AC3E}">
        <p14:creationId xmlns:p14="http://schemas.microsoft.com/office/powerpoint/2010/main" val="1641818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1679039810"/>
              </p:ext>
            </p:extLst>
          </p:nvPr>
        </p:nvGraphicFramePr>
        <p:xfrm>
          <a:off x="1066800" y="228600"/>
          <a:ext cx="4754880" cy="1219200"/>
        </p:xfrm>
        <a:graphic>
          <a:graphicData uri="http://schemas.openxmlformats.org/presentationml/2006/ole">
            <mc:AlternateContent xmlns:mc="http://schemas.openxmlformats.org/markup-compatibility/2006">
              <mc:Choice xmlns:v="urn:schemas-microsoft-com:vml" Requires="v">
                <p:oleObj spid="_x0000_s13330" name="Equation" r:id="rId3" imgW="2349500" imgH="609600" progId="Equation.3">
                  <p:embed/>
                </p:oleObj>
              </mc:Choice>
              <mc:Fallback>
                <p:oleObj name="Equation" r:id="rId3" imgW="2349500" imgH="60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
                        <a:ext cx="4754880" cy="12192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326769338"/>
              </p:ext>
            </p:extLst>
          </p:nvPr>
        </p:nvGraphicFramePr>
        <p:xfrm>
          <a:off x="762000" y="2057400"/>
          <a:ext cx="5172559" cy="1143000"/>
        </p:xfrm>
        <a:graphic>
          <a:graphicData uri="http://schemas.openxmlformats.org/presentationml/2006/ole">
            <mc:AlternateContent xmlns:mc="http://schemas.openxmlformats.org/markup-compatibility/2006">
              <mc:Choice xmlns:v="urn:schemas-microsoft-com:vml" Requires="v">
                <p:oleObj spid="_x0000_s13331" name="Equation" r:id="rId5" imgW="2679700" imgH="596900" progId="Equation.3">
                  <p:embed/>
                </p:oleObj>
              </mc:Choice>
              <mc:Fallback>
                <p:oleObj name="Equation" r:id="rId5" imgW="2679700" imgH="596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057400"/>
                        <a:ext cx="5172559" cy="11430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8"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 name="Object 8"/>
          <p:cNvGraphicFramePr>
            <a:graphicFrameLocks noChangeAspect="1"/>
          </p:cNvGraphicFramePr>
          <p:nvPr>
            <p:extLst>
              <p:ext uri="{D42A27DB-BD31-4B8C-83A1-F6EECF244321}">
                <p14:modId xmlns:p14="http://schemas.microsoft.com/office/powerpoint/2010/main" val="3360983599"/>
              </p:ext>
            </p:extLst>
          </p:nvPr>
        </p:nvGraphicFramePr>
        <p:xfrm>
          <a:off x="301924" y="3581400"/>
          <a:ext cx="8540151" cy="838200"/>
        </p:xfrm>
        <a:graphic>
          <a:graphicData uri="http://schemas.openxmlformats.org/presentationml/2006/ole">
            <mc:AlternateContent xmlns:mc="http://schemas.openxmlformats.org/markup-compatibility/2006">
              <mc:Choice xmlns:v="urn:schemas-microsoft-com:vml" Requires="v">
                <p:oleObj spid="_x0000_s13332" name="Equation" r:id="rId7" imgW="6350000" imgH="635000" progId="Equation.3">
                  <p:embed/>
                </p:oleObj>
              </mc:Choice>
              <mc:Fallback>
                <p:oleObj name="Equation" r:id="rId7" imgW="6350000" imgH="635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924" y="3581400"/>
                        <a:ext cx="8540151" cy="838200"/>
                      </a:xfrm>
                      <a:prstGeom prst="rect">
                        <a:avLst/>
                      </a:prstGeom>
                      <a:noFill/>
                    </p:spPr>
                  </p:pic>
                </p:oleObj>
              </mc:Fallback>
            </mc:AlternateContent>
          </a:graphicData>
        </a:graphic>
      </p:graphicFrame>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1" name="Object 10"/>
          <p:cNvGraphicFramePr>
            <a:graphicFrameLocks noChangeAspect="1"/>
          </p:cNvGraphicFramePr>
          <p:nvPr>
            <p:extLst>
              <p:ext uri="{D42A27DB-BD31-4B8C-83A1-F6EECF244321}">
                <p14:modId xmlns:p14="http://schemas.microsoft.com/office/powerpoint/2010/main" val="1198260776"/>
              </p:ext>
            </p:extLst>
          </p:nvPr>
        </p:nvGraphicFramePr>
        <p:xfrm>
          <a:off x="533400" y="4419600"/>
          <a:ext cx="1117600" cy="457200"/>
        </p:xfrm>
        <a:graphic>
          <a:graphicData uri="http://schemas.openxmlformats.org/presentationml/2006/ole">
            <mc:AlternateContent xmlns:mc="http://schemas.openxmlformats.org/markup-compatibility/2006">
              <mc:Choice xmlns:v="urn:schemas-microsoft-com:vml" Requires="v">
                <p:oleObj spid="_x0000_s13333" name="Equation" r:id="rId9" imgW="520474" imgH="215806" progId="Equation.3">
                  <p:embed/>
                </p:oleObj>
              </mc:Choice>
              <mc:Fallback>
                <p:oleObj name="Equation" r:id="rId9" imgW="520474" imgH="21580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4419600"/>
                        <a:ext cx="1117600" cy="457200"/>
                      </a:xfrm>
                      <a:prstGeom prst="rect">
                        <a:avLst/>
                      </a:prstGeom>
                      <a:noFill/>
                    </p:spPr>
                  </p:pic>
                </p:oleObj>
              </mc:Fallback>
            </mc:AlternateContent>
          </a:graphicData>
        </a:graphic>
      </p:graphicFrame>
    </p:spTree>
    <p:extLst>
      <p:ext uri="{BB962C8B-B14F-4D97-AF65-F5344CB8AC3E}">
        <p14:creationId xmlns:p14="http://schemas.microsoft.com/office/powerpoint/2010/main" val="41362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114" y="228600"/>
            <a:ext cx="8839200" cy="6401753"/>
          </a:xfrm>
          <a:prstGeom prst="rect">
            <a:avLst/>
          </a:prstGeom>
          <a:noFill/>
        </p:spPr>
        <p:txBody>
          <a:bodyPr wrap="square" rtlCol="0">
            <a:spAutoFit/>
          </a:bodyPr>
          <a:lstStyle/>
          <a:p>
            <a:r>
              <a:rPr lang="id-ID" sz="2800" b="1" dirty="0" smtClean="0"/>
              <a:t>Besar sampel dihitung berdasarkan turunan rumus dari distribusi sampel </a:t>
            </a:r>
            <a:r>
              <a:rPr lang="en-US" sz="2800" b="1" dirty="0" smtClean="0"/>
              <a:t>&amp;</a:t>
            </a:r>
            <a:r>
              <a:rPr lang="id-ID" sz="2800" b="1" dirty="0" smtClean="0"/>
              <a:t> </a:t>
            </a:r>
            <a:r>
              <a:rPr lang="id-ID" sz="2800" b="1" i="1" dirty="0" smtClean="0"/>
              <a:t>sampling error</a:t>
            </a:r>
            <a:r>
              <a:rPr lang="id-ID" sz="2800" b="1" dirty="0" smtClean="0"/>
              <a:t>. </a:t>
            </a:r>
            <a:endParaRPr lang="en-US" sz="2800" b="1" dirty="0" smtClean="0"/>
          </a:p>
          <a:p>
            <a:endParaRPr lang="en-US" sz="2800" b="1" dirty="0" smtClean="0"/>
          </a:p>
          <a:p>
            <a:r>
              <a:rPr lang="id-ID" sz="2800" b="1" dirty="0" smtClean="0"/>
              <a:t>Rumus umum perhitungan besar sampel mengacu pada asumsi bahwa sampel ditarik secara langsung satu tahap </a:t>
            </a:r>
            <a:r>
              <a:rPr lang="en-US" sz="2800" b="1" dirty="0" smtClean="0"/>
              <a:t>&amp;</a:t>
            </a:r>
            <a:r>
              <a:rPr lang="id-ID" sz="2800" b="1" dirty="0" smtClean="0"/>
              <a:t> metode acak sederhana. </a:t>
            </a:r>
            <a:endParaRPr lang="en-US" sz="2800" b="1" dirty="0" smtClean="0"/>
          </a:p>
          <a:p>
            <a:endParaRPr lang="en-US" sz="2800" b="1" dirty="0" smtClean="0"/>
          </a:p>
          <a:p>
            <a:r>
              <a:rPr lang="id-ID" sz="2800" b="1" dirty="0" smtClean="0"/>
              <a:t>Seringkali kita tdk memiliki kerangka sampel yg lengkap </a:t>
            </a:r>
            <a:r>
              <a:rPr lang="en-US" sz="2800" b="1" dirty="0" smtClean="0"/>
              <a:t>&amp;</a:t>
            </a:r>
            <a:r>
              <a:rPr lang="id-ID" sz="2800" b="1" dirty="0" smtClean="0"/>
              <a:t> terbaru, shg sampel ditarik melalui bbrp tahap (sampel disain kompleks). </a:t>
            </a:r>
            <a:endParaRPr lang="en-US" sz="2800" b="1" dirty="0" smtClean="0"/>
          </a:p>
          <a:p>
            <a:endParaRPr lang="en-US" sz="2800" b="1" dirty="0" smtClean="0"/>
          </a:p>
          <a:p>
            <a:r>
              <a:rPr lang="id-ID" sz="2800" b="1" dirty="0" smtClean="0"/>
              <a:t>Pada penarikan sampel dgn disain kompleks, perhitungan besar sampel perlu dikoreksi dgn efek disain (Levy And Lemeshow, 1999).</a:t>
            </a:r>
          </a:p>
          <a:p>
            <a:endParaRPr lang="id-ID" dirty="0"/>
          </a:p>
        </p:txBody>
      </p:sp>
    </p:spTree>
    <p:extLst>
      <p:ext uri="{BB962C8B-B14F-4D97-AF65-F5344CB8AC3E}">
        <p14:creationId xmlns:p14="http://schemas.microsoft.com/office/powerpoint/2010/main" val="29243727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2677656"/>
          </a:xfrm>
          <a:prstGeom prst="rect">
            <a:avLst/>
          </a:prstGeom>
          <a:noFill/>
        </p:spPr>
        <p:txBody>
          <a:bodyPr wrap="square" rtlCol="0">
            <a:spAutoFit/>
          </a:bodyPr>
          <a:lstStyle/>
          <a:p>
            <a:r>
              <a:rPr lang="id-ID" sz="2800" b="1" dirty="0"/>
              <a:t>Pada riset rancangan kasus kontrol,  p</a:t>
            </a:r>
            <a:r>
              <a:rPr lang="id-ID" sz="2800" b="1" baseline="-25000" dirty="0"/>
              <a:t>1</a:t>
            </a:r>
            <a:r>
              <a:rPr lang="id-ID" sz="2800" b="1" dirty="0"/>
              <a:t> </a:t>
            </a:r>
            <a:r>
              <a:rPr lang="id-ID" sz="2800" b="1" dirty="0" smtClean="0"/>
              <a:t>adl </a:t>
            </a:r>
            <a:r>
              <a:rPr lang="id-ID" sz="2800" b="1" dirty="0"/>
              <a:t>proporsi pajanan pada kelompok kasus </a:t>
            </a:r>
            <a:r>
              <a:rPr lang="en-US" sz="2800" b="1" dirty="0" smtClean="0"/>
              <a:t>&amp;</a:t>
            </a:r>
            <a:r>
              <a:rPr lang="id-ID" sz="2800" b="1" dirty="0" smtClean="0"/>
              <a:t> </a:t>
            </a:r>
            <a:r>
              <a:rPr lang="id-ID" sz="2800" b="1" dirty="0"/>
              <a:t>p</a:t>
            </a:r>
            <a:r>
              <a:rPr lang="id-ID" sz="2800" b="1" baseline="-25000" dirty="0"/>
              <a:t>2</a:t>
            </a:r>
            <a:r>
              <a:rPr lang="id-ID" sz="2800" b="1" dirty="0"/>
              <a:t> </a:t>
            </a:r>
            <a:r>
              <a:rPr lang="id-ID" sz="2800" b="1" dirty="0" smtClean="0"/>
              <a:t>adl </a:t>
            </a:r>
            <a:r>
              <a:rPr lang="id-ID" sz="2800" b="1" dirty="0"/>
              <a:t>proporsi pajanan pada kelompok kontrol</a:t>
            </a:r>
            <a:r>
              <a:rPr lang="id-ID" sz="2800" b="1" dirty="0" smtClean="0"/>
              <a:t>.</a:t>
            </a:r>
            <a:endParaRPr lang="en-US" sz="2800" b="1" dirty="0" smtClean="0"/>
          </a:p>
          <a:p>
            <a:r>
              <a:rPr lang="id-ID" sz="2800" b="1" dirty="0" smtClean="0"/>
              <a:t>  </a:t>
            </a:r>
            <a:endParaRPr lang="en-US" sz="2800" b="1" dirty="0" smtClean="0"/>
          </a:p>
          <a:p>
            <a:r>
              <a:rPr lang="id-ID" sz="2800" b="1" dirty="0" smtClean="0"/>
              <a:t>Dimana </a:t>
            </a:r>
            <a:r>
              <a:rPr lang="id-ID" sz="2800" b="1" dirty="0"/>
              <a:t>p</a:t>
            </a:r>
            <a:r>
              <a:rPr lang="id-ID" sz="2800" b="1" baseline="-25000" dirty="0"/>
              <a:t>1 </a:t>
            </a:r>
            <a:r>
              <a:rPr lang="id-ID" sz="2800" b="1" dirty="0"/>
              <a:t>= a / (a+c) dan p</a:t>
            </a:r>
            <a:r>
              <a:rPr lang="id-ID" sz="2800" b="1" baseline="-25000" dirty="0"/>
              <a:t>2 </a:t>
            </a:r>
            <a:r>
              <a:rPr lang="id-ID" sz="2800" b="1" dirty="0"/>
              <a:t>= b / (b+d).</a:t>
            </a:r>
          </a:p>
          <a:p>
            <a:endParaRPr lang="id-ID" sz="2800" b="1" dirty="0"/>
          </a:p>
        </p:txBody>
      </p:sp>
      <p:graphicFrame>
        <p:nvGraphicFramePr>
          <p:cNvPr id="4" name="Table 3"/>
          <p:cNvGraphicFramePr>
            <a:graphicFrameLocks noGrp="1"/>
          </p:cNvGraphicFramePr>
          <p:nvPr>
            <p:extLst>
              <p:ext uri="{D42A27DB-BD31-4B8C-83A1-F6EECF244321}">
                <p14:modId xmlns:p14="http://schemas.microsoft.com/office/powerpoint/2010/main" val="847668025"/>
              </p:ext>
            </p:extLst>
          </p:nvPr>
        </p:nvGraphicFramePr>
        <p:xfrm>
          <a:off x="1676400" y="3058656"/>
          <a:ext cx="5029200" cy="3581400"/>
        </p:xfrm>
        <a:graphic>
          <a:graphicData uri="http://schemas.openxmlformats.org/drawingml/2006/table">
            <a:tbl>
              <a:tblPr firstRow="1" firstCol="1" bandRow="1">
                <a:tableStyleId>{5C22544A-7EE6-4342-B048-85BDC9FD1C3A}</a:tableStyleId>
              </a:tblPr>
              <a:tblGrid>
                <a:gridCol w="1676400"/>
                <a:gridCol w="1676400"/>
                <a:gridCol w="1676400"/>
              </a:tblGrid>
              <a:tr h="895350">
                <a:tc>
                  <a:txBody>
                    <a:bodyPr/>
                    <a:lstStyle/>
                    <a:p>
                      <a:pPr marL="0" marR="0" algn="ctr">
                        <a:lnSpc>
                          <a:spcPct val="115000"/>
                        </a:lnSpc>
                        <a:spcBef>
                          <a:spcPts val="0"/>
                        </a:spcBef>
                        <a:spcAft>
                          <a:spcPts val="0"/>
                        </a:spcAft>
                      </a:pPr>
                      <a:r>
                        <a:rPr lang="en-US" sz="2800" b="1" dirty="0" err="1">
                          <a:effectLst/>
                        </a:rPr>
                        <a:t>Pajanan</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2800" b="1">
                          <a:effectLst/>
                        </a:rPr>
                        <a:t>Kasus</a:t>
                      </a:r>
                      <a:endParaRPr lang="id-ID" sz="2800" b="1">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2800" b="1">
                          <a:effectLst/>
                        </a:rPr>
                        <a:t>Kontrol</a:t>
                      </a:r>
                      <a:endParaRPr lang="id-ID" sz="2800" b="1">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dirty="0" err="1">
                          <a:effectLst/>
                        </a:rPr>
                        <a:t>Ya</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a</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a:effectLst/>
                        </a:rPr>
                        <a:t>b</a:t>
                      </a:r>
                      <a:endParaRPr lang="id-ID" sz="3600" b="1">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a:effectLst/>
                        </a:rPr>
                        <a:t>Tidak</a:t>
                      </a:r>
                      <a:endParaRPr lang="id-ID" sz="2800" b="1">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c</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d</a:t>
                      </a:r>
                      <a:endParaRPr lang="id-ID" sz="3600" b="1" dirty="0">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dirty="0">
                          <a:effectLst/>
                        </a:rPr>
                        <a:t>Total</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err="1">
                          <a:effectLst/>
                        </a:rPr>
                        <a:t>a+c</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err="1">
                          <a:effectLst/>
                        </a:rPr>
                        <a:t>b+d</a:t>
                      </a:r>
                      <a:endParaRPr lang="id-ID" sz="3600" b="1" dirty="0">
                        <a:effectLst/>
                        <a:latin typeface="Calibri"/>
                        <a:ea typeface="Times New Roman"/>
                        <a:cs typeface="Calibri"/>
                      </a:endParaRPr>
                    </a:p>
                  </a:txBody>
                  <a:tcPr marL="68580" marR="68580" marT="0" marB="0" anchor="b"/>
                </a:tc>
              </a:tr>
            </a:tbl>
          </a:graphicData>
        </a:graphic>
      </p:graphicFrame>
      <p:sp>
        <p:nvSpPr>
          <p:cNvPr id="5" name="Rectangle 1"/>
          <p:cNvSpPr>
            <a:spLocks noChangeArrowheads="1"/>
          </p:cNvSpPr>
          <p:nvPr/>
        </p:nvSpPr>
        <p:spPr bwMode="auto">
          <a:xfrm>
            <a:off x="3657600" y="3478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685800" algn="l"/>
                <a:tab pos="1143000" algn="l"/>
              </a:tabLst>
              <a:defRPr>
                <a:solidFill>
                  <a:schemeClr val="tx1"/>
                </a:solidFill>
                <a:latin typeface="Arial" pitchFamily="34" charset="0"/>
                <a:cs typeface="Arial" pitchFamily="34" charset="0"/>
              </a:defRPr>
            </a:lvl1pPr>
            <a:lvl2pPr fontAlgn="base">
              <a:spcBef>
                <a:spcPct val="0"/>
              </a:spcBef>
              <a:spcAft>
                <a:spcPct val="0"/>
              </a:spcAft>
              <a:tabLst>
                <a:tab pos="685800" algn="l"/>
                <a:tab pos="1143000" algn="l"/>
              </a:tabLst>
              <a:defRPr>
                <a:solidFill>
                  <a:schemeClr val="tx1"/>
                </a:solidFill>
                <a:latin typeface="Arial" pitchFamily="34" charset="0"/>
                <a:cs typeface="Arial" pitchFamily="34" charset="0"/>
              </a:defRPr>
            </a:lvl2pPr>
            <a:lvl3pPr fontAlgn="base">
              <a:spcBef>
                <a:spcPct val="0"/>
              </a:spcBef>
              <a:spcAft>
                <a:spcPct val="0"/>
              </a:spcAft>
              <a:tabLst>
                <a:tab pos="685800" algn="l"/>
                <a:tab pos="1143000" algn="l"/>
              </a:tabLst>
              <a:defRPr>
                <a:solidFill>
                  <a:schemeClr val="tx1"/>
                </a:solidFill>
                <a:latin typeface="Arial" pitchFamily="34" charset="0"/>
                <a:cs typeface="Arial" pitchFamily="34" charset="0"/>
              </a:defRPr>
            </a:lvl3pPr>
            <a:lvl4pPr fontAlgn="base">
              <a:spcBef>
                <a:spcPct val="0"/>
              </a:spcBef>
              <a:spcAft>
                <a:spcPct val="0"/>
              </a:spcAft>
              <a:tabLst>
                <a:tab pos="685800" algn="l"/>
                <a:tab pos="1143000" algn="l"/>
              </a:tabLst>
              <a:defRPr>
                <a:solidFill>
                  <a:schemeClr val="tx1"/>
                </a:solidFill>
                <a:latin typeface="Arial" pitchFamily="34" charset="0"/>
                <a:cs typeface="Arial" pitchFamily="34" charset="0"/>
              </a:defRPr>
            </a:lvl4pPr>
            <a:lvl5pPr fontAlgn="base">
              <a:spcBef>
                <a:spcPct val="0"/>
              </a:spcBef>
              <a:spcAft>
                <a:spcPct val="0"/>
              </a:spcAft>
              <a:tabLst>
                <a:tab pos="685800" algn="l"/>
                <a:tab pos="1143000" algn="l"/>
              </a:tabLst>
              <a:defRPr>
                <a:solidFill>
                  <a:schemeClr val="tx1"/>
                </a:solidFill>
                <a:latin typeface="Arial" pitchFamily="34" charset="0"/>
                <a:cs typeface="Arial" pitchFamily="34" charset="0"/>
              </a:defRPr>
            </a:lvl5pPr>
            <a:lvl6pPr fontAlgn="base">
              <a:spcBef>
                <a:spcPct val="0"/>
              </a:spcBef>
              <a:spcAft>
                <a:spcPct val="0"/>
              </a:spcAft>
              <a:tabLst>
                <a:tab pos="685800" algn="l"/>
                <a:tab pos="1143000" algn="l"/>
              </a:tabLst>
              <a:defRPr>
                <a:solidFill>
                  <a:schemeClr val="tx1"/>
                </a:solidFill>
                <a:latin typeface="Arial" pitchFamily="34" charset="0"/>
                <a:cs typeface="Arial" pitchFamily="34" charset="0"/>
              </a:defRPr>
            </a:lvl6pPr>
            <a:lvl7pPr fontAlgn="base">
              <a:spcBef>
                <a:spcPct val="0"/>
              </a:spcBef>
              <a:spcAft>
                <a:spcPct val="0"/>
              </a:spcAft>
              <a:tabLst>
                <a:tab pos="685800" algn="l"/>
                <a:tab pos="1143000" algn="l"/>
              </a:tabLst>
              <a:defRPr>
                <a:solidFill>
                  <a:schemeClr val="tx1"/>
                </a:solidFill>
                <a:latin typeface="Arial" pitchFamily="34" charset="0"/>
                <a:cs typeface="Arial" pitchFamily="34" charset="0"/>
              </a:defRPr>
            </a:lvl7pPr>
            <a:lvl8pPr fontAlgn="base">
              <a:spcBef>
                <a:spcPct val="0"/>
              </a:spcBef>
              <a:spcAft>
                <a:spcPct val="0"/>
              </a:spcAft>
              <a:tabLst>
                <a:tab pos="685800" algn="l"/>
                <a:tab pos="1143000" algn="l"/>
              </a:tabLst>
              <a:defRPr>
                <a:solidFill>
                  <a:schemeClr val="tx1"/>
                </a:solidFill>
                <a:latin typeface="Arial" pitchFamily="34" charset="0"/>
                <a:cs typeface="Arial" pitchFamily="34" charset="0"/>
              </a:defRPr>
            </a:lvl8pPr>
            <a:lvl9pPr fontAlgn="base">
              <a:spcBef>
                <a:spcPct val="0"/>
              </a:spcBef>
              <a:spcAft>
                <a:spcPct val="0"/>
              </a:spcAft>
              <a:tabLst>
                <a:tab pos="685800" algn="l"/>
                <a:tab pos="1143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85800" algn="l"/>
                <a:tab pos="1143000" algn="l"/>
              </a:tabLst>
            </a:pPr>
            <a:endParaRPr kumimoji="0" lang="id-ID" alt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2897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5882"/>
            <a:ext cx="8763000" cy="6986528"/>
          </a:xfrm>
          <a:prstGeom prst="rect">
            <a:avLst/>
          </a:prstGeom>
          <a:noFill/>
        </p:spPr>
        <p:txBody>
          <a:bodyPr wrap="square" rtlCol="0">
            <a:spAutoFit/>
          </a:bodyPr>
          <a:lstStyle/>
          <a:p>
            <a:pPr marL="0" lvl="2"/>
            <a:r>
              <a:rPr lang="en-US" sz="2800" b="1" i="1" dirty="0" err="1"/>
              <a:t>Besar</a:t>
            </a:r>
            <a:r>
              <a:rPr lang="en-US" sz="2800" b="1" i="1" dirty="0"/>
              <a:t> </a:t>
            </a:r>
            <a:r>
              <a:rPr lang="en-US" sz="2800" b="1" i="1" dirty="0" err="1"/>
              <a:t>sampel</a:t>
            </a:r>
            <a:r>
              <a:rPr lang="en-US" sz="2800" b="1" i="1" dirty="0"/>
              <a:t> </a:t>
            </a:r>
            <a:r>
              <a:rPr lang="en-US" sz="2800" b="1" i="1" dirty="0" err="1"/>
              <a:t>pada</a:t>
            </a:r>
            <a:r>
              <a:rPr lang="en-US" sz="2800" b="1" i="1" dirty="0"/>
              <a:t> </a:t>
            </a:r>
            <a:r>
              <a:rPr lang="en-US" sz="2800" b="1" i="1" dirty="0" err="1"/>
              <a:t>survei</a:t>
            </a:r>
            <a:r>
              <a:rPr lang="en-US" sz="2800" b="1" i="1" dirty="0"/>
              <a:t> (</a:t>
            </a:r>
            <a:r>
              <a:rPr lang="en-US" sz="2800" b="1" i="1" dirty="0" err="1"/>
              <a:t>estimasi</a:t>
            </a:r>
            <a:r>
              <a:rPr lang="en-US" sz="2800" b="1" i="1" dirty="0"/>
              <a:t> </a:t>
            </a:r>
            <a:r>
              <a:rPr lang="en-US" sz="2800" b="1" i="1" dirty="0" err="1"/>
              <a:t>dan</a:t>
            </a:r>
            <a:r>
              <a:rPr lang="en-US" sz="2800" b="1" i="1" dirty="0"/>
              <a:t> </a:t>
            </a:r>
            <a:r>
              <a:rPr lang="en-US" sz="2800" b="1" i="1" dirty="0" err="1"/>
              <a:t>uji</a:t>
            </a:r>
            <a:r>
              <a:rPr lang="en-US" sz="2800" b="1" i="1" dirty="0"/>
              <a:t> </a:t>
            </a:r>
            <a:r>
              <a:rPr lang="en-US" sz="2800" b="1" i="1" dirty="0" err="1"/>
              <a:t>hipotesis</a:t>
            </a:r>
            <a:r>
              <a:rPr lang="en-US" sz="2800" b="1" i="1" dirty="0"/>
              <a:t>)</a:t>
            </a:r>
            <a:endParaRPr lang="id-ID" sz="2800" b="1" dirty="0"/>
          </a:p>
          <a:p>
            <a:endParaRPr lang="en-US" sz="2800" b="1" dirty="0" smtClean="0"/>
          </a:p>
          <a:p>
            <a:r>
              <a:rPr lang="id-ID" sz="2800" b="1" dirty="0"/>
              <a:t>Ilustrasi </a:t>
            </a:r>
            <a:r>
              <a:rPr lang="id-ID" sz="2800" b="1" dirty="0" smtClean="0"/>
              <a:t>yg </a:t>
            </a:r>
            <a:r>
              <a:rPr lang="id-ID" sz="2800" b="1" dirty="0"/>
              <a:t>diberikan </a:t>
            </a:r>
            <a:r>
              <a:rPr lang="id-ID" sz="2800" b="1" dirty="0" smtClean="0"/>
              <a:t>contoh-1 </a:t>
            </a:r>
            <a:r>
              <a:rPr lang="en-US" sz="2800" b="1" dirty="0" smtClean="0"/>
              <a:t>&amp;</a:t>
            </a:r>
            <a:r>
              <a:rPr lang="id-ID" sz="2800" b="1" dirty="0" smtClean="0"/>
              <a:t> </a:t>
            </a:r>
            <a:r>
              <a:rPr lang="id-ID" sz="2800" b="1" dirty="0"/>
              <a:t>contoh-2 sebelumnya merupakan salah satu contoh dari riset rancangan survei </a:t>
            </a:r>
            <a:r>
              <a:rPr lang="id-ID" sz="2800" b="1" dirty="0" smtClean="0"/>
              <a:t>yg </a:t>
            </a:r>
            <a:r>
              <a:rPr lang="id-ID" sz="2800" b="1" dirty="0"/>
              <a:t>bertujuan </a:t>
            </a:r>
            <a:r>
              <a:rPr lang="id-ID" sz="2800" b="1" dirty="0" smtClean="0"/>
              <a:t>utk </a:t>
            </a:r>
            <a:r>
              <a:rPr lang="id-ID" sz="2800" b="1" dirty="0"/>
              <a:t>melakukan estimasi nilai proporsi, </a:t>
            </a:r>
            <a:r>
              <a:rPr lang="id-ID" sz="2800" b="1" dirty="0" smtClean="0"/>
              <a:t>yg </a:t>
            </a:r>
            <a:r>
              <a:rPr lang="id-ID" sz="2800" b="1" dirty="0"/>
              <a:t>penarikan sampelnya </a:t>
            </a:r>
            <a:r>
              <a:rPr lang="id-ID" sz="2800" b="1" dirty="0" smtClean="0"/>
              <a:t>dgn </a:t>
            </a:r>
            <a:r>
              <a:rPr lang="id-ID" sz="2800" b="1" dirty="0"/>
              <a:t>acak sederhana </a:t>
            </a:r>
            <a:r>
              <a:rPr lang="id-ID" sz="2800" b="1" dirty="0" smtClean="0"/>
              <a:t>pd </a:t>
            </a:r>
            <a:r>
              <a:rPr lang="id-ID" sz="2800" b="1" dirty="0"/>
              <a:t>contoh-1 </a:t>
            </a:r>
            <a:r>
              <a:rPr lang="en-US" sz="2800" b="1" dirty="0" smtClean="0"/>
              <a:t>&amp;</a:t>
            </a:r>
            <a:r>
              <a:rPr lang="id-ID" sz="2800" b="1" dirty="0" smtClean="0"/>
              <a:t> </a:t>
            </a:r>
            <a:r>
              <a:rPr lang="id-ID" sz="2800" b="1" dirty="0"/>
              <a:t>sampel kompleks pada contoh-2. </a:t>
            </a:r>
            <a:endParaRPr lang="id-ID" sz="2800" b="1" dirty="0" smtClean="0"/>
          </a:p>
          <a:p>
            <a:endParaRPr lang="en-US" sz="2800" b="1" dirty="0" smtClean="0"/>
          </a:p>
          <a:p>
            <a:r>
              <a:rPr lang="id-ID" sz="2800" b="1" dirty="0" smtClean="0"/>
              <a:t>Terlihat </a:t>
            </a:r>
            <a:r>
              <a:rPr lang="id-ID" sz="2800" b="1" dirty="0"/>
              <a:t>bahwa, pada survei </a:t>
            </a:r>
            <a:r>
              <a:rPr lang="id-ID" sz="2800" b="1" dirty="0" smtClean="0"/>
              <a:t>yg </a:t>
            </a:r>
            <a:r>
              <a:rPr lang="id-ID" sz="2800" b="1" dirty="0"/>
              <a:t>bertujuan </a:t>
            </a:r>
            <a:r>
              <a:rPr lang="id-ID" sz="2800" b="1" dirty="0" smtClean="0"/>
              <a:t>lakukan </a:t>
            </a:r>
            <a:r>
              <a:rPr lang="id-ID" sz="2800" b="1" dirty="0"/>
              <a:t>estimasi parameter, besar sampelnya ditentukan </a:t>
            </a:r>
            <a:r>
              <a:rPr lang="id-ID" sz="2800" b="1" dirty="0" smtClean="0"/>
              <a:t>o</a:t>
            </a:r>
            <a:r>
              <a:rPr lang="en-US" sz="2800" b="1" dirty="0" smtClean="0"/>
              <a:t>/</a:t>
            </a:r>
            <a:r>
              <a:rPr lang="id-ID" sz="2800" b="1" dirty="0" smtClean="0"/>
              <a:t> </a:t>
            </a:r>
            <a:r>
              <a:rPr lang="id-ID" sz="2800" b="1" dirty="0"/>
              <a:t>perkiraan parameter </a:t>
            </a:r>
            <a:r>
              <a:rPr lang="id-ID" sz="2800" b="1" dirty="0" smtClean="0"/>
              <a:t>yg </a:t>
            </a:r>
            <a:r>
              <a:rPr lang="id-ID" sz="2800" b="1" dirty="0"/>
              <a:t>akan diukur (proporsi atau rata-rata) beserta </a:t>
            </a:r>
            <a:r>
              <a:rPr lang="id-ID" sz="2800" b="1" i="1" dirty="0"/>
              <a:t>varians</a:t>
            </a:r>
            <a:r>
              <a:rPr lang="id-ID" sz="2800" b="1" dirty="0"/>
              <a:t>nya, presisi atau deviasi antara nilai populasi </a:t>
            </a:r>
            <a:r>
              <a:rPr lang="id-ID" sz="2800" b="1" dirty="0" smtClean="0"/>
              <a:t>dgn </a:t>
            </a:r>
            <a:r>
              <a:rPr lang="id-ID" sz="2800" b="1" dirty="0"/>
              <a:t>nilai sampel yang dapat ditolerir, selang kepercayaan, dan bagaimana cara penarikan sampelnya (acak sederhana atau kompleks). </a:t>
            </a:r>
          </a:p>
          <a:p>
            <a:endParaRPr lang="id-ID" sz="2800" b="1" dirty="0"/>
          </a:p>
        </p:txBody>
      </p:sp>
    </p:spTree>
    <p:extLst>
      <p:ext uri="{BB962C8B-B14F-4D97-AF65-F5344CB8AC3E}">
        <p14:creationId xmlns:p14="http://schemas.microsoft.com/office/powerpoint/2010/main" val="16125050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5970865"/>
          </a:xfrm>
          <a:prstGeom prst="rect">
            <a:avLst/>
          </a:prstGeom>
          <a:noFill/>
        </p:spPr>
        <p:txBody>
          <a:bodyPr wrap="square" rtlCol="0">
            <a:spAutoFit/>
          </a:bodyPr>
          <a:lstStyle/>
          <a:p>
            <a:r>
              <a:rPr lang="id-ID" sz="2800" b="1" dirty="0"/>
              <a:t>Ilustrasi </a:t>
            </a:r>
            <a:r>
              <a:rPr lang="id-ID" sz="2800" b="1" dirty="0" smtClean="0"/>
              <a:t>yg </a:t>
            </a:r>
            <a:r>
              <a:rPr lang="id-ID" sz="2800" b="1" dirty="0"/>
              <a:t>diberikan pada contoh-1 </a:t>
            </a:r>
            <a:r>
              <a:rPr lang="en-US" sz="2800" b="1" dirty="0" smtClean="0"/>
              <a:t>&amp;</a:t>
            </a:r>
            <a:r>
              <a:rPr lang="id-ID" sz="2800" b="1" dirty="0" smtClean="0"/>
              <a:t>-2 </a:t>
            </a:r>
            <a:r>
              <a:rPr lang="id-ID" sz="2800" b="1" dirty="0"/>
              <a:t>sebelumnya </a:t>
            </a:r>
            <a:r>
              <a:rPr lang="id-ID" sz="2800" b="1" dirty="0" smtClean="0"/>
              <a:t>mrpkan </a:t>
            </a:r>
            <a:r>
              <a:rPr lang="id-ID" sz="2800" b="1" dirty="0"/>
              <a:t>salah satu contoh dari riset rancangan survei </a:t>
            </a:r>
            <a:r>
              <a:rPr lang="id-ID" sz="2800" b="1" dirty="0" smtClean="0"/>
              <a:t>yg </a:t>
            </a:r>
            <a:r>
              <a:rPr lang="id-ID" sz="2800" b="1" dirty="0"/>
              <a:t>bertujuan </a:t>
            </a:r>
            <a:r>
              <a:rPr lang="id-ID" sz="2800" b="1" dirty="0" smtClean="0"/>
              <a:t>utk lakukan </a:t>
            </a:r>
            <a:r>
              <a:rPr lang="id-ID" sz="2800" b="1" dirty="0"/>
              <a:t>estimasi nilai proporsi, </a:t>
            </a:r>
            <a:r>
              <a:rPr lang="id-ID" sz="2800" b="1" dirty="0" smtClean="0"/>
              <a:t>yg </a:t>
            </a:r>
            <a:r>
              <a:rPr lang="id-ID" sz="2800" b="1" dirty="0"/>
              <a:t>penarikan sampelnya </a:t>
            </a:r>
            <a:r>
              <a:rPr lang="id-ID" sz="2800" b="1" dirty="0" smtClean="0"/>
              <a:t>dgn </a:t>
            </a:r>
            <a:r>
              <a:rPr lang="id-ID" sz="2800" b="1" dirty="0"/>
              <a:t>acak sederhana pada contoh-1 </a:t>
            </a:r>
            <a:r>
              <a:rPr lang="en-US" sz="2800" b="1" dirty="0" smtClean="0"/>
              <a:t>&amp;</a:t>
            </a:r>
            <a:r>
              <a:rPr lang="id-ID" sz="2800" b="1" dirty="0" smtClean="0"/>
              <a:t> </a:t>
            </a:r>
            <a:r>
              <a:rPr lang="id-ID" sz="2800" b="1" dirty="0"/>
              <a:t>sampel kompleks pada contoh-2. </a:t>
            </a:r>
            <a:endParaRPr lang="id-ID" sz="2800" b="1" dirty="0" smtClean="0"/>
          </a:p>
          <a:p>
            <a:endParaRPr lang="en-US" sz="2800" b="1" dirty="0" smtClean="0"/>
          </a:p>
          <a:p>
            <a:r>
              <a:rPr lang="id-ID" sz="2800" b="1" dirty="0" smtClean="0"/>
              <a:t>Terlihat </a:t>
            </a:r>
            <a:r>
              <a:rPr lang="id-ID" sz="2800" b="1" dirty="0" smtClean="0"/>
              <a:t>bhw, </a:t>
            </a:r>
            <a:r>
              <a:rPr lang="id-ID" sz="2800" b="1" dirty="0"/>
              <a:t>pada survei </a:t>
            </a:r>
            <a:r>
              <a:rPr lang="id-ID" sz="2800" b="1" dirty="0" smtClean="0"/>
              <a:t>yg </a:t>
            </a:r>
            <a:r>
              <a:rPr lang="id-ID" sz="2800" b="1" dirty="0"/>
              <a:t>bertujuan </a:t>
            </a:r>
            <a:r>
              <a:rPr lang="id-ID" sz="2800" b="1" dirty="0" smtClean="0"/>
              <a:t>lakukan </a:t>
            </a:r>
            <a:r>
              <a:rPr lang="id-ID" sz="2800" b="1" dirty="0"/>
              <a:t>estimasi parameter, besar sampelnya ditentukan oleh perkiraan parameter </a:t>
            </a:r>
            <a:r>
              <a:rPr lang="id-ID" sz="2800" b="1" dirty="0" smtClean="0"/>
              <a:t>yg </a:t>
            </a:r>
            <a:r>
              <a:rPr lang="id-ID" sz="2800" b="1" dirty="0"/>
              <a:t>akan diukur (</a:t>
            </a:r>
            <a:r>
              <a:rPr lang="id-ID" sz="2800" b="1" u="sng" dirty="0"/>
              <a:t>proporsi</a:t>
            </a:r>
            <a:r>
              <a:rPr lang="id-ID" sz="2800" b="1" dirty="0"/>
              <a:t> atau </a:t>
            </a:r>
            <a:r>
              <a:rPr lang="id-ID" sz="2800" b="1" u="sng" dirty="0"/>
              <a:t>rata-rata</a:t>
            </a:r>
            <a:r>
              <a:rPr lang="id-ID" sz="2800" b="1" dirty="0"/>
              <a:t>) beserta </a:t>
            </a:r>
            <a:r>
              <a:rPr lang="id-ID" sz="2800" b="1" i="1" u="sng" dirty="0"/>
              <a:t>varians</a:t>
            </a:r>
            <a:r>
              <a:rPr lang="id-ID" sz="2800" b="1" dirty="0"/>
              <a:t>nya, </a:t>
            </a:r>
            <a:r>
              <a:rPr lang="id-ID" sz="2800" b="1" u="sng" dirty="0"/>
              <a:t>presisi</a:t>
            </a:r>
            <a:r>
              <a:rPr lang="id-ID" sz="2800" b="1" dirty="0"/>
              <a:t> </a:t>
            </a:r>
            <a:r>
              <a:rPr lang="id-ID" sz="2800" b="1" dirty="0" smtClean="0"/>
              <a:t>a</a:t>
            </a:r>
            <a:r>
              <a:rPr lang="en-US" sz="2800" b="1" dirty="0" smtClean="0"/>
              <a:t>/</a:t>
            </a:r>
            <a:r>
              <a:rPr lang="id-ID" sz="2800" b="1" dirty="0" smtClean="0"/>
              <a:t> </a:t>
            </a:r>
            <a:r>
              <a:rPr lang="id-ID" sz="2800" b="1" dirty="0"/>
              <a:t>deviasi antara nilai populasi </a:t>
            </a:r>
            <a:r>
              <a:rPr lang="id-ID" sz="2800" b="1" dirty="0" smtClean="0"/>
              <a:t>dgn </a:t>
            </a:r>
            <a:r>
              <a:rPr lang="id-ID" sz="2800" b="1" dirty="0"/>
              <a:t>nilai sampel </a:t>
            </a:r>
            <a:r>
              <a:rPr lang="id-ID" sz="2800" b="1" dirty="0" smtClean="0"/>
              <a:t>yg </a:t>
            </a:r>
            <a:r>
              <a:rPr lang="id-ID" sz="2800" b="1" dirty="0"/>
              <a:t>dapat ditolerir, selang kepercayaan, </a:t>
            </a:r>
            <a:r>
              <a:rPr lang="en-US" sz="2800" b="1" dirty="0" smtClean="0"/>
              <a:t>&amp;</a:t>
            </a:r>
            <a:r>
              <a:rPr lang="id-ID" sz="2800" b="1" dirty="0" smtClean="0"/>
              <a:t> </a:t>
            </a:r>
            <a:r>
              <a:rPr lang="id-ID" sz="2800" b="1" dirty="0"/>
              <a:t>bagaimana cara penarikan sampelnya (acak sederhana atau kompleks). </a:t>
            </a:r>
          </a:p>
          <a:p>
            <a:endParaRPr lang="id-ID" dirty="0"/>
          </a:p>
        </p:txBody>
      </p:sp>
    </p:spTree>
    <p:extLst>
      <p:ext uri="{BB962C8B-B14F-4D97-AF65-F5344CB8AC3E}">
        <p14:creationId xmlns:p14="http://schemas.microsoft.com/office/powerpoint/2010/main" val="4141259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3539430"/>
          </a:xfrm>
          <a:prstGeom prst="rect">
            <a:avLst/>
          </a:prstGeom>
          <a:noFill/>
        </p:spPr>
        <p:txBody>
          <a:bodyPr wrap="square" rtlCol="0">
            <a:spAutoFit/>
          </a:bodyPr>
          <a:lstStyle/>
          <a:p>
            <a:pPr algn="ctr"/>
            <a:r>
              <a:rPr lang="en-US" sz="2800" b="1" u="sng" dirty="0"/>
              <a:t>Contoh-7</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ketahui</a:t>
            </a:r>
            <a:r>
              <a:rPr lang="en-US" sz="2800" b="1" dirty="0" smtClean="0"/>
              <a:t> </a:t>
            </a:r>
            <a:r>
              <a:rPr lang="en-US" sz="2800" b="1" dirty="0" err="1"/>
              <a:t>kadar</a:t>
            </a:r>
            <a:r>
              <a:rPr lang="en-US" sz="2800" b="1" dirty="0"/>
              <a:t>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di </a:t>
            </a:r>
            <a:r>
              <a:rPr lang="en-US" sz="2800" b="1" dirty="0" err="1"/>
              <a:t>Kab.Bogor</a:t>
            </a:r>
            <a:r>
              <a:rPr lang="en-US" sz="2800" b="1" dirty="0"/>
              <a:t>. </a:t>
            </a:r>
            <a:r>
              <a:rPr lang="en-US" sz="2800" b="1" dirty="0" err="1"/>
              <a:t>Penelitian</a:t>
            </a:r>
            <a:r>
              <a:rPr lang="en-US" sz="2800" b="1" dirty="0"/>
              <a:t> di </a:t>
            </a:r>
            <a:r>
              <a:rPr lang="en-US" sz="2800" b="1" dirty="0" smtClean="0"/>
              <a:t>Prov. </a:t>
            </a:r>
            <a:r>
              <a:rPr lang="en-US" sz="2800" b="1" dirty="0" err="1"/>
              <a:t>melaporkan</a:t>
            </a:r>
            <a:r>
              <a:rPr lang="en-US" sz="2800" b="1" dirty="0"/>
              <a:t> </a:t>
            </a:r>
            <a:r>
              <a:rPr lang="en-US" sz="2800" b="1" dirty="0" err="1" smtClean="0"/>
              <a:t>rerata</a:t>
            </a:r>
            <a:r>
              <a:rPr lang="en-US" sz="2800" b="1" dirty="0" smtClean="0"/>
              <a:t>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12,5 g/dl, </a:t>
            </a:r>
            <a:r>
              <a:rPr lang="en-US" sz="2800" b="1" dirty="0" err="1"/>
              <a:t>Standar</a:t>
            </a:r>
            <a:r>
              <a:rPr lang="en-US" sz="2800" b="1" dirty="0"/>
              <a:t> </a:t>
            </a:r>
            <a:r>
              <a:rPr lang="en-US" sz="2800" b="1" dirty="0" err="1"/>
              <a:t>Deviasi</a:t>
            </a:r>
            <a:r>
              <a:rPr lang="en-US" sz="2800" b="1" dirty="0"/>
              <a:t> 3,0 </a:t>
            </a:r>
            <a:r>
              <a:rPr lang="en-US" sz="2800" b="1" dirty="0" smtClean="0"/>
              <a:t>g/dl.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1,64) </a:t>
            </a:r>
            <a:r>
              <a:rPr lang="en-US" sz="2800" b="1" dirty="0" err="1" smtClean="0"/>
              <a:t>bhw</a:t>
            </a:r>
            <a:r>
              <a:rPr lang="en-US" sz="2800" b="1" dirty="0" smtClean="0"/>
              <a:t> </a:t>
            </a:r>
            <a:r>
              <a:rPr lang="en-US" sz="2800" b="1" dirty="0"/>
              <a:t>rata-rata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di </a:t>
            </a:r>
            <a:r>
              <a:rPr lang="en-US" sz="2800" b="1" dirty="0" err="1" smtClean="0"/>
              <a:t>Kab</a:t>
            </a:r>
            <a:r>
              <a:rPr lang="en-US" sz="2800" b="1" dirty="0" smtClean="0"/>
              <a:t>. </a:t>
            </a:r>
            <a:r>
              <a:rPr lang="en-US" sz="2800" b="1" dirty="0" err="1"/>
              <a:t>berkisar</a:t>
            </a:r>
            <a:r>
              <a:rPr lang="en-US" sz="2800" b="1" dirty="0"/>
              <a:t> 12,0—13,0 g/dl (</a:t>
            </a:r>
            <a:r>
              <a:rPr lang="en-US" sz="2800" b="1" dirty="0" err="1"/>
              <a:t>presisi</a:t>
            </a:r>
            <a:r>
              <a:rPr lang="en-US" sz="2800" b="1" dirty="0"/>
              <a:t>= d=0,5).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Ibu</a:t>
            </a:r>
            <a:r>
              <a:rPr lang="en-US" sz="2800" b="1" dirty="0"/>
              <a:t> </a:t>
            </a:r>
            <a:r>
              <a:rPr lang="en-US" sz="2800" b="1" dirty="0" err="1"/>
              <a:t>hamil</a:t>
            </a:r>
            <a:r>
              <a:rPr lang="en-US" sz="2800" b="1" dirty="0"/>
              <a:t> (</a:t>
            </a:r>
            <a:r>
              <a:rPr lang="en-US" sz="2800" b="1" dirty="0" err="1"/>
              <a:t>kerangka</a:t>
            </a:r>
            <a:r>
              <a:rPr lang="en-US" sz="2800" b="1" dirty="0"/>
              <a:t> </a:t>
            </a:r>
            <a:r>
              <a:rPr lang="en-US" sz="2800" b="1" dirty="0" err="1"/>
              <a:t>sampel</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139 </a:t>
            </a:r>
            <a:r>
              <a:rPr lang="en-US" sz="2800" b="1" dirty="0" err="1"/>
              <a:t>ibu</a:t>
            </a:r>
            <a:r>
              <a:rPr lang="en-US" sz="2800" b="1" dirty="0"/>
              <a:t> </a:t>
            </a:r>
            <a:r>
              <a:rPr lang="en-US" sz="2800" b="1" dirty="0" err="1"/>
              <a:t>hamil</a:t>
            </a:r>
            <a:r>
              <a:rPr lang="en-US" sz="2800" b="1" dirty="0" smtClean="0"/>
              <a:t>.</a:t>
            </a:r>
            <a:endParaRPr lang="id-ID" sz="2800" b="1" dirty="0"/>
          </a:p>
        </p:txBody>
      </p:sp>
      <p:graphicFrame>
        <p:nvGraphicFramePr>
          <p:cNvPr id="3" name="Object 2"/>
          <p:cNvGraphicFramePr>
            <a:graphicFrameLocks noChangeAspect="1"/>
          </p:cNvGraphicFramePr>
          <p:nvPr>
            <p:extLst>
              <p:ext uri="{D42A27DB-BD31-4B8C-83A1-F6EECF244321}">
                <p14:modId xmlns:p14="http://schemas.microsoft.com/office/powerpoint/2010/main" val="2454797095"/>
              </p:ext>
            </p:extLst>
          </p:nvPr>
        </p:nvGraphicFramePr>
        <p:xfrm>
          <a:off x="609600" y="4648200"/>
          <a:ext cx="7620000" cy="1653464"/>
        </p:xfrm>
        <a:graphic>
          <a:graphicData uri="http://schemas.openxmlformats.org/presentationml/2006/ole">
            <mc:AlternateContent xmlns:mc="http://schemas.openxmlformats.org/markup-compatibility/2006">
              <mc:Choice xmlns:v="urn:schemas-microsoft-com:vml" Requires="v">
                <p:oleObj spid="_x0000_s14342" name="Equation" r:id="rId3" imgW="2362200" imgH="508000" progId="Equation.3">
                  <p:embed/>
                </p:oleObj>
              </mc:Choice>
              <mc:Fallback>
                <p:oleObj name="Equation" r:id="rId3" imgW="23622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648200"/>
                        <a:ext cx="7620000" cy="16534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519826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TextBox 3"/>
          <p:cNvSpPr txBox="1"/>
          <p:nvPr/>
        </p:nvSpPr>
        <p:spPr>
          <a:xfrm>
            <a:off x="304800" y="381000"/>
            <a:ext cx="8659090" cy="5262979"/>
          </a:xfrm>
          <a:prstGeom prst="rect">
            <a:avLst/>
          </a:prstGeom>
          <a:noFill/>
        </p:spPr>
        <p:txBody>
          <a:bodyPr wrap="square" rtlCol="0">
            <a:spAutoFit/>
          </a:bodyPr>
          <a:lstStyle/>
          <a:p>
            <a:r>
              <a:rPr lang="id-ID" sz="2800" b="1" dirty="0"/>
              <a:t>Sampel minimum </a:t>
            </a:r>
            <a:r>
              <a:rPr lang="id-ID" sz="2800" b="1" dirty="0" smtClean="0"/>
              <a:t>yg </a:t>
            </a:r>
            <a:r>
              <a:rPr lang="id-ID" sz="2800" b="1" dirty="0"/>
              <a:t>dibutuhkan </a:t>
            </a:r>
            <a:r>
              <a:rPr lang="id-ID" sz="2800" b="1" dirty="0" smtClean="0"/>
              <a:t>adl </a:t>
            </a:r>
            <a:r>
              <a:rPr lang="id-ID" sz="2800" b="1" dirty="0"/>
              <a:t>139 ibu hamil. </a:t>
            </a:r>
            <a:r>
              <a:rPr lang="en-US" sz="2800" b="1" dirty="0"/>
              <a:t>S</a:t>
            </a:r>
            <a:r>
              <a:rPr lang="id-ID" sz="2800" b="1" dirty="0" smtClean="0"/>
              <a:t>ering </a:t>
            </a:r>
            <a:r>
              <a:rPr lang="id-ID" sz="2800" b="1" dirty="0"/>
              <a:t>kita </a:t>
            </a:r>
            <a:r>
              <a:rPr lang="id-ID" sz="2800" b="1" dirty="0" smtClean="0"/>
              <a:t>tdk </a:t>
            </a:r>
            <a:r>
              <a:rPr lang="id-ID" sz="2800" b="1" dirty="0"/>
              <a:t>punya daftar ibu hamil </a:t>
            </a:r>
            <a:r>
              <a:rPr lang="id-ID" sz="2800" b="1" dirty="0" smtClean="0"/>
              <a:t>yg </a:t>
            </a:r>
            <a:r>
              <a:rPr lang="id-ID" sz="2800" b="1" dirty="0"/>
              <a:t>akurat </a:t>
            </a:r>
            <a:r>
              <a:rPr lang="en-US" sz="2800" b="1" dirty="0"/>
              <a:t>&amp;</a:t>
            </a:r>
            <a:r>
              <a:rPr lang="id-ID" sz="2800" b="1" dirty="0" smtClean="0"/>
              <a:t> </a:t>
            </a:r>
            <a:r>
              <a:rPr lang="id-ID" sz="2800" b="1" dirty="0"/>
              <a:t>terbaru di Kabupaten </a:t>
            </a:r>
            <a:r>
              <a:rPr lang="id-ID" sz="2800" b="1" dirty="0" smtClean="0"/>
              <a:t>tsb, shg </a:t>
            </a:r>
            <a:r>
              <a:rPr lang="id-ID" sz="2800" b="1" dirty="0"/>
              <a:t>kita lakukan penarikan sampel secara </a:t>
            </a:r>
            <a:r>
              <a:rPr lang="id-ID" sz="2800" b="1" dirty="0" smtClean="0"/>
              <a:t>bertahap</a:t>
            </a:r>
            <a:r>
              <a:rPr lang="en-US" sz="2800" b="1" dirty="0" smtClean="0"/>
              <a:t>.</a:t>
            </a:r>
            <a:r>
              <a:rPr lang="id-ID" sz="2800" b="1" dirty="0" smtClean="0"/>
              <a:t> </a:t>
            </a:r>
            <a:endParaRPr lang="id-ID" sz="2800" b="1" dirty="0" smtClean="0"/>
          </a:p>
          <a:p>
            <a:endParaRPr lang="en-US" sz="2800" b="1" dirty="0" smtClean="0"/>
          </a:p>
          <a:p>
            <a:r>
              <a:rPr lang="en-US" sz="2800" b="1" dirty="0" smtClean="0"/>
              <a:t>T</a:t>
            </a:r>
            <a:r>
              <a:rPr lang="id-ID" sz="2800" b="1" dirty="0" smtClean="0"/>
              <a:t>ahap </a:t>
            </a:r>
            <a:r>
              <a:rPr lang="id-ID" sz="2800" b="1" dirty="0"/>
              <a:t>pertama memilih </a:t>
            </a:r>
            <a:r>
              <a:rPr lang="id-ID" sz="2800" b="1" dirty="0" smtClean="0"/>
              <a:t>bbr</a:t>
            </a:r>
            <a:r>
              <a:rPr lang="en-US" sz="2800" b="1" dirty="0" smtClean="0"/>
              <a:t>p</a:t>
            </a:r>
            <a:r>
              <a:rPr lang="id-ID" sz="2800" b="1" dirty="0" smtClean="0"/>
              <a:t> </a:t>
            </a:r>
            <a:r>
              <a:rPr lang="id-ID" sz="2800" b="1" dirty="0"/>
              <a:t>Desa </a:t>
            </a:r>
            <a:r>
              <a:rPr lang="en-US" sz="2800" b="1" dirty="0" smtClean="0"/>
              <a:t>&amp;</a:t>
            </a:r>
            <a:r>
              <a:rPr lang="id-ID" sz="2800" b="1" dirty="0" smtClean="0"/>
              <a:t> </a:t>
            </a:r>
            <a:r>
              <a:rPr lang="id-ID" sz="2800" b="1" dirty="0"/>
              <a:t>tahap kedua memilih </a:t>
            </a:r>
            <a:r>
              <a:rPr lang="id-ID" sz="2800" b="1" dirty="0" smtClean="0"/>
              <a:t>bbrp </a:t>
            </a:r>
            <a:r>
              <a:rPr lang="id-ID" sz="2800" b="1" dirty="0"/>
              <a:t>Balita di Desa terpilih. </a:t>
            </a:r>
            <a:r>
              <a:rPr lang="id-ID" sz="2800" b="1" dirty="0" smtClean="0"/>
              <a:t>Shg </a:t>
            </a:r>
            <a:r>
              <a:rPr lang="id-ID" sz="2800" b="1" dirty="0"/>
              <a:t>besar sampelnya perlu dikalikan </a:t>
            </a:r>
            <a:r>
              <a:rPr lang="id-ID" sz="2800" b="1" dirty="0" smtClean="0"/>
              <a:t>dgn </a:t>
            </a:r>
            <a:r>
              <a:rPr lang="id-ID" sz="2800" b="1" dirty="0"/>
              <a:t>efek disain. </a:t>
            </a:r>
            <a:endParaRPr lang="en-US" sz="2800" b="1" dirty="0" smtClean="0"/>
          </a:p>
          <a:p>
            <a:r>
              <a:rPr lang="id-ID" sz="2800" b="1" dirty="0" smtClean="0"/>
              <a:t>Misalnya </a:t>
            </a:r>
            <a:r>
              <a:rPr lang="id-ID" sz="2800" b="1" dirty="0"/>
              <a:t>disain efek=2, maka sampel minimumnya </a:t>
            </a:r>
            <a:r>
              <a:rPr lang="id-ID" sz="2800" b="1" dirty="0" smtClean="0"/>
              <a:t>adl </a:t>
            </a:r>
            <a:r>
              <a:rPr lang="id-ID" sz="2800" b="1" dirty="0"/>
              <a:t>278 ibu hamil. Bila jumlah desa </a:t>
            </a:r>
            <a:r>
              <a:rPr lang="id-ID" sz="2800" b="1" dirty="0" smtClean="0"/>
              <a:t>yg </a:t>
            </a:r>
            <a:r>
              <a:rPr lang="id-ID" sz="2800" b="1" dirty="0"/>
              <a:t>dipilih adalah 30 desa, maka di masing-masing desa dapat dipilih 10 responden ibu hamil</a:t>
            </a:r>
            <a:r>
              <a:rPr lang="id-ID" sz="2800" b="1" dirty="0" smtClean="0"/>
              <a:t>.</a:t>
            </a:r>
            <a:endParaRPr lang="id-ID" sz="2800" b="1" dirty="0"/>
          </a:p>
        </p:txBody>
      </p:sp>
    </p:spTree>
    <p:extLst>
      <p:ext uri="{BB962C8B-B14F-4D97-AF65-F5344CB8AC3E}">
        <p14:creationId xmlns:p14="http://schemas.microsoft.com/office/powerpoint/2010/main" val="40995594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610600" cy="5262979"/>
          </a:xfrm>
          <a:prstGeom prst="rect">
            <a:avLst/>
          </a:prstGeom>
          <a:noFill/>
        </p:spPr>
        <p:txBody>
          <a:bodyPr wrap="square" rtlCol="0">
            <a:spAutoFit/>
          </a:bodyPr>
          <a:lstStyle/>
          <a:p>
            <a:r>
              <a:rPr lang="id-ID" sz="2800" b="1" dirty="0"/>
              <a:t>Pada situasi tertentu rancangan survei dapat dilakukan </a:t>
            </a:r>
            <a:r>
              <a:rPr lang="id-ID" sz="2800" b="1" dirty="0" smtClean="0"/>
              <a:t>utk lakukan </a:t>
            </a:r>
            <a:r>
              <a:rPr lang="id-ID" sz="2800" b="1" dirty="0"/>
              <a:t>uji hipotesis, baik uji hipotesis beda </a:t>
            </a:r>
            <a:r>
              <a:rPr lang="en-US" sz="2800" b="1" dirty="0" smtClean="0"/>
              <a:t>re</a:t>
            </a:r>
            <a:r>
              <a:rPr lang="id-ID" sz="2800" b="1" dirty="0" smtClean="0"/>
              <a:t>rata a</a:t>
            </a:r>
            <a:r>
              <a:rPr lang="en-US" sz="2800" b="1" dirty="0" smtClean="0"/>
              <a:t>/ </a:t>
            </a:r>
            <a:r>
              <a:rPr lang="id-ID" sz="2800" b="1" dirty="0" smtClean="0"/>
              <a:t>pun </a:t>
            </a:r>
            <a:r>
              <a:rPr lang="id-ID" sz="2800" b="1" dirty="0"/>
              <a:t>uji hipotesis beda proporsi. </a:t>
            </a:r>
            <a:endParaRPr lang="id-ID" sz="2800" b="1" dirty="0" smtClean="0"/>
          </a:p>
          <a:p>
            <a:endParaRPr lang="en-US" sz="2800" b="1" dirty="0" smtClean="0"/>
          </a:p>
          <a:p>
            <a:r>
              <a:rPr lang="id-ID" sz="2800" b="1" dirty="0" smtClean="0"/>
              <a:t>Misalnya </a:t>
            </a:r>
            <a:r>
              <a:rPr lang="id-ID" sz="2800" b="1" dirty="0"/>
              <a:t>pada contoh-8 berikut ini suatu survei di </a:t>
            </a:r>
            <a:r>
              <a:rPr lang="id-ID" sz="2800" b="1" dirty="0" smtClean="0"/>
              <a:t>Kab</a:t>
            </a:r>
            <a:r>
              <a:rPr lang="en-US" sz="2800" b="1" dirty="0" smtClean="0"/>
              <a:t>.</a:t>
            </a:r>
            <a:r>
              <a:rPr lang="id-ID" sz="2800" b="1" dirty="0" smtClean="0"/>
              <a:t> </a:t>
            </a:r>
            <a:r>
              <a:rPr lang="id-ID" sz="2800" b="1" dirty="0"/>
              <a:t>bertujuan untuk mengetahui apakah nilai </a:t>
            </a:r>
            <a:r>
              <a:rPr lang="en-US" sz="2800" b="1" dirty="0" smtClean="0"/>
              <a:t>re</a:t>
            </a:r>
            <a:r>
              <a:rPr lang="id-ID" sz="2800" b="1" dirty="0" smtClean="0"/>
              <a:t>rata </a:t>
            </a:r>
            <a:r>
              <a:rPr lang="id-ID" sz="2800" b="1" dirty="0"/>
              <a:t>kadar Hb ibu hamil </a:t>
            </a:r>
            <a:r>
              <a:rPr lang="id-ID" sz="2800" b="1" dirty="0" smtClean="0"/>
              <a:t>yg </a:t>
            </a:r>
            <a:r>
              <a:rPr lang="id-ID" sz="2800" b="1" dirty="0"/>
              <a:t>mengkonsumsi </a:t>
            </a:r>
            <a:r>
              <a:rPr lang="en-US" sz="2800" b="1" dirty="0" smtClean="0"/>
              <a:t>&gt;</a:t>
            </a:r>
            <a:r>
              <a:rPr lang="id-ID" sz="2800" b="1" dirty="0" smtClean="0"/>
              <a:t>90 </a:t>
            </a:r>
            <a:r>
              <a:rPr lang="id-ID" sz="2800" b="1" dirty="0"/>
              <a:t>tablet besi, lebih tinggi dibandingkan </a:t>
            </a:r>
            <a:r>
              <a:rPr lang="id-ID" sz="2800" b="1" dirty="0" smtClean="0"/>
              <a:t>dgn </a:t>
            </a:r>
            <a:r>
              <a:rPr lang="id-ID" sz="2800" b="1" dirty="0"/>
              <a:t>nilai </a:t>
            </a:r>
            <a:r>
              <a:rPr lang="en-US" sz="2800" b="1" dirty="0" smtClean="0"/>
              <a:t>re</a:t>
            </a:r>
            <a:r>
              <a:rPr lang="id-ID" sz="2800" b="1" dirty="0" smtClean="0"/>
              <a:t>rata </a:t>
            </a:r>
            <a:r>
              <a:rPr lang="id-ID" sz="2800" b="1" dirty="0"/>
              <a:t>kadar Hb ibu hamil </a:t>
            </a:r>
            <a:r>
              <a:rPr lang="id-ID" sz="2800" b="1" dirty="0" smtClean="0"/>
              <a:t>yg konsumsi </a:t>
            </a:r>
            <a:r>
              <a:rPr lang="id-ID" sz="2800" b="1" dirty="0"/>
              <a:t>tablet besi </a:t>
            </a:r>
            <a:r>
              <a:rPr lang="en-US" sz="2800" b="1" dirty="0" smtClean="0"/>
              <a:t>&lt;</a:t>
            </a:r>
            <a:r>
              <a:rPr lang="id-ID" sz="2800" b="1" dirty="0" smtClean="0"/>
              <a:t>90 </a:t>
            </a:r>
            <a:r>
              <a:rPr lang="id-ID" sz="2800" b="1" dirty="0"/>
              <a:t>tablet. Maka besar sampel dapat dihitung </a:t>
            </a:r>
            <a:r>
              <a:rPr lang="id-ID" sz="2800" b="1" dirty="0" smtClean="0"/>
              <a:t>dgn gunakan </a:t>
            </a:r>
            <a:r>
              <a:rPr lang="id-ID" sz="2800" b="1" dirty="0"/>
              <a:t>uji hipotesis beda </a:t>
            </a:r>
            <a:r>
              <a:rPr lang="en-US" sz="2800" b="1" dirty="0" smtClean="0"/>
              <a:t>re</a:t>
            </a:r>
            <a:r>
              <a:rPr lang="id-ID" sz="2800" b="1" dirty="0" smtClean="0"/>
              <a:t>rata </a:t>
            </a:r>
            <a:r>
              <a:rPr lang="id-ID" sz="2800" b="1" dirty="0"/>
              <a:t>kelompok independen: </a:t>
            </a:r>
          </a:p>
          <a:p>
            <a:endParaRPr lang="id-ID" sz="2800" b="1" dirty="0"/>
          </a:p>
        </p:txBody>
      </p:sp>
    </p:spTree>
    <p:extLst>
      <p:ext uri="{BB962C8B-B14F-4D97-AF65-F5344CB8AC3E}">
        <p14:creationId xmlns:p14="http://schemas.microsoft.com/office/powerpoint/2010/main" val="41283509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1764103364"/>
              </p:ext>
            </p:extLst>
          </p:nvPr>
        </p:nvGraphicFramePr>
        <p:xfrm>
          <a:off x="304800" y="304800"/>
          <a:ext cx="6858000" cy="2430000"/>
        </p:xfrm>
        <a:graphic>
          <a:graphicData uri="http://schemas.openxmlformats.org/presentationml/2006/ole">
            <mc:AlternateContent xmlns:mc="http://schemas.openxmlformats.org/markup-compatibility/2006">
              <mc:Choice xmlns:v="urn:schemas-microsoft-com:vml" Requires="v">
                <p:oleObj spid="_x0000_s15370" name="Equation" r:id="rId3" imgW="1358310" imgH="482391" progId="Equation.3">
                  <p:embed/>
                </p:oleObj>
              </mc:Choice>
              <mc:Fallback>
                <p:oleObj name="Equation" r:id="rId3" imgW="1358310"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6858000" cy="24300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1819158340"/>
              </p:ext>
            </p:extLst>
          </p:nvPr>
        </p:nvGraphicFramePr>
        <p:xfrm>
          <a:off x="990600" y="3581400"/>
          <a:ext cx="7533409" cy="1905000"/>
        </p:xfrm>
        <a:graphic>
          <a:graphicData uri="http://schemas.openxmlformats.org/presentationml/2006/ole">
            <mc:AlternateContent xmlns:mc="http://schemas.openxmlformats.org/markup-compatibility/2006">
              <mc:Choice xmlns:v="urn:schemas-microsoft-com:vml" Requires="v">
                <p:oleObj spid="_x0000_s15371" name="Equation" r:id="rId5" imgW="1803400" imgH="457200" progId="Equation.3">
                  <p:embed/>
                </p:oleObj>
              </mc:Choice>
              <mc:Fallback>
                <p:oleObj name="Equation" r:id="rId5" imgW="18034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581400"/>
                        <a:ext cx="7533409" cy="1905000"/>
                      </a:xfrm>
                      <a:prstGeom prst="rect">
                        <a:avLst/>
                      </a:prstGeom>
                      <a:noFill/>
                    </p:spPr>
                  </p:pic>
                </p:oleObj>
              </mc:Fallback>
            </mc:AlternateContent>
          </a:graphicData>
        </a:graphic>
      </p:graphicFrame>
    </p:spTree>
    <p:extLst>
      <p:ext uri="{BB962C8B-B14F-4D97-AF65-F5344CB8AC3E}">
        <p14:creationId xmlns:p14="http://schemas.microsoft.com/office/powerpoint/2010/main" val="41478116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430490" cy="6555641"/>
          </a:xfrm>
          <a:prstGeom prst="rect">
            <a:avLst/>
          </a:prstGeom>
          <a:noFill/>
        </p:spPr>
        <p:txBody>
          <a:bodyPr wrap="square" rtlCol="0">
            <a:spAutoFit/>
          </a:bodyPr>
          <a:lstStyle/>
          <a:p>
            <a:pPr algn="ctr"/>
            <a:r>
              <a:rPr lang="en-US" sz="2800" b="1" u="sng" dirty="0">
                <a:latin typeface="+mj-lt"/>
              </a:rPr>
              <a:t>Contoh-8</a:t>
            </a:r>
            <a:br>
              <a:rPr lang="en-US" sz="2800" b="1" u="sng" dirty="0">
                <a:latin typeface="+mj-lt"/>
              </a:rPr>
            </a:br>
            <a:r>
              <a:rPr lang="en-US" sz="2800" b="1" dirty="0" err="1">
                <a:latin typeface="+mj-lt"/>
              </a:rPr>
              <a:t>Tujuan</a:t>
            </a:r>
            <a:r>
              <a:rPr lang="en-US" sz="2800" b="1" dirty="0">
                <a:latin typeface="+mj-lt"/>
              </a:rPr>
              <a:t> </a:t>
            </a:r>
            <a:r>
              <a:rPr lang="en-US" sz="2800" b="1" dirty="0" err="1">
                <a:latin typeface="+mj-lt"/>
              </a:rPr>
              <a:t>riset</a:t>
            </a:r>
            <a:r>
              <a:rPr lang="en-US" sz="2800" b="1" dirty="0">
                <a:latin typeface="+mj-lt"/>
              </a:rPr>
              <a:t>: </a:t>
            </a:r>
            <a:r>
              <a:rPr lang="en-US" sz="2800" b="1" dirty="0" err="1" smtClean="0">
                <a:latin typeface="+mj-lt"/>
              </a:rPr>
              <a:t>buktikan</a:t>
            </a:r>
            <a:r>
              <a:rPr lang="en-US" sz="2800" b="1" dirty="0" smtClean="0">
                <a:latin typeface="+mj-lt"/>
              </a:rPr>
              <a:t> </a:t>
            </a:r>
            <a:r>
              <a:rPr lang="en-US" sz="2800" b="1" dirty="0" err="1">
                <a:latin typeface="+mj-lt"/>
              </a:rPr>
              <a:t>apakah</a:t>
            </a:r>
            <a:r>
              <a:rPr lang="en-US" sz="2800" b="1" dirty="0">
                <a:latin typeface="+mj-lt"/>
              </a:rPr>
              <a:t> </a:t>
            </a:r>
            <a:r>
              <a:rPr lang="en-US" sz="2800" b="1" dirty="0" err="1">
                <a:latin typeface="+mj-lt"/>
              </a:rPr>
              <a:t>kadar</a:t>
            </a:r>
            <a:r>
              <a:rPr lang="en-US" sz="2800" b="1" dirty="0">
                <a:latin typeface="+mj-lt"/>
              </a:rPr>
              <a:t> </a:t>
            </a:r>
            <a:r>
              <a:rPr lang="en-US" sz="2800" b="1" dirty="0" err="1">
                <a:latin typeface="+mj-lt"/>
              </a:rPr>
              <a:t>Hb</a:t>
            </a:r>
            <a:r>
              <a:rPr lang="en-US" sz="2800" b="1" dirty="0">
                <a:latin typeface="+mj-lt"/>
              </a:rPr>
              <a:t> </a:t>
            </a:r>
            <a:r>
              <a:rPr lang="en-US" sz="2800" b="1" dirty="0" err="1">
                <a:latin typeface="+mj-lt"/>
              </a:rPr>
              <a:t>ibu</a:t>
            </a:r>
            <a:r>
              <a:rPr lang="en-US" sz="2800" b="1" dirty="0">
                <a:latin typeface="+mj-lt"/>
              </a:rPr>
              <a:t> </a:t>
            </a:r>
            <a:r>
              <a:rPr lang="en-US" sz="2800" b="1" dirty="0" err="1">
                <a:latin typeface="+mj-lt"/>
              </a:rPr>
              <a:t>hamil</a:t>
            </a:r>
            <a:r>
              <a:rPr lang="en-US" sz="2800" b="1" dirty="0">
                <a:latin typeface="+mj-lt"/>
              </a:rPr>
              <a:t> </a:t>
            </a:r>
            <a:r>
              <a:rPr lang="en-US" sz="2800" b="1" dirty="0" err="1" smtClean="0">
                <a:latin typeface="+mj-lt"/>
              </a:rPr>
              <a:t>yg</a:t>
            </a:r>
            <a:r>
              <a:rPr lang="en-US" sz="2800" b="1" dirty="0" smtClean="0">
                <a:latin typeface="+mj-lt"/>
              </a:rPr>
              <a:t> </a:t>
            </a:r>
            <a:r>
              <a:rPr lang="en-US" sz="2800" b="1" dirty="0" err="1">
                <a:latin typeface="+mj-lt"/>
              </a:rPr>
              <a:t>k</a:t>
            </a:r>
            <a:r>
              <a:rPr lang="en-US" sz="2800" b="1" dirty="0" err="1" smtClean="0">
                <a:latin typeface="+mj-lt"/>
              </a:rPr>
              <a:t>onsumsi</a:t>
            </a:r>
            <a:r>
              <a:rPr lang="en-US" sz="2800" b="1" dirty="0" smtClean="0">
                <a:latin typeface="+mj-lt"/>
              </a:rPr>
              <a:t> </a:t>
            </a:r>
            <a:r>
              <a:rPr lang="en-US" sz="2800" b="1" u="sng" dirty="0" smtClean="0">
                <a:latin typeface="+mj-lt"/>
              </a:rPr>
              <a:t>&gt;</a:t>
            </a:r>
            <a:r>
              <a:rPr lang="en-US" sz="2800" b="1" dirty="0" smtClean="0">
                <a:latin typeface="+mj-lt"/>
              </a:rPr>
              <a:t>90 </a:t>
            </a:r>
            <a:r>
              <a:rPr lang="en-US" sz="2800" b="1" dirty="0">
                <a:latin typeface="+mj-lt"/>
              </a:rPr>
              <a:t>tablet </a:t>
            </a:r>
            <a:r>
              <a:rPr lang="en-US" sz="2800" b="1" dirty="0" err="1">
                <a:latin typeface="+mj-lt"/>
              </a:rPr>
              <a:t>besi</a:t>
            </a:r>
            <a:r>
              <a:rPr lang="en-US" sz="2800" b="1" dirty="0">
                <a:latin typeface="+mj-lt"/>
              </a:rPr>
              <a:t>, </a:t>
            </a:r>
            <a:r>
              <a:rPr lang="en-US" sz="2800" b="1" dirty="0" err="1">
                <a:latin typeface="+mj-lt"/>
              </a:rPr>
              <a:t>lebih</a:t>
            </a:r>
            <a:r>
              <a:rPr lang="en-US" sz="2800" b="1" dirty="0">
                <a:latin typeface="+mj-lt"/>
              </a:rPr>
              <a:t> </a:t>
            </a:r>
            <a:r>
              <a:rPr lang="en-US" sz="2800" b="1" dirty="0" err="1">
                <a:latin typeface="+mj-lt"/>
              </a:rPr>
              <a:t>tinggi</a:t>
            </a:r>
            <a:r>
              <a:rPr lang="en-US" sz="2800" b="1" dirty="0">
                <a:latin typeface="+mj-lt"/>
              </a:rPr>
              <a:t> </a:t>
            </a:r>
            <a:r>
              <a:rPr lang="en-US" sz="2800" b="1" dirty="0" err="1" smtClean="0">
                <a:latin typeface="+mj-lt"/>
              </a:rPr>
              <a:t>dibanding</a:t>
            </a:r>
            <a:r>
              <a:rPr lang="en-US" sz="2800" b="1" dirty="0" smtClean="0">
                <a:latin typeface="+mj-lt"/>
              </a:rPr>
              <a:t> </a:t>
            </a:r>
            <a:r>
              <a:rPr lang="en-US" sz="2800" b="1" dirty="0" err="1" smtClean="0">
                <a:latin typeface="+mj-lt"/>
              </a:rPr>
              <a:t>yg</a:t>
            </a:r>
            <a:r>
              <a:rPr lang="en-US" sz="2800" b="1" dirty="0" smtClean="0">
                <a:latin typeface="+mj-lt"/>
              </a:rPr>
              <a:t> </a:t>
            </a:r>
            <a:r>
              <a:rPr lang="en-US" sz="2800" b="1" dirty="0" err="1">
                <a:latin typeface="+mj-lt"/>
              </a:rPr>
              <a:t>k</a:t>
            </a:r>
            <a:r>
              <a:rPr lang="en-US" sz="2800" b="1" dirty="0" err="1" smtClean="0">
                <a:latin typeface="+mj-lt"/>
              </a:rPr>
              <a:t>onsumsi</a:t>
            </a:r>
            <a:r>
              <a:rPr lang="en-US" sz="2800" b="1" dirty="0" smtClean="0">
                <a:latin typeface="+mj-lt"/>
              </a:rPr>
              <a:t> &lt;90 </a:t>
            </a:r>
            <a:r>
              <a:rPr lang="en-US" sz="2800" b="1" dirty="0">
                <a:latin typeface="+mj-lt"/>
              </a:rPr>
              <a:t>tablet </a:t>
            </a:r>
            <a:r>
              <a:rPr lang="en-US" sz="2800" b="1" dirty="0" err="1">
                <a:latin typeface="+mj-lt"/>
              </a:rPr>
              <a:t>besi</a:t>
            </a:r>
            <a:r>
              <a:rPr lang="en-US" sz="2800" b="1" dirty="0">
                <a:latin typeface="+mj-lt"/>
              </a:rPr>
              <a:t>. </a:t>
            </a:r>
            <a:endParaRPr lang="id-ID" sz="2800" b="1" dirty="0" smtClean="0">
              <a:latin typeface="+mj-lt"/>
            </a:endParaRPr>
          </a:p>
          <a:p>
            <a:pPr algn="ctr"/>
            <a:endParaRPr lang="en-US" sz="2800" b="1" dirty="0" smtClean="0">
              <a:latin typeface="+mj-lt"/>
            </a:endParaRPr>
          </a:p>
          <a:p>
            <a:pPr algn="ctr"/>
            <a:r>
              <a:rPr lang="en-US" sz="2800" b="1" dirty="0" err="1" smtClean="0">
                <a:latin typeface="+mj-lt"/>
              </a:rPr>
              <a:t>Penelitian</a:t>
            </a:r>
            <a:r>
              <a:rPr lang="en-US" sz="2800" b="1" dirty="0" smtClean="0">
                <a:latin typeface="+mj-lt"/>
              </a:rPr>
              <a:t> </a:t>
            </a:r>
            <a:r>
              <a:rPr lang="en-US" sz="2800" b="1" dirty="0" err="1">
                <a:latin typeface="+mj-lt"/>
              </a:rPr>
              <a:t>pendahuluan</a:t>
            </a:r>
            <a:r>
              <a:rPr lang="en-US" sz="2800" b="1" dirty="0">
                <a:latin typeface="+mj-lt"/>
              </a:rPr>
              <a:t> </a:t>
            </a:r>
            <a:r>
              <a:rPr lang="en-US" sz="2800" b="1" dirty="0" err="1" smtClean="0">
                <a:latin typeface="+mj-lt"/>
              </a:rPr>
              <a:t>dgn</a:t>
            </a:r>
            <a:r>
              <a:rPr lang="en-US" sz="2800" b="1" dirty="0" smtClean="0">
                <a:latin typeface="+mj-lt"/>
              </a:rPr>
              <a:t> </a:t>
            </a:r>
            <a:r>
              <a:rPr lang="en-US" sz="2800" b="1" dirty="0" err="1">
                <a:latin typeface="+mj-lt"/>
              </a:rPr>
              <a:t>sampel</a:t>
            </a:r>
            <a:r>
              <a:rPr lang="en-US" sz="2800" b="1" dirty="0">
                <a:latin typeface="+mj-lt"/>
              </a:rPr>
              <a:t> 20 </a:t>
            </a:r>
            <a:r>
              <a:rPr lang="en-US" sz="2800" b="1" dirty="0" err="1">
                <a:latin typeface="+mj-lt"/>
              </a:rPr>
              <a:t>ibu</a:t>
            </a:r>
            <a:r>
              <a:rPr lang="en-US" sz="2800" b="1" dirty="0">
                <a:latin typeface="+mj-lt"/>
              </a:rPr>
              <a:t> </a:t>
            </a:r>
            <a:r>
              <a:rPr lang="en-US" sz="2800" b="1" dirty="0" err="1">
                <a:latin typeface="+mj-lt"/>
              </a:rPr>
              <a:t>hamil</a:t>
            </a:r>
            <a:r>
              <a:rPr lang="en-US" sz="2800" b="1" dirty="0">
                <a:latin typeface="+mj-lt"/>
              </a:rPr>
              <a:t> (n</a:t>
            </a:r>
            <a:r>
              <a:rPr lang="en-US" sz="2800" b="1" baseline="-25000" dirty="0">
                <a:latin typeface="+mj-lt"/>
              </a:rPr>
              <a:t>1</a:t>
            </a:r>
            <a:r>
              <a:rPr lang="en-US" sz="2800" b="1" dirty="0">
                <a:latin typeface="+mj-lt"/>
              </a:rPr>
              <a:t>=20) </a:t>
            </a:r>
            <a:r>
              <a:rPr lang="en-US" sz="2800" b="1" dirty="0" err="1" smtClean="0">
                <a:latin typeface="+mj-lt"/>
              </a:rPr>
              <a:t>yg</a:t>
            </a:r>
            <a:r>
              <a:rPr lang="en-US" sz="2800" b="1" dirty="0" smtClean="0">
                <a:latin typeface="+mj-lt"/>
              </a:rPr>
              <a:t> </a:t>
            </a:r>
            <a:r>
              <a:rPr lang="en-US" sz="2800" b="1" dirty="0" err="1">
                <a:latin typeface="+mj-lt"/>
              </a:rPr>
              <a:t>k</a:t>
            </a:r>
            <a:r>
              <a:rPr lang="en-US" sz="2800" b="1" dirty="0" err="1" smtClean="0">
                <a:latin typeface="+mj-lt"/>
              </a:rPr>
              <a:t>onsumsi</a:t>
            </a:r>
            <a:r>
              <a:rPr lang="en-US" sz="2800" b="1" dirty="0" smtClean="0">
                <a:latin typeface="+mj-lt"/>
              </a:rPr>
              <a:t> </a:t>
            </a:r>
            <a:r>
              <a:rPr lang="en-US" sz="2800" b="1" u="sng" dirty="0" smtClean="0">
                <a:latin typeface="+mj-lt"/>
              </a:rPr>
              <a:t>&gt;</a:t>
            </a:r>
            <a:r>
              <a:rPr lang="en-US" sz="2800" b="1" dirty="0" smtClean="0">
                <a:latin typeface="+mj-lt"/>
              </a:rPr>
              <a:t> </a:t>
            </a:r>
            <a:r>
              <a:rPr lang="en-US" sz="2800" b="1" dirty="0">
                <a:latin typeface="+mj-lt"/>
              </a:rPr>
              <a:t>90 tablet </a:t>
            </a:r>
            <a:r>
              <a:rPr lang="en-US" sz="2800" b="1" dirty="0" err="1">
                <a:latin typeface="+mj-lt"/>
              </a:rPr>
              <a:t>besi</a:t>
            </a:r>
            <a:r>
              <a:rPr lang="en-US" sz="2800" b="1" dirty="0">
                <a:latin typeface="+mj-lt"/>
              </a:rPr>
              <a:t> </a:t>
            </a:r>
            <a:r>
              <a:rPr lang="en-US" sz="2800" b="1" dirty="0" err="1">
                <a:latin typeface="+mj-lt"/>
              </a:rPr>
              <a:t>didapatkan</a:t>
            </a:r>
            <a:r>
              <a:rPr lang="en-US" sz="2800" b="1" dirty="0">
                <a:latin typeface="+mj-lt"/>
              </a:rPr>
              <a:t> </a:t>
            </a:r>
            <a:r>
              <a:rPr lang="en-US" sz="2800" b="1" dirty="0" err="1" smtClean="0">
                <a:latin typeface="+mj-lt"/>
              </a:rPr>
              <a:t>rerata</a:t>
            </a:r>
            <a:r>
              <a:rPr lang="en-US" sz="2800" b="1" dirty="0" smtClean="0">
                <a:latin typeface="+mj-lt"/>
              </a:rPr>
              <a:t> </a:t>
            </a:r>
            <a:r>
              <a:rPr lang="en-US" sz="2800" b="1" dirty="0" err="1">
                <a:latin typeface="+mj-lt"/>
              </a:rPr>
              <a:t>kadar</a:t>
            </a:r>
            <a:r>
              <a:rPr lang="en-US" sz="2800" b="1" dirty="0">
                <a:latin typeface="+mj-lt"/>
              </a:rPr>
              <a:t> </a:t>
            </a:r>
            <a:r>
              <a:rPr lang="en-US" sz="2800" b="1" dirty="0" err="1">
                <a:latin typeface="+mj-lt"/>
              </a:rPr>
              <a:t>Hb</a:t>
            </a:r>
            <a:r>
              <a:rPr lang="en-US" sz="2800" b="1" dirty="0">
                <a:latin typeface="+mj-lt"/>
              </a:rPr>
              <a:t> 12,5 </a:t>
            </a:r>
            <a:r>
              <a:rPr lang="en-US" sz="2800" b="1" dirty="0" smtClean="0">
                <a:latin typeface="+mj-lt"/>
              </a:rPr>
              <a:t>g/dl </a:t>
            </a:r>
            <a:r>
              <a:rPr lang="en-US" sz="2800" b="1" u="sng" dirty="0" smtClean="0">
                <a:latin typeface="+mj-lt"/>
              </a:rPr>
              <a:t>+</a:t>
            </a:r>
            <a:r>
              <a:rPr lang="en-US" sz="2800" b="1" dirty="0" smtClean="0">
                <a:latin typeface="+mj-lt"/>
              </a:rPr>
              <a:t>6,0 (u</a:t>
            </a:r>
            <a:r>
              <a:rPr lang="en-US" sz="2800" b="1" baseline="-25000" dirty="0" smtClean="0">
                <a:latin typeface="+mj-lt"/>
              </a:rPr>
              <a:t>1</a:t>
            </a:r>
            <a:r>
              <a:rPr lang="en-US" sz="2800" b="1" dirty="0" smtClean="0">
                <a:latin typeface="+mj-lt"/>
              </a:rPr>
              <a:t>=12.5 </a:t>
            </a:r>
            <a:r>
              <a:rPr lang="en-US" sz="2800" b="1" dirty="0" err="1">
                <a:latin typeface="+mj-lt"/>
              </a:rPr>
              <a:t>dan</a:t>
            </a:r>
            <a:r>
              <a:rPr lang="en-US" sz="2800" b="1" dirty="0">
                <a:latin typeface="+mj-lt"/>
              </a:rPr>
              <a:t> S</a:t>
            </a:r>
            <a:r>
              <a:rPr lang="en-US" sz="2800" b="1" baseline="-25000" dirty="0">
                <a:latin typeface="+mj-lt"/>
              </a:rPr>
              <a:t>1</a:t>
            </a:r>
            <a:r>
              <a:rPr lang="en-US" sz="2800" b="1" dirty="0">
                <a:latin typeface="+mj-lt"/>
              </a:rPr>
              <a:t>=6) </a:t>
            </a:r>
            <a:r>
              <a:rPr lang="en-US" sz="2800" b="1" dirty="0" err="1">
                <a:latin typeface="+mj-lt"/>
              </a:rPr>
              <a:t>dan</a:t>
            </a:r>
            <a:r>
              <a:rPr lang="en-US" sz="2800" b="1" dirty="0">
                <a:latin typeface="+mj-lt"/>
              </a:rPr>
              <a:t> 20 </a:t>
            </a:r>
            <a:r>
              <a:rPr lang="en-US" sz="2800" b="1" dirty="0" err="1">
                <a:latin typeface="+mj-lt"/>
              </a:rPr>
              <a:t>ibu</a:t>
            </a:r>
            <a:r>
              <a:rPr lang="en-US" sz="2800" b="1" dirty="0">
                <a:latin typeface="+mj-lt"/>
              </a:rPr>
              <a:t> </a:t>
            </a:r>
            <a:r>
              <a:rPr lang="en-US" sz="2800" b="1" dirty="0" err="1">
                <a:latin typeface="+mj-lt"/>
              </a:rPr>
              <a:t>hamil</a:t>
            </a:r>
            <a:r>
              <a:rPr lang="en-US" sz="2800" b="1" dirty="0">
                <a:latin typeface="+mj-lt"/>
              </a:rPr>
              <a:t> (n</a:t>
            </a:r>
            <a:r>
              <a:rPr lang="en-US" sz="2800" b="1" baseline="-25000" dirty="0">
                <a:latin typeface="+mj-lt"/>
              </a:rPr>
              <a:t>2</a:t>
            </a:r>
            <a:r>
              <a:rPr lang="en-US" sz="2800" b="1" dirty="0">
                <a:latin typeface="+mj-lt"/>
              </a:rPr>
              <a:t>=20) </a:t>
            </a:r>
            <a:r>
              <a:rPr lang="en-US" sz="2800" b="1" dirty="0" err="1" smtClean="0">
                <a:latin typeface="+mj-lt"/>
              </a:rPr>
              <a:t>yg</a:t>
            </a:r>
            <a:r>
              <a:rPr lang="en-US" sz="2800" b="1" dirty="0" smtClean="0">
                <a:latin typeface="+mj-lt"/>
              </a:rPr>
              <a:t> </a:t>
            </a:r>
            <a:r>
              <a:rPr lang="en-US" sz="2800" b="1" dirty="0" err="1">
                <a:latin typeface="+mj-lt"/>
              </a:rPr>
              <a:t>k</a:t>
            </a:r>
            <a:r>
              <a:rPr lang="en-US" sz="2800" b="1" dirty="0" err="1" smtClean="0">
                <a:latin typeface="+mj-lt"/>
              </a:rPr>
              <a:t>onsumsi</a:t>
            </a:r>
            <a:r>
              <a:rPr lang="en-US" sz="2800" b="1" dirty="0" smtClean="0">
                <a:latin typeface="+mj-lt"/>
              </a:rPr>
              <a:t> &lt;90 </a:t>
            </a:r>
            <a:r>
              <a:rPr lang="en-US" sz="2800" b="1" dirty="0">
                <a:latin typeface="+mj-lt"/>
              </a:rPr>
              <a:t>tablet </a:t>
            </a:r>
            <a:r>
              <a:rPr lang="en-US" sz="2800" b="1" dirty="0" err="1">
                <a:latin typeface="+mj-lt"/>
              </a:rPr>
              <a:t>besi</a:t>
            </a:r>
            <a:r>
              <a:rPr lang="en-US" sz="2800" b="1" dirty="0">
                <a:latin typeface="+mj-lt"/>
              </a:rPr>
              <a:t> </a:t>
            </a:r>
            <a:r>
              <a:rPr lang="en-US" sz="2800" b="1" dirty="0" err="1">
                <a:latin typeface="+mj-lt"/>
              </a:rPr>
              <a:t>didapatkan</a:t>
            </a:r>
            <a:r>
              <a:rPr lang="en-US" sz="2800" b="1" dirty="0">
                <a:latin typeface="+mj-lt"/>
              </a:rPr>
              <a:t> </a:t>
            </a:r>
            <a:r>
              <a:rPr lang="en-US" sz="2800" b="1" dirty="0" err="1" smtClean="0">
                <a:latin typeface="+mj-lt"/>
              </a:rPr>
              <a:t>rerata</a:t>
            </a:r>
            <a:r>
              <a:rPr lang="en-US" sz="2800" b="1" dirty="0" smtClean="0">
                <a:latin typeface="+mj-lt"/>
              </a:rPr>
              <a:t> </a:t>
            </a:r>
            <a:r>
              <a:rPr lang="en-US" sz="2800" b="1" dirty="0" err="1">
                <a:latin typeface="+mj-lt"/>
              </a:rPr>
              <a:t>kadar</a:t>
            </a:r>
            <a:r>
              <a:rPr lang="en-US" sz="2800" b="1" dirty="0">
                <a:latin typeface="+mj-lt"/>
              </a:rPr>
              <a:t> </a:t>
            </a:r>
            <a:r>
              <a:rPr lang="en-US" sz="2800" b="1" dirty="0" err="1">
                <a:latin typeface="+mj-lt"/>
              </a:rPr>
              <a:t>Hb</a:t>
            </a:r>
            <a:r>
              <a:rPr lang="en-US" sz="2800" b="1" dirty="0">
                <a:latin typeface="+mj-lt"/>
              </a:rPr>
              <a:t> 9,5 </a:t>
            </a:r>
            <a:r>
              <a:rPr lang="en-US" sz="2800" b="1" dirty="0" smtClean="0">
                <a:latin typeface="+mj-lt"/>
              </a:rPr>
              <a:t>g/dl </a:t>
            </a:r>
            <a:r>
              <a:rPr lang="en-US" sz="2800" b="1" u="sng" dirty="0" smtClean="0">
                <a:latin typeface="+mj-lt"/>
              </a:rPr>
              <a:t>+</a:t>
            </a:r>
            <a:r>
              <a:rPr lang="en-US" sz="2800" b="1" dirty="0" smtClean="0">
                <a:latin typeface="+mj-lt"/>
              </a:rPr>
              <a:t>7,0 </a:t>
            </a:r>
            <a:r>
              <a:rPr lang="en-US" sz="2800" b="1" dirty="0">
                <a:latin typeface="+mj-lt"/>
              </a:rPr>
              <a:t>(u</a:t>
            </a:r>
            <a:r>
              <a:rPr lang="en-US" sz="2800" b="1" baseline="-25000" dirty="0">
                <a:latin typeface="+mj-lt"/>
              </a:rPr>
              <a:t>2</a:t>
            </a:r>
            <a:r>
              <a:rPr lang="en-US" sz="2800" b="1" dirty="0">
                <a:latin typeface="+mj-lt"/>
              </a:rPr>
              <a:t>=9.5 </a:t>
            </a:r>
            <a:r>
              <a:rPr lang="en-US" sz="2800" b="1" dirty="0" err="1">
                <a:latin typeface="+mj-lt"/>
              </a:rPr>
              <a:t>dan</a:t>
            </a:r>
            <a:r>
              <a:rPr lang="en-US" sz="2800" b="1" dirty="0">
                <a:latin typeface="+mj-lt"/>
              </a:rPr>
              <a:t> S</a:t>
            </a:r>
            <a:r>
              <a:rPr lang="en-US" sz="2800" b="1" baseline="-25000" dirty="0">
                <a:latin typeface="+mj-lt"/>
              </a:rPr>
              <a:t>2</a:t>
            </a:r>
            <a:r>
              <a:rPr lang="en-US" sz="2800" b="1" dirty="0">
                <a:latin typeface="+mj-lt"/>
              </a:rPr>
              <a:t>=7). </a:t>
            </a:r>
            <a:endParaRPr lang="en-US" sz="2800" b="1" dirty="0" smtClean="0">
              <a:latin typeface="+mj-lt"/>
            </a:endParaRPr>
          </a:p>
          <a:p>
            <a:pPr algn="ctr"/>
            <a:r>
              <a:rPr lang="en-US" sz="2800" b="1" dirty="0">
                <a:latin typeface="+mj-lt"/>
              </a:rPr>
              <a:t> </a:t>
            </a:r>
            <a:r>
              <a:rPr lang="en-US" sz="2800" b="1" dirty="0" smtClean="0">
                <a:latin typeface="+mj-lt"/>
              </a:rPr>
              <a:t>      P</a:t>
            </a:r>
            <a:r>
              <a:rPr lang="id-ID" sz="2800" b="1" dirty="0">
                <a:latin typeface="+mj-lt"/>
              </a:rPr>
              <a:t>eneliti menginginkan tingkat kepercayaan </a:t>
            </a:r>
            <a:r>
              <a:rPr lang="en-US" sz="2800" b="1" dirty="0">
                <a:latin typeface="+mj-lt"/>
              </a:rPr>
              <a:t>9</a:t>
            </a:r>
            <a:r>
              <a:rPr lang="id-ID" sz="2800" b="1" dirty="0">
                <a:latin typeface="+mj-lt"/>
              </a:rPr>
              <a:t>5% </a:t>
            </a:r>
            <a:r>
              <a:rPr lang="en-US" sz="2800" b="1" dirty="0">
                <a:latin typeface="+mj-lt"/>
              </a:rPr>
              <a:t>(Z</a:t>
            </a:r>
            <a:r>
              <a:rPr lang="en-US" sz="2800" b="1" baseline="-25000" dirty="0">
                <a:latin typeface="+mj-lt"/>
              </a:rPr>
              <a:t>α/2</a:t>
            </a:r>
            <a:r>
              <a:rPr lang="en-US" sz="2800" b="1" dirty="0">
                <a:latin typeface="+mj-lt"/>
              </a:rPr>
              <a:t>= 1,64) &amp;</a:t>
            </a:r>
            <a:r>
              <a:rPr lang="en-US" sz="2800" b="1" dirty="0" smtClean="0">
                <a:latin typeface="+mj-lt"/>
              </a:rPr>
              <a:t> </a:t>
            </a:r>
            <a:r>
              <a:rPr lang="en-US" sz="2800" b="1" dirty="0" err="1">
                <a:latin typeface="+mj-lt"/>
              </a:rPr>
              <a:t>kekuatan</a:t>
            </a:r>
            <a:r>
              <a:rPr lang="en-US" sz="2800" b="1" dirty="0">
                <a:latin typeface="+mj-lt"/>
              </a:rPr>
              <a:t> </a:t>
            </a:r>
            <a:r>
              <a:rPr lang="en-US" sz="2800" b="1" dirty="0" err="1">
                <a:latin typeface="+mj-lt"/>
              </a:rPr>
              <a:t>uji</a:t>
            </a:r>
            <a:r>
              <a:rPr lang="en-US" sz="2800" b="1" dirty="0">
                <a:latin typeface="+mj-lt"/>
              </a:rPr>
              <a:t> 90% (</a:t>
            </a:r>
            <a:r>
              <a:rPr lang="en-US" sz="2800" b="1" dirty="0" err="1">
                <a:latin typeface="+mj-lt"/>
              </a:rPr>
              <a:t>Z</a:t>
            </a:r>
            <a:r>
              <a:rPr lang="en-US" sz="2800" b="1" baseline="-25000" dirty="0" err="1">
                <a:latin typeface="+mj-lt"/>
              </a:rPr>
              <a:t>b</a:t>
            </a:r>
            <a:r>
              <a:rPr lang="en-US" sz="2800" b="1" dirty="0">
                <a:latin typeface="+mj-lt"/>
              </a:rPr>
              <a:t>= 1,28). </a:t>
            </a:r>
            <a:endParaRPr lang="en-US" sz="2800" b="1" dirty="0" smtClean="0">
              <a:latin typeface="+mj-lt"/>
            </a:endParaRPr>
          </a:p>
          <a:p>
            <a:endParaRPr lang="en-US" sz="2800" b="1" dirty="0" smtClean="0">
              <a:latin typeface="+mj-lt"/>
            </a:endParaRPr>
          </a:p>
          <a:p>
            <a:r>
              <a:rPr lang="en-US" sz="2800" b="1" dirty="0" err="1" smtClean="0">
                <a:latin typeface="+mj-lt"/>
              </a:rPr>
              <a:t>Maka</a:t>
            </a:r>
            <a:r>
              <a:rPr lang="en-US" sz="2800" b="1" dirty="0" smtClean="0">
                <a:latin typeface="+mj-lt"/>
              </a:rPr>
              <a:t> </a:t>
            </a:r>
            <a:r>
              <a:rPr lang="en-US" sz="2800" b="1" dirty="0" err="1">
                <a:latin typeface="+mj-lt"/>
              </a:rPr>
              <a:t>diperlukan</a:t>
            </a:r>
            <a:r>
              <a:rPr lang="en-US" sz="2800" b="1" dirty="0">
                <a:latin typeface="+mj-lt"/>
              </a:rPr>
              <a:t> </a:t>
            </a:r>
            <a:r>
              <a:rPr lang="en-US" sz="2800" b="1" dirty="0" err="1">
                <a:latin typeface="+mj-lt"/>
              </a:rPr>
              <a:t>sampel</a:t>
            </a:r>
            <a:r>
              <a:rPr lang="en-US" sz="2800" b="1" dirty="0">
                <a:latin typeface="+mj-lt"/>
              </a:rPr>
              <a:t> minimum </a:t>
            </a:r>
            <a:r>
              <a:rPr lang="en-US" sz="2800" b="1" dirty="0" smtClean="0">
                <a:latin typeface="+mj-lt"/>
              </a:rPr>
              <a:t>82</a:t>
            </a:r>
            <a:r>
              <a:rPr lang="id-ID" sz="2800" b="1" dirty="0">
                <a:latin typeface="+mj-lt"/>
              </a:rPr>
              <a:t> </a:t>
            </a:r>
            <a:r>
              <a:rPr lang="id-ID" sz="2800" b="1" dirty="0" smtClean="0">
                <a:latin typeface="+mj-lt"/>
              </a:rPr>
              <a:t>untuk kedua kelompok bumil</a:t>
            </a:r>
            <a:endParaRPr lang="id-ID" sz="2800" b="1" dirty="0">
              <a:latin typeface="+mj-lt"/>
            </a:endParaRPr>
          </a:p>
        </p:txBody>
      </p:sp>
    </p:spTree>
    <p:extLst>
      <p:ext uri="{BB962C8B-B14F-4D97-AF65-F5344CB8AC3E}">
        <p14:creationId xmlns:p14="http://schemas.microsoft.com/office/powerpoint/2010/main" val="28218841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124754"/>
          </a:xfrm>
          <a:prstGeom prst="rect">
            <a:avLst/>
          </a:prstGeom>
          <a:noFill/>
        </p:spPr>
        <p:txBody>
          <a:bodyPr wrap="square" rtlCol="0">
            <a:spAutoFit/>
          </a:bodyPr>
          <a:lstStyle/>
          <a:p>
            <a:r>
              <a:rPr lang="id-ID" sz="2800" b="1" dirty="0"/>
              <a:t>Sampel minimum yang dibutuhkan adalah 82 ibu hamil. Namun, seringkali kita tidak punya daftar ibu hamil yang akurat dan terbaru di tingkat Kabupaten, sehingga kita lakukan penarikan sampel secara bertahap, tahap pertama memilih beberapa Desa dan tahap kedua memilih beberapa Balita di Desa terpilih. </a:t>
            </a:r>
            <a:endParaRPr lang="id-ID" sz="2800" b="1" dirty="0" smtClean="0"/>
          </a:p>
          <a:p>
            <a:endParaRPr lang="en-US" sz="2800" b="1" dirty="0" smtClean="0"/>
          </a:p>
          <a:p>
            <a:r>
              <a:rPr lang="id-ID" sz="2800" b="1" dirty="0" smtClean="0"/>
              <a:t>Sehingga </a:t>
            </a:r>
            <a:r>
              <a:rPr lang="id-ID" sz="2800" b="1" dirty="0"/>
              <a:t>besar sampelnya perlu dikalikan dengan efek disain. </a:t>
            </a:r>
            <a:endParaRPr lang="en-US" sz="2800" b="1" dirty="0" smtClean="0"/>
          </a:p>
          <a:p>
            <a:r>
              <a:rPr lang="id-ID" sz="2800" b="1" dirty="0" smtClean="0"/>
              <a:t>Misalnya </a:t>
            </a:r>
            <a:r>
              <a:rPr lang="id-ID" sz="2800" b="1" dirty="0"/>
              <a:t>disain efek=2, maka sampel minimumnya adalah 162 ibu hamil. Bila jumlah desa yang dipilih adalah 30 desa, maka di masing-masing desa dipilih 6 responden ibu hamil. </a:t>
            </a:r>
          </a:p>
          <a:p>
            <a:endParaRPr lang="id-ID" sz="2800" b="1" dirty="0"/>
          </a:p>
        </p:txBody>
      </p:sp>
    </p:spTree>
    <p:extLst>
      <p:ext uri="{BB962C8B-B14F-4D97-AF65-F5344CB8AC3E}">
        <p14:creationId xmlns:p14="http://schemas.microsoft.com/office/powerpoint/2010/main" val="11202045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sp>
        <p:nvSpPr>
          <p:cNvPr id="3" name="Text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563038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626" y="657225"/>
            <a:ext cx="8115300" cy="5262979"/>
          </a:xfrm>
          <a:prstGeom prst="rect">
            <a:avLst/>
          </a:prstGeom>
          <a:noFill/>
        </p:spPr>
        <p:txBody>
          <a:bodyPr wrap="square" rtlCol="0">
            <a:spAutoFit/>
          </a:bodyPr>
          <a:lstStyle/>
          <a:p>
            <a:r>
              <a:rPr lang="id-ID" sz="2800" b="1" dirty="0" smtClean="0"/>
              <a:t>Efek desain merupakan perbandingan antara varians yg diperoleh pd pengambilan sampel secara kompleks (spt sampel klaster) dgn varians  jika pengambilan sampel acak sederhana. </a:t>
            </a:r>
            <a:endParaRPr lang="en-US" sz="2800" b="1" dirty="0" smtClean="0"/>
          </a:p>
          <a:p>
            <a:endParaRPr lang="en-US" sz="2800" b="1" dirty="0" smtClean="0"/>
          </a:p>
          <a:p>
            <a:r>
              <a:rPr lang="id-ID" sz="2800" b="1" dirty="0" smtClean="0"/>
              <a:t>Besar efek d</a:t>
            </a:r>
            <a:r>
              <a:rPr lang="en-US" sz="2800" b="1" dirty="0" smtClean="0"/>
              <a:t>i</a:t>
            </a:r>
            <a:r>
              <a:rPr lang="id-ID" sz="2800" b="1" dirty="0" smtClean="0"/>
              <a:t>sain diperoleh dari </a:t>
            </a:r>
            <a:r>
              <a:rPr lang="en-US" sz="2800" b="1" dirty="0" err="1" smtClean="0"/>
              <a:t>laporan</a:t>
            </a:r>
            <a:r>
              <a:rPr lang="en-US" sz="2800" b="1" dirty="0" smtClean="0"/>
              <a:t> </a:t>
            </a:r>
            <a:r>
              <a:rPr lang="id-ID" sz="2800" b="1" dirty="0" smtClean="0"/>
              <a:t>survei </a:t>
            </a:r>
            <a:r>
              <a:rPr lang="en-US" sz="2800" b="1" dirty="0" err="1" smtClean="0"/>
              <a:t>terdahulu</a:t>
            </a:r>
            <a:r>
              <a:rPr lang="id-ID" sz="2800" b="1" dirty="0" smtClean="0"/>
              <a:t>. </a:t>
            </a:r>
            <a:endParaRPr lang="en-US" sz="2800" b="1" dirty="0" smtClean="0"/>
          </a:p>
          <a:p>
            <a:endParaRPr lang="en-US" sz="2800" b="1" dirty="0" smtClean="0"/>
          </a:p>
          <a:p>
            <a:r>
              <a:rPr lang="id-ID" sz="2800" b="1" dirty="0" smtClean="0"/>
              <a:t>Semakin besar homogenitas antar klaster dibanding homogenitas dlm klaster </a:t>
            </a:r>
            <a:r>
              <a:rPr lang="en-US" sz="2800" b="1" dirty="0" smtClean="0"/>
              <a:t>a/ </a:t>
            </a:r>
            <a:r>
              <a:rPr lang="en-US" sz="2800" b="1" dirty="0" err="1" smtClean="0"/>
              <a:t>semakin</a:t>
            </a:r>
            <a:r>
              <a:rPr lang="en-US" sz="2800" b="1" dirty="0" smtClean="0"/>
              <a:t> </a:t>
            </a:r>
            <a:r>
              <a:rPr lang="en-US" sz="2800" b="1" dirty="0" err="1" smtClean="0"/>
              <a:t>besar</a:t>
            </a:r>
            <a:r>
              <a:rPr lang="en-US" sz="2800" b="1" dirty="0" smtClean="0"/>
              <a:t> </a:t>
            </a:r>
            <a:r>
              <a:rPr lang="en-US" sz="2800" b="1" dirty="0" err="1" smtClean="0"/>
              <a:t>varians</a:t>
            </a:r>
            <a:r>
              <a:rPr lang="en-US" sz="2800" b="1" dirty="0" smtClean="0"/>
              <a:t> </a:t>
            </a:r>
            <a:r>
              <a:rPr lang="en-US" sz="2800" b="1" dirty="0" err="1" smtClean="0"/>
              <a:t>antar</a:t>
            </a:r>
            <a:r>
              <a:rPr lang="en-US" sz="2800" b="1" dirty="0" smtClean="0"/>
              <a:t> </a:t>
            </a:r>
            <a:r>
              <a:rPr lang="en-US" sz="2800" b="1" dirty="0" err="1" smtClean="0"/>
              <a:t>klaster</a:t>
            </a:r>
            <a:r>
              <a:rPr lang="en-US" sz="2800" b="1" dirty="0" smtClean="0"/>
              <a:t> </a:t>
            </a:r>
            <a:r>
              <a:rPr lang="en-US" sz="2800" b="1" dirty="0" err="1" smtClean="0"/>
              <a:t>dibanding</a:t>
            </a:r>
            <a:r>
              <a:rPr lang="en-US" sz="2800" b="1" dirty="0" smtClean="0"/>
              <a:t> </a:t>
            </a:r>
            <a:r>
              <a:rPr lang="en-US" sz="2800" b="1" dirty="0" err="1" smtClean="0"/>
              <a:t>dgn</a:t>
            </a:r>
            <a:r>
              <a:rPr lang="en-US" sz="2800" b="1" dirty="0" smtClean="0"/>
              <a:t> </a:t>
            </a:r>
            <a:r>
              <a:rPr lang="en-US" sz="2800" b="1" dirty="0" err="1" smtClean="0"/>
              <a:t>varians</a:t>
            </a:r>
            <a:r>
              <a:rPr lang="en-US" sz="2800" b="1" dirty="0" smtClean="0"/>
              <a:t> </a:t>
            </a:r>
            <a:r>
              <a:rPr lang="en-US" sz="2800" b="1" dirty="0" err="1" smtClean="0"/>
              <a:t>dlm</a:t>
            </a:r>
            <a:r>
              <a:rPr lang="en-US" sz="2800" b="1" dirty="0" smtClean="0"/>
              <a:t> </a:t>
            </a:r>
            <a:r>
              <a:rPr lang="en-US" sz="2800" b="1" dirty="0" err="1" smtClean="0"/>
              <a:t>klaster</a:t>
            </a:r>
            <a:r>
              <a:rPr lang="id-ID" sz="2800" b="1" dirty="0" smtClean="0"/>
              <a:t>, semakin besar pula efek desain</a:t>
            </a:r>
            <a:r>
              <a:rPr lang="en-US" sz="2800" b="1" dirty="0" err="1" smtClean="0"/>
              <a:t>nya</a:t>
            </a:r>
            <a:r>
              <a:rPr lang="id-ID" sz="2800" b="1" dirty="0" smtClean="0"/>
              <a:t>. </a:t>
            </a:r>
            <a:endParaRPr lang="en-US" sz="2800" b="1" dirty="0" smtClean="0"/>
          </a:p>
        </p:txBody>
      </p:sp>
    </p:spTree>
    <p:extLst>
      <p:ext uri="{BB962C8B-B14F-4D97-AF65-F5344CB8AC3E}">
        <p14:creationId xmlns:p14="http://schemas.microsoft.com/office/powerpoint/2010/main" val="2311316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799" y="1143000"/>
            <a:ext cx="8403771" cy="4401205"/>
          </a:xfrm>
          <a:prstGeom prst="rect">
            <a:avLst/>
          </a:prstGeom>
          <a:noFill/>
        </p:spPr>
        <p:txBody>
          <a:bodyPr wrap="square" rtlCol="0">
            <a:spAutoFit/>
          </a:bodyPr>
          <a:lstStyle/>
          <a:p>
            <a:r>
              <a:rPr lang="id-ID" sz="2800" b="1" cap="all" dirty="0"/>
              <a:t>WHO </a:t>
            </a:r>
            <a:r>
              <a:rPr lang="en-US" sz="2800" b="1" cap="all" dirty="0" smtClean="0">
                <a:sym typeface="Wingdings" panose="05000000000000000000" pitchFamily="2" charset="2"/>
              </a:rPr>
              <a:t></a:t>
            </a:r>
            <a:r>
              <a:rPr lang="id-ID" sz="2800" b="1" cap="all" dirty="0" smtClean="0"/>
              <a:t>gunakan </a:t>
            </a:r>
            <a:r>
              <a:rPr lang="id-ID" sz="2800" b="1" cap="all" dirty="0"/>
              <a:t>efek desain=2 utk survei prevalensi imunisasi. </a:t>
            </a:r>
            <a:endParaRPr lang="en-US" sz="2800" b="1" cap="all" dirty="0"/>
          </a:p>
          <a:p>
            <a:endParaRPr lang="en-US" sz="2800" b="1" cap="all" dirty="0" smtClean="0"/>
          </a:p>
          <a:p>
            <a:r>
              <a:rPr lang="en-US" sz="2800" b="1" dirty="0" err="1" smtClean="0"/>
              <a:t>Jadi</a:t>
            </a:r>
            <a:r>
              <a:rPr lang="en-US" sz="2800" b="1" dirty="0" smtClean="0"/>
              <a:t>, </a:t>
            </a:r>
            <a:r>
              <a:rPr lang="en-US" sz="2800" b="1" dirty="0" err="1" smtClean="0"/>
              <a:t>besar</a:t>
            </a:r>
            <a:r>
              <a:rPr lang="en-US" sz="2800" b="1" dirty="0" smtClean="0"/>
              <a:t> </a:t>
            </a:r>
            <a:r>
              <a:rPr lang="en-US" sz="2800" b="1" dirty="0" err="1" smtClean="0"/>
              <a:t>sampel</a:t>
            </a:r>
            <a:r>
              <a:rPr lang="en-US" sz="2800" b="1" dirty="0" smtClean="0"/>
              <a:t> </a:t>
            </a:r>
            <a:r>
              <a:rPr lang="en-US" sz="2800" b="1" dirty="0" err="1" smtClean="0"/>
              <a:t>sangat</a:t>
            </a:r>
            <a:r>
              <a:rPr lang="en-US" sz="2800" b="1" dirty="0" smtClean="0"/>
              <a:t> </a:t>
            </a:r>
            <a:r>
              <a:rPr lang="en-US" sz="2800" b="1" dirty="0" err="1" smtClean="0"/>
              <a:t>dipengaruhi</a:t>
            </a:r>
            <a:r>
              <a:rPr lang="en-US" sz="2800" b="1" dirty="0" smtClean="0"/>
              <a:t> o/ </a:t>
            </a:r>
            <a:r>
              <a:rPr lang="en-US" sz="2800" b="1" dirty="0" err="1" smtClean="0"/>
              <a:t>cara</a:t>
            </a:r>
            <a:r>
              <a:rPr lang="en-US" sz="2800" b="1" dirty="0" smtClean="0"/>
              <a:t> </a:t>
            </a:r>
            <a:r>
              <a:rPr lang="en-US" sz="2800" b="1" dirty="0" err="1" smtClean="0"/>
              <a:t>penarikannya</a:t>
            </a:r>
            <a:r>
              <a:rPr lang="en-US" sz="2800" b="1" dirty="0" smtClean="0"/>
              <a:t>, </a:t>
            </a:r>
            <a:r>
              <a:rPr lang="en-US" sz="2800" b="1" dirty="0" err="1" smtClean="0"/>
              <a:t>terutama</a:t>
            </a:r>
            <a:r>
              <a:rPr lang="en-US" sz="2800" b="1" dirty="0" smtClean="0"/>
              <a:t> </a:t>
            </a:r>
            <a:r>
              <a:rPr lang="en-US" sz="2800" b="1" dirty="0" err="1" smtClean="0"/>
              <a:t>jika</a:t>
            </a:r>
            <a:r>
              <a:rPr lang="en-US" sz="2800" b="1" dirty="0" smtClean="0"/>
              <a:t> </a:t>
            </a:r>
            <a:r>
              <a:rPr lang="en-US" sz="2800" b="1" dirty="0" err="1" smtClean="0"/>
              <a:t>penarikannya</a:t>
            </a:r>
            <a:r>
              <a:rPr lang="en-US" sz="2800" b="1" dirty="0" smtClean="0"/>
              <a:t> </a:t>
            </a:r>
            <a:r>
              <a:rPr lang="en-US" sz="2800" b="1" dirty="0" err="1" smtClean="0"/>
              <a:t>tdk</a:t>
            </a:r>
            <a:r>
              <a:rPr lang="en-US" sz="2800" b="1" dirty="0" smtClean="0"/>
              <a:t> </a:t>
            </a:r>
            <a:r>
              <a:rPr lang="en-US" sz="2800" b="1" dirty="0" err="1" smtClean="0"/>
              <a:t>dilakukan</a:t>
            </a:r>
            <a:r>
              <a:rPr lang="en-US" sz="2800" b="1" dirty="0" smtClean="0"/>
              <a:t> </a:t>
            </a:r>
            <a:r>
              <a:rPr lang="id-ID" sz="2800" b="1" dirty="0" smtClean="0"/>
              <a:t>secara langsung satu tahap dgn metode acak sederhana tetapi sampel ditarik melalui bbrp tahap (sampel disain kompleks), yg mana besar sampel perlu dikalikan dgn efek disain.</a:t>
            </a:r>
          </a:p>
          <a:p>
            <a:endParaRPr lang="id-ID" sz="2800" b="1" cap="all" dirty="0"/>
          </a:p>
        </p:txBody>
      </p:sp>
    </p:spTree>
    <p:extLst>
      <p:ext uri="{BB962C8B-B14F-4D97-AF65-F5344CB8AC3E}">
        <p14:creationId xmlns:p14="http://schemas.microsoft.com/office/powerpoint/2010/main" val="1133658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5693866"/>
          </a:xfrm>
          <a:prstGeom prst="rect">
            <a:avLst/>
          </a:prstGeom>
          <a:noFill/>
        </p:spPr>
        <p:txBody>
          <a:bodyPr wrap="square" rtlCol="0">
            <a:spAutoFit/>
          </a:bodyPr>
          <a:lstStyle/>
          <a:p>
            <a:r>
              <a:rPr lang="id-ID" sz="2800" b="1" cap="all" dirty="0"/>
              <a:t>Pertanyaan paling mendasar </a:t>
            </a:r>
            <a:r>
              <a:rPr lang="en-US" sz="2800" b="1" cap="all" dirty="0" smtClean="0"/>
              <a:t>&amp;</a:t>
            </a:r>
            <a:r>
              <a:rPr lang="id-ID" sz="2800" b="1" cap="all" dirty="0" smtClean="0"/>
              <a:t> </a:t>
            </a:r>
            <a:r>
              <a:rPr lang="id-ID" sz="2800" b="1" cap="all" dirty="0"/>
              <a:t>sering diajukan terkait penetapan besar sampel adalah ”</a:t>
            </a:r>
            <a:r>
              <a:rPr lang="id-ID" sz="2800" b="1" i="1" u="sng" cap="all" dirty="0"/>
              <a:t>Seberapa besar sampel </a:t>
            </a:r>
            <a:r>
              <a:rPr lang="id-ID" sz="2800" b="1" i="1" u="sng" cap="all" dirty="0" smtClean="0"/>
              <a:t>yg mewakili </a:t>
            </a:r>
            <a:r>
              <a:rPr lang="id-ID" sz="2800" b="1" i="1" u="sng" cap="all" dirty="0"/>
              <a:t>populasi</a:t>
            </a:r>
            <a:r>
              <a:rPr lang="id-ID" sz="2800" b="1" cap="all" dirty="0"/>
              <a:t>?”. </a:t>
            </a:r>
            <a:endParaRPr lang="en-US" sz="2800" b="1" cap="all" dirty="0" smtClean="0"/>
          </a:p>
          <a:p>
            <a:endParaRPr lang="en-US" sz="2800" b="1" cap="all" dirty="0"/>
          </a:p>
          <a:p>
            <a:r>
              <a:rPr lang="id-ID" sz="2800" b="1" dirty="0" smtClean="0"/>
              <a:t>Pada Riset Kuantitatif, Besar Sampel Sangat Ditentukan Oleh Berbagai Komponen</a:t>
            </a:r>
            <a:r>
              <a:rPr lang="en-US" sz="2800" b="1" dirty="0" smtClean="0"/>
              <a:t>:</a:t>
            </a:r>
          </a:p>
          <a:p>
            <a:pPr marL="514350" indent="-514350">
              <a:buAutoNum type="arabicPeriod"/>
            </a:pPr>
            <a:r>
              <a:rPr lang="id-ID" sz="2800" b="1" dirty="0" smtClean="0"/>
              <a:t>Tujuan Penelitian, </a:t>
            </a:r>
            <a:endParaRPr lang="en-US" sz="2800" b="1" dirty="0" smtClean="0"/>
          </a:p>
          <a:p>
            <a:pPr marL="514350" indent="-514350">
              <a:buAutoNum type="arabicPeriod"/>
            </a:pPr>
            <a:r>
              <a:rPr lang="id-ID" sz="2800" b="1" dirty="0" smtClean="0"/>
              <a:t>Jenis Outcome Variabel Yg </a:t>
            </a:r>
            <a:r>
              <a:rPr lang="en-US" sz="2800" b="1" dirty="0" smtClean="0"/>
              <a:t>Aka</a:t>
            </a:r>
            <a:r>
              <a:rPr lang="id-ID" sz="2800" b="1" dirty="0" smtClean="0"/>
              <a:t>n Diukur </a:t>
            </a:r>
            <a:r>
              <a:rPr lang="en-US" sz="2800" b="1" dirty="0" smtClean="0"/>
              <a:t>&amp;</a:t>
            </a:r>
            <a:r>
              <a:rPr lang="id-ID" sz="2800" b="1" dirty="0" smtClean="0"/>
              <a:t> Presisinya, </a:t>
            </a:r>
            <a:endParaRPr lang="en-US" sz="2800" b="1" dirty="0" smtClean="0"/>
          </a:p>
          <a:p>
            <a:pPr marL="514350" indent="-514350">
              <a:buAutoNum type="arabicPeriod"/>
            </a:pPr>
            <a:r>
              <a:rPr lang="id-ID" sz="2800" b="1" dirty="0" smtClean="0"/>
              <a:t>Ukuran Dampak Yg Ingin Diukur, </a:t>
            </a:r>
            <a:endParaRPr lang="en-US" sz="2800" b="1" dirty="0" smtClean="0"/>
          </a:p>
          <a:p>
            <a:pPr marL="514350" indent="-514350">
              <a:buAutoNum type="arabicPeriod"/>
            </a:pPr>
            <a:r>
              <a:rPr lang="id-ID" sz="2800" b="1" dirty="0" smtClean="0"/>
              <a:t>Selang Kepercayaan (</a:t>
            </a:r>
            <a:r>
              <a:rPr lang="id-ID" sz="2800" b="1" i="1" dirty="0" smtClean="0"/>
              <a:t>Confidence Interval</a:t>
            </a:r>
            <a:r>
              <a:rPr lang="id-ID" sz="2800" b="1" dirty="0" smtClean="0"/>
              <a:t>), </a:t>
            </a:r>
            <a:endParaRPr lang="en-US" sz="2800" b="1" dirty="0" smtClean="0"/>
          </a:p>
          <a:p>
            <a:pPr marL="514350" indent="-514350">
              <a:buAutoNum type="arabicPeriod"/>
            </a:pPr>
            <a:r>
              <a:rPr lang="id-ID" sz="2800" b="1" dirty="0" smtClean="0"/>
              <a:t>Kekuatan Uji (</a:t>
            </a:r>
            <a:r>
              <a:rPr lang="id-ID" sz="2800" b="1" i="1" dirty="0" smtClean="0"/>
              <a:t>Statistical power</a:t>
            </a:r>
            <a:r>
              <a:rPr lang="id-ID" sz="2800" b="1" dirty="0" smtClean="0"/>
              <a:t>), </a:t>
            </a:r>
            <a:r>
              <a:rPr lang="en-US" sz="2800" b="1" dirty="0" smtClean="0"/>
              <a:t>&amp;</a:t>
            </a:r>
          </a:p>
          <a:p>
            <a:pPr marL="514350" indent="-514350">
              <a:buAutoNum type="arabicPeriod"/>
            </a:pPr>
            <a:r>
              <a:rPr lang="id-ID" sz="2800" b="1" dirty="0" smtClean="0"/>
              <a:t>Cara Penarikan Sampel Serta Disain Efeknya.  </a:t>
            </a:r>
          </a:p>
          <a:p>
            <a:endParaRPr lang="id-ID" sz="2800" b="1" cap="all" dirty="0"/>
          </a:p>
        </p:txBody>
      </p:sp>
    </p:spTree>
    <p:extLst>
      <p:ext uri="{BB962C8B-B14F-4D97-AF65-F5344CB8AC3E}">
        <p14:creationId xmlns:p14="http://schemas.microsoft.com/office/powerpoint/2010/main" val="75157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Statistical power</a:t>
            </a:r>
            <a:endParaRPr lang="id-ID" sz="3600" dirty="0"/>
          </a:p>
        </p:txBody>
      </p:sp>
      <p:sp>
        <p:nvSpPr>
          <p:cNvPr id="3" name="Content Placeholder 2"/>
          <p:cNvSpPr>
            <a:spLocks noGrp="1"/>
          </p:cNvSpPr>
          <p:nvPr>
            <p:ph idx="1"/>
          </p:nvPr>
        </p:nvSpPr>
        <p:spPr/>
        <p:txBody>
          <a:bodyPr>
            <a:normAutofit/>
          </a:bodyPr>
          <a:lstStyle/>
          <a:p>
            <a:r>
              <a:rPr lang="id-ID" i="1" dirty="0" smtClean="0"/>
              <a:t>Statistical Power </a:t>
            </a:r>
            <a:r>
              <a:rPr lang="id-ID" dirty="0" smtClean="0"/>
              <a:t>(~</a:t>
            </a:r>
            <a:r>
              <a:rPr lang="en-US" i="1" dirty="0" smtClean="0"/>
              <a:t>sensitivity</a:t>
            </a:r>
            <a:r>
              <a:rPr lang="en-US" dirty="0" smtClean="0"/>
              <a:t>)</a:t>
            </a:r>
            <a:r>
              <a:rPr lang="id-ID" dirty="0" smtClean="0"/>
              <a:t>: seberapa sensitif penelitian menemukan  hasil yang </a:t>
            </a:r>
            <a:r>
              <a:rPr lang="id-ID" i="1" dirty="0" smtClean="0"/>
              <a:t>actual</a:t>
            </a:r>
            <a:r>
              <a:rPr lang="id-ID" dirty="0" smtClean="0"/>
              <a:t>, dibandingkan hasil yang ‘kebetulan’</a:t>
            </a:r>
          </a:p>
          <a:p>
            <a:r>
              <a:rPr lang="id-ID" dirty="0" smtClean="0"/>
              <a:t>Contoh, jika suatu penelitian dengan </a:t>
            </a:r>
            <a:r>
              <a:rPr lang="en-US" dirty="0" smtClean="0"/>
              <a:t>80</a:t>
            </a:r>
            <a:r>
              <a:rPr lang="en-US" dirty="0"/>
              <a:t>% </a:t>
            </a:r>
            <a:r>
              <a:rPr lang="en-US" i="1" dirty="0"/>
              <a:t>power</a:t>
            </a:r>
            <a:r>
              <a:rPr lang="en-US" dirty="0"/>
              <a:t> </a:t>
            </a:r>
            <a:r>
              <a:rPr lang="id-ID" dirty="0" smtClean="0"/>
              <a:t>berarti penelitian memiliki 80% peluang untuk mendapat hasil signifikan</a:t>
            </a:r>
          </a:p>
        </p:txBody>
      </p:sp>
    </p:spTree>
    <p:extLst>
      <p:ext uri="{BB962C8B-B14F-4D97-AF65-F5344CB8AC3E}">
        <p14:creationId xmlns:p14="http://schemas.microsoft.com/office/powerpoint/2010/main" val="489623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84775"/>
          </a:xfrm>
          <a:prstGeom prst="rect">
            <a:avLst/>
          </a:prstGeom>
          <a:noFill/>
        </p:spPr>
        <p:txBody>
          <a:bodyPr wrap="square" rtlCol="0">
            <a:spAutoFit/>
          </a:bodyPr>
          <a:lstStyle/>
          <a:p>
            <a:pPr algn="ctr"/>
            <a:r>
              <a:rPr lang="id-ID" sz="3200" b="1" cap="all" dirty="0" smtClean="0"/>
              <a:t>faktor </a:t>
            </a:r>
            <a:r>
              <a:rPr lang="id-ID" sz="3200" b="1" cap="all" dirty="0"/>
              <a:t>yang menentukan besar sampel</a:t>
            </a:r>
            <a:endParaRPr lang="id-ID" sz="3200" cap="all" dirty="0"/>
          </a:p>
        </p:txBody>
      </p:sp>
      <p:graphicFrame>
        <p:nvGraphicFramePr>
          <p:cNvPr id="3" name="Table 2"/>
          <p:cNvGraphicFramePr>
            <a:graphicFrameLocks noGrp="1"/>
          </p:cNvGraphicFramePr>
          <p:nvPr>
            <p:extLst>
              <p:ext uri="{D42A27DB-BD31-4B8C-83A1-F6EECF244321}">
                <p14:modId xmlns:p14="http://schemas.microsoft.com/office/powerpoint/2010/main" val="2046804671"/>
              </p:ext>
            </p:extLst>
          </p:nvPr>
        </p:nvGraphicFramePr>
        <p:xfrm>
          <a:off x="152400" y="1066800"/>
          <a:ext cx="8804565" cy="4163568"/>
        </p:xfrm>
        <a:graphic>
          <a:graphicData uri="http://schemas.openxmlformats.org/drawingml/2006/table">
            <a:tbl>
              <a:tblPr firstRow="1" bandRow="1">
                <a:tableStyleId>{5C22544A-7EE6-4342-B048-85BDC9FD1C3A}</a:tableStyleId>
              </a:tblPr>
              <a:tblGrid>
                <a:gridCol w="1430434"/>
                <a:gridCol w="1312766"/>
                <a:gridCol w="1400127"/>
                <a:gridCol w="1724073"/>
                <a:gridCol w="1469739"/>
                <a:gridCol w="1467426"/>
              </a:tblGrid>
              <a:tr h="370840">
                <a:tc>
                  <a:txBody>
                    <a:bodyPr/>
                    <a:lstStyle/>
                    <a:p>
                      <a:r>
                        <a:rPr lang="en-US" sz="2200" b="1" kern="1200" dirty="0" err="1" smtClean="0">
                          <a:solidFill>
                            <a:schemeClr val="lt1"/>
                          </a:solidFill>
                          <a:effectLst/>
                          <a:latin typeface="+mn-lt"/>
                          <a:ea typeface="+mn-ea"/>
                          <a:cs typeface="+mn-cs"/>
                        </a:rPr>
                        <a:t>Tujuan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penelitian</a:t>
                      </a:r>
                      <a:endParaRPr lang="id-ID" sz="2200" dirty="0"/>
                    </a:p>
                  </a:txBody>
                  <a:tcPr/>
                </a:tc>
                <a:tc>
                  <a:txBody>
                    <a:bodyPr/>
                    <a:lstStyle/>
                    <a:p>
                      <a:r>
                        <a:rPr lang="en-US" sz="2200" b="1" kern="1200" dirty="0" smtClean="0">
                          <a:solidFill>
                            <a:schemeClr val="lt1"/>
                          </a:solidFill>
                          <a:effectLst/>
                          <a:latin typeface="+mn-lt"/>
                          <a:ea typeface="+mn-ea"/>
                          <a:cs typeface="+mn-cs"/>
                        </a:rPr>
                        <a:t>Outcome </a:t>
                      </a:r>
                      <a:r>
                        <a:rPr lang="en-US" sz="2200" b="1" kern="1200" dirty="0" err="1" smtClean="0">
                          <a:solidFill>
                            <a:schemeClr val="lt1"/>
                          </a:solidFill>
                          <a:effectLst/>
                          <a:latin typeface="+mn-lt"/>
                          <a:ea typeface="+mn-ea"/>
                          <a:cs typeface="+mn-cs"/>
                        </a:rPr>
                        <a:t>variabel</a:t>
                      </a:r>
                      <a:endParaRPr lang="id-ID" sz="2200" dirty="0"/>
                    </a:p>
                  </a:txBody>
                  <a:tcPr/>
                </a:tc>
                <a:tc>
                  <a:txBody>
                    <a:bodyPr/>
                    <a:lstStyle/>
                    <a:p>
                      <a:r>
                        <a:rPr lang="en-US" sz="2200" b="1" kern="1200" dirty="0" err="1" smtClean="0">
                          <a:solidFill>
                            <a:schemeClr val="lt1"/>
                          </a:solidFill>
                          <a:effectLst/>
                          <a:latin typeface="+mn-lt"/>
                          <a:ea typeface="+mn-ea"/>
                          <a:cs typeface="+mn-cs"/>
                        </a:rPr>
                        <a:t>Presisi</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variasi</a:t>
                      </a:r>
                      <a:endParaRPr lang="id-ID" sz="2200" dirty="0"/>
                    </a:p>
                  </a:txBody>
                  <a:tcPr/>
                </a:tc>
                <a:tc>
                  <a:txBody>
                    <a:bodyPr/>
                    <a:lstStyle/>
                    <a:p>
                      <a:r>
                        <a:rPr lang="en-US" sz="2200" b="1" kern="1200" dirty="0" err="1" smtClean="0">
                          <a:solidFill>
                            <a:schemeClr val="lt1"/>
                          </a:solidFill>
                          <a:effectLst/>
                          <a:latin typeface="+mn-lt"/>
                          <a:ea typeface="+mn-ea"/>
                          <a:cs typeface="+mn-cs"/>
                        </a:rPr>
                        <a:t>Selang</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Kepercayaan</a:t>
                      </a:r>
                      <a:r>
                        <a:rPr lang="en-US" sz="2200" b="1" kern="1200" dirty="0" smtClean="0">
                          <a:solidFill>
                            <a:schemeClr val="lt1"/>
                          </a:solidFill>
                          <a:effectLst/>
                          <a:latin typeface="+mn-lt"/>
                          <a:ea typeface="+mn-ea"/>
                          <a:cs typeface="+mn-cs"/>
                        </a:rPr>
                        <a:t> (</a:t>
                      </a:r>
                      <a:r>
                        <a:rPr lang="en-US" sz="2200" b="1" kern="1200" dirty="0" smtClean="0">
                          <a:solidFill>
                            <a:schemeClr val="lt1"/>
                          </a:solidFill>
                          <a:effectLst/>
                          <a:latin typeface="Symbol" panose="05050102010706020507" pitchFamily="18" charset="2"/>
                          <a:ea typeface="+mn-ea"/>
                          <a:cs typeface="+mn-cs"/>
                        </a:rPr>
                        <a:t>a</a:t>
                      </a:r>
                      <a:r>
                        <a:rPr lang="en-US" sz="2200" b="1" kern="1200" dirty="0" smtClean="0">
                          <a:solidFill>
                            <a:schemeClr val="lt1"/>
                          </a:solidFill>
                          <a:effectLst/>
                          <a:latin typeface="+mn-lt"/>
                          <a:ea typeface="+mn-ea"/>
                          <a:cs typeface="+mn-cs"/>
                        </a:rPr>
                        <a:t>)</a:t>
                      </a:r>
                      <a:endParaRPr lang="id-ID" sz="2200" dirty="0"/>
                    </a:p>
                  </a:txBody>
                  <a:tcPr/>
                </a:tc>
                <a:tc>
                  <a:txBody>
                    <a:bodyPr/>
                    <a:lstStyle/>
                    <a:p>
                      <a:r>
                        <a:rPr lang="en-US" sz="2200" b="1" kern="1200" dirty="0" err="1" smtClean="0">
                          <a:solidFill>
                            <a:schemeClr val="lt1"/>
                          </a:solidFill>
                          <a:effectLst/>
                          <a:latin typeface="+mn-lt"/>
                          <a:ea typeface="+mn-ea"/>
                          <a:cs typeface="+mn-cs"/>
                        </a:rPr>
                        <a:t>Kekuatan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Uji</a:t>
                      </a:r>
                      <a:r>
                        <a:rPr lang="en-US" sz="2200" b="1" kern="1200" dirty="0" smtClean="0">
                          <a:solidFill>
                            <a:schemeClr val="lt1"/>
                          </a:solidFill>
                          <a:effectLst/>
                          <a:latin typeface="+mn-lt"/>
                          <a:ea typeface="+mn-ea"/>
                          <a:cs typeface="+mn-cs"/>
                        </a:rPr>
                        <a:t> (</a:t>
                      </a:r>
                      <a:r>
                        <a:rPr lang="en-US" sz="2200" b="1" kern="1200" dirty="0" smtClean="0">
                          <a:solidFill>
                            <a:schemeClr val="lt1"/>
                          </a:solidFill>
                          <a:effectLst/>
                          <a:latin typeface="Symbol" panose="05050102010706020507" pitchFamily="18" charset="2"/>
                          <a:ea typeface="+mn-ea"/>
                          <a:cs typeface="+mn-cs"/>
                        </a:rPr>
                        <a:t>b</a:t>
                      </a:r>
                      <a:r>
                        <a:rPr lang="en-US" sz="2200" b="1" kern="1200" dirty="0" smtClean="0">
                          <a:solidFill>
                            <a:schemeClr val="lt1"/>
                          </a:solidFill>
                          <a:effectLst/>
                          <a:latin typeface="+mn-lt"/>
                          <a:ea typeface="+mn-ea"/>
                          <a:cs typeface="+mn-cs"/>
                        </a:rPr>
                        <a:t>)</a:t>
                      </a:r>
                      <a:endParaRPr lang="id-ID" sz="2200" dirty="0"/>
                    </a:p>
                  </a:txBody>
                  <a:tcPr/>
                </a:tc>
                <a:tc>
                  <a:txBody>
                    <a:bodyPr/>
                    <a:lstStyle/>
                    <a:p>
                      <a:r>
                        <a:rPr lang="en-US" sz="2200" b="1" kern="1200" dirty="0" smtClean="0">
                          <a:solidFill>
                            <a:schemeClr val="lt1"/>
                          </a:solidFill>
                          <a:effectLst/>
                          <a:latin typeface="+mn-lt"/>
                          <a:ea typeface="+mn-ea"/>
                          <a:cs typeface="+mn-cs"/>
                        </a:rPr>
                        <a:t>Cara </a:t>
                      </a:r>
                      <a:r>
                        <a:rPr lang="en-US" sz="2200" b="1" kern="1200" dirty="0" err="1" smtClean="0">
                          <a:solidFill>
                            <a:schemeClr val="lt1"/>
                          </a:solidFill>
                          <a:effectLst/>
                          <a:latin typeface="+mn-lt"/>
                          <a:ea typeface="+mn-ea"/>
                          <a:cs typeface="+mn-cs"/>
                        </a:rPr>
                        <a:t>penarikan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sampel</a:t>
                      </a:r>
                      <a:endParaRPr lang="id-ID" sz="2200" dirty="0"/>
                    </a:p>
                  </a:txBody>
                  <a:tcPr/>
                </a:tc>
              </a:tr>
              <a:tr h="370840">
                <a:tc rowSpan="2">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Estimasi</a:t>
                      </a:r>
                      <a:r>
                        <a:rPr lang="en-US" sz="2200" b="1" dirty="0" smtClean="0">
                          <a:effectLst/>
                          <a:latin typeface="Times New Roman"/>
                          <a:ea typeface="Times New Roman"/>
                          <a:cs typeface="Calibri"/>
                        </a:rPr>
                        <a:t> </a:t>
                      </a:r>
                      <a:endParaRPr lang="id-ID" sz="2200" b="1" dirty="0">
                        <a:effectLst/>
                        <a:latin typeface="Calibri"/>
                        <a:ea typeface="Times New Roman"/>
                        <a:cs typeface="Calibri"/>
                      </a:endParaRPr>
                    </a:p>
                    <a:p>
                      <a:pPr marL="0" marR="0">
                        <a:lnSpc>
                          <a:spcPct val="115000"/>
                        </a:lnSpc>
                        <a:spcBef>
                          <a:spcPts val="0"/>
                        </a:spcBef>
                        <a:spcAft>
                          <a:spcPts val="0"/>
                        </a:spcAft>
                      </a:pPr>
                      <a:r>
                        <a:rPr lang="en-US" sz="2200" b="1" dirty="0" smtClean="0">
                          <a:effectLst/>
                          <a:latin typeface="Times New Roman"/>
                          <a:ea typeface="Times New Roman"/>
                          <a:cs typeface="Calibri"/>
                        </a:rPr>
                        <a:t>(1 </a:t>
                      </a:r>
                      <a:r>
                        <a:rPr lang="en-US" sz="2200" b="1" dirty="0" err="1">
                          <a:effectLst/>
                          <a:latin typeface="Times New Roman"/>
                          <a:ea typeface="Times New Roman"/>
                          <a:cs typeface="Calibri"/>
                        </a:rPr>
                        <a:t>sampel</a:t>
                      </a:r>
                      <a:r>
                        <a:rPr lang="en-US" sz="2200" b="1" dirty="0">
                          <a:effectLst/>
                          <a:latin typeface="Times New Roman"/>
                          <a:ea typeface="Times New Roman"/>
                          <a:cs typeface="Calibri"/>
                        </a:rPr>
                        <a:t>)</a:t>
                      </a:r>
                      <a:endParaRPr lang="id-ID" sz="2200" b="1" dirty="0">
                        <a:effectLst/>
                        <a:latin typeface="Calibri"/>
                        <a:ea typeface="Times New Roman"/>
                        <a:cs typeface="Calibri"/>
                      </a:endParaRPr>
                    </a:p>
                  </a:txBody>
                  <a:tcPr marL="68580" marR="68580" marT="0" marB="0" anchor="ctr"/>
                </a:tc>
                <a:tc>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Proporsi</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p, </a:t>
                      </a:r>
                      <a:r>
                        <a:rPr lang="en-US" sz="2200" b="1" kern="1200" dirty="0" err="1" smtClean="0">
                          <a:solidFill>
                            <a:schemeClr val="dk1"/>
                          </a:solidFill>
                          <a:effectLst/>
                          <a:latin typeface="+mn-lt"/>
                          <a:ea typeface="+mn-ea"/>
                          <a:cs typeface="+mn-cs"/>
                        </a:rPr>
                        <a:t>presisi</a:t>
                      </a:r>
                      <a:endParaRPr lang="id-ID" sz="2200" b="1" dirty="0"/>
                    </a:p>
                  </a:txBody>
                  <a:tcP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endParaRPr lang="id-ID" sz="2200" b="1"/>
                    </a:p>
                  </a:txBody>
                  <a:tcPr/>
                </a:tc>
                <a:tc>
                  <a:txBody>
                    <a:bodyPr/>
                    <a:lstStyle/>
                    <a:p>
                      <a:pPr marL="0" marR="0">
                        <a:lnSpc>
                          <a:spcPct val="115000"/>
                        </a:lnSpc>
                        <a:spcBef>
                          <a:spcPts val="0"/>
                        </a:spcBef>
                        <a:spcAft>
                          <a:spcPts val="0"/>
                        </a:spcAft>
                      </a:pP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Acak</a:t>
                      </a:r>
                      <a:r>
                        <a:rPr lang="en-US" sz="2200" b="1" dirty="0">
                          <a:effectLst/>
                          <a:latin typeface="Times New Roman"/>
                          <a:ea typeface="Times New Roman"/>
                          <a:cs typeface="Calibri"/>
                        </a:rPr>
                        <a:t> </a:t>
                      </a:r>
                      <a:r>
                        <a:rPr lang="en-US" sz="2200" b="1" dirty="0" err="1">
                          <a:effectLst/>
                          <a:latin typeface="Times New Roman"/>
                          <a:ea typeface="Times New Roman"/>
                          <a:cs typeface="Calibri"/>
                        </a:rPr>
                        <a:t>sederhana</a:t>
                      </a:r>
                      <a:endParaRPr lang="id-ID" sz="2200" b="1" dirty="0">
                        <a:effectLst/>
                        <a:latin typeface="Calibri"/>
                        <a:ea typeface="Times New Roman"/>
                        <a:cs typeface="Calibri"/>
                      </a:endParaRPr>
                    </a:p>
                  </a:txBody>
                  <a:tcPr marL="68580" marR="68580" marT="0" marB="0" anchor="ctr"/>
                </a:tc>
              </a:tr>
              <a:tr h="370840">
                <a:tc vMerge="1">
                  <a:txBody>
                    <a:bodyPr/>
                    <a:lstStyle/>
                    <a:p>
                      <a:pPr marL="0" marR="0">
                        <a:lnSpc>
                          <a:spcPct val="115000"/>
                        </a:lnSpc>
                        <a:spcBef>
                          <a:spcPts val="0"/>
                        </a:spcBef>
                        <a:spcAft>
                          <a:spcPts val="0"/>
                        </a:spcAft>
                      </a:pPr>
                      <a:endParaRPr lang="id-ID" sz="1100" dirty="0">
                        <a:effectLst/>
                        <a:latin typeface="Calibri"/>
                        <a:ea typeface="Times New Roman"/>
                        <a:cs typeface="Calibri"/>
                      </a:endParaRPr>
                    </a:p>
                  </a:txBody>
                  <a:tcPr marL="68580" marR="68580" marT="0" marB="0" anchor="ctr"/>
                </a:tc>
                <a:tc>
                  <a:txBody>
                    <a:bodyPr/>
                    <a:lstStyle/>
                    <a:p>
                      <a:r>
                        <a:rPr lang="en-US" sz="2200" b="1" kern="1200" dirty="0" err="1" smtClean="0">
                          <a:solidFill>
                            <a:schemeClr val="dk1"/>
                          </a:solidFill>
                          <a:effectLst/>
                          <a:latin typeface="+mn-lt"/>
                          <a:ea typeface="+mn-ea"/>
                          <a:cs typeface="+mn-cs"/>
                        </a:rPr>
                        <a:t>Rerata</a:t>
                      </a:r>
                      <a:endParaRPr lang="id-ID" sz="2200" b="1" dirty="0"/>
                    </a:p>
                  </a:txBody>
                  <a:tcPr/>
                </a:tc>
                <a:tc>
                  <a:txBody>
                    <a:bodyPr/>
                    <a:lstStyle/>
                    <a:p>
                      <a:r>
                        <a:rPr lang="en-US" sz="2200" b="1" kern="1200" dirty="0" smtClean="0">
                          <a:solidFill>
                            <a:schemeClr val="dk1"/>
                          </a:solidFill>
                          <a:effectLst/>
                          <a:latin typeface="+mn-lt"/>
                          <a:ea typeface="+mn-ea"/>
                          <a:cs typeface="+mn-cs"/>
                        </a:rPr>
                        <a:t>x, </a:t>
                      </a:r>
                      <a:r>
                        <a:rPr lang="en-US" sz="2200" b="1" kern="1200" dirty="0" err="1" smtClean="0">
                          <a:solidFill>
                            <a:schemeClr val="dk1"/>
                          </a:solidFill>
                          <a:effectLst/>
                          <a:latin typeface="+mn-lt"/>
                          <a:ea typeface="+mn-ea"/>
                          <a:cs typeface="+mn-cs"/>
                        </a:rPr>
                        <a:t>presisi</a:t>
                      </a:r>
                      <a:endParaRPr lang="id-ID" sz="2200" b="1" dirty="0"/>
                    </a:p>
                  </a:txBody>
                  <a:tcPr/>
                </a:tc>
                <a:tc>
                  <a:txBody>
                    <a:bodyPr/>
                    <a:lstStyle/>
                    <a:p>
                      <a:endParaRPr lang="id-ID" sz="2200" b="1" dirty="0"/>
                    </a:p>
                  </a:txBody>
                  <a:tcPr/>
                </a:tc>
                <a:tc>
                  <a:txBody>
                    <a:bodyPr/>
                    <a:lstStyle/>
                    <a:p>
                      <a:endParaRPr lang="id-ID" sz="2200" b="1" dirty="0"/>
                    </a:p>
                  </a:txBody>
                  <a:tcPr/>
                </a:tc>
                <a:tc>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Kompleks</a:t>
                      </a: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sampel</a:t>
                      </a:r>
                      <a:endParaRPr lang="id-ID" sz="2200" b="1" dirty="0">
                        <a:effectLst/>
                        <a:latin typeface="Calibri"/>
                        <a:ea typeface="Times New Roman"/>
                        <a:cs typeface="Calibri"/>
                      </a:endParaRPr>
                    </a:p>
                  </a:txBody>
                  <a:tcPr marL="68580" marR="68580" marT="0" marB="0" anchor="ctr"/>
                </a:tc>
              </a:tr>
              <a:tr h="370840">
                <a:tc rowSpan="2">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Uji</a:t>
                      </a: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Hipotesis</a:t>
                      </a:r>
                      <a:r>
                        <a:rPr lang="en-US" sz="2200" b="1" dirty="0">
                          <a:effectLst/>
                          <a:latin typeface="Times New Roman"/>
                          <a:ea typeface="Times New Roman"/>
                          <a:cs typeface="Calibri"/>
                        </a:rPr>
                        <a:t> </a:t>
                      </a:r>
                      <a:endParaRPr lang="id-ID" sz="2200" b="1" dirty="0">
                        <a:effectLst/>
                        <a:latin typeface="Calibri"/>
                        <a:ea typeface="Times New Roman"/>
                        <a:cs typeface="Calibri"/>
                      </a:endParaRPr>
                    </a:p>
                    <a:p>
                      <a:pPr marL="0" marR="0">
                        <a:lnSpc>
                          <a:spcPct val="115000"/>
                        </a:lnSpc>
                        <a:spcBef>
                          <a:spcPts val="0"/>
                        </a:spcBef>
                        <a:spcAft>
                          <a:spcPts val="0"/>
                        </a:spcAft>
                      </a:pPr>
                      <a:r>
                        <a:rPr lang="en-US" sz="2200" b="1" dirty="0" smtClean="0">
                          <a:effectLst/>
                          <a:latin typeface="Times New Roman"/>
                          <a:ea typeface="Times New Roman"/>
                          <a:cs typeface="Calibri"/>
                        </a:rPr>
                        <a:t>(2 </a:t>
                      </a:r>
                      <a:r>
                        <a:rPr lang="en-US" sz="2200" b="1" dirty="0" err="1">
                          <a:effectLst/>
                          <a:latin typeface="Times New Roman"/>
                          <a:ea typeface="Times New Roman"/>
                          <a:cs typeface="Calibri"/>
                        </a:rPr>
                        <a:t>sampel</a:t>
                      </a:r>
                      <a:r>
                        <a:rPr lang="en-US" sz="2200" b="1" dirty="0">
                          <a:effectLst/>
                          <a:latin typeface="Times New Roman"/>
                          <a:ea typeface="Times New Roman"/>
                          <a:cs typeface="Calibri"/>
                        </a:rPr>
                        <a:t>)</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Beda </a:t>
                      </a:r>
                      <a:r>
                        <a:rPr lang="en-US" sz="2200" b="1" kern="1200" dirty="0" err="1" smtClean="0">
                          <a:solidFill>
                            <a:schemeClr val="dk1"/>
                          </a:solidFill>
                          <a:effectLst/>
                          <a:latin typeface="+mn-lt"/>
                          <a:ea typeface="+mn-ea"/>
                          <a:cs typeface="+mn-cs"/>
                        </a:rPr>
                        <a:t>proporsi</a:t>
                      </a:r>
                      <a:endParaRPr lang="id-ID" sz="2200" b="1" dirty="0"/>
                    </a:p>
                  </a:txBody>
                  <a:tcPr/>
                </a:tc>
                <a:tc>
                  <a:txBody>
                    <a:bodyPr/>
                    <a:lstStyle/>
                    <a:p>
                      <a:pPr marL="0" marR="0">
                        <a:lnSpc>
                          <a:spcPct val="115000"/>
                        </a:lnSpc>
                        <a:spcBef>
                          <a:spcPts val="0"/>
                        </a:spcBef>
                        <a:spcAft>
                          <a:spcPts val="0"/>
                        </a:spcAft>
                      </a:pPr>
                      <a:r>
                        <a:rPr lang="en-US" sz="2200" b="1" dirty="0">
                          <a:effectLst/>
                          <a:latin typeface="Times New Roman"/>
                          <a:ea typeface="Times New Roman"/>
                          <a:cs typeface="Calibri"/>
                        </a:rPr>
                        <a:t>p</a:t>
                      </a:r>
                      <a:r>
                        <a:rPr lang="en-US" sz="2200" b="1" baseline="-25000" dirty="0">
                          <a:effectLst/>
                          <a:latin typeface="Times New Roman"/>
                          <a:ea typeface="Times New Roman"/>
                          <a:cs typeface="Calibri"/>
                        </a:rPr>
                        <a:t>1</a:t>
                      </a:r>
                      <a:r>
                        <a:rPr lang="en-US" sz="2200" b="1" dirty="0">
                          <a:effectLst/>
                          <a:latin typeface="Times New Roman"/>
                          <a:ea typeface="Times New Roman"/>
                          <a:cs typeface="Calibri"/>
                        </a:rPr>
                        <a:t>-p</a:t>
                      </a:r>
                      <a:r>
                        <a:rPr lang="en-US" sz="2200" b="1" baseline="-25000" dirty="0">
                          <a:effectLst/>
                          <a:latin typeface="Times New Roman"/>
                          <a:ea typeface="Times New Roman"/>
                          <a:cs typeface="Calibri"/>
                        </a:rPr>
                        <a:t>2</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r>
                        <a:rPr lang="en-US" sz="2200" b="1" kern="1200" dirty="0" smtClean="0">
                          <a:solidFill>
                            <a:schemeClr val="dk1"/>
                          </a:solidFill>
                          <a:effectLst/>
                          <a:latin typeface="+mn-lt"/>
                          <a:ea typeface="+mn-ea"/>
                          <a:cs typeface="+mn-cs"/>
                        </a:rPr>
                        <a:t>80,90,95%</a:t>
                      </a:r>
                      <a:endParaRPr lang="id-ID" sz="2200" b="1" dirty="0"/>
                    </a:p>
                  </a:txBody>
                  <a:tcPr/>
                </a:tc>
                <a:tc>
                  <a:txBody>
                    <a:bodyPr/>
                    <a:lstStyle/>
                    <a:p>
                      <a:r>
                        <a:rPr lang="en-US" sz="2200" b="1" kern="1200" dirty="0" err="1" smtClean="0">
                          <a:solidFill>
                            <a:schemeClr val="dk1"/>
                          </a:solidFill>
                          <a:effectLst/>
                          <a:latin typeface="+mn-lt"/>
                          <a:ea typeface="+mn-ea"/>
                          <a:cs typeface="+mn-cs"/>
                        </a:rPr>
                        <a:t>Acak</a:t>
                      </a:r>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sederhana</a:t>
                      </a:r>
                      <a:endParaRPr lang="id-ID" sz="2200" b="1" dirty="0"/>
                    </a:p>
                  </a:txBody>
                  <a:tcPr/>
                </a:tc>
              </a:tr>
              <a:tr h="370840">
                <a:tc vMerge="1">
                  <a:txBody>
                    <a:bodyPr/>
                    <a:lstStyle/>
                    <a:p>
                      <a:pPr marL="0" marR="0">
                        <a:lnSpc>
                          <a:spcPct val="115000"/>
                        </a:lnSpc>
                        <a:spcBef>
                          <a:spcPts val="0"/>
                        </a:spcBef>
                        <a:spcAft>
                          <a:spcPts val="0"/>
                        </a:spcAft>
                      </a:pPr>
                      <a:endParaRPr lang="id-ID" sz="1100" dirty="0">
                        <a:effectLst/>
                        <a:latin typeface="Calibri"/>
                        <a:ea typeface="Times New Roman"/>
                        <a:cs typeface="Calibri"/>
                      </a:endParaRPr>
                    </a:p>
                  </a:txBody>
                  <a:tcPr marL="68580" marR="68580" marT="0" marB="0" anchor="ctr"/>
                </a:tc>
                <a:tc>
                  <a:txBody>
                    <a:bodyPr/>
                    <a:lstStyle/>
                    <a:p>
                      <a:r>
                        <a:rPr lang="en-US" sz="2200" b="1" dirty="0" smtClean="0"/>
                        <a:t>Beda </a:t>
                      </a:r>
                      <a:r>
                        <a:rPr lang="en-US" sz="2200" b="1" dirty="0" err="1" smtClean="0"/>
                        <a:t>Rerata</a:t>
                      </a:r>
                      <a:endParaRPr lang="id-ID" sz="2200" b="1" dirty="0"/>
                    </a:p>
                  </a:txBody>
                  <a:tcPr/>
                </a:tc>
                <a:tc>
                  <a:txBody>
                    <a:bodyPr/>
                    <a:lstStyle/>
                    <a:p>
                      <a:r>
                        <a:rPr lang="en-US" sz="2200" b="1" dirty="0" smtClean="0"/>
                        <a:t>X</a:t>
                      </a:r>
                      <a:r>
                        <a:rPr lang="en-US" sz="2200" b="1" baseline="-25000" dirty="0" smtClean="0"/>
                        <a:t>1</a:t>
                      </a:r>
                      <a:r>
                        <a:rPr lang="en-US" sz="2200" b="1" dirty="0" smtClean="0"/>
                        <a:t>-X</a:t>
                      </a:r>
                      <a:r>
                        <a:rPr lang="en-US" sz="2200" b="1" baseline="-25000" dirty="0" smtClean="0"/>
                        <a:t>2</a:t>
                      </a:r>
                      <a:endParaRPr lang="id-ID" sz="2200" b="1" baseline="-25000" dirty="0"/>
                    </a:p>
                  </a:txBody>
                  <a:tcP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r>
                        <a:rPr lang="en-US" sz="2200" b="1" kern="1200" dirty="0" smtClean="0">
                          <a:solidFill>
                            <a:schemeClr val="dk1"/>
                          </a:solidFill>
                          <a:effectLst/>
                          <a:latin typeface="+mn-lt"/>
                          <a:ea typeface="+mn-ea"/>
                          <a:cs typeface="+mn-cs"/>
                        </a:rPr>
                        <a:t>80,90,95%</a:t>
                      </a:r>
                      <a:endParaRPr lang="id-ID" sz="2200" dirty="0"/>
                    </a:p>
                  </a:txBody>
                  <a:tcPr/>
                </a:tc>
                <a:tc>
                  <a:txBody>
                    <a:bodyPr/>
                    <a:lstStyle/>
                    <a:p>
                      <a:r>
                        <a:rPr lang="en-US" sz="2200" b="1" kern="1200" dirty="0" err="1" smtClean="0">
                          <a:solidFill>
                            <a:schemeClr val="dk1"/>
                          </a:solidFill>
                          <a:effectLst/>
                          <a:latin typeface="+mn-lt"/>
                          <a:ea typeface="+mn-ea"/>
                          <a:cs typeface="+mn-cs"/>
                        </a:rPr>
                        <a:t>Kompleks</a:t>
                      </a:r>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sampel</a:t>
                      </a:r>
                      <a:endParaRPr lang="id-ID" sz="2200" b="1" dirty="0"/>
                    </a:p>
                  </a:txBody>
                  <a:tcPr/>
                </a:tc>
              </a:tr>
            </a:tbl>
          </a:graphicData>
        </a:graphic>
      </p:graphicFrame>
      <p:sp>
        <p:nvSpPr>
          <p:cNvPr id="4" name="TextBox 3"/>
          <p:cNvSpPr txBox="1"/>
          <p:nvPr/>
        </p:nvSpPr>
        <p:spPr>
          <a:xfrm>
            <a:off x="381000" y="5638800"/>
            <a:ext cx="8382000" cy="1015663"/>
          </a:xfrm>
          <a:prstGeom prst="rect">
            <a:avLst/>
          </a:prstGeom>
          <a:noFill/>
        </p:spPr>
        <p:txBody>
          <a:bodyPr wrap="square" rtlCol="0">
            <a:spAutoFit/>
          </a:bodyPr>
          <a:lstStyle/>
          <a:p>
            <a:r>
              <a:rPr lang="id-ID" sz="2000" b="1" i="1" dirty="0"/>
              <a:t>OR=Odds Ratio, RR=Risk Ratio, p= Proporsi, x=Rata-rata, </a:t>
            </a:r>
            <a:endParaRPr lang="id-ID" sz="2000" b="1" dirty="0"/>
          </a:p>
          <a:p>
            <a:r>
              <a:rPr lang="id-ID" sz="2000" b="1" i="1" dirty="0"/>
              <a:t>P</a:t>
            </a:r>
            <a:r>
              <a:rPr lang="id-ID" sz="2000" b="1" i="1" baseline="-25000" dirty="0"/>
              <a:t>1</a:t>
            </a:r>
            <a:r>
              <a:rPr lang="id-ID" sz="2000" b="1" i="1" dirty="0"/>
              <a:t> = Perkiraan Proporsi kelompok-1, P</a:t>
            </a:r>
            <a:r>
              <a:rPr lang="id-ID" sz="2000" b="1" i="1" baseline="-25000" dirty="0"/>
              <a:t>2</a:t>
            </a:r>
            <a:r>
              <a:rPr lang="id-ID" sz="2000" b="1" i="1" dirty="0"/>
              <a:t> = Perkiraan Proporsi kelompok-2, </a:t>
            </a:r>
            <a:br>
              <a:rPr lang="id-ID" sz="2000" b="1" i="1" dirty="0"/>
            </a:br>
            <a:r>
              <a:rPr lang="id-ID" sz="2000" b="1" i="1" dirty="0"/>
              <a:t>X</a:t>
            </a:r>
            <a:r>
              <a:rPr lang="id-ID" sz="2000" b="1" i="1" baseline="-25000" dirty="0"/>
              <a:t>1</a:t>
            </a:r>
            <a:r>
              <a:rPr lang="id-ID" sz="2000" b="1" i="1" dirty="0"/>
              <a:t> = Perkiraan rata-rata kelompok-1, X</a:t>
            </a:r>
            <a:r>
              <a:rPr lang="id-ID" sz="2000" b="1" i="1" baseline="-25000" dirty="0"/>
              <a:t>2</a:t>
            </a:r>
            <a:r>
              <a:rPr lang="id-ID" sz="2000" b="1" i="1" dirty="0"/>
              <a:t> = Perkiraan rata-rata kelompok-2</a:t>
            </a:r>
            <a:r>
              <a:rPr lang="id-ID" sz="2000" b="1" i="1" dirty="0" smtClean="0"/>
              <a:t>,</a:t>
            </a:r>
            <a:endParaRPr lang="id-ID" sz="2000" b="1" dirty="0"/>
          </a:p>
        </p:txBody>
      </p:sp>
    </p:spTree>
    <p:extLst>
      <p:ext uri="{BB962C8B-B14F-4D97-AF65-F5344CB8AC3E}">
        <p14:creationId xmlns:p14="http://schemas.microsoft.com/office/powerpoint/2010/main" val="330449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5282</TotalTime>
  <Words>2573</Words>
  <Application>Microsoft Office PowerPoint</Application>
  <PresentationFormat>On-screen Show (4:3)</PresentationFormat>
  <Paragraphs>281</Paragraphs>
  <Slides>49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Statistical power</vt:lpstr>
      <vt:lpstr>PowerPoint Presentation</vt:lpstr>
      <vt:lpstr>Sample size calculation: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TERIMAKASIH</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dan Masalah  Kurang Vitamin A (KVA)</dc:title>
  <dc:creator>Dudung Angkasa;Idrus Jus'at</dc:creator>
  <cp:lastModifiedBy>User</cp:lastModifiedBy>
  <cp:revision>85</cp:revision>
  <dcterms:created xsi:type="dcterms:W3CDTF">2017-09-26T01:46:28Z</dcterms:created>
  <dcterms:modified xsi:type="dcterms:W3CDTF">2018-12-04T08:16:10Z</dcterms:modified>
</cp:coreProperties>
</file>