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1"/>
  </p:notesMasterIdLst>
  <p:sldIdLst>
    <p:sldId id="256" r:id="rId2"/>
    <p:sldId id="300" r:id="rId3"/>
    <p:sldId id="301" r:id="rId4"/>
    <p:sldId id="302" r:id="rId5"/>
    <p:sldId id="303" r:id="rId6"/>
    <p:sldId id="304" r:id="rId7"/>
    <p:sldId id="305" r:id="rId8"/>
    <p:sldId id="345" r:id="rId9"/>
    <p:sldId id="306" r:id="rId10"/>
    <p:sldId id="34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 id="327" r:id="rId32"/>
    <p:sldId id="328" r:id="rId33"/>
    <p:sldId id="329" r:id="rId34"/>
    <p:sldId id="330" r:id="rId35"/>
    <p:sldId id="331" r:id="rId36"/>
    <p:sldId id="332" r:id="rId37"/>
    <p:sldId id="333" r:id="rId38"/>
    <p:sldId id="334" r:id="rId39"/>
    <p:sldId id="335" r:id="rId40"/>
    <p:sldId id="336" r:id="rId41"/>
    <p:sldId id="337" r:id="rId42"/>
    <p:sldId id="338" r:id="rId43"/>
    <p:sldId id="339" r:id="rId44"/>
    <p:sldId id="340" r:id="rId45"/>
    <p:sldId id="341" r:id="rId46"/>
    <p:sldId id="342" r:id="rId47"/>
    <p:sldId id="343" r:id="rId48"/>
    <p:sldId id="344" r:id="rId49"/>
    <p:sldId id="347"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96" autoAdjust="0"/>
    <p:restoredTop sz="97468" autoAdjust="0"/>
  </p:normalViewPr>
  <p:slideViewPr>
    <p:cSldViewPr snapToGrid="0" snapToObjects="1">
      <p:cViewPr>
        <p:scale>
          <a:sx n="33" d="100"/>
          <a:sy n="33" d="100"/>
        </p:scale>
        <p:origin x="-264" y="-43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28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5.wmf"/><Relationship Id="rId1" Type="http://schemas.openxmlformats.org/officeDocument/2006/relationships/image" Target="../media/image1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A5B85-D462-4F78-8568-F35F0D037128}" type="datetimeFigureOut">
              <a:rPr lang="id-ID" smtClean="0"/>
              <a:t>04/12/2018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5F0138-E152-44A9-A816-BA045B072EA9}" type="slidenum">
              <a:rPr lang="id-ID" smtClean="0"/>
              <a:t>‹#›</a:t>
            </a:fld>
            <a:endParaRPr lang="id-ID"/>
          </a:p>
        </p:txBody>
      </p:sp>
    </p:spTree>
    <p:extLst>
      <p:ext uri="{BB962C8B-B14F-4D97-AF65-F5344CB8AC3E}">
        <p14:creationId xmlns:p14="http://schemas.microsoft.com/office/powerpoint/2010/main" val="2716634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973D0558-E28E-4E93-9147-1E1419984743}" type="slidenum">
              <a:rPr lang="id-ID" smtClean="0"/>
              <a:t>14</a:t>
            </a:fld>
            <a:endParaRPr lang="id-ID"/>
          </a:p>
        </p:txBody>
      </p:sp>
    </p:spTree>
    <p:extLst>
      <p:ext uri="{BB962C8B-B14F-4D97-AF65-F5344CB8AC3E}">
        <p14:creationId xmlns:p14="http://schemas.microsoft.com/office/powerpoint/2010/main" val="2214156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A5CB3DF0-9B2E-9141-A8BD-F749259507F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163061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5CB3DF0-9B2E-9141-A8BD-F749259507F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135890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5CB3DF0-9B2E-9141-A8BD-F749259507F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2017617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5CB3DF0-9B2E-9141-A8BD-F749259507F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619710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CB3DF0-9B2E-9141-A8BD-F749259507F2}" type="datetimeFigureOut">
              <a:rPr lang="en-US" smtClean="0"/>
              <a:t>12/4/2018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545991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A5CB3DF0-9B2E-9141-A8BD-F749259507F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617271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A5CB3DF0-9B2E-9141-A8BD-F749259507F2}" type="datetimeFigureOut">
              <a:rPr lang="en-US" smtClean="0"/>
              <a:t>12/4/2018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1572415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A5CB3DF0-9B2E-9141-A8BD-F749259507F2}" type="datetimeFigureOut">
              <a:rPr lang="en-US" smtClean="0"/>
              <a:t>12/4/2018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2041436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B3DF0-9B2E-9141-A8BD-F749259507F2}" type="datetimeFigureOut">
              <a:rPr lang="en-US" smtClean="0"/>
              <a:t>12/4/2018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3946627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CB3DF0-9B2E-9141-A8BD-F749259507F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2969836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CB3DF0-9B2E-9141-A8BD-F749259507F2}" type="datetimeFigureOut">
              <a:rPr lang="en-US" smtClean="0"/>
              <a:t>12/4/2018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147D9-6475-F04B-87F8-BD4D9109E46C}" type="slidenum">
              <a:rPr lang="en-US" smtClean="0"/>
              <a:t>‹#›</a:t>
            </a:fld>
            <a:endParaRPr lang="en-US"/>
          </a:p>
        </p:txBody>
      </p:sp>
    </p:spTree>
    <p:extLst>
      <p:ext uri="{BB962C8B-B14F-4D97-AF65-F5344CB8AC3E}">
        <p14:creationId xmlns:p14="http://schemas.microsoft.com/office/powerpoint/2010/main" val="4249815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B3DF0-9B2E-9141-A8BD-F749259507F2}" type="datetimeFigureOut">
              <a:rPr lang="en-US" smtClean="0"/>
              <a:t>12/4/2018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147D9-6475-F04B-87F8-BD4D9109E46C}" type="slidenum">
              <a:rPr lang="en-US" smtClean="0"/>
              <a:t>‹#›</a:t>
            </a:fld>
            <a:endParaRPr lang="en-US"/>
          </a:p>
        </p:txBody>
      </p:sp>
    </p:spTree>
    <p:extLst>
      <p:ext uri="{BB962C8B-B14F-4D97-AF65-F5344CB8AC3E}">
        <p14:creationId xmlns:p14="http://schemas.microsoft.com/office/powerpoint/2010/main" val="2199746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0.wmf"/><Relationship Id="rId5" Type="http://schemas.openxmlformats.org/officeDocument/2006/relationships/oleObject" Target="../embeddings/oleObject9.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1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3.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4.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5.wmf"/><Relationship Id="rId5" Type="http://schemas.openxmlformats.org/officeDocument/2006/relationships/oleObject" Target="../embeddings/oleObject15.bin"/><Relationship Id="rId4" Type="http://schemas.openxmlformats.org/officeDocument/2006/relationships/image" Target="../media/image13.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18.wmf"/><Relationship Id="rId5" Type="http://schemas.openxmlformats.org/officeDocument/2006/relationships/oleObject" Target="../embeddings/oleObject18.bin"/><Relationship Id="rId4" Type="http://schemas.openxmlformats.org/officeDocument/2006/relationships/image" Target="../media/image17.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15.wmf"/><Relationship Id="rId5" Type="http://schemas.openxmlformats.org/officeDocument/2006/relationships/oleObject" Target="../embeddings/oleObject20.bin"/><Relationship Id="rId4" Type="http://schemas.openxmlformats.org/officeDocument/2006/relationships/image" Target="../media/image13.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1.wmf"/><Relationship Id="rId5" Type="http://schemas.openxmlformats.org/officeDocument/2006/relationships/oleObject" Target="../embeddings/oleObject23.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25.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24.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8.wmf"/><Relationship Id="rId5" Type="http://schemas.openxmlformats.org/officeDocument/2006/relationships/oleObject" Target="../embeddings/oleObject28.bin"/><Relationship Id="rId4" Type="http://schemas.openxmlformats.org/officeDocument/2006/relationships/image" Target="../media/image7.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endParaRPr lang="en-US"/>
          </a:p>
        </p:txBody>
      </p:sp>
      <p:sp>
        <p:nvSpPr>
          <p:cNvPr id="4" name="Subtitle 3"/>
          <p:cNvSpPr>
            <a:spLocks noGrp="1"/>
          </p:cNvSpPr>
          <p:nvPr>
            <p:ph type="subTitle" idx="1"/>
          </p:nvPr>
        </p:nvSpPr>
        <p:spPr/>
        <p:txBody>
          <a:bodyPr/>
          <a:lstStyle/>
          <a:p>
            <a:endParaRPr lang="en-US"/>
          </a:p>
        </p:txBody>
      </p:sp>
      <p:pic>
        <p:nvPicPr>
          <p:cNvPr id="6"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
          <p:cNvSpPr txBox="1">
            <a:spLocks noChangeArrowheads="1"/>
          </p:cNvSpPr>
          <p:nvPr/>
        </p:nvSpPr>
        <p:spPr bwMode="auto">
          <a:xfrm>
            <a:off x="3222625" y="3324859"/>
            <a:ext cx="5638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id-ID" sz="2000" b="1" dirty="0" smtClean="0">
                <a:solidFill>
                  <a:schemeClr val="bg1"/>
                </a:solidFill>
              </a:rPr>
              <a:t>***SAMPLE SIZE***</a:t>
            </a:r>
            <a:endParaRPr lang="id-ID" sz="2000" b="1" dirty="0" smtClean="0">
              <a:solidFill>
                <a:schemeClr val="bg1"/>
              </a:solidFill>
            </a:endParaRPr>
          </a:p>
          <a:p>
            <a:pPr algn="ctr" eaLnBrk="1" hangingPunct="1"/>
            <a:r>
              <a:rPr lang="id-ID" sz="2000" b="1" dirty="0" smtClean="0">
                <a:solidFill>
                  <a:schemeClr val="bg1"/>
                </a:solidFill>
              </a:rPr>
              <a:t>Metodologi Penelitian (3 SKS)</a:t>
            </a:r>
            <a:endParaRPr lang="en-US" sz="2000" b="1" dirty="0" smtClean="0">
              <a:solidFill>
                <a:schemeClr val="bg1"/>
              </a:solidFill>
            </a:endParaRPr>
          </a:p>
          <a:p>
            <a:pPr algn="ctr" eaLnBrk="1" hangingPunct="1"/>
            <a:r>
              <a:rPr lang="en-US" sz="2000" b="1" dirty="0" err="1" smtClean="0">
                <a:solidFill>
                  <a:schemeClr val="bg1"/>
                </a:solidFill>
              </a:rPr>
              <a:t>Pertemuan</a:t>
            </a:r>
            <a:r>
              <a:rPr lang="en-US" sz="2000" b="1" dirty="0" smtClean="0">
                <a:solidFill>
                  <a:schemeClr val="bg1"/>
                </a:solidFill>
              </a:rPr>
              <a:t> </a:t>
            </a:r>
            <a:r>
              <a:rPr lang="id-ID" sz="2000" b="1" dirty="0" smtClean="0">
                <a:solidFill>
                  <a:schemeClr val="bg1"/>
                </a:solidFill>
              </a:rPr>
              <a:t>12</a:t>
            </a:r>
            <a:endParaRPr lang="en-US" sz="2000" b="1" dirty="0" smtClean="0">
              <a:solidFill>
                <a:schemeClr val="bg1"/>
              </a:solidFill>
            </a:endParaRPr>
          </a:p>
          <a:p>
            <a:pPr algn="ctr" eaLnBrk="1" hangingPunct="1"/>
            <a:r>
              <a:rPr lang="id-ID" sz="2000" b="1" dirty="0" smtClean="0">
                <a:solidFill>
                  <a:schemeClr val="bg1"/>
                </a:solidFill>
              </a:rPr>
              <a:t>Disajikan oleh:</a:t>
            </a:r>
          </a:p>
          <a:p>
            <a:pPr algn="ctr" eaLnBrk="1" hangingPunct="1"/>
            <a:r>
              <a:rPr lang="id-ID" sz="2000" b="1" dirty="0" smtClean="0">
                <a:solidFill>
                  <a:schemeClr val="bg1"/>
                </a:solidFill>
              </a:rPr>
              <a:t>Dudung </a:t>
            </a:r>
            <a:r>
              <a:rPr lang="id-ID" sz="2000" b="1" dirty="0">
                <a:solidFill>
                  <a:schemeClr val="bg1"/>
                </a:solidFill>
              </a:rPr>
              <a:t>Angkasa, SGz, M.Gizi, RD</a:t>
            </a:r>
            <a:endParaRPr lang="en-US" sz="2000" b="1" dirty="0" smtClean="0">
              <a:solidFill>
                <a:schemeClr val="bg1"/>
              </a:solidFill>
            </a:endParaRPr>
          </a:p>
          <a:p>
            <a:pPr algn="ctr" eaLnBrk="1" hangingPunct="1"/>
            <a:endParaRPr lang="en-US" sz="2000" b="1" dirty="0">
              <a:solidFill>
                <a:schemeClr val="bg1"/>
              </a:solidFill>
            </a:endParaRPr>
          </a:p>
        </p:txBody>
      </p:sp>
    </p:spTree>
    <p:extLst>
      <p:ext uri="{BB962C8B-B14F-4D97-AF65-F5344CB8AC3E}">
        <p14:creationId xmlns:p14="http://schemas.microsoft.com/office/powerpoint/2010/main" val="9289213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Sample size calculation: Response</a:t>
            </a:r>
            <a:endParaRPr lang="id-ID"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6502904"/>
              </p:ext>
            </p:extLst>
          </p:nvPr>
        </p:nvGraphicFramePr>
        <p:xfrm>
          <a:off x="457200" y="1276350"/>
          <a:ext cx="8229600" cy="3752850"/>
        </p:xfrm>
        <a:graphic>
          <a:graphicData uri="http://schemas.openxmlformats.org/drawingml/2006/table">
            <a:tbl>
              <a:tblPr firstRow="1" bandRow="1">
                <a:tableStyleId>{5A111915-BE36-4E01-A7E5-04B1672EAD32}</a:tableStyleId>
              </a:tblPr>
              <a:tblGrid>
                <a:gridCol w="2057400"/>
                <a:gridCol w="2057400"/>
                <a:gridCol w="2057400"/>
                <a:gridCol w="2057400"/>
              </a:tblGrid>
              <a:tr h="370840">
                <a:tc>
                  <a:txBody>
                    <a:bodyPr/>
                    <a:lstStyle/>
                    <a:p>
                      <a:pPr algn="l" fontAlgn="b"/>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b="1" u="none" strike="noStrike" dirty="0" smtClean="0">
                          <a:solidFill>
                            <a:schemeClr val="bg1"/>
                          </a:solidFill>
                          <a:effectLst/>
                          <a:latin typeface="Times New Roman" pitchFamily="18" charset="0"/>
                          <a:cs typeface="Times New Roman" pitchFamily="18" charset="0"/>
                        </a:rPr>
                        <a:t>Pretest</a:t>
                      </a:r>
                      <a:endParaRPr lang="id-ID" sz="2400" b="1" i="0" u="none" strike="noStrike" dirty="0">
                        <a:solidFill>
                          <a:schemeClr val="bg1"/>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b="1" i="0" u="none" strike="noStrike" dirty="0" smtClean="0">
                          <a:solidFill>
                            <a:schemeClr val="bg1"/>
                          </a:solidFill>
                          <a:effectLst/>
                          <a:latin typeface="Times New Roman" pitchFamily="18" charset="0"/>
                          <a:cs typeface="Times New Roman" pitchFamily="18" charset="0"/>
                        </a:rPr>
                        <a:t>Postest</a:t>
                      </a:r>
                      <a:endParaRPr lang="id-ID" sz="2400" b="1" i="0" u="none" strike="noStrike" dirty="0">
                        <a:solidFill>
                          <a:schemeClr val="bg1"/>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1" i="0" u="none" strike="noStrike" dirty="0" smtClean="0">
                          <a:solidFill>
                            <a:schemeClr val="bg1"/>
                          </a:solidFill>
                          <a:effectLst/>
                          <a:latin typeface="Times New Roman" pitchFamily="18" charset="0"/>
                          <a:cs typeface="Times New Roman" pitchFamily="18" charset="0"/>
                        </a:rPr>
                        <a:t>Diff</a:t>
                      </a:r>
                      <a:endParaRPr lang="id-ID" sz="2400" b="1" i="0" u="none" strike="noStrike" dirty="0">
                        <a:solidFill>
                          <a:schemeClr val="bg1"/>
                        </a:solidFill>
                        <a:effectLst/>
                        <a:latin typeface="Times New Roman" pitchFamily="18" charset="0"/>
                        <a:cs typeface="Times New Roman" pitchFamily="18" charset="0"/>
                      </a:endParaRPr>
                    </a:p>
                  </a:txBody>
                  <a:tcPr marL="9525" marR="9525" marT="9525" marB="0" anchor="b"/>
                </a:tc>
              </a:tr>
              <a:tr h="370840">
                <a:tc>
                  <a:txBody>
                    <a:bodyPr/>
                    <a:lstStyle/>
                    <a:p>
                      <a:pPr algn="l" fontAlgn="b"/>
                      <a:r>
                        <a:rPr lang="id-ID" sz="2400" u="none" strike="noStrike" dirty="0" smtClean="0">
                          <a:effectLst/>
                          <a:latin typeface="Times New Roman" pitchFamily="18" charset="0"/>
                          <a:cs typeface="Times New Roman" pitchFamily="18" charset="0"/>
                        </a:rPr>
                        <a:t>Pasien </a:t>
                      </a:r>
                      <a:r>
                        <a:rPr lang="id-ID" sz="2400" u="none" strike="noStrike" dirty="0">
                          <a:effectLst/>
                          <a:latin typeface="Times New Roman" pitchFamily="18" charset="0"/>
                          <a:cs typeface="Times New Roman" pitchFamily="18" charset="0"/>
                        </a:rPr>
                        <a:t>1</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dirty="0">
                          <a:effectLst/>
                          <a:latin typeface="Times New Roman" pitchFamily="18" charset="0"/>
                          <a:cs typeface="Times New Roman" pitchFamily="18" charset="0"/>
                        </a:rPr>
                        <a:t>50</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dirty="0">
                          <a:effectLst/>
                          <a:latin typeface="Times New Roman" pitchFamily="18" charset="0"/>
                          <a:cs typeface="Times New Roman" pitchFamily="18" charset="0"/>
                        </a:rPr>
                        <a:t>82</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0" i="0" u="none" strike="noStrike" dirty="0">
                          <a:solidFill>
                            <a:srgbClr val="000000"/>
                          </a:solidFill>
                          <a:effectLst/>
                          <a:latin typeface="Times New Roman" pitchFamily="18" charset="0"/>
                          <a:cs typeface="Times New Roman" pitchFamily="18" charset="0"/>
                        </a:rPr>
                        <a:t>32</a:t>
                      </a:r>
                    </a:p>
                  </a:txBody>
                  <a:tcPr marL="9525" marR="9525" marT="9525" marB="0" anchor="b"/>
                </a:tc>
              </a:tr>
              <a:tr h="370840">
                <a:tc>
                  <a:txBody>
                    <a:bodyPr/>
                    <a:lstStyle/>
                    <a:p>
                      <a:pPr algn="l" fontAlgn="b"/>
                      <a:r>
                        <a:rPr lang="id-ID" sz="2400" u="none" strike="noStrike" dirty="0" smtClean="0">
                          <a:effectLst/>
                          <a:latin typeface="Times New Roman" pitchFamily="18" charset="0"/>
                          <a:cs typeface="Times New Roman" pitchFamily="18" charset="0"/>
                        </a:rPr>
                        <a:t>Pasien </a:t>
                      </a:r>
                      <a:r>
                        <a:rPr lang="id-ID" sz="2400" u="none" strike="noStrike" dirty="0">
                          <a:effectLst/>
                          <a:latin typeface="Times New Roman" pitchFamily="18" charset="0"/>
                          <a:cs typeface="Times New Roman" pitchFamily="18" charset="0"/>
                        </a:rPr>
                        <a:t>2</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dirty="0">
                          <a:effectLst/>
                          <a:latin typeface="Times New Roman" pitchFamily="18" charset="0"/>
                          <a:cs typeface="Times New Roman" pitchFamily="18" charset="0"/>
                        </a:rPr>
                        <a:t>60</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b="0" i="0" u="none" strike="noStrike" dirty="0" smtClean="0">
                          <a:solidFill>
                            <a:schemeClr val="tx1"/>
                          </a:solidFill>
                          <a:effectLst/>
                          <a:latin typeface="Times New Roman" pitchFamily="18" charset="0"/>
                          <a:cs typeface="Times New Roman" pitchFamily="18" charset="0"/>
                        </a:rPr>
                        <a:t>65</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0" i="0" u="none" strike="noStrike" dirty="0">
                          <a:solidFill>
                            <a:srgbClr val="000000"/>
                          </a:solidFill>
                          <a:effectLst/>
                          <a:latin typeface="Times New Roman" pitchFamily="18" charset="0"/>
                          <a:cs typeface="Times New Roman" pitchFamily="18" charset="0"/>
                        </a:rPr>
                        <a:t>5</a:t>
                      </a:r>
                    </a:p>
                  </a:txBody>
                  <a:tcPr marL="9525" marR="9525" marT="9525" marB="0" anchor="b"/>
                </a:tc>
              </a:tr>
              <a:tr h="370840">
                <a:tc>
                  <a:txBody>
                    <a:bodyPr/>
                    <a:lstStyle/>
                    <a:p>
                      <a:pPr algn="l" fontAlgn="b"/>
                      <a:r>
                        <a:rPr lang="id-ID" sz="2400" u="none" strike="noStrike" dirty="0" smtClean="0">
                          <a:effectLst/>
                          <a:latin typeface="Times New Roman" pitchFamily="18" charset="0"/>
                          <a:cs typeface="Times New Roman" pitchFamily="18" charset="0"/>
                        </a:rPr>
                        <a:t>Pasien </a:t>
                      </a:r>
                      <a:r>
                        <a:rPr lang="id-ID" sz="2400" u="none" strike="noStrike" dirty="0">
                          <a:effectLst/>
                          <a:latin typeface="Times New Roman" pitchFamily="18" charset="0"/>
                          <a:cs typeface="Times New Roman" pitchFamily="18" charset="0"/>
                        </a:rPr>
                        <a:t>3</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b="0" i="0" u="none" strike="noStrike" dirty="0" smtClean="0">
                          <a:solidFill>
                            <a:schemeClr val="tx1"/>
                          </a:solidFill>
                          <a:effectLst/>
                          <a:latin typeface="Times New Roman" pitchFamily="18" charset="0"/>
                          <a:cs typeface="Times New Roman" pitchFamily="18" charset="0"/>
                        </a:rPr>
                        <a:t>69</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b="0" i="0" u="none" strike="noStrike" dirty="0" smtClean="0">
                          <a:solidFill>
                            <a:schemeClr val="tx1"/>
                          </a:solidFill>
                          <a:effectLst/>
                          <a:latin typeface="Times New Roman" pitchFamily="18" charset="0"/>
                          <a:cs typeface="Times New Roman" pitchFamily="18" charset="0"/>
                        </a:rPr>
                        <a:t>75</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0" i="0" u="none" strike="noStrike" dirty="0">
                          <a:solidFill>
                            <a:srgbClr val="000000"/>
                          </a:solidFill>
                          <a:effectLst/>
                          <a:latin typeface="Times New Roman" pitchFamily="18" charset="0"/>
                          <a:cs typeface="Times New Roman" pitchFamily="18" charset="0"/>
                        </a:rPr>
                        <a:t>6</a:t>
                      </a:r>
                    </a:p>
                  </a:txBody>
                  <a:tcPr marL="9525" marR="9525" marT="9525" marB="0" anchor="b"/>
                </a:tc>
              </a:tr>
              <a:tr h="370840">
                <a:tc>
                  <a:txBody>
                    <a:bodyPr/>
                    <a:lstStyle/>
                    <a:p>
                      <a:pPr algn="l" fontAlgn="b"/>
                      <a:r>
                        <a:rPr lang="id-ID" sz="2400" u="none" strike="noStrike" dirty="0" smtClean="0">
                          <a:effectLst/>
                          <a:latin typeface="Times New Roman" pitchFamily="18" charset="0"/>
                          <a:cs typeface="Times New Roman" pitchFamily="18" charset="0"/>
                        </a:rPr>
                        <a:t>Pasien </a:t>
                      </a:r>
                      <a:r>
                        <a:rPr lang="id-ID" sz="2400" u="none" strike="noStrike" dirty="0">
                          <a:effectLst/>
                          <a:latin typeface="Times New Roman" pitchFamily="18" charset="0"/>
                          <a:cs typeface="Times New Roman" pitchFamily="18" charset="0"/>
                        </a:rPr>
                        <a:t>4</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a:effectLst/>
                          <a:latin typeface="Times New Roman" pitchFamily="18" charset="0"/>
                          <a:cs typeface="Times New Roman" pitchFamily="18" charset="0"/>
                        </a:rPr>
                        <a:t>77</a:t>
                      </a:r>
                      <a:endParaRPr lang="id-ID" sz="2400" b="0" i="0" u="none" strike="noStrike">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dirty="0" smtClean="0">
                          <a:effectLst/>
                          <a:latin typeface="Times New Roman" pitchFamily="18" charset="0"/>
                          <a:cs typeface="Times New Roman" pitchFamily="18" charset="0"/>
                        </a:rPr>
                        <a:t>79</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0" i="0" u="none" strike="noStrike" dirty="0">
                          <a:solidFill>
                            <a:srgbClr val="000000"/>
                          </a:solidFill>
                          <a:effectLst/>
                          <a:latin typeface="Times New Roman" pitchFamily="18" charset="0"/>
                          <a:cs typeface="Times New Roman" pitchFamily="18" charset="0"/>
                        </a:rPr>
                        <a:t>2</a:t>
                      </a:r>
                    </a:p>
                  </a:txBody>
                  <a:tcPr marL="9525" marR="9525" marT="9525" marB="0" anchor="b"/>
                </a:tc>
              </a:tr>
              <a:tr h="370840">
                <a:tc>
                  <a:txBody>
                    <a:bodyPr/>
                    <a:lstStyle/>
                    <a:p>
                      <a:pPr algn="l" fontAlgn="b"/>
                      <a:r>
                        <a:rPr lang="id-ID" sz="2400" u="none" strike="noStrike" dirty="0" smtClean="0">
                          <a:effectLst/>
                          <a:latin typeface="Times New Roman" pitchFamily="18" charset="0"/>
                          <a:cs typeface="Times New Roman" pitchFamily="18" charset="0"/>
                        </a:rPr>
                        <a:t>Pasien </a:t>
                      </a:r>
                      <a:r>
                        <a:rPr lang="id-ID" sz="2400" u="none" strike="noStrike" dirty="0">
                          <a:effectLst/>
                          <a:latin typeface="Times New Roman" pitchFamily="18" charset="0"/>
                          <a:cs typeface="Times New Roman" pitchFamily="18" charset="0"/>
                        </a:rPr>
                        <a:t>5</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a:effectLst/>
                          <a:latin typeface="Times New Roman" pitchFamily="18" charset="0"/>
                          <a:cs typeface="Times New Roman" pitchFamily="18" charset="0"/>
                        </a:rPr>
                        <a:t>72</a:t>
                      </a:r>
                      <a:endParaRPr lang="id-ID" sz="2400" b="0" i="0" u="none" strike="noStrike">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dirty="0">
                          <a:effectLst/>
                          <a:latin typeface="Times New Roman" pitchFamily="18" charset="0"/>
                          <a:cs typeface="Times New Roman" pitchFamily="18" charset="0"/>
                        </a:rPr>
                        <a:t>82</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0" i="0" u="none" strike="noStrike" dirty="0">
                          <a:solidFill>
                            <a:srgbClr val="000000"/>
                          </a:solidFill>
                          <a:effectLst/>
                          <a:latin typeface="Times New Roman" pitchFamily="18" charset="0"/>
                          <a:cs typeface="Times New Roman" pitchFamily="18" charset="0"/>
                        </a:rPr>
                        <a:t>10</a:t>
                      </a:r>
                    </a:p>
                  </a:txBody>
                  <a:tcPr marL="9525" marR="9525" marT="9525" marB="0" anchor="b"/>
                </a:tc>
              </a:tr>
              <a:tr h="370840">
                <a:tc>
                  <a:txBody>
                    <a:bodyPr/>
                    <a:lstStyle/>
                    <a:p>
                      <a:pPr algn="l" fontAlgn="b"/>
                      <a:r>
                        <a:rPr lang="id-ID" sz="2400" u="none" strike="noStrike" dirty="0" smtClean="0">
                          <a:effectLst/>
                          <a:latin typeface="Times New Roman" pitchFamily="18" charset="0"/>
                          <a:cs typeface="Times New Roman" pitchFamily="18" charset="0"/>
                        </a:rPr>
                        <a:t>Pasien </a:t>
                      </a:r>
                      <a:r>
                        <a:rPr lang="id-ID" sz="2400" u="none" strike="noStrike" dirty="0">
                          <a:effectLst/>
                          <a:latin typeface="Times New Roman" pitchFamily="18" charset="0"/>
                          <a:cs typeface="Times New Roman" pitchFamily="18" charset="0"/>
                        </a:rPr>
                        <a:t>6</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a:effectLst/>
                          <a:latin typeface="Times New Roman" pitchFamily="18" charset="0"/>
                          <a:cs typeface="Times New Roman" pitchFamily="18" charset="0"/>
                        </a:rPr>
                        <a:t>79</a:t>
                      </a:r>
                      <a:endParaRPr lang="id-ID" sz="2400" b="0" i="0" u="none" strike="noStrike">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b="0" i="0" u="none" strike="noStrike" dirty="0" smtClean="0">
                          <a:solidFill>
                            <a:schemeClr val="tx1"/>
                          </a:solidFill>
                          <a:effectLst/>
                          <a:latin typeface="Times New Roman" pitchFamily="18" charset="0"/>
                          <a:cs typeface="Times New Roman" pitchFamily="18" charset="0"/>
                        </a:rPr>
                        <a:t>83</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0" i="0" u="none" strike="noStrike" dirty="0">
                          <a:solidFill>
                            <a:srgbClr val="000000"/>
                          </a:solidFill>
                          <a:effectLst/>
                          <a:latin typeface="Times New Roman" pitchFamily="18" charset="0"/>
                          <a:cs typeface="Times New Roman" pitchFamily="18" charset="0"/>
                        </a:rPr>
                        <a:t>4</a:t>
                      </a:r>
                    </a:p>
                  </a:txBody>
                  <a:tcPr marL="9525" marR="9525" marT="9525" marB="0" anchor="b"/>
                </a:tc>
              </a:tr>
              <a:tr h="370840">
                <a:tc>
                  <a:txBody>
                    <a:bodyPr/>
                    <a:lstStyle/>
                    <a:p>
                      <a:pPr algn="l" fontAlgn="b"/>
                      <a:r>
                        <a:rPr lang="id-ID" sz="2400" u="none" strike="noStrike" dirty="0" smtClean="0">
                          <a:effectLst/>
                          <a:latin typeface="Times New Roman" pitchFamily="18" charset="0"/>
                          <a:cs typeface="Times New Roman" pitchFamily="18" charset="0"/>
                        </a:rPr>
                        <a:t>Pasien </a:t>
                      </a:r>
                      <a:r>
                        <a:rPr lang="id-ID" sz="2400" u="none" strike="noStrike" dirty="0">
                          <a:effectLst/>
                          <a:latin typeface="Times New Roman" pitchFamily="18" charset="0"/>
                          <a:cs typeface="Times New Roman" pitchFamily="18" charset="0"/>
                        </a:rPr>
                        <a:t>7</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a:effectLst/>
                          <a:latin typeface="Times New Roman" pitchFamily="18" charset="0"/>
                          <a:cs typeface="Times New Roman" pitchFamily="18" charset="0"/>
                        </a:rPr>
                        <a:t>80</a:t>
                      </a:r>
                      <a:endParaRPr lang="id-ID" sz="2400" b="0" i="0" u="none" strike="noStrike">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dirty="0">
                          <a:effectLst/>
                          <a:latin typeface="Times New Roman" pitchFamily="18" charset="0"/>
                          <a:cs typeface="Times New Roman" pitchFamily="18" charset="0"/>
                        </a:rPr>
                        <a:t>82</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0" i="0" u="none" strike="noStrike" dirty="0">
                          <a:solidFill>
                            <a:srgbClr val="000000"/>
                          </a:solidFill>
                          <a:effectLst/>
                          <a:latin typeface="Times New Roman" pitchFamily="18" charset="0"/>
                          <a:cs typeface="Times New Roman" pitchFamily="18" charset="0"/>
                        </a:rPr>
                        <a:t>2</a:t>
                      </a:r>
                    </a:p>
                  </a:txBody>
                  <a:tcPr marL="9525" marR="9525" marT="9525" marB="0" anchor="b"/>
                </a:tc>
              </a:tr>
              <a:tr h="370840">
                <a:tc>
                  <a:txBody>
                    <a:bodyPr/>
                    <a:lstStyle/>
                    <a:p>
                      <a:pPr algn="l" fontAlgn="b"/>
                      <a:r>
                        <a:rPr lang="id-ID" sz="2400" u="none" strike="noStrike" dirty="0" smtClean="0">
                          <a:effectLst/>
                          <a:latin typeface="Times New Roman" pitchFamily="18" charset="0"/>
                          <a:cs typeface="Times New Roman" pitchFamily="18" charset="0"/>
                        </a:rPr>
                        <a:t>Pasien </a:t>
                      </a:r>
                      <a:r>
                        <a:rPr lang="id-ID" sz="2400" u="none" strike="noStrike" dirty="0">
                          <a:effectLst/>
                          <a:latin typeface="Times New Roman" pitchFamily="18" charset="0"/>
                          <a:cs typeface="Times New Roman" pitchFamily="18" charset="0"/>
                        </a:rPr>
                        <a:t>8</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u="none" strike="noStrike">
                          <a:effectLst/>
                          <a:latin typeface="Times New Roman" pitchFamily="18" charset="0"/>
                          <a:cs typeface="Times New Roman" pitchFamily="18" charset="0"/>
                        </a:rPr>
                        <a:t>82</a:t>
                      </a:r>
                      <a:endParaRPr lang="id-ID" sz="2400" b="0" i="0" u="none" strike="noStrike">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b="0" i="0" u="none" strike="noStrike" dirty="0" smtClean="0">
                          <a:solidFill>
                            <a:schemeClr val="tx1"/>
                          </a:solidFill>
                          <a:effectLst/>
                          <a:latin typeface="Times New Roman" pitchFamily="18" charset="0"/>
                          <a:cs typeface="Times New Roman" pitchFamily="18" charset="0"/>
                        </a:rPr>
                        <a:t>90</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0" i="0" u="none" strike="noStrike" dirty="0">
                          <a:solidFill>
                            <a:srgbClr val="000000"/>
                          </a:solidFill>
                          <a:effectLst/>
                          <a:latin typeface="Times New Roman" pitchFamily="18" charset="0"/>
                          <a:cs typeface="Times New Roman" pitchFamily="18" charset="0"/>
                        </a:rPr>
                        <a:t>8</a:t>
                      </a:r>
                    </a:p>
                  </a:txBody>
                  <a:tcPr marL="9525" marR="9525" marT="9525" marB="0" anchor="b"/>
                </a:tc>
              </a:tr>
              <a:tr h="370840">
                <a:tc>
                  <a:txBody>
                    <a:bodyPr/>
                    <a:lstStyle/>
                    <a:p>
                      <a:pPr algn="l" fontAlgn="b"/>
                      <a:r>
                        <a:rPr lang="id-ID" sz="2400" u="none" strike="noStrike" dirty="0" smtClean="0">
                          <a:effectLst/>
                          <a:latin typeface="Times New Roman" pitchFamily="18" charset="0"/>
                          <a:cs typeface="Times New Roman" pitchFamily="18" charset="0"/>
                        </a:rPr>
                        <a:t>Rataan</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b="0" i="0" u="none" strike="noStrike" dirty="0" smtClean="0">
                          <a:solidFill>
                            <a:srgbClr val="000000"/>
                          </a:solidFill>
                          <a:effectLst/>
                          <a:latin typeface="Times New Roman" pitchFamily="18" charset="0"/>
                          <a:cs typeface="Times New Roman" pitchFamily="18" charset="0"/>
                        </a:rPr>
                        <a:t>71,1</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l" fontAlgn="b"/>
                      <a:r>
                        <a:rPr lang="id-ID" sz="2400" b="0" i="0" u="none" strike="noStrike" dirty="0" smtClean="0">
                          <a:solidFill>
                            <a:srgbClr val="000000"/>
                          </a:solidFill>
                          <a:effectLst/>
                          <a:latin typeface="Times New Roman" pitchFamily="18" charset="0"/>
                          <a:cs typeface="Times New Roman" pitchFamily="18" charset="0"/>
                        </a:rPr>
                        <a:t>79,8</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c>
                  <a:txBody>
                    <a:bodyPr/>
                    <a:lstStyle/>
                    <a:p>
                      <a:pPr algn="ctr" fontAlgn="b"/>
                      <a:r>
                        <a:rPr lang="id-ID" sz="2400" b="0" i="0" u="none" strike="noStrike" dirty="0" smtClean="0">
                          <a:solidFill>
                            <a:srgbClr val="000000"/>
                          </a:solidFill>
                          <a:effectLst/>
                          <a:latin typeface="Times New Roman" pitchFamily="18" charset="0"/>
                          <a:cs typeface="Times New Roman" pitchFamily="18" charset="0"/>
                        </a:rPr>
                        <a:t>8,6</a:t>
                      </a:r>
                      <a:endParaRPr lang="id-ID" sz="2400" b="0" i="0" u="none" strike="noStrike" dirty="0">
                        <a:solidFill>
                          <a:srgbClr val="000000"/>
                        </a:solidFill>
                        <a:effectLst/>
                        <a:latin typeface="Times New Roman" pitchFamily="18" charset="0"/>
                        <a:cs typeface="Times New Roman" pitchFamily="18" charset="0"/>
                      </a:endParaRPr>
                    </a:p>
                  </a:txBody>
                  <a:tcPr marL="9525" marR="9525" marT="9525" marB="0" anchor="b"/>
                </a:tc>
              </a:tr>
            </a:tbl>
          </a:graphicData>
        </a:graphic>
      </p:graphicFrame>
      <p:sp>
        <p:nvSpPr>
          <p:cNvPr id="7" name="TextBox 6"/>
          <p:cNvSpPr txBox="1"/>
          <p:nvPr/>
        </p:nvSpPr>
        <p:spPr>
          <a:xfrm>
            <a:off x="457200" y="5219700"/>
            <a:ext cx="8229600" cy="646331"/>
          </a:xfrm>
          <a:prstGeom prst="rect">
            <a:avLst/>
          </a:prstGeom>
          <a:noFill/>
        </p:spPr>
        <p:txBody>
          <a:bodyPr wrap="square" rtlCol="0">
            <a:spAutoFit/>
          </a:bodyPr>
          <a:lstStyle/>
          <a:p>
            <a:r>
              <a:rPr lang="id-ID" dirty="0" smtClean="0"/>
              <a:t>Misal, </a:t>
            </a:r>
            <a:r>
              <a:rPr lang="id-ID" i="1" dirty="0" smtClean="0"/>
              <a:t>cut off </a:t>
            </a:r>
            <a:r>
              <a:rPr lang="id-ID" dirty="0" smtClean="0"/>
              <a:t>lulus ialah nilai </a:t>
            </a:r>
            <a:r>
              <a:rPr lang="id-ID" u="sng" dirty="0" smtClean="0"/>
              <a:t>&gt;</a:t>
            </a:r>
            <a:r>
              <a:rPr lang="id-ID" dirty="0" smtClean="0"/>
              <a:t> 70.</a:t>
            </a:r>
          </a:p>
          <a:p>
            <a:r>
              <a:rPr lang="id-ID" dirty="0" smtClean="0"/>
              <a:t>Binomial: Pretest--lulus  62.5%, Posttest—87.5%, Diff= 25%</a:t>
            </a:r>
          </a:p>
        </p:txBody>
      </p:sp>
      <p:sp>
        <p:nvSpPr>
          <p:cNvPr id="8" name="TextBox 7"/>
          <p:cNvSpPr txBox="1"/>
          <p:nvPr/>
        </p:nvSpPr>
        <p:spPr>
          <a:xfrm>
            <a:off x="457200" y="5772150"/>
            <a:ext cx="8229600" cy="369332"/>
          </a:xfrm>
          <a:prstGeom prst="rect">
            <a:avLst/>
          </a:prstGeom>
          <a:noFill/>
        </p:spPr>
        <p:txBody>
          <a:bodyPr wrap="square" rtlCol="0">
            <a:spAutoFit/>
          </a:bodyPr>
          <a:lstStyle/>
          <a:p>
            <a:r>
              <a:rPr lang="id-ID" dirty="0" smtClean="0"/>
              <a:t>Continuous: Pretest—71.1, posttest---79.8, Diff= 8.6</a:t>
            </a:r>
            <a:endParaRPr lang="id-ID" dirty="0"/>
          </a:p>
        </p:txBody>
      </p:sp>
      <p:sp>
        <p:nvSpPr>
          <p:cNvPr id="10" name="TextBox 9"/>
          <p:cNvSpPr txBox="1"/>
          <p:nvPr/>
        </p:nvSpPr>
        <p:spPr>
          <a:xfrm>
            <a:off x="457200" y="6191250"/>
            <a:ext cx="8229600" cy="338554"/>
          </a:xfrm>
          <a:prstGeom prst="rect">
            <a:avLst/>
          </a:prstGeom>
          <a:solidFill>
            <a:srgbClr val="FF0000"/>
          </a:solidFill>
        </p:spPr>
        <p:txBody>
          <a:bodyPr wrap="square" rtlCol="0">
            <a:spAutoFit/>
          </a:bodyPr>
          <a:lstStyle/>
          <a:p>
            <a:r>
              <a:rPr lang="id-ID" sz="1600" b="1" dirty="0" smtClean="0"/>
              <a:t>Paling penting ialah berbeda secara klinis (</a:t>
            </a:r>
            <a:r>
              <a:rPr lang="id-ID" sz="1600" b="1" i="1" dirty="0" smtClean="0">
                <a:solidFill>
                  <a:schemeClr val="bg1"/>
                </a:solidFill>
              </a:rPr>
              <a:t>clinical ly significant</a:t>
            </a:r>
            <a:r>
              <a:rPr lang="id-ID" sz="1600" b="1" dirty="0" smtClean="0"/>
              <a:t>)!! vs. </a:t>
            </a:r>
            <a:r>
              <a:rPr lang="id-ID" sz="1600" b="1" dirty="0" smtClean="0">
                <a:solidFill>
                  <a:schemeClr val="bg1"/>
                </a:solidFill>
              </a:rPr>
              <a:t>statistically significant</a:t>
            </a:r>
          </a:p>
        </p:txBody>
      </p:sp>
    </p:spTree>
    <p:extLst>
      <p:ext uri="{BB962C8B-B14F-4D97-AF65-F5344CB8AC3E}">
        <p14:creationId xmlns:p14="http://schemas.microsoft.com/office/powerpoint/2010/main" val="106992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1"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animBg="1"/>
      <p:bldP spid="1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305800" cy="4401205"/>
          </a:xfrm>
          <a:prstGeom prst="rect">
            <a:avLst/>
          </a:prstGeom>
          <a:noFill/>
        </p:spPr>
        <p:txBody>
          <a:bodyPr wrap="square" rtlCol="0">
            <a:spAutoFit/>
          </a:bodyPr>
          <a:lstStyle/>
          <a:p>
            <a:r>
              <a:rPr lang="id-ID" sz="2800" b="1" dirty="0" smtClean="0"/>
              <a:t>Agar bisa menetapkan besar sampel untuk suatu riset, maka peneliti harus memiliki informasi awal t</a:t>
            </a:r>
            <a:r>
              <a:rPr lang="en-US" sz="2800" b="1" dirty="0" smtClean="0"/>
              <a:t>t</a:t>
            </a:r>
            <a:r>
              <a:rPr lang="id-ID" sz="2800" b="1" dirty="0" smtClean="0"/>
              <a:t>g hal yg ingin diteliti terutama </a:t>
            </a:r>
            <a:r>
              <a:rPr lang="id-ID" sz="2800" b="1" i="1" dirty="0" smtClean="0"/>
              <a:t>outcome</a:t>
            </a:r>
            <a:r>
              <a:rPr lang="id-ID" sz="2800" b="1" dirty="0" smtClean="0"/>
              <a:t> variabelnya.</a:t>
            </a:r>
            <a:endParaRPr lang="en-US" sz="2800" b="1" dirty="0" smtClean="0"/>
          </a:p>
          <a:p>
            <a:endParaRPr lang="en-US" sz="2800" b="1" dirty="0" smtClean="0"/>
          </a:p>
          <a:p>
            <a:r>
              <a:rPr lang="id-ID" sz="2800" b="1" dirty="0" smtClean="0"/>
              <a:t>Informasi awal ini hanya bisa didapatkan apabila peneliti telah melakukan kajian literatur berkaitan dengan hasil-hasil riset yg pernah dilakukan sebelumnya baik di daerah yg sama a</a:t>
            </a:r>
            <a:r>
              <a:rPr lang="en-US" sz="2800" b="1" dirty="0" smtClean="0"/>
              <a:t>/ </a:t>
            </a:r>
            <a:r>
              <a:rPr lang="id-ID" sz="2800" b="1" dirty="0" smtClean="0"/>
              <a:t>pun dari penelitian di tempat lain. </a:t>
            </a:r>
          </a:p>
          <a:p>
            <a:endParaRPr lang="id-ID" sz="2800" b="1" dirty="0"/>
          </a:p>
        </p:txBody>
      </p:sp>
    </p:spTree>
    <p:extLst>
      <p:ext uri="{BB962C8B-B14F-4D97-AF65-F5344CB8AC3E}">
        <p14:creationId xmlns:p14="http://schemas.microsoft.com/office/powerpoint/2010/main" val="3422512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6473" y="914400"/>
            <a:ext cx="8305800" cy="3970318"/>
          </a:xfrm>
          <a:prstGeom prst="rect">
            <a:avLst/>
          </a:prstGeom>
          <a:noFill/>
        </p:spPr>
        <p:txBody>
          <a:bodyPr wrap="square" rtlCol="0">
            <a:spAutoFit/>
          </a:bodyPr>
          <a:lstStyle/>
          <a:p>
            <a:r>
              <a:rPr lang="id-ID" sz="2800" b="1" cap="all" dirty="0"/>
              <a:t>Selain informasi awal, peneliti juga perlu </a:t>
            </a:r>
            <a:endParaRPr lang="en-US" sz="2800" b="1" cap="all" dirty="0" smtClean="0"/>
          </a:p>
          <a:p>
            <a:endParaRPr lang="en-US" sz="2800" b="1" cap="all" dirty="0"/>
          </a:p>
          <a:p>
            <a:pPr marL="514350" indent="-514350">
              <a:buAutoNum type="alphaLcPeriod"/>
            </a:pPr>
            <a:r>
              <a:rPr lang="id-ID" sz="2800" b="1" dirty="0" smtClean="0"/>
              <a:t>Menentukan </a:t>
            </a:r>
            <a:r>
              <a:rPr lang="id-ID" sz="2800" b="1" u="sng" dirty="0" smtClean="0"/>
              <a:t>perbedaan</a:t>
            </a:r>
            <a:r>
              <a:rPr lang="id-ID" sz="2800" b="1" dirty="0" smtClean="0"/>
              <a:t> efek intervensi yg akan diuji (yg dianggap bermakna secara </a:t>
            </a:r>
            <a:r>
              <a:rPr lang="id-ID" sz="2800" b="1" u="sng" dirty="0" smtClean="0">
                <a:solidFill>
                  <a:srgbClr val="00B0F0"/>
                </a:solidFill>
              </a:rPr>
              <a:t>substans</a:t>
            </a:r>
            <a:r>
              <a:rPr lang="id-ID" sz="2800" b="1" u="sng" dirty="0" smtClean="0"/>
              <a:t>i</a:t>
            </a:r>
            <a:r>
              <a:rPr lang="id-ID" sz="2800" b="1" dirty="0" smtClean="0"/>
              <a:t>), </a:t>
            </a:r>
            <a:endParaRPr lang="en-US" sz="2800" b="1" dirty="0" smtClean="0"/>
          </a:p>
          <a:p>
            <a:pPr marL="514350" indent="-514350">
              <a:buAutoNum type="alphaLcPeriod"/>
            </a:pPr>
            <a:r>
              <a:rPr lang="id-ID" sz="2800" b="1" dirty="0" smtClean="0"/>
              <a:t>Menentukan selang kepercayaan </a:t>
            </a:r>
            <a:r>
              <a:rPr lang="en-US" sz="2800" b="1" dirty="0" smtClean="0"/>
              <a:t>&amp;</a:t>
            </a:r>
            <a:r>
              <a:rPr lang="id-ID" sz="2800" b="1" dirty="0" smtClean="0"/>
              <a:t> kekuatan ujinya,  </a:t>
            </a:r>
            <a:endParaRPr lang="en-US" sz="2800" b="1" dirty="0" smtClean="0"/>
          </a:p>
          <a:p>
            <a:pPr marL="514350" indent="-514350">
              <a:buAutoNum type="alphaLcPeriod"/>
            </a:pPr>
            <a:r>
              <a:rPr lang="id-ID" sz="2800" b="1" dirty="0" smtClean="0"/>
              <a:t>Menentukan bagaimana cara penarikan sampelnya (acak sederhana a</a:t>
            </a:r>
            <a:r>
              <a:rPr lang="en-US" sz="2800" b="1" dirty="0" smtClean="0"/>
              <a:t>/ </a:t>
            </a:r>
            <a:r>
              <a:rPr lang="id-ID" sz="2800" b="1" dirty="0" smtClean="0"/>
              <a:t>kompleks).</a:t>
            </a:r>
          </a:p>
          <a:p>
            <a:endParaRPr lang="id-ID" sz="2800" b="1" cap="all" dirty="0"/>
          </a:p>
        </p:txBody>
      </p:sp>
    </p:spTree>
    <p:extLst>
      <p:ext uri="{BB962C8B-B14F-4D97-AF65-F5344CB8AC3E}">
        <p14:creationId xmlns:p14="http://schemas.microsoft.com/office/powerpoint/2010/main" val="303700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4401205"/>
          </a:xfrm>
          <a:prstGeom prst="rect">
            <a:avLst/>
          </a:prstGeom>
          <a:noFill/>
        </p:spPr>
        <p:txBody>
          <a:bodyPr wrap="square" rtlCol="0">
            <a:spAutoFit/>
          </a:bodyPr>
          <a:lstStyle/>
          <a:p>
            <a:r>
              <a:rPr lang="en-US" sz="2800" b="1" dirty="0" err="1" smtClean="0"/>
              <a:t>Misal</a:t>
            </a:r>
            <a:r>
              <a:rPr lang="id-ID" sz="2800" b="1" dirty="0" smtClean="0"/>
              <a:t>, </a:t>
            </a:r>
            <a:r>
              <a:rPr lang="id-ID" sz="2800" b="1" dirty="0"/>
              <a:t>suatu survei dilakuan bertujuan </a:t>
            </a:r>
            <a:r>
              <a:rPr lang="id-ID" sz="2800" b="1" dirty="0" smtClean="0"/>
              <a:t>utk </a:t>
            </a:r>
            <a:r>
              <a:rPr lang="id-ID" sz="2800" b="1" dirty="0"/>
              <a:t>mengetahui status gizi Balita di suatu Kabupaten, apabila sampel ditarik secara langsung dari daftar seluruh Balita di Kabupaten tersebut, maka perhitungan besar sampelnya </a:t>
            </a:r>
            <a:r>
              <a:rPr lang="id-ID" sz="2800" b="1" dirty="0" smtClean="0"/>
              <a:t>dpt </a:t>
            </a:r>
            <a:r>
              <a:rPr lang="id-ID" sz="2800" b="1" dirty="0"/>
              <a:t>menggunakan rumus umum </a:t>
            </a:r>
            <a:r>
              <a:rPr lang="id-ID" sz="2800" b="1" dirty="0" smtClean="0"/>
              <a:t>spt </a:t>
            </a:r>
            <a:r>
              <a:rPr lang="id-ID" sz="2800" b="1" dirty="0"/>
              <a:t>pada contoh-1 berikut ini (Lwanga and Lemeshow, 1991; Paul dan Lemeshow, 1999). </a:t>
            </a:r>
          </a:p>
          <a:p>
            <a:r>
              <a:rPr lang="id-ID" sz="2800" b="1" dirty="0"/>
              <a:t> </a:t>
            </a:r>
          </a:p>
          <a:p>
            <a:r>
              <a:rPr lang="id-ID" sz="2800" b="1" i="1" dirty="0"/>
              <a:t>Rumus perhitungan besar sampel untuk estimasi </a:t>
            </a:r>
            <a:r>
              <a:rPr lang="id-ID" sz="2800" b="1" i="1" dirty="0" smtClean="0"/>
              <a:t>proporsi (</a:t>
            </a:r>
            <a:r>
              <a:rPr lang="id-ID" sz="2800" b="1" i="1" dirty="0" smtClean="0">
                <a:solidFill>
                  <a:srgbClr val="00B0F0"/>
                </a:solidFill>
              </a:rPr>
              <a:t>survey</a:t>
            </a:r>
            <a:r>
              <a:rPr lang="id-ID" sz="2800" b="1" i="1" dirty="0" smtClean="0"/>
              <a:t>) </a:t>
            </a:r>
            <a:r>
              <a:rPr lang="id-ID" sz="2800" b="1" i="1" dirty="0"/>
              <a:t>rancangan acak sederhana: </a:t>
            </a:r>
            <a:endParaRPr lang="id-ID" sz="2800" b="1"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4" name="Object 3"/>
          <p:cNvGraphicFramePr>
            <a:graphicFrameLocks noChangeAspect="1"/>
          </p:cNvGraphicFramePr>
          <p:nvPr>
            <p:extLst>
              <p:ext uri="{D42A27DB-BD31-4B8C-83A1-F6EECF244321}">
                <p14:modId xmlns:p14="http://schemas.microsoft.com/office/powerpoint/2010/main" val="814748233"/>
              </p:ext>
            </p:extLst>
          </p:nvPr>
        </p:nvGraphicFramePr>
        <p:xfrm>
          <a:off x="1796139" y="4702443"/>
          <a:ext cx="4985661" cy="1774557"/>
        </p:xfrm>
        <a:graphic>
          <a:graphicData uri="http://schemas.openxmlformats.org/presentationml/2006/ole">
            <mc:AlternateContent xmlns:mc="http://schemas.openxmlformats.org/markup-compatibility/2006">
              <mc:Choice xmlns:v="urn:schemas-microsoft-com:vml" Requires="v">
                <p:oleObj spid="_x0000_s2054" name="Equation" r:id="rId3" imgW="1180588" imgH="418918" progId="Equation.3">
                  <p:embed/>
                </p:oleObj>
              </mc:Choice>
              <mc:Fallback>
                <p:oleObj name="Equation" r:id="rId3" imgW="1180588" imgH="41891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6139" y="4702443"/>
                        <a:ext cx="4985661" cy="1774557"/>
                      </a:xfrm>
                      <a:prstGeom prst="rect">
                        <a:avLst/>
                      </a:prstGeom>
                      <a:noFill/>
                    </p:spPr>
                  </p:pic>
                </p:oleObj>
              </mc:Fallback>
            </mc:AlternateContent>
          </a:graphicData>
        </a:graphic>
      </p:graphicFrame>
    </p:spTree>
    <p:extLst>
      <p:ext uri="{BB962C8B-B14F-4D97-AF65-F5344CB8AC3E}">
        <p14:creationId xmlns:p14="http://schemas.microsoft.com/office/powerpoint/2010/main" val="410653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52400" y="152400"/>
            <a:ext cx="8839200" cy="4343400"/>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id-ID" sz="2800" b="1" i="0" u="sng" strike="noStrike" cap="all" normalizeH="0" dirty="0" smtClean="0">
                <a:ln>
                  <a:noFill/>
                </a:ln>
                <a:solidFill>
                  <a:schemeClr val="tx1"/>
                </a:solidFill>
                <a:effectLst/>
                <a:latin typeface="Calibri" pitchFamily="34" charset="0"/>
                <a:cs typeface="Arial" pitchFamily="34" charset="0"/>
              </a:rPr>
              <a:t>Contoh-1</a:t>
            </a:r>
            <a:r>
              <a:rPr kumimoji="0" lang="en-US" altLang="id-ID" sz="2800" b="1" i="0" u="sng" strike="noStrike" cap="none" normalizeH="0" baseline="0" dirty="0" smtClean="0">
                <a:ln>
                  <a:noFill/>
                </a:ln>
                <a:solidFill>
                  <a:schemeClr val="tx1"/>
                </a:solidFill>
                <a:effectLst/>
                <a:latin typeface="Calibri" pitchFamily="34" charset="0"/>
                <a:cs typeface="Arial" pitchFamily="34" charset="0"/>
              </a:rPr>
              <a:t/>
            </a:r>
            <a:br>
              <a:rPr kumimoji="0" lang="en-US" altLang="id-ID" sz="2800" b="1" i="0" u="sng" strike="noStrike" cap="none" normalizeH="0" baseline="0" dirty="0" smtClean="0">
                <a:ln>
                  <a:noFill/>
                </a:ln>
                <a:solidFill>
                  <a:schemeClr val="tx1"/>
                </a:solidFill>
                <a:effectLst/>
                <a:latin typeface="Calibri" pitchFamily="34" charset="0"/>
                <a:cs typeface="Arial" pitchFamily="34" charset="0"/>
              </a:rPr>
            </a:br>
            <a:endParaRPr kumimoji="0" lang="id-ID" altLang="id-ID"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4" name="Object 3"/>
          <p:cNvGraphicFramePr>
            <a:graphicFrameLocks noChangeAspect="1"/>
          </p:cNvGraphicFramePr>
          <p:nvPr>
            <p:extLst>
              <p:ext uri="{D42A27DB-BD31-4B8C-83A1-F6EECF244321}">
                <p14:modId xmlns:p14="http://schemas.microsoft.com/office/powerpoint/2010/main" val="4240121303"/>
              </p:ext>
            </p:extLst>
          </p:nvPr>
        </p:nvGraphicFramePr>
        <p:xfrm>
          <a:off x="138545" y="4724400"/>
          <a:ext cx="8832272" cy="1295400"/>
        </p:xfrm>
        <a:graphic>
          <a:graphicData uri="http://schemas.openxmlformats.org/presentationml/2006/ole">
            <mc:AlternateContent xmlns:mc="http://schemas.openxmlformats.org/markup-compatibility/2006">
              <mc:Choice xmlns:v="urn:schemas-microsoft-com:vml" Requires="v">
                <p:oleObj spid="_x0000_s3078" name="Equation" r:id="rId4" imgW="3009900" imgH="444500" progId="Equation.3">
                  <p:embed/>
                </p:oleObj>
              </mc:Choice>
              <mc:Fallback>
                <p:oleObj name="Equation" r:id="rId4" imgW="3009900" imgH="4445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545" y="4724400"/>
                        <a:ext cx="8832272" cy="1295400"/>
                      </a:xfrm>
                      <a:prstGeom prst="rect">
                        <a:avLst/>
                      </a:prstGeom>
                      <a:noFill/>
                    </p:spPr>
                  </p:pic>
                </p:oleObj>
              </mc:Fallback>
            </mc:AlternateContent>
          </a:graphicData>
        </a:graphic>
      </p:graphicFrame>
      <p:sp>
        <p:nvSpPr>
          <p:cNvPr id="5" name="Rectangle 4"/>
          <p:cNvSpPr/>
          <p:nvPr/>
        </p:nvSpPr>
        <p:spPr>
          <a:xfrm>
            <a:off x="457200" y="832561"/>
            <a:ext cx="8382000" cy="3108543"/>
          </a:xfrm>
          <a:prstGeom prst="rect">
            <a:avLst/>
          </a:prstGeom>
        </p:spPr>
        <p:txBody>
          <a:bodyPr wrap="square">
            <a:spAutoFit/>
          </a:bodyPr>
          <a:lstStyle/>
          <a:p>
            <a:r>
              <a:rPr lang="en-US" sz="2800" b="1" dirty="0" err="1"/>
              <a:t>Tujuan</a:t>
            </a:r>
            <a:r>
              <a:rPr lang="en-US" sz="2800" b="1" dirty="0"/>
              <a:t> </a:t>
            </a:r>
            <a:r>
              <a:rPr lang="en-US" sz="2800" b="1" dirty="0" err="1"/>
              <a:t>riset</a:t>
            </a:r>
            <a:r>
              <a:rPr lang="en-US" sz="2800" b="1" dirty="0"/>
              <a:t>: </a:t>
            </a:r>
            <a:r>
              <a:rPr lang="en-US" sz="2800" b="1" dirty="0" err="1"/>
              <a:t>Mengetahui</a:t>
            </a:r>
            <a:r>
              <a:rPr lang="en-US" sz="2800" b="1" dirty="0"/>
              <a:t> </a:t>
            </a:r>
            <a:r>
              <a:rPr lang="en-US" sz="2800" b="1" dirty="0" err="1"/>
              <a:t>prevalensi</a:t>
            </a:r>
            <a:r>
              <a:rPr lang="en-US" sz="2800" b="1" dirty="0"/>
              <a:t> </a:t>
            </a:r>
            <a:r>
              <a:rPr lang="en-US" sz="2800" b="1" dirty="0" err="1"/>
              <a:t>gizi</a:t>
            </a:r>
            <a:r>
              <a:rPr lang="en-US" sz="2800" b="1" dirty="0"/>
              <a:t> </a:t>
            </a:r>
            <a:r>
              <a:rPr lang="en-US" sz="2800" b="1" dirty="0" err="1"/>
              <a:t>kurang</a:t>
            </a:r>
            <a:r>
              <a:rPr lang="en-US" sz="2800" b="1" dirty="0"/>
              <a:t> </a:t>
            </a:r>
            <a:r>
              <a:rPr lang="en-US" sz="2800" b="1" dirty="0" err="1"/>
              <a:t>pada</a:t>
            </a:r>
            <a:r>
              <a:rPr lang="en-US" sz="2800" b="1" dirty="0"/>
              <a:t> </a:t>
            </a:r>
            <a:r>
              <a:rPr lang="en-US" sz="2800" b="1" dirty="0" err="1"/>
              <a:t>Balita</a:t>
            </a:r>
            <a:r>
              <a:rPr lang="en-US" sz="2800" b="1" dirty="0"/>
              <a:t> di </a:t>
            </a:r>
            <a:r>
              <a:rPr lang="en-US" sz="2800" b="1" dirty="0" err="1"/>
              <a:t>Kabupaten</a:t>
            </a:r>
            <a:r>
              <a:rPr lang="en-US" sz="2800" b="1" dirty="0"/>
              <a:t> </a:t>
            </a:r>
            <a:r>
              <a:rPr lang="en-US" sz="2800" b="1" dirty="0" smtClean="0"/>
              <a:t>B. </a:t>
            </a:r>
            <a:r>
              <a:rPr lang="en-US" sz="2800" b="1" dirty="0" err="1"/>
              <a:t>Penelitian</a:t>
            </a:r>
            <a:r>
              <a:rPr lang="en-US" sz="2800" b="1" dirty="0"/>
              <a:t> di </a:t>
            </a:r>
            <a:r>
              <a:rPr lang="en-US" sz="2800" b="1" dirty="0" smtClean="0"/>
              <a:t>Prov. </a:t>
            </a:r>
            <a:r>
              <a:rPr lang="en-US" sz="2800" b="1" dirty="0" err="1" smtClean="0"/>
              <a:t>melaporkan</a:t>
            </a:r>
            <a:r>
              <a:rPr lang="en-US" sz="2800" b="1" dirty="0" smtClean="0"/>
              <a:t> </a:t>
            </a:r>
            <a:r>
              <a:rPr lang="en-US" sz="2800" b="1" dirty="0" err="1"/>
              <a:t>angka</a:t>
            </a:r>
            <a:r>
              <a:rPr lang="en-US" sz="2800" b="1" dirty="0"/>
              <a:t> </a:t>
            </a:r>
            <a:r>
              <a:rPr lang="en-US" sz="2800" b="1" dirty="0" err="1"/>
              <a:t>gizi</a:t>
            </a:r>
            <a:r>
              <a:rPr lang="en-US" sz="2800" b="1" dirty="0"/>
              <a:t> </a:t>
            </a:r>
            <a:r>
              <a:rPr lang="en-US" sz="2800" b="1" dirty="0" err="1"/>
              <a:t>kurang</a:t>
            </a:r>
            <a:r>
              <a:rPr lang="en-US" sz="2800" b="1" dirty="0"/>
              <a:t> </a:t>
            </a:r>
            <a:r>
              <a:rPr lang="en-US" sz="2800" b="1" dirty="0" err="1"/>
              <a:t>pada</a:t>
            </a:r>
            <a:r>
              <a:rPr lang="en-US" sz="2800" b="1" dirty="0"/>
              <a:t> </a:t>
            </a:r>
            <a:r>
              <a:rPr lang="en-US" sz="2800" b="1" dirty="0" err="1"/>
              <a:t>Balita</a:t>
            </a:r>
            <a:r>
              <a:rPr lang="en-US" sz="2800" b="1" dirty="0"/>
              <a:t> 15% (P=0,15). </a:t>
            </a:r>
            <a:r>
              <a:rPr lang="en-US" sz="2800" b="1" dirty="0" err="1"/>
              <a:t>Peneliti</a:t>
            </a:r>
            <a:r>
              <a:rPr lang="en-US" sz="2800" b="1" dirty="0"/>
              <a:t> 95% </a:t>
            </a:r>
            <a:r>
              <a:rPr lang="en-US" sz="2800" b="1" dirty="0" err="1"/>
              <a:t>yakin</a:t>
            </a:r>
            <a:r>
              <a:rPr lang="en-US" sz="2800" b="1" dirty="0"/>
              <a:t> (Z</a:t>
            </a:r>
            <a:r>
              <a:rPr lang="en-US" sz="2800" b="1" baseline="-25000" dirty="0"/>
              <a:t>α/2</a:t>
            </a:r>
            <a:r>
              <a:rPr lang="en-US" sz="2800" b="1" dirty="0"/>
              <a:t> = 1,96)  </a:t>
            </a:r>
            <a:r>
              <a:rPr lang="en-US" sz="2800" b="1" dirty="0" err="1" smtClean="0"/>
              <a:t>bhw</a:t>
            </a:r>
            <a:r>
              <a:rPr lang="en-US" sz="2800" b="1" dirty="0" smtClean="0"/>
              <a:t> </a:t>
            </a:r>
            <a:r>
              <a:rPr lang="en-US" sz="2800" b="1" dirty="0" err="1"/>
              <a:t>angka</a:t>
            </a:r>
            <a:r>
              <a:rPr lang="en-US" sz="2800" b="1" dirty="0"/>
              <a:t> </a:t>
            </a:r>
            <a:r>
              <a:rPr lang="en-US" sz="2800" b="1" dirty="0" err="1"/>
              <a:t>gizi</a:t>
            </a:r>
            <a:r>
              <a:rPr lang="en-US" sz="2800" b="1" dirty="0"/>
              <a:t> </a:t>
            </a:r>
            <a:r>
              <a:rPr lang="en-US" sz="2800" b="1" dirty="0" err="1"/>
              <a:t>kurang</a:t>
            </a:r>
            <a:r>
              <a:rPr lang="en-US" sz="2800" b="1" dirty="0"/>
              <a:t> di </a:t>
            </a:r>
            <a:r>
              <a:rPr lang="en-US" sz="2800" b="1" dirty="0" smtClean="0"/>
              <a:t>B </a:t>
            </a:r>
            <a:r>
              <a:rPr lang="en-US" sz="2800" b="1" dirty="0" err="1"/>
              <a:t>berkisar</a:t>
            </a:r>
            <a:r>
              <a:rPr lang="en-US" sz="2800" b="1" dirty="0"/>
              <a:t> 10—20% (d=0,05). </a:t>
            </a:r>
            <a:r>
              <a:rPr lang="en-US" sz="2800" b="1" dirty="0" err="1" smtClean="0"/>
              <a:t>Dgn</a:t>
            </a:r>
            <a:r>
              <a:rPr lang="en-US" sz="2800" b="1" dirty="0" smtClean="0"/>
              <a:t> </a:t>
            </a:r>
            <a:r>
              <a:rPr lang="en-US" sz="2800" b="1" dirty="0" err="1"/>
              <a:t>menarik</a:t>
            </a:r>
            <a:r>
              <a:rPr lang="en-US" sz="2800" b="1" dirty="0"/>
              <a:t> </a:t>
            </a:r>
            <a:r>
              <a:rPr lang="en-US" sz="2800" b="1" dirty="0" err="1"/>
              <a:t>sampel</a:t>
            </a:r>
            <a:r>
              <a:rPr lang="en-US" sz="2800" b="1" dirty="0"/>
              <a:t> </a:t>
            </a:r>
            <a:r>
              <a:rPr lang="en-US" sz="2800" b="1" dirty="0" err="1"/>
              <a:t>secara</a:t>
            </a:r>
            <a:r>
              <a:rPr lang="en-US" sz="2800" b="1" dirty="0"/>
              <a:t> </a:t>
            </a:r>
            <a:r>
              <a:rPr lang="en-US" sz="2800" b="1" dirty="0" err="1"/>
              <a:t>acak</a:t>
            </a:r>
            <a:r>
              <a:rPr lang="en-US" sz="2800" b="1" dirty="0"/>
              <a:t> </a:t>
            </a:r>
            <a:r>
              <a:rPr lang="en-US" sz="2800" b="1" dirty="0" err="1"/>
              <a:t>dari</a:t>
            </a:r>
            <a:r>
              <a:rPr lang="en-US" sz="2800" b="1" dirty="0"/>
              <a:t> </a:t>
            </a:r>
            <a:r>
              <a:rPr lang="en-US" sz="2800" b="1" dirty="0" err="1"/>
              <a:t>daftar</a:t>
            </a:r>
            <a:r>
              <a:rPr lang="en-US" sz="2800" b="1" dirty="0"/>
              <a:t> </a:t>
            </a:r>
            <a:r>
              <a:rPr lang="en-US" sz="2800" b="1" dirty="0" err="1"/>
              <a:t>Balita</a:t>
            </a:r>
            <a:r>
              <a:rPr lang="en-US" sz="2800" b="1" dirty="0"/>
              <a:t> di </a:t>
            </a:r>
            <a:r>
              <a:rPr lang="en-US" sz="2800" b="1" dirty="0" err="1"/>
              <a:t>Kabupaten</a:t>
            </a:r>
            <a:r>
              <a:rPr lang="en-US" sz="2800" b="1" dirty="0"/>
              <a:t> (</a:t>
            </a:r>
            <a:r>
              <a:rPr lang="en-US" sz="2800" b="1" dirty="0" err="1"/>
              <a:t>kerangka</a:t>
            </a:r>
            <a:r>
              <a:rPr lang="en-US" sz="2800" b="1" dirty="0"/>
              <a:t> </a:t>
            </a:r>
            <a:r>
              <a:rPr lang="en-US" sz="2800" b="1" dirty="0" err="1"/>
              <a:t>sampel</a:t>
            </a:r>
            <a:r>
              <a:rPr lang="en-US" sz="2800" b="1" dirty="0"/>
              <a:t>), </a:t>
            </a:r>
            <a:r>
              <a:rPr lang="en-US" sz="2800" b="1" dirty="0" err="1"/>
              <a:t>maka</a:t>
            </a:r>
            <a:r>
              <a:rPr lang="en-US" sz="2800" b="1" dirty="0"/>
              <a:t> </a:t>
            </a:r>
            <a:r>
              <a:rPr lang="en-US" sz="2800" b="1" dirty="0" err="1"/>
              <a:t>diperlukan</a:t>
            </a:r>
            <a:r>
              <a:rPr lang="en-US" sz="2800" b="1" dirty="0"/>
              <a:t> </a:t>
            </a:r>
            <a:r>
              <a:rPr lang="en-US" sz="2800" b="1" dirty="0" err="1"/>
              <a:t>sampel</a:t>
            </a:r>
            <a:r>
              <a:rPr lang="en-US" sz="2800" b="1" dirty="0"/>
              <a:t> minimum 196 </a:t>
            </a:r>
            <a:r>
              <a:rPr lang="en-US" sz="2800" b="1" dirty="0" err="1"/>
              <a:t>Balita</a:t>
            </a:r>
            <a:r>
              <a:rPr lang="en-US" sz="2800" b="1" dirty="0"/>
              <a:t>.</a:t>
            </a:r>
            <a:endParaRPr lang="id-ID" sz="2800" b="1" dirty="0"/>
          </a:p>
        </p:txBody>
      </p:sp>
    </p:spTree>
    <p:extLst>
      <p:ext uri="{BB962C8B-B14F-4D97-AF65-F5344CB8AC3E}">
        <p14:creationId xmlns:p14="http://schemas.microsoft.com/office/powerpoint/2010/main" val="152099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839200" cy="5693866"/>
          </a:xfrm>
          <a:prstGeom prst="rect">
            <a:avLst/>
          </a:prstGeom>
          <a:noFill/>
        </p:spPr>
        <p:txBody>
          <a:bodyPr wrap="square" rtlCol="0">
            <a:spAutoFit/>
          </a:bodyPr>
          <a:lstStyle/>
          <a:p>
            <a:r>
              <a:rPr lang="id-ID" sz="2800" b="1" cap="all" dirty="0" smtClean="0"/>
              <a:t>seringkali </a:t>
            </a:r>
            <a:r>
              <a:rPr lang="id-ID" sz="2800" b="1" cap="all" dirty="0"/>
              <a:t>kita </a:t>
            </a:r>
            <a:r>
              <a:rPr lang="id-ID" sz="2800" b="1" cap="all" dirty="0" smtClean="0"/>
              <a:t>tdk </a:t>
            </a:r>
            <a:r>
              <a:rPr lang="id-ID" sz="2800" b="1" cap="all" dirty="0"/>
              <a:t>punya daftar Balita </a:t>
            </a:r>
            <a:r>
              <a:rPr lang="id-ID" sz="2800" b="1" cap="all" dirty="0" smtClean="0"/>
              <a:t>yg </a:t>
            </a:r>
            <a:r>
              <a:rPr lang="id-ID" sz="2800" b="1" cap="all" dirty="0"/>
              <a:t>akurat </a:t>
            </a:r>
            <a:r>
              <a:rPr lang="en-US" sz="2800" b="1" cap="all" dirty="0" smtClean="0"/>
              <a:t>&amp;</a:t>
            </a:r>
            <a:r>
              <a:rPr lang="id-ID" sz="2800" b="1" cap="all" dirty="0" smtClean="0"/>
              <a:t> </a:t>
            </a:r>
            <a:r>
              <a:rPr lang="id-ID" sz="2800" b="1" cap="all" dirty="0"/>
              <a:t>terbaru di Kabupaten </a:t>
            </a:r>
            <a:r>
              <a:rPr lang="id-ID" sz="2800" b="1" cap="all" dirty="0" smtClean="0"/>
              <a:t>tsb, shg </a:t>
            </a:r>
            <a:r>
              <a:rPr lang="id-ID" sz="2800" b="1" cap="all" dirty="0"/>
              <a:t>kita lakukan penarikan sampel secara </a:t>
            </a:r>
            <a:r>
              <a:rPr lang="id-ID" sz="2800" b="1" cap="all" dirty="0" smtClean="0"/>
              <a:t>bertahap</a:t>
            </a:r>
            <a:endParaRPr lang="en-US" sz="2800" b="1" cap="all" dirty="0" smtClean="0"/>
          </a:p>
          <a:p>
            <a:r>
              <a:rPr lang="id-ID" sz="2800" b="1" cap="all" dirty="0" smtClean="0"/>
              <a:t>tahap </a:t>
            </a:r>
            <a:r>
              <a:rPr lang="id-ID" sz="2800" b="1" cap="all" dirty="0"/>
              <a:t>pertama memilih beberapa Desa </a:t>
            </a:r>
            <a:r>
              <a:rPr lang="id-ID" sz="2800" b="1" cap="all" dirty="0" smtClean="0"/>
              <a:t> </a:t>
            </a:r>
            <a:endParaRPr lang="en-US" sz="2800" b="1" cap="all" dirty="0" smtClean="0"/>
          </a:p>
          <a:p>
            <a:r>
              <a:rPr lang="id-ID" sz="2800" b="1" cap="all" dirty="0" smtClean="0"/>
              <a:t>Tahap</a:t>
            </a:r>
            <a:r>
              <a:rPr lang="en-US" sz="2800" b="1" cap="all" dirty="0" smtClean="0"/>
              <a:t> </a:t>
            </a:r>
            <a:r>
              <a:rPr lang="id-ID" sz="2800" b="1" cap="all" dirty="0" smtClean="0"/>
              <a:t>kedua </a:t>
            </a:r>
            <a:r>
              <a:rPr lang="id-ID" sz="2800" b="1" cap="all" dirty="0"/>
              <a:t>memilih </a:t>
            </a:r>
            <a:r>
              <a:rPr lang="id-ID" sz="2800" b="1" cap="all" dirty="0" smtClean="0"/>
              <a:t>bbrp </a:t>
            </a:r>
            <a:r>
              <a:rPr lang="id-ID" sz="2800" b="1" cap="all" dirty="0"/>
              <a:t>Balita di Desa terpilih. </a:t>
            </a:r>
            <a:endParaRPr lang="en-US" sz="2800" b="1" cap="all" dirty="0" smtClean="0"/>
          </a:p>
          <a:p>
            <a:endParaRPr lang="en-US" sz="2800" b="1" cap="all" dirty="0"/>
          </a:p>
          <a:p>
            <a:r>
              <a:rPr lang="id-ID" sz="2800" b="1" dirty="0" smtClean="0"/>
              <a:t>Perhitungan besar sampelnya perlu dikoreksi dgn efek disain (</a:t>
            </a:r>
            <a:r>
              <a:rPr lang="id-ID" sz="2800" b="1" i="1" dirty="0" smtClean="0"/>
              <a:t>design effect/deff</a:t>
            </a:r>
            <a:r>
              <a:rPr lang="id-ID" sz="2800" b="1" dirty="0" smtClean="0"/>
              <a:t>) spt pada contoh-2 berikut ini. </a:t>
            </a:r>
            <a:endParaRPr lang="en-US" sz="2800" b="1" dirty="0" smtClean="0"/>
          </a:p>
          <a:p>
            <a:endParaRPr lang="en-US" sz="2800" b="1" i="1" dirty="0" smtClean="0"/>
          </a:p>
          <a:p>
            <a:r>
              <a:rPr lang="id-ID" sz="2800" b="1" i="1" dirty="0" smtClean="0"/>
              <a:t>Ingat, di tingkat desa biasanya tersedia daftar balita yang lengkap </a:t>
            </a:r>
            <a:r>
              <a:rPr lang="en-US" sz="2800" b="1" i="1" dirty="0" smtClean="0"/>
              <a:t>&amp;</a:t>
            </a:r>
            <a:r>
              <a:rPr lang="id-ID" sz="2800" b="1" i="1" dirty="0" smtClean="0"/>
              <a:t> terbaru, jika belum ada maka peneliti harus membuat daftar balitanya terlebih dahulu.</a:t>
            </a:r>
            <a:endParaRPr lang="id-ID" sz="2800" b="1" dirty="0" smtClean="0"/>
          </a:p>
          <a:p>
            <a:endParaRPr lang="id-ID" sz="2800" b="1" cap="all" dirty="0"/>
          </a:p>
        </p:txBody>
      </p:sp>
    </p:spTree>
    <p:extLst>
      <p:ext uri="{BB962C8B-B14F-4D97-AF65-F5344CB8AC3E}">
        <p14:creationId xmlns:p14="http://schemas.microsoft.com/office/powerpoint/2010/main" val="1211204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0"/>
            <a:ext cx="8707582" cy="4247317"/>
          </a:xfrm>
          <a:prstGeom prst="rect">
            <a:avLst/>
          </a:prstGeom>
          <a:noFill/>
        </p:spPr>
        <p:txBody>
          <a:bodyPr wrap="square" rtlCol="0">
            <a:spAutoFit/>
          </a:bodyPr>
          <a:lstStyle/>
          <a:p>
            <a:pPr algn="ctr"/>
            <a:r>
              <a:rPr lang="en-US" sz="2800" b="1" u="sng" cap="all" dirty="0" smtClean="0"/>
              <a:t>Contoh-2</a:t>
            </a:r>
            <a:r>
              <a:rPr lang="en-US" sz="2800" b="1" u="sng" cap="all" dirty="0"/>
              <a:t/>
            </a:r>
            <a:br>
              <a:rPr lang="en-US" sz="2800" b="1" u="sng" cap="all" dirty="0"/>
            </a:br>
            <a:r>
              <a:rPr lang="en-US" sz="2800" b="1" dirty="0" err="1"/>
              <a:t>Tujuan</a:t>
            </a:r>
            <a:r>
              <a:rPr lang="en-US" sz="2800" b="1" dirty="0"/>
              <a:t> </a:t>
            </a:r>
            <a:r>
              <a:rPr lang="en-US" sz="2800" b="1" dirty="0" err="1"/>
              <a:t>riset</a:t>
            </a:r>
            <a:r>
              <a:rPr lang="en-US" sz="2800" b="1" dirty="0"/>
              <a:t>: </a:t>
            </a:r>
            <a:r>
              <a:rPr lang="en-US" sz="2800" b="1" dirty="0" err="1"/>
              <a:t>Mengetahui</a:t>
            </a:r>
            <a:r>
              <a:rPr lang="en-US" sz="2800" b="1" dirty="0"/>
              <a:t> </a:t>
            </a:r>
            <a:r>
              <a:rPr lang="en-US" sz="2800" b="1" dirty="0" err="1"/>
              <a:t>prevalensi</a:t>
            </a:r>
            <a:r>
              <a:rPr lang="en-US" sz="2800" b="1" dirty="0"/>
              <a:t> </a:t>
            </a:r>
            <a:r>
              <a:rPr lang="en-US" sz="2800" b="1" dirty="0" err="1"/>
              <a:t>gizi</a:t>
            </a:r>
            <a:r>
              <a:rPr lang="en-US" sz="2800" b="1" dirty="0"/>
              <a:t> </a:t>
            </a:r>
            <a:r>
              <a:rPr lang="en-US" sz="2800" b="1" dirty="0" err="1"/>
              <a:t>kurang</a:t>
            </a:r>
            <a:r>
              <a:rPr lang="en-US" sz="2800" b="1" dirty="0"/>
              <a:t> </a:t>
            </a:r>
            <a:r>
              <a:rPr lang="en-US" sz="2800" b="1" dirty="0" err="1"/>
              <a:t>pada</a:t>
            </a:r>
            <a:r>
              <a:rPr lang="en-US" sz="2800" b="1" dirty="0"/>
              <a:t> </a:t>
            </a:r>
            <a:r>
              <a:rPr lang="en-US" sz="2800" b="1" dirty="0" err="1"/>
              <a:t>Balita</a:t>
            </a:r>
            <a:r>
              <a:rPr lang="en-US" sz="2800" b="1" dirty="0"/>
              <a:t> di </a:t>
            </a:r>
            <a:r>
              <a:rPr lang="en-US" sz="2800" b="1" dirty="0" err="1" smtClean="0"/>
              <a:t>Kab.B</a:t>
            </a:r>
            <a:r>
              <a:rPr lang="en-US" sz="2800" b="1" dirty="0" smtClean="0"/>
              <a:t>. </a:t>
            </a:r>
            <a:r>
              <a:rPr lang="en-US" sz="2800" b="1" dirty="0" err="1"/>
              <a:t>Penelitian</a:t>
            </a:r>
            <a:r>
              <a:rPr lang="en-US" sz="2800" b="1" dirty="0"/>
              <a:t> di </a:t>
            </a:r>
            <a:r>
              <a:rPr lang="en-US" sz="2800" b="1" dirty="0" smtClean="0"/>
              <a:t>Prov. </a:t>
            </a:r>
            <a:r>
              <a:rPr lang="en-US" sz="2800" b="1" dirty="0" err="1" smtClean="0"/>
              <a:t>melaporkan</a:t>
            </a:r>
            <a:r>
              <a:rPr lang="en-US" sz="2800" b="1" dirty="0" smtClean="0"/>
              <a:t> </a:t>
            </a:r>
            <a:r>
              <a:rPr lang="en-US" sz="2800" b="1" dirty="0" err="1"/>
              <a:t>angka</a:t>
            </a:r>
            <a:r>
              <a:rPr lang="en-US" sz="2800" b="1" dirty="0"/>
              <a:t> </a:t>
            </a:r>
            <a:r>
              <a:rPr lang="en-US" sz="2800" b="1" dirty="0" err="1"/>
              <a:t>gizi</a:t>
            </a:r>
            <a:r>
              <a:rPr lang="en-US" sz="2800" b="1" dirty="0"/>
              <a:t> </a:t>
            </a:r>
            <a:r>
              <a:rPr lang="en-US" sz="2800" b="1" dirty="0" err="1"/>
              <a:t>kurang</a:t>
            </a:r>
            <a:r>
              <a:rPr lang="en-US" sz="2800" b="1" dirty="0"/>
              <a:t> </a:t>
            </a:r>
            <a:r>
              <a:rPr lang="en-US" sz="2800" b="1" dirty="0" err="1"/>
              <a:t>pada</a:t>
            </a:r>
            <a:r>
              <a:rPr lang="en-US" sz="2800" b="1" dirty="0"/>
              <a:t> </a:t>
            </a:r>
            <a:r>
              <a:rPr lang="en-US" sz="2800" b="1" dirty="0" err="1"/>
              <a:t>Balita</a:t>
            </a:r>
            <a:r>
              <a:rPr lang="en-US" sz="2800" b="1" dirty="0"/>
              <a:t> 15% (P=0,15). </a:t>
            </a:r>
            <a:r>
              <a:rPr lang="en-US" sz="2800" b="1" dirty="0" err="1"/>
              <a:t>Peneliti</a:t>
            </a:r>
            <a:r>
              <a:rPr lang="en-US" sz="2800" b="1" dirty="0"/>
              <a:t> 95% </a:t>
            </a:r>
            <a:r>
              <a:rPr lang="en-US" sz="2800" b="1" dirty="0" err="1"/>
              <a:t>yakin</a:t>
            </a:r>
            <a:r>
              <a:rPr lang="en-US" sz="2800" b="1" dirty="0"/>
              <a:t> (Z</a:t>
            </a:r>
            <a:r>
              <a:rPr lang="en-US" sz="2800" b="1" baseline="-25000" dirty="0"/>
              <a:t>α/2</a:t>
            </a:r>
            <a:r>
              <a:rPr lang="en-US" sz="2800" b="1" dirty="0"/>
              <a:t> = 1,96) </a:t>
            </a:r>
            <a:r>
              <a:rPr lang="en-US" sz="2800" b="1" dirty="0" err="1" smtClean="0"/>
              <a:t>bhw</a:t>
            </a:r>
            <a:r>
              <a:rPr lang="en-US" sz="2800" b="1" dirty="0" smtClean="0"/>
              <a:t> </a:t>
            </a:r>
            <a:r>
              <a:rPr lang="en-US" sz="2800" b="1" dirty="0" err="1"/>
              <a:t>angka</a:t>
            </a:r>
            <a:r>
              <a:rPr lang="en-US" sz="2800" b="1" dirty="0"/>
              <a:t> </a:t>
            </a:r>
            <a:r>
              <a:rPr lang="en-US" sz="2800" b="1" dirty="0" err="1"/>
              <a:t>gizi</a:t>
            </a:r>
            <a:r>
              <a:rPr lang="en-US" sz="2800" b="1" dirty="0"/>
              <a:t> </a:t>
            </a:r>
            <a:r>
              <a:rPr lang="en-US" sz="2800" b="1" dirty="0" err="1"/>
              <a:t>kurang</a:t>
            </a:r>
            <a:r>
              <a:rPr lang="en-US" sz="2800" b="1" dirty="0"/>
              <a:t> di Bogor 10—20% (d=0,05). </a:t>
            </a:r>
            <a:r>
              <a:rPr lang="en-US" sz="2800" b="1" dirty="0" err="1" smtClean="0"/>
              <a:t>Dgn</a:t>
            </a:r>
            <a:r>
              <a:rPr lang="en-US" sz="2800" b="1" dirty="0" smtClean="0"/>
              <a:t> </a:t>
            </a:r>
            <a:r>
              <a:rPr lang="en-US" sz="2800" b="1" dirty="0" err="1"/>
              <a:t>menarik</a:t>
            </a:r>
            <a:r>
              <a:rPr lang="en-US" sz="2800" b="1" dirty="0"/>
              <a:t> </a:t>
            </a:r>
            <a:r>
              <a:rPr lang="en-US" sz="2800" b="1" dirty="0" err="1"/>
              <a:t>sampel</a:t>
            </a:r>
            <a:r>
              <a:rPr lang="en-US" sz="2800" b="1" dirty="0"/>
              <a:t> </a:t>
            </a:r>
            <a:r>
              <a:rPr lang="en-US" sz="2800" b="1" dirty="0" err="1"/>
              <a:t>secara</a:t>
            </a:r>
            <a:r>
              <a:rPr lang="en-US" sz="2800" b="1" dirty="0"/>
              <a:t> </a:t>
            </a:r>
            <a:r>
              <a:rPr lang="en-US" sz="2800" b="1" dirty="0" err="1"/>
              <a:t>bertahap</a:t>
            </a:r>
            <a:r>
              <a:rPr lang="en-US" sz="2800" b="1" dirty="0"/>
              <a:t>, </a:t>
            </a:r>
            <a:r>
              <a:rPr lang="en-US" sz="2800" b="1" dirty="0" err="1"/>
              <a:t>tahap</a:t>
            </a:r>
            <a:r>
              <a:rPr lang="en-US" sz="2800" b="1" dirty="0"/>
              <a:t> </a:t>
            </a:r>
            <a:r>
              <a:rPr lang="en-US" sz="2800" b="1" dirty="0" err="1"/>
              <a:t>pertama</a:t>
            </a:r>
            <a:r>
              <a:rPr lang="en-US" sz="2800" b="1" dirty="0"/>
              <a:t> </a:t>
            </a:r>
            <a:r>
              <a:rPr lang="en-US" sz="2800" b="1" dirty="0" err="1"/>
              <a:t>memilih</a:t>
            </a:r>
            <a:r>
              <a:rPr lang="en-US" sz="2800" b="1" dirty="0"/>
              <a:t> </a:t>
            </a:r>
            <a:r>
              <a:rPr lang="en-US" sz="2800" b="1" dirty="0" err="1" smtClean="0"/>
              <a:t>bbrp</a:t>
            </a:r>
            <a:r>
              <a:rPr lang="en-US" sz="2800" b="1" dirty="0" smtClean="0"/>
              <a:t> </a:t>
            </a:r>
            <a:r>
              <a:rPr lang="en-US" sz="2800" b="1" dirty="0" err="1"/>
              <a:t>Desa</a:t>
            </a:r>
            <a:r>
              <a:rPr lang="en-US" sz="2800" b="1" dirty="0"/>
              <a:t> </a:t>
            </a:r>
            <a:r>
              <a:rPr lang="en-US" sz="2800" b="1" dirty="0" smtClean="0"/>
              <a:t>&amp; </a:t>
            </a:r>
            <a:r>
              <a:rPr lang="en-US" sz="2800" b="1" dirty="0" err="1"/>
              <a:t>tahap</a:t>
            </a:r>
            <a:r>
              <a:rPr lang="en-US" sz="2800" b="1" dirty="0"/>
              <a:t> </a:t>
            </a:r>
            <a:r>
              <a:rPr lang="en-US" sz="2800" b="1" dirty="0" err="1"/>
              <a:t>kedua</a:t>
            </a:r>
            <a:r>
              <a:rPr lang="en-US" sz="2800" b="1" dirty="0"/>
              <a:t> </a:t>
            </a:r>
            <a:r>
              <a:rPr lang="en-US" sz="2800" b="1" dirty="0" err="1"/>
              <a:t>memilih</a:t>
            </a:r>
            <a:r>
              <a:rPr lang="en-US" sz="2800" b="1" dirty="0"/>
              <a:t> </a:t>
            </a:r>
            <a:r>
              <a:rPr lang="en-US" sz="2800" b="1" dirty="0" err="1"/>
              <a:t>Balita</a:t>
            </a:r>
            <a:r>
              <a:rPr lang="en-US" sz="2800" b="1" dirty="0"/>
              <a:t> di </a:t>
            </a:r>
            <a:r>
              <a:rPr lang="en-US" sz="2800" b="1" dirty="0" err="1"/>
              <a:t>Desa</a:t>
            </a:r>
            <a:r>
              <a:rPr lang="en-US" sz="2800" b="1" dirty="0"/>
              <a:t> </a:t>
            </a:r>
            <a:r>
              <a:rPr lang="en-US" sz="2800" b="1" dirty="0" err="1"/>
              <a:t>terpilih</a:t>
            </a:r>
            <a:r>
              <a:rPr lang="en-US" sz="2800" b="1" dirty="0"/>
              <a:t>, </a:t>
            </a:r>
            <a:r>
              <a:rPr lang="en-US" sz="2800" b="1" dirty="0" err="1"/>
              <a:t>serta</a:t>
            </a:r>
            <a:r>
              <a:rPr lang="en-US" sz="2800" b="1" dirty="0"/>
              <a:t> </a:t>
            </a:r>
            <a:r>
              <a:rPr lang="en-US" sz="2800" b="1" dirty="0" err="1"/>
              <a:t>disain</a:t>
            </a:r>
            <a:r>
              <a:rPr lang="en-US" sz="2800" b="1" dirty="0"/>
              <a:t> </a:t>
            </a:r>
            <a:r>
              <a:rPr lang="en-US" sz="2800" b="1" dirty="0" err="1"/>
              <a:t>efek</a:t>
            </a:r>
            <a:r>
              <a:rPr lang="en-US" sz="2800" b="1" dirty="0"/>
              <a:t> 2.0, </a:t>
            </a:r>
            <a:r>
              <a:rPr lang="en-US" sz="2800" b="1" dirty="0" err="1"/>
              <a:t>maka</a:t>
            </a:r>
            <a:r>
              <a:rPr lang="en-US" sz="2800" b="1" dirty="0"/>
              <a:t> </a:t>
            </a:r>
            <a:r>
              <a:rPr lang="en-US" sz="2800" b="1" dirty="0" err="1"/>
              <a:t>peneliti</a:t>
            </a:r>
            <a:r>
              <a:rPr lang="en-US" sz="2800" b="1" dirty="0"/>
              <a:t> </a:t>
            </a:r>
            <a:r>
              <a:rPr lang="en-US" sz="2800" b="1" dirty="0" err="1" smtClean="0"/>
              <a:t>perlu</a:t>
            </a:r>
            <a:r>
              <a:rPr lang="en-US" sz="2800" b="1" dirty="0" smtClean="0"/>
              <a:t> </a:t>
            </a:r>
            <a:r>
              <a:rPr lang="en-US" sz="2800" b="1" dirty="0" err="1"/>
              <a:t>besar</a:t>
            </a:r>
            <a:r>
              <a:rPr lang="en-US" sz="2800" b="1" dirty="0"/>
              <a:t> </a:t>
            </a:r>
            <a:r>
              <a:rPr lang="en-US" sz="2800" b="1" dirty="0" err="1"/>
              <a:t>sampel</a:t>
            </a:r>
            <a:r>
              <a:rPr lang="en-US" sz="2800" b="1" dirty="0"/>
              <a:t> </a:t>
            </a:r>
            <a:r>
              <a:rPr lang="en-US" sz="2800" b="1" dirty="0" err="1"/>
              <a:t>sebanyak</a:t>
            </a:r>
            <a:r>
              <a:rPr lang="en-US" sz="2800" b="1" dirty="0"/>
              <a:t> 392 </a:t>
            </a:r>
            <a:r>
              <a:rPr lang="en-US" sz="2800" b="1" dirty="0" err="1"/>
              <a:t>Balita</a:t>
            </a:r>
            <a:r>
              <a:rPr lang="en-US" sz="2800" b="1" dirty="0" smtClean="0"/>
              <a:t>.</a:t>
            </a:r>
            <a:r>
              <a:rPr lang="id-ID" dirty="0"/>
              <a:t>  </a:t>
            </a:r>
          </a:p>
          <a:p>
            <a:r>
              <a:rPr lang="id-ID" dirty="0"/>
              <a:t> </a:t>
            </a:r>
          </a:p>
        </p:txBody>
      </p:sp>
      <p:sp>
        <p:nvSpPr>
          <p:cNvPr id="3" name="TextBox 2"/>
          <p:cNvSpPr txBox="1"/>
          <p:nvPr/>
        </p:nvSpPr>
        <p:spPr>
          <a:xfrm>
            <a:off x="381000" y="152400"/>
            <a:ext cx="8555182" cy="1231106"/>
          </a:xfrm>
          <a:prstGeom prst="rect">
            <a:avLst/>
          </a:prstGeom>
          <a:noFill/>
        </p:spPr>
        <p:txBody>
          <a:bodyPr wrap="square" rtlCol="0">
            <a:spAutoFit/>
          </a:bodyPr>
          <a:lstStyle/>
          <a:p>
            <a:r>
              <a:rPr lang="id-ID" i="1" dirty="0" smtClean="0"/>
              <a:t> </a:t>
            </a:r>
            <a:r>
              <a:rPr lang="id-ID" sz="2800" b="1" i="1" cap="all" dirty="0" smtClean="0"/>
              <a:t>Rumus perhitungan besar sampel untuk estimasi proporsi rancangan klaster: </a:t>
            </a:r>
            <a:endParaRPr lang="en-US" sz="2800" b="1" i="1" cap="all" dirty="0" smtClean="0"/>
          </a:p>
          <a:p>
            <a:endParaRPr lang="id-ID"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5" name="Object 4"/>
          <p:cNvGraphicFramePr>
            <a:graphicFrameLocks noChangeAspect="1"/>
          </p:cNvGraphicFramePr>
          <p:nvPr>
            <p:extLst>
              <p:ext uri="{D42A27DB-BD31-4B8C-83A1-F6EECF244321}">
                <p14:modId xmlns:p14="http://schemas.microsoft.com/office/powerpoint/2010/main" val="3231139653"/>
              </p:ext>
            </p:extLst>
          </p:nvPr>
        </p:nvGraphicFramePr>
        <p:xfrm>
          <a:off x="2057399" y="1152958"/>
          <a:ext cx="4154487" cy="1133042"/>
        </p:xfrm>
        <a:graphic>
          <a:graphicData uri="http://schemas.openxmlformats.org/presentationml/2006/ole">
            <mc:AlternateContent xmlns:mc="http://schemas.openxmlformats.org/markup-compatibility/2006">
              <mc:Choice xmlns:v="urn:schemas-microsoft-com:vml" Requires="v">
                <p:oleObj spid="_x0000_s4102" name="Equation" r:id="rId3" imgW="1549400" imgH="419100" progId="Equation.3">
                  <p:embed/>
                </p:oleObj>
              </mc:Choice>
              <mc:Fallback>
                <p:oleObj name="Equation" r:id="rId3" imgW="15494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399" y="1152958"/>
                        <a:ext cx="4154487" cy="1133042"/>
                      </a:xfrm>
                      <a:prstGeom prst="rect">
                        <a:avLst/>
                      </a:prstGeom>
                      <a:noFill/>
                    </p:spPr>
                  </p:pic>
                </p:oleObj>
              </mc:Fallback>
            </mc:AlternateContent>
          </a:graphicData>
        </a:graphic>
      </p:graphicFrame>
    </p:spTree>
    <p:extLst>
      <p:ext uri="{BB962C8B-B14F-4D97-AF65-F5344CB8AC3E}">
        <p14:creationId xmlns:p14="http://schemas.microsoft.com/office/powerpoint/2010/main" val="1402393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267200"/>
            <a:ext cx="8458200" cy="2092881"/>
          </a:xfrm>
          <a:prstGeom prst="rect">
            <a:avLst/>
          </a:prstGeom>
          <a:noFill/>
        </p:spPr>
        <p:txBody>
          <a:bodyPr wrap="square" rtlCol="0">
            <a:spAutoFit/>
          </a:bodyPr>
          <a:lstStyle/>
          <a:p>
            <a:r>
              <a:rPr lang="en-US" sz="2800" b="1" dirty="0" err="1" smtClean="0"/>
              <a:t>Jika</a:t>
            </a:r>
            <a:r>
              <a:rPr lang="en-US" sz="2800" b="1" dirty="0" smtClean="0"/>
              <a:t> </a:t>
            </a:r>
            <a:r>
              <a:rPr lang="en-US" sz="2800" b="1" dirty="0" err="1" smtClean="0"/>
              <a:t>peneliti</a:t>
            </a:r>
            <a:r>
              <a:rPr lang="en-US" sz="2800" b="1" dirty="0" smtClean="0"/>
              <a:t> </a:t>
            </a:r>
            <a:r>
              <a:rPr lang="en-US" sz="2800" b="1" dirty="0" err="1" smtClean="0"/>
              <a:t>memilih</a:t>
            </a:r>
            <a:r>
              <a:rPr lang="en-US" sz="2800" b="1" dirty="0" smtClean="0"/>
              <a:t> 40 </a:t>
            </a:r>
            <a:r>
              <a:rPr lang="en-US" sz="2800" b="1" dirty="0" err="1" smtClean="0"/>
              <a:t>desa</a:t>
            </a:r>
            <a:r>
              <a:rPr lang="en-US" sz="2800" b="1" dirty="0" smtClean="0"/>
              <a:t>, </a:t>
            </a:r>
            <a:r>
              <a:rPr lang="en-US" sz="2800" b="1" dirty="0" err="1" smtClean="0"/>
              <a:t>maka</a:t>
            </a:r>
            <a:r>
              <a:rPr lang="en-US" sz="2800" b="1" dirty="0" smtClean="0"/>
              <a:t> per </a:t>
            </a:r>
            <a:r>
              <a:rPr lang="en-US" sz="2800" b="1" dirty="0" err="1" smtClean="0"/>
              <a:t>desa</a:t>
            </a:r>
            <a:r>
              <a:rPr lang="en-US" sz="2800" b="1" dirty="0" smtClean="0"/>
              <a:t> </a:t>
            </a:r>
            <a:r>
              <a:rPr lang="en-US" sz="2800" b="1" dirty="0" err="1" smtClean="0"/>
              <a:t>dibutuhkan</a:t>
            </a:r>
            <a:r>
              <a:rPr lang="en-US" sz="2800" b="1" dirty="0" smtClean="0"/>
              <a:t> 10 </a:t>
            </a:r>
            <a:r>
              <a:rPr lang="en-US" sz="2800" b="1" dirty="0" err="1" smtClean="0"/>
              <a:t>balita</a:t>
            </a:r>
            <a:r>
              <a:rPr lang="en-US" sz="2800" b="1" dirty="0" smtClean="0"/>
              <a:t>. </a:t>
            </a:r>
            <a:r>
              <a:rPr lang="en-US" sz="2800" b="1" dirty="0" err="1" smtClean="0"/>
              <a:t>Jika</a:t>
            </a:r>
            <a:r>
              <a:rPr lang="en-US" sz="2800" b="1" dirty="0" smtClean="0"/>
              <a:t> </a:t>
            </a:r>
            <a:r>
              <a:rPr lang="en-US" sz="2800" b="1" dirty="0" err="1" smtClean="0"/>
              <a:t>peneliti</a:t>
            </a:r>
            <a:r>
              <a:rPr lang="en-US" sz="2800" b="1" dirty="0" smtClean="0"/>
              <a:t> </a:t>
            </a:r>
            <a:r>
              <a:rPr lang="en-US" sz="2800" b="1" dirty="0" err="1" smtClean="0"/>
              <a:t>memilih</a:t>
            </a:r>
            <a:r>
              <a:rPr lang="en-US" sz="2800" b="1" dirty="0" smtClean="0"/>
              <a:t> 30 </a:t>
            </a:r>
            <a:r>
              <a:rPr lang="en-US" sz="2800" b="1" dirty="0" err="1" smtClean="0"/>
              <a:t>desa</a:t>
            </a:r>
            <a:r>
              <a:rPr lang="en-US" sz="2800" b="1" dirty="0" smtClean="0"/>
              <a:t>, </a:t>
            </a:r>
            <a:r>
              <a:rPr lang="en-US" sz="2800" b="1" dirty="0" err="1" smtClean="0"/>
              <a:t>maka</a:t>
            </a:r>
            <a:r>
              <a:rPr lang="en-US" sz="2800" b="1" dirty="0" smtClean="0"/>
              <a:t> per </a:t>
            </a:r>
            <a:r>
              <a:rPr lang="en-US" sz="2800" b="1" dirty="0" err="1" smtClean="0"/>
              <a:t>desa</a:t>
            </a:r>
            <a:r>
              <a:rPr lang="en-US" sz="2800" b="1" dirty="0" smtClean="0"/>
              <a:t> </a:t>
            </a:r>
            <a:r>
              <a:rPr lang="en-US" sz="2800" b="1" dirty="0" err="1" smtClean="0"/>
              <a:t>dibutuhkan</a:t>
            </a:r>
            <a:r>
              <a:rPr lang="en-US" sz="2800" b="1" dirty="0" smtClean="0"/>
              <a:t> 13 </a:t>
            </a:r>
            <a:r>
              <a:rPr lang="en-US" sz="2800" b="1" dirty="0" err="1" smtClean="0"/>
              <a:t>balita</a:t>
            </a:r>
            <a:r>
              <a:rPr lang="en-US" sz="2800" b="1" dirty="0" smtClean="0"/>
              <a:t>.</a:t>
            </a:r>
            <a:endParaRPr lang="id-ID" sz="2800" b="1" dirty="0" smtClean="0"/>
          </a:p>
          <a:p>
            <a:r>
              <a:rPr lang="en-US" sz="2800" b="1" cap="all" dirty="0" smtClean="0"/>
              <a:t> </a:t>
            </a:r>
            <a:endParaRPr lang="id-ID" sz="2800" b="1" cap="all" dirty="0" smtClean="0"/>
          </a:p>
          <a:p>
            <a:endParaRPr lang="id-ID"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4" name="Object 3"/>
          <p:cNvGraphicFramePr>
            <a:graphicFrameLocks noChangeAspect="1"/>
          </p:cNvGraphicFramePr>
          <p:nvPr>
            <p:extLst>
              <p:ext uri="{D42A27DB-BD31-4B8C-83A1-F6EECF244321}">
                <p14:modId xmlns:p14="http://schemas.microsoft.com/office/powerpoint/2010/main" val="1235393429"/>
              </p:ext>
            </p:extLst>
          </p:nvPr>
        </p:nvGraphicFramePr>
        <p:xfrm>
          <a:off x="1066800" y="304800"/>
          <a:ext cx="6306113" cy="1585913"/>
        </p:xfrm>
        <a:graphic>
          <a:graphicData uri="http://schemas.openxmlformats.org/presentationml/2006/ole">
            <mc:AlternateContent xmlns:mc="http://schemas.openxmlformats.org/markup-compatibility/2006">
              <mc:Choice xmlns:v="urn:schemas-microsoft-com:vml" Requires="v">
                <p:oleObj spid="_x0000_s5130" name="Equation" r:id="rId3" imgW="2209680" imgH="558720" progId="Equation.3">
                  <p:embed/>
                </p:oleObj>
              </mc:Choice>
              <mc:Fallback>
                <p:oleObj name="Equation" r:id="rId3" imgW="2209680" imgH="558720" progId="Equation.3">
                  <p:embed/>
                  <p:pic>
                    <p:nvPicPr>
                      <p:cNvPr id="0" name=""/>
                      <p:cNvPicPr>
                        <a:picLocks noChangeAspect="1" noChangeArrowheads="1"/>
                      </p:cNvPicPr>
                      <p:nvPr/>
                    </p:nvPicPr>
                    <p:blipFill>
                      <a:blip r:embed="rId4"/>
                      <a:srcRect/>
                      <a:stretch>
                        <a:fillRect/>
                      </a:stretch>
                    </p:blipFill>
                    <p:spPr bwMode="auto">
                      <a:xfrm>
                        <a:off x="1066800" y="304800"/>
                        <a:ext cx="6306113" cy="1585913"/>
                      </a:xfrm>
                      <a:prstGeom prst="rect">
                        <a:avLst/>
                      </a:prstGeom>
                      <a:noFill/>
                    </p:spPr>
                  </p:pic>
                </p:oleObj>
              </mc:Fallback>
            </mc:AlternateContent>
          </a:graphicData>
        </a:graphic>
      </p:graphicFrame>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10" name="Object 9"/>
          <p:cNvGraphicFramePr>
            <a:graphicFrameLocks noChangeAspect="1"/>
          </p:cNvGraphicFramePr>
          <p:nvPr>
            <p:extLst>
              <p:ext uri="{D42A27DB-BD31-4B8C-83A1-F6EECF244321}">
                <p14:modId xmlns:p14="http://schemas.microsoft.com/office/powerpoint/2010/main" val="3473972439"/>
              </p:ext>
            </p:extLst>
          </p:nvPr>
        </p:nvGraphicFramePr>
        <p:xfrm>
          <a:off x="973520" y="2209800"/>
          <a:ext cx="7014342" cy="1447800"/>
        </p:xfrm>
        <a:graphic>
          <a:graphicData uri="http://schemas.openxmlformats.org/presentationml/2006/ole">
            <mc:AlternateContent xmlns:mc="http://schemas.openxmlformats.org/markup-compatibility/2006">
              <mc:Choice xmlns:v="urn:schemas-microsoft-com:vml" Requires="v">
                <p:oleObj spid="_x0000_s5131" name="Equation" r:id="rId5" imgW="2819400" imgH="584200" progId="Equation.3">
                  <p:embed/>
                </p:oleObj>
              </mc:Choice>
              <mc:Fallback>
                <p:oleObj name="Equation" r:id="rId5" imgW="2819400" imgH="584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3520" y="2209800"/>
                        <a:ext cx="7014342" cy="1447800"/>
                      </a:xfrm>
                      <a:prstGeom prst="rect">
                        <a:avLst/>
                      </a:prstGeom>
                      <a:noFill/>
                    </p:spPr>
                  </p:pic>
                </p:oleObj>
              </mc:Fallback>
            </mc:AlternateContent>
          </a:graphicData>
        </a:graphic>
      </p:graphicFrame>
    </p:spTree>
    <p:extLst>
      <p:ext uri="{BB962C8B-B14F-4D97-AF65-F5344CB8AC3E}">
        <p14:creationId xmlns:p14="http://schemas.microsoft.com/office/powerpoint/2010/main" val="14052147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5262979"/>
          </a:xfrm>
          <a:prstGeom prst="rect">
            <a:avLst/>
          </a:prstGeom>
          <a:noFill/>
        </p:spPr>
        <p:txBody>
          <a:bodyPr wrap="square" rtlCol="0">
            <a:spAutoFit/>
          </a:bodyPr>
          <a:lstStyle/>
          <a:p>
            <a:r>
              <a:rPr lang="en-US" sz="2800" b="1" cap="all" dirty="0" err="1"/>
              <a:t>Pertanyaan</a:t>
            </a:r>
            <a:r>
              <a:rPr lang="en-US" sz="2800" b="1" cap="all" dirty="0"/>
              <a:t> </a:t>
            </a:r>
            <a:r>
              <a:rPr lang="en-US" sz="2800" b="1" cap="all" dirty="0" err="1" smtClean="0"/>
              <a:t>terkait</a:t>
            </a:r>
            <a:r>
              <a:rPr lang="en-US" sz="2800" b="1" cap="all" dirty="0" smtClean="0"/>
              <a:t> </a:t>
            </a:r>
            <a:r>
              <a:rPr lang="en-US" sz="2800" b="1" cap="all" dirty="0" err="1" smtClean="0"/>
              <a:t>dgn</a:t>
            </a:r>
            <a:r>
              <a:rPr lang="en-US" sz="2800" b="1" cap="all" dirty="0" smtClean="0"/>
              <a:t> </a:t>
            </a:r>
            <a:r>
              <a:rPr lang="en-US" sz="2800" b="1" cap="all" dirty="0" err="1"/>
              <a:t>besar</a:t>
            </a:r>
            <a:r>
              <a:rPr lang="en-US" sz="2800" b="1" cap="all" dirty="0"/>
              <a:t> </a:t>
            </a:r>
            <a:r>
              <a:rPr lang="en-US" sz="2800" b="1" cap="all" dirty="0" err="1"/>
              <a:t>sampel</a:t>
            </a:r>
            <a:r>
              <a:rPr lang="en-US" sz="2800" b="1" cap="all" dirty="0"/>
              <a:t> </a:t>
            </a:r>
            <a:r>
              <a:rPr lang="en-US" sz="2800" b="1" cap="all" dirty="0" err="1"/>
              <a:t>adalah</a:t>
            </a:r>
            <a:r>
              <a:rPr lang="en-US" sz="2800" b="1" cap="all" dirty="0"/>
              <a:t> </a:t>
            </a:r>
            <a:endParaRPr lang="en-US" sz="2800" b="1" cap="all" dirty="0" smtClean="0"/>
          </a:p>
          <a:p>
            <a:r>
              <a:rPr lang="en-US" sz="2800" b="1" i="1" cap="all" dirty="0" smtClean="0"/>
              <a:t>“</a:t>
            </a:r>
            <a:r>
              <a:rPr lang="en-US" sz="2800" b="1" i="1" cap="all" dirty="0" err="1"/>
              <a:t>Apakah</a:t>
            </a:r>
            <a:r>
              <a:rPr lang="en-US" sz="2800" b="1" i="1" cap="all" dirty="0"/>
              <a:t> </a:t>
            </a:r>
            <a:r>
              <a:rPr lang="en-US" sz="2800" b="1" i="1" cap="all" dirty="0" err="1"/>
              <a:t>besar</a:t>
            </a:r>
            <a:r>
              <a:rPr lang="en-US" sz="2800" b="1" i="1" cap="all" dirty="0"/>
              <a:t> </a:t>
            </a:r>
            <a:r>
              <a:rPr lang="en-US" sz="2800" b="1" i="1" cap="all" dirty="0" err="1"/>
              <a:t>sampel</a:t>
            </a:r>
            <a:r>
              <a:rPr lang="en-US" sz="2800" b="1" i="1" cap="all" dirty="0"/>
              <a:t> di </a:t>
            </a:r>
            <a:r>
              <a:rPr lang="en-US" sz="2800" b="1" i="1" cap="all" dirty="0" err="1"/>
              <a:t>pengaruhi</a:t>
            </a:r>
            <a:r>
              <a:rPr lang="en-US" sz="2800" b="1" i="1" cap="all" dirty="0"/>
              <a:t> </a:t>
            </a:r>
            <a:r>
              <a:rPr lang="en-US" sz="2800" b="1" i="1" cap="all" dirty="0" err="1"/>
              <a:t>oleh</a:t>
            </a:r>
            <a:r>
              <a:rPr lang="en-US" sz="2800" b="1" i="1" cap="all" dirty="0"/>
              <a:t> </a:t>
            </a:r>
            <a:r>
              <a:rPr lang="en-US" sz="2800" b="1" i="1" cap="all" dirty="0" err="1"/>
              <a:t>rancangan</a:t>
            </a:r>
            <a:r>
              <a:rPr lang="en-US" sz="2800" b="1" i="1" cap="all" dirty="0"/>
              <a:t> </a:t>
            </a:r>
            <a:r>
              <a:rPr lang="en-US" sz="2800" b="1" i="1" cap="all" dirty="0" err="1"/>
              <a:t>riset</a:t>
            </a:r>
            <a:r>
              <a:rPr lang="en-US" sz="2800" b="1" i="1" cap="all" dirty="0" smtClean="0"/>
              <a:t>?”.</a:t>
            </a:r>
          </a:p>
          <a:p>
            <a:endParaRPr lang="en-US" sz="2800" b="1" i="1" cap="all" dirty="0"/>
          </a:p>
          <a:p>
            <a:pPr lvl="0"/>
            <a:r>
              <a:rPr lang="en-US" sz="2800" b="1" i="1" u="sng" cap="all" dirty="0" err="1"/>
              <a:t>Besar</a:t>
            </a:r>
            <a:r>
              <a:rPr lang="en-US" sz="2800" b="1" i="1" u="sng" cap="all" dirty="0"/>
              <a:t> </a:t>
            </a:r>
            <a:r>
              <a:rPr lang="en-US" sz="2800" b="1" i="1" u="sng" cap="all" dirty="0" err="1"/>
              <a:t>sampel</a:t>
            </a:r>
            <a:r>
              <a:rPr lang="en-US" sz="2800" b="1" i="1" u="sng" cap="all" dirty="0"/>
              <a:t> </a:t>
            </a:r>
            <a:r>
              <a:rPr lang="en-US" sz="2800" b="1" i="1" u="sng" cap="all" dirty="0" err="1"/>
              <a:t>pada</a:t>
            </a:r>
            <a:r>
              <a:rPr lang="en-US" sz="2800" b="1" i="1" u="sng" cap="all" dirty="0"/>
              <a:t> </a:t>
            </a:r>
            <a:r>
              <a:rPr lang="en-US" sz="2800" b="1" i="1" u="sng" cap="all" dirty="0" err="1"/>
              <a:t>uji</a:t>
            </a:r>
            <a:r>
              <a:rPr lang="en-US" sz="2800" b="1" i="1" u="sng" cap="all" dirty="0"/>
              <a:t> </a:t>
            </a:r>
            <a:r>
              <a:rPr lang="en-US" sz="2800" b="1" i="1" u="sng" cap="all" dirty="0" err="1"/>
              <a:t>klinik</a:t>
            </a:r>
            <a:endParaRPr lang="id-ID" sz="2800" b="1" u="sng" cap="all" dirty="0"/>
          </a:p>
          <a:p>
            <a:r>
              <a:rPr lang="id-ID" sz="2800" b="1" dirty="0" smtClean="0"/>
              <a:t>Seorang peneliti ingin membandingkan efek penurunan gula darah antara obat anti diabetes “A” dan “B”. Pada penelitian pendahuluan, diketahui dlm 3 minggu pengobatan, obat “A” rata-rata menurunkan kadar gula darah sebesar 40 mg/dl dgn standar deviasi 20 mg/dl. Sedangkan obat “B” rata-rata menurunkan kadar gula darah sebesar 30 mg/dl dgn standar deviasi 15 mg/dl. </a:t>
            </a:r>
            <a:endParaRPr lang="id-ID" sz="2800" b="1" dirty="0"/>
          </a:p>
        </p:txBody>
      </p:sp>
    </p:spTree>
    <p:extLst>
      <p:ext uri="{BB962C8B-B14F-4D97-AF65-F5344CB8AC3E}">
        <p14:creationId xmlns:p14="http://schemas.microsoft.com/office/powerpoint/2010/main" val="3020874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4401205"/>
          </a:xfrm>
          <a:prstGeom prst="rect">
            <a:avLst/>
          </a:prstGeom>
          <a:noFill/>
        </p:spPr>
        <p:txBody>
          <a:bodyPr wrap="square" rtlCol="0">
            <a:spAutoFit/>
          </a:bodyPr>
          <a:lstStyle/>
          <a:p>
            <a:r>
              <a:rPr lang="id-ID" sz="2800" b="1" dirty="0" smtClean="0"/>
              <a:t>Pada penelitian awal tersebut, peneliti hanya gunakan 5 pasien pada masing</a:t>
            </a:r>
            <a:r>
              <a:rPr lang="en-US" sz="2800" b="1" baseline="30000" dirty="0" smtClean="0"/>
              <a:t>2</a:t>
            </a:r>
            <a:r>
              <a:rPr lang="en-US" sz="2800" b="1" dirty="0" smtClean="0"/>
              <a:t> </a:t>
            </a:r>
            <a:r>
              <a:rPr lang="id-ID" sz="2800" b="1" dirty="0" smtClean="0"/>
              <a:t>kelompok. </a:t>
            </a:r>
          </a:p>
          <a:p>
            <a:endParaRPr lang="en-US" sz="2800" b="1" dirty="0" smtClean="0"/>
          </a:p>
          <a:p>
            <a:r>
              <a:rPr lang="id-ID" sz="2800" b="1" dirty="0" smtClean="0"/>
              <a:t>B</a:t>
            </a:r>
            <a:r>
              <a:rPr lang="en-US" sz="2800" b="1" dirty="0" smtClean="0"/>
              <a:t>e</a:t>
            </a:r>
            <a:r>
              <a:rPr lang="id-ID" sz="2800" b="1" dirty="0" smtClean="0"/>
              <a:t>rapa besar sampel yg diperlukan jika peneliti ingin </a:t>
            </a:r>
            <a:r>
              <a:rPr lang="en-US" sz="2800" b="1" dirty="0" err="1" smtClean="0"/>
              <a:t>uji</a:t>
            </a:r>
            <a:r>
              <a:rPr lang="en-US" sz="2800" b="1" dirty="0" smtClean="0"/>
              <a:t> </a:t>
            </a:r>
            <a:r>
              <a:rPr lang="en-US" sz="2800" b="1" dirty="0" err="1" smtClean="0"/>
              <a:t>bhw</a:t>
            </a:r>
            <a:r>
              <a:rPr lang="en-US" sz="2800" b="1" dirty="0" smtClean="0"/>
              <a:t> </a:t>
            </a:r>
            <a:r>
              <a:rPr lang="id-ID" sz="2800" b="1" dirty="0" smtClean="0"/>
              <a:t>obat “A” </a:t>
            </a:r>
            <a:r>
              <a:rPr lang="en-US" sz="2800" b="1" dirty="0" err="1" smtClean="0"/>
              <a:t>lebih</a:t>
            </a:r>
            <a:r>
              <a:rPr lang="en-US" sz="2800" b="1" dirty="0" smtClean="0"/>
              <a:t> </a:t>
            </a:r>
            <a:r>
              <a:rPr lang="en-US" sz="2800" b="1" dirty="0" err="1" smtClean="0"/>
              <a:t>baik</a:t>
            </a:r>
            <a:r>
              <a:rPr lang="en-US" sz="2800" b="1" dirty="0" smtClean="0"/>
              <a:t> </a:t>
            </a:r>
            <a:r>
              <a:rPr lang="en-US" sz="2800" b="1" dirty="0" err="1" smtClean="0"/>
              <a:t>dalam</a:t>
            </a:r>
            <a:r>
              <a:rPr lang="en-US" sz="2800" b="1" dirty="0" smtClean="0"/>
              <a:t> </a:t>
            </a:r>
            <a:r>
              <a:rPr lang="en-US" sz="2800" b="1" dirty="0" err="1" smtClean="0"/>
              <a:t>turunkan</a:t>
            </a:r>
            <a:r>
              <a:rPr lang="en-US" sz="2800" b="1" dirty="0" smtClean="0"/>
              <a:t> </a:t>
            </a:r>
            <a:r>
              <a:rPr lang="en-US" sz="2800" b="1" dirty="0" err="1" smtClean="0"/>
              <a:t>kadar</a:t>
            </a:r>
            <a:r>
              <a:rPr lang="en-US" sz="2800" b="1" dirty="0" smtClean="0"/>
              <a:t> </a:t>
            </a:r>
            <a:r>
              <a:rPr lang="en-US" sz="2800" b="1" dirty="0" err="1" smtClean="0"/>
              <a:t>gula</a:t>
            </a:r>
            <a:r>
              <a:rPr lang="en-US" sz="2800" b="1" dirty="0" smtClean="0"/>
              <a:t> </a:t>
            </a:r>
            <a:r>
              <a:rPr lang="en-US" sz="2800" b="1" dirty="0" err="1" smtClean="0"/>
              <a:t>darah</a:t>
            </a:r>
            <a:r>
              <a:rPr lang="en-US" sz="2800" b="1" dirty="0" smtClean="0"/>
              <a:t> </a:t>
            </a:r>
            <a:r>
              <a:rPr lang="en-US" sz="2800" b="1" dirty="0" err="1" smtClean="0"/>
              <a:t>dibandingkan</a:t>
            </a:r>
            <a:r>
              <a:rPr lang="en-US" sz="2800" b="1" dirty="0" smtClean="0"/>
              <a:t> </a:t>
            </a:r>
            <a:r>
              <a:rPr lang="en-US" sz="2800" b="1" dirty="0" err="1" smtClean="0"/>
              <a:t>obat</a:t>
            </a:r>
            <a:r>
              <a:rPr lang="id-ID" sz="2800" b="1" dirty="0" smtClean="0"/>
              <a:t> “B” </a:t>
            </a:r>
            <a:r>
              <a:rPr lang="en-US" sz="2800" b="1" dirty="0" smtClean="0"/>
              <a:t>&amp;</a:t>
            </a:r>
            <a:r>
              <a:rPr lang="id-ID" sz="2800" b="1" dirty="0" smtClean="0"/>
              <a:t> peneliti inginkan derajat kepercayaan 95%</a:t>
            </a:r>
            <a:r>
              <a:rPr lang="en-US" sz="2800" b="1" dirty="0" smtClean="0"/>
              <a:t> &amp; </a:t>
            </a:r>
            <a:r>
              <a:rPr lang="en-US" sz="2800" b="1" dirty="0" err="1" smtClean="0"/>
              <a:t>kekuatan</a:t>
            </a:r>
            <a:r>
              <a:rPr lang="en-US" sz="2800" b="1" dirty="0" smtClean="0"/>
              <a:t> </a:t>
            </a:r>
            <a:r>
              <a:rPr lang="en-US" sz="2800" b="1" dirty="0" err="1" smtClean="0"/>
              <a:t>uji</a:t>
            </a:r>
            <a:r>
              <a:rPr lang="en-US" sz="2800" b="1" dirty="0" smtClean="0"/>
              <a:t> 90%</a:t>
            </a:r>
            <a:r>
              <a:rPr lang="id-ID" sz="2800" b="1" dirty="0" smtClean="0"/>
              <a:t>.</a:t>
            </a:r>
            <a:endParaRPr lang="en-US" sz="2800" b="1" dirty="0" smtClean="0"/>
          </a:p>
          <a:p>
            <a:endParaRPr lang="en-US" sz="2800" b="1" dirty="0" smtClean="0"/>
          </a:p>
          <a:p>
            <a:r>
              <a:rPr lang="id-ID" sz="2800" b="1" i="1" dirty="0" smtClean="0"/>
              <a:t>Rumus besar sampel untuk uji hipotesis beda rata-rata rancangan acak sederhana:</a:t>
            </a:r>
            <a:endParaRPr lang="id-ID" sz="2800" b="1" dirty="0" smtClean="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4" name="Object 3"/>
          <p:cNvGraphicFramePr>
            <a:graphicFrameLocks noChangeAspect="1"/>
          </p:cNvGraphicFramePr>
          <p:nvPr>
            <p:extLst>
              <p:ext uri="{D42A27DB-BD31-4B8C-83A1-F6EECF244321}">
                <p14:modId xmlns:p14="http://schemas.microsoft.com/office/powerpoint/2010/main" val="756527842"/>
              </p:ext>
            </p:extLst>
          </p:nvPr>
        </p:nvGraphicFramePr>
        <p:xfrm>
          <a:off x="6927" y="4984492"/>
          <a:ext cx="4212189" cy="1492508"/>
        </p:xfrm>
        <a:graphic>
          <a:graphicData uri="http://schemas.openxmlformats.org/presentationml/2006/ole">
            <mc:AlternateContent xmlns:mc="http://schemas.openxmlformats.org/markup-compatibility/2006">
              <mc:Choice xmlns:v="urn:schemas-microsoft-com:vml" Requires="v">
                <p:oleObj spid="_x0000_s6154" name="Equation" r:id="rId3" imgW="1358310" imgH="482391" progId="Equation.3">
                  <p:embed/>
                </p:oleObj>
              </mc:Choice>
              <mc:Fallback>
                <p:oleObj name="Equation" r:id="rId3" imgW="1358310" imgH="4823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7" y="4984492"/>
                        <a:ext cx="4212189" cy="1492508"/>
                      </a:xfrm>
                      <a:prstGeom prst="rect">
                        <a:avLst/>
                      </a:prstGeom>
                      <a:noFill/>
                    </p:spPr>
                  </p:pic>
                </p:oleObj>
              </mc:Fallback>
            </mc:AlternateContent>
          </a:graphicData>
        </a:graphic>
      </p:graphicFrame>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6" name="Object 5"/>
          <p:cNvGraphicFramePr>
            <a:graphicFrameLocks noChangeAspect="1"/>
          </p:cNvGraphicFramePr>
          <p:nvPr>
            <p:extLst>
              <p:ext uri="{D42A27DB-BD31-4B8C-83A1-F6EECF244321}">
                <p14:modId xmlns:p14="http://schemas.microsoft.com/office/powerpoint/2010/main" val="1563531164"/>
              </p:ext>
            </p:extLst>
          </p:nvPr>
        </p:nvGraphicFramePr>
        <p:xfrm>
          <a:off x="4544291" y="5105400"/>
          <a:ext cx="4520045" cy="1143000"/>
        </p:xfrm>
        <a:graphic>
          <a:graphicData uri="http://schemas.openxmlformats.org/presentationml/2006/ole">
            <mc:AlternateContent xmlns:mc="http://schemas.openxmlformats.org/markup-compatibility/2006">
              <mc:Choice xmlns:v="urn:schemas-microsoft-com:vml" Requires="v">
                <p:oleObj spid="_x0000_s6155" name="Equation" r:id="rId5" imgW="1803400" imgH="457200" progId="Equation.3">
                  <p:embed/>
                </p:oleObj>
              </mc:Choice>
              <mc:Fallback>
                <p:oleObj name="Equation" r:id="rId5" imgW="18034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4291" y="5105400"/>
                        <a:ext cx="4520045" cy="1143000"/>
                      </a:xfrm>
                      <a:prstGeom prst="rect">
                        <a:avLst/>
                      </a:prstGeom>
                      <a:noFill/>
                    </p:spPr>
                  </p:pic>
                </p:oleObj>
              </mc:Fallback>
            </mc:AlternateContent>
          </a:graphicData>
        </a:graphic>
      </p:graphicFrame>
    </p:spTree>
    <p:extLst>
      <p:ext uri="{BB962C8B-B14F-4D97-AF65-F5344CB8AC3E}">
        <p14:creationId xmlns:p14="http://schemas.microsoft.com/office/powerpoint/2010/main" val="1163904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800" y="914400"/>
            <a:ext cx="8686800" cy="4401205"/>
          </a:xfrm>
          <a:prstGeom prst="rect">
            <a:avLst/>
          </a:prstGeom>
          <a:noFill/>
        </p:spPr>
        <p:txBody>
          <a:bodyPr wrap="square" rtlCol="0">
            <a:spAutoFit/>
          </a:bodyPr>
          <a:lstStyle/>
          <a:p>
            <a:r>
              <a:rPr lang="en-US" sz="2800" b="1" dirty="0" err="1" smtClean="0"/>
              <a:t>Riset</a:t>
            </a:r>
            <a:r>
              <a:rPr lang="en-US" sz="2800" b="1" dirty="0" smtClean="0"/>
              <a:t> </a:t>
            </a:r>
            <a:r>
              <a:rPr lang="en-US" sz="2800" b="1" dirty="0" err="1" smtClean="0"/>
              <a:t>umumnya</a:t>
            </a:r>
            <a:r>
              <a:rPr lang="en-US" sz="2800" b="1" dirty="0" smtClean="0"/>
              <a:t> </a:t>
            </a:r>
            <a:r>
              <a:rPr lang="en-US" sz="2800" b="1" dirty="0" err="1" smtClean="0"/>
              <a:t>hanya</a:t>
            </a:r>
            <a:r>
              <a:rPr lang="en-US" sz="2800" b="1" dirty="0" smtClean="0"/>
              <a:t> </a:t>
            </a:r>
            <a:r>
              <a:rPr lang="en-US" sz="2800" b="1" dirty="0" err="1" smtClean="0"/>
              <a:t>melakukan</a:t>
            </a:r>
            <a:r>
              <a:rPr lang="en-US" sz="2800" b="1" dirty="0" smtClean="0"/>
              <a:t> </a:t>
            </a:r>
            <a:r>
              <a:rPr lang="en-US" sz="2800" b="1" dirty="0" err="1" smtClean="0"/>
              <a:t>pengukuran</a:t>
            </a:r>
            <a:r>
              <a:rPr lang="en-US" sz="2800" b="1" dirty="0" smtClean="0"/>
              <a:t> </a:t>
            </a:r>
            <a:r>
              <a:rPr lang="en-US" sz="2800" b="1" dirty="0" err="1" smtClean="0"/>
              <a:t>pada</a:t>
            </a:r>
            <a:r>
              <a:rPr lang="en-US" sz="2800" b="1" dirty="0" smtClean="0"/>
              <a:t> </a:t>
            </a:r>
            <a:r>
              <a:rPr lang="en-US" sz="2800" b="1" dirty="0" err="1" smtClean="0"/>
              <a:t>sebagian</a:t>
            </a:r>
            <a:r>
              <a:rPr lang="en-US" sz="2800" b="1" dirty="0" smtClean="0"/>
              <a:t> </a:t>
            </a:r>
            <a:r>
              <a:rPr lang="en-US" sz="2800" b="1" dirty="0" err="1" smtClean="0"/>
              <a:t>dari</a:t>
            </a:r>
            <a:r>
              <a:rPr lang="en-US" sz="2800" b="1" dirty="0" smtClean="0"/>
              <a:t> </a:t>
            </a:r>
            <a:r>
              <a:rPr lang="en-US" sz="2800" b="1" dirty="0" err="1" smtClean="0"/>
              <a:t>populasi</a:t>
            </a:r>
            <a:r>
              <a:rPr lang="en-US" sz="2800" b="1" dirty="0" smtClean="0"/>
              <a:t> </a:t>
            </a:r>
            <a:r>
              <a:rPr lang="en-US" sz="2800" b="1" dirty="0" err="1" smtClean="0"/>
              <a:t>yg</a:t>
            </a:r>
            <a:r>
              <a:rPr lang="en-US" sz="2800" b="1" dirty="0" smtClean="0"/>
              <a:t> </a:t>
            </a:r>
            <a:r>
              <a:rPr lang="en-US" sz="2800" b="1" dirty="0" err="1" smtClean="0"/>
              <a:t>dianggap</a:t>
            </a:r>
            <a:r>
              <a:rPr lang="en-US" sz="2800" b="1" dirty="0" smtClean="0"/>
              <a:t> </a:t>
            </a:r>
            <a:r>
              <a:rPr lang="en-US" sz="2800" b="1" dirty="0" err="1" smtClean="0"/>
              <a:t>dapat</a:t>
            </a:r>
            <a:r>
              <a:rPr lang="en-US" sz="2800" b="1" dirty="0" smtClean="0"/>
              <a:t> </a:t>
            </a:r>
            <a:r>
              <a:rPr lang="en-US" sz="2800" b="1" dirty="0" err="1" smtClean="0"/>
              <a:t>mewakili</a:t>
            </a:r>
            <a:r>
              <a:rPr lang="en-US" sz="2800" b="1" dirty="0" smtClean="0"/>
              <a:t> </a:t>
            </a:r>
            <a:r>
              <a:rPr lang="en-US" sz="2800" b="1" dirty="0" err="1" smtClean="0"/>
              <a:t>populasi</a:t>
            </a:r>
            <a:r>
              <a:rPr lang="en-US" sz="2800" b="1" dirty="0" smtClean="0"/>
              <a:t> </a:t>
            </a:r>
            <a:r>
              <a:rPr lang="en-US" sz="2800" b="1" dirty="0" err="1" smtClean="0"/>
              <a:t>tersebut</a:t>
            </a:r>
            <a:r>
              <a:rPr lang="en-US" sz="2800" b="1" dirty="0" smtClean="0"/>
              <a:t>. </a:t>
            </a:r>
          </a:p>
          <a:p>
            <a:endParaRPr lang="en-US" sz="2800" b="1" dirty="0" smtClean="0"/>
          </a:p>
          <a:p>
            <a:r>
              <a:rPr lang="en-US" sz="2800" b="1" dirty="0" err="1" smtClean="0"/>
              <a:t>Bagian</a:t>
            </a:r>
            <a:r>
              <a:rPr lang="en-US" sz="2800" b="1" dirty="0" smtClean="0"/>
              <a:t> </a:t>
            </a:r>
            <a:r>
              <a:rPr lang="en-US" sz="2800" b="1" dirty="0" err="1" smtClean="0"/>
              <a:t>dari</a:t>
            </a:r>
            <a:r>
              <a:rPr lang="en-US" sz="2800" b="1" dirty="0" smtClean="0"/>
              <a:t> </a:t>
            </a:r>
            <a:r>
              <a:rPr lang="en-US" sz="2800" b="1" dirty="0" err="1" smtClean="0"/>
              <a:t>populasi</a:t>
            </a:r>
            <a:r>
              <a:rPr lang="en-US" sz="2800" b="1" dirty="0" smtClean="0"/>
              <a:t> </a:t>
            </a:r>
            <a:r>
              <a:rPr lang="en-US" sz="2800" b="1" dirty="0" err="1" smtClean="0"/>
              <a:t>ini</a:t>
            </a:r>
            <a:r>
              <a:rPr lang="en-US" sz="2800" b="1" dirty="0" smtClean="0"/>
              <a:t> </a:t>
            </a:r>
            <a:r>
              <a:rPr lang="en-US" sz="2800" b="1" dirty="0" err="1" smtClean="0"/>
              <a:t>disebut</a:t>
            </a:r>
            <a:r>
              <a:rPr lang="en-US" sz="2800" b="1" dirty="0" smtClean="0"/>
              <a:t> </a:t>
            </a:r>
            <a:r>
              <a:rPr lang="en-US" sz="2800" b="1" dirty="0" err="1" smtClean="0"/>
              <a:t>dgn</a:t>
            </a:r>
            <a:r>
              <a:rPr lang="en-US" sz="2800" b="1" dirty="0" smtClean="0"/>
              <a:t> </a:t>
            </a:r>
            <a:r>
              <a:rPr lang="en-US" sz="2800" b="1" dirty="0" err="1" smtClean="0"/>
              <a:t>sampel</a:t>
            </a:r>
            <a:r>
              <a:rPr lang="en-US" sz="2800" b="1" dirty="0" smtClean="0"/>
              <a:t>. </a:t>
            </a:r>
          </a:p>
          <a:p>
            <a:endParaRPr lang="en-US" sz="2800" b="1" dirty="0" smtClean="0"/>
          </a:p>
          <a:p>
            <a:r>
              <a:rPr lang="en-US" sz="2800" b="1" dirty="0" err="1" smtClean="0"/>
              <a:t>Tujuan</a:t>
            </a:r>
            <a:r>
              <a:rPr lang="en-US" sz="2800" b="1" dirty="0" smtClean="0"/>
              <a:t> </a:t>
            </a:r>
            <a:r>
              <a:rPr lang="en-US" sz="2800" b="1" dirty="0" err="1" smtClean="0"/>
              <a:t>pertemuan</a:t>
            </a:r>
            <a:r>
              <a:rPr lang="en-US" sz="2800" b="1" dirty="0" smtClean="0"/>
              <a:t> </a:t>
            </a:r>
            <a:r>
              <a:rPr lang="en-US" sz="2800" b="1" dirty="0" err="1" smtClean="0"/>
              <a:t>ini</a:t>
            </a:r>
            <a:r>
              <a:rPr lang="en-US" sz="2800" b="1" dirty="0" smtClean="0"/>
              <a:t> </a:t>
            </a:r>
            <a:r>
              <a:rPr lang="en-US" sz="2800" b="1" dirty="0" err="1" smtClean="0"/>
              <a:t>akan</a:t>
            </a:r>
            <a:r>
              <a:rPr lang="en-US" sz="2800" b="1" dirty="0" smtClean="0"/>
              <a:t> </a:t>
            </a:r>
            <a:r>
              <a:rPr lang="en-US" sz="2800" b="1" dirty="0" err="1" smtClean="0"/>
              <a:t>menjelaskan</a:t>
            </a:r>
            <a:r>
              <a:rPr lang="en-US" sz="2800" b="1" dirty="0" smtClean="0"/>
              <a:t>:</a:t>
            </a:r>
          </a:p>
          <a:p>
            <a:r>
              <a:rPr lang="en-US" sz="2800" b="1" dirty="0" smtClean="0"/>
              <a:t> </a:t>
            </a:r>
          </a:p>
          <a:p>
            <a:r>
              <a:rPr lang="en-US" sz="2800" b="1" dirty="0" err="1" smtClean="0"/>
              <a:t>Pertama</a:t>
            </a:r>
            <a:r>
              <a:rPr lang="en-US" sz="2800" b="1" dirty="0" smtClean="0"/>
              <a:t> “</a:t>
            </a:r>
            <a:r>
              <a:rPr lang="en-US" sz="2800" b="1" dirty="0" err="1" smtClean="0"/>
              <a:t>konsep</a:t>
            </a:r>
            <a:r>
              <a:rPr lang="en-US" sz="2800" b="1" dirty="0" smtClean="0"/>
              <a:t> </a:t>
            </a:r>
            <a:r>
              <a:rPr lang="en-US" sz="2800" b="1" dirty="0" err="1" smtClean="0"/>
              <a:t>dasar</a:t>
            </a:r>
            <a:r>
              <a:rPr lang="en-US" sz="2800" b="1" dirty="0" smtClean="0"/>
              <a:t> </a:t>
            </a:r>
            <a:r>
              <a:rPr lang="en-US" sz="2800" b="1" dirty="0" err="1" smtClean="0"/>
              <a:t>dari</a:t>
            </a:r>
            <a:r>
              <a:rPr lang="en-US" sz="2800" b="1" dirty="0" smtClean="0"/>
              <a:t> </a:t>
            </a:r>
            <a:r>
              <a:rPr lang="en-US" sz="2800" b="1" dirty="0" err="1" smtClean="0"/>
              <a:t>sampel</a:t>
            </a:r>
            <a:r>
              <a:rPr lang="en-US" sz="2800" b="1" dirty="0" smtClean="0"/>
              <a:t>” </a:t>
            </a:r>
            <a:r>
              <a:rPr lang="en-US" sz="2800" b="1" dirty="0" err="1" smtClean="0"/>
              <a:t>dan</a:t>
            </a:r>
            <a:r>
              <a:rPr lang="en-US" sz="2800" b="1" dirty="0" smtClean="0"/>
              <a:t> </a:t>
            </a:r>
          </a:p>
          <a:p>
            <a:r>
              <a:rPr lang="en-US" sz="2800" b="1" dirty="0" err="1" smtClean="0"/>
              <a:t>Kedua</a:t>
            </a:r>
            <a:r>
              <a:rPr lang="en-US" sz="2800" b="1" dirty="0" smtClean="0"/>
              <a:t> “</a:t>
            </a:r>
            <a:r>
              <a:rPr lang="en-US" sz="2800" b="1" dirty="0" err="1" smtClean="0"/>
              <a:t>besar</a:t>
            </a:r>
            <a:r>
              <a:rPr lang="en-US" sz="2800" b="1" dirty="0" smtClean="0"/>
              <a:t> </a:t>
            </a:r>
            <a:r>
              <a:rPr lang="en-US" sz="2800" b="1" dirty="0" err="1" smtClean="0"/>
              <a:t>sampel</a:t>
            </a:r>
            <a:r>
              <a:rPr lang="en-US" sz="2800" b="1" dirty="0" smtClean="0"/>
              <a:t> </a:t>
            </a:r>
            <a:r>
              <a:rPr lang="en-US" sz="2800" b="1" dirty="0" err="1" smtClean="0"/>
              <a:t>dan</a:t>
            </a:r>
            <a:r>
              <a:rPr lang="en-US" sz="2800" b="1" dirty="0" smtClean="0"/>
              <a:t> </a:t>
            </a:r>
            <a:r>
              <a:rPr lang="en-US" sz="2800" b="1" dirty="0" err="1" smtClean="0"/>
              <a:t>cara</a:t>
            </a:r>
            <a:r>
              <a:rPr lang="en-US" sz="2800" b="1" dirty="0" smtClean="0"/>
              <a:t> </a:t>
            </a:r>
            <a:r>
              <a:rPr lang="en-US" sz="2800" b="1" dirty="0" err="1" smtClean="0"/>
              <a:t>penarikannya</a:t>
            </a:r>
            <a:r>
              <a:rPr lang="en-US" sz="2800" b="1" dirty="0" smtClean="0"/>
              <a:t>”. </a:t>
            </a:r>
            <a:endParaRPr lang="id-ID" sz="2800" b="1" dirty="0"/>
          </a:p>
        </p:txBody>
      </p:sp>
    </p:spTree>
    <p:extLst>
      <p:ext uri="{BB962C8B-B14F-4D97-AF65-F5344CB8AC3E}">
        <p14:creationId xmlns:p14="http://schemas.microsoft.com/office/powerpoint/2010/main" val="24957925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763000" cy="800219"/>
          </a:xfrm>
          <a:prstGeom prst="rect">
            <a:avLst/>
          </a:prstGeom>
          <a:noFill/>
        </p:spPr>
        <p:txBody>
          <a:bodyPr wrap="square" rtlCol="0">
            <a:spAutoFit/>
          </a:bodyPr>
          <a:lstStyle/>
          <a:p>
            <a:pPr algn="ctr"/>
            <a:r>
              <a:rPr lang="en-US" sz="2800" b="1" u="sng" cap="all" dirty="0"/>
              <a:t>Contoh-3</a:t>
            </a:r>
            <a:br>
              <a:rPr lang="en-US" sz="2800" b="1" u="sng" cap="all" dirty="0"/>
            </a:br>
            <a:endParaRPr lang="id-ID" dirty="0"/>
          </a:p>
        </p:txBody>
      </p:sp>
      <p:sp>
        <p:nvSpPr>
          <p:cNvPr id="3" name="Rectangle 2"/>
          <p:cNvSpPr/>
          <p:nvPr/>
        </p:nvSpPr>
        <p:spPr>
          <a:xfrm>
            <a:off x="381000" y="1143000"/>
            <a:ext cx="8382000" cy="3970318"/>
          </a:xfrm>
          <a:prstGeom prst="rect">
            <a:avLst/>
          </a:prstGeom>
        </p:spPr>
        <p:txBody>
          <a:bodyPr wrap="square">
            <a:spAutoFit/>
          </a:bodyPr>
          <a:lstStyle/>
          <a:p>
            <a:r>
              <a:rPr lang="en-US" sz="2800" b="1" dirty="0" err="1"/>
              <a:t>Tujuan</a:t>
            </a:r>
            <a:r>
              <a:rPr lang="en-US" sz="2800" b="1" dirty="0"/>
              <a:t> </a:t>
            </a:r>
            <a:r>
              <a:rPr lang="en-US" sz="2800" b="1" dirty="0" err="1"/>
              <a:t>riset</a:t>
            </a:r>
            <a:r>
              <a:rPr lang="en-US" sz="2800" b="1" dirty="0"/>
              <a:t>: </a:t>
            </a:r>
            <a:r>
              <a:rPr lang="en-US" sz="2800" b="1" dirty="0" err="1"/>
              <a:t>Mengetahui</a:t>
            </a:r>
            <a:r>
              <a:rPr lang="en-US" sz="2800" b="1" dirty="0"/>
              <a:t> </a:t>
            </a:r>
            <a:r>
              <a:rPr lang="en-US" sz="2800" b="1" dirty="0" err="1"/>
              <a:t>efek</a:t>
            </a:r>
            <a:r>
              <a:rPr lang="en-US" sz="2800" b="1" dirty="0"/>
              <a:t> </a:t>
            </a:r>
            <a:r>
              <a:rPr lang="en-US" sz="2800" b="1" dirty="0" err="1"/>
              <a:t>penurunan</a:t>
            </a:r>
            <a:r>
              <a:rPr lang="en-US" sz="2800" b="1" dirty="0"/>
              <a:t> </a:t>
            </a:r>
            <a:r>
              <a:rPr lang="en-US" sz="2800" b="1" dirty="0" err="1"/>
              <a:t>gula</a:t>
            </a:r>
            <a:r>
              <a:rPr lang="en-US" sz="2800" b="1" dirty="0"/>
              <a:t> </a:t>
            </a:r>
            <a:r>
              <a:rPr lang="en-US" sz="2800" b="1" dirty="0" err="1"/>
              <a:t>darah</a:t>
            </a:r>
            <a:r>
              <a:rPr lang="en-US" sz="2800" b="1" dirty="0"/>
              <a:t> </a:t>
            </a:r>
            <a:r>
              <a:rPr lang="en-US" sz="2800" b="1" dirty="0" err="1"/>
              <a:t>oleh</a:t>
            </a:r>
            <a:r>
              <a:rPr lang="en-US" sz="2800" b="1" dirty="0"/>
              <a:t> </a:t>
            </a:r>
            <a:r>
              <a:rPr lang="en-US" sz="2800" b="1" dirty="0" err="1"/>
              <a:t>obat</a:t>
            </a:r>
            <a:r>
              <a:rPr lang="en-US" sz="2800" b="1" dirty="0"/>
              <a:t> A </a:t>
            </a:r>
            <a:r>
              <a:rPr lang="en-US" sz="2800" b="1" dirty="0" err="1"/>
              <a:t>lebih</a:t>
            </a:r>
            <a:r>
              <a:rPr lang="en-US" sz="2800" b="1" dirty="0"/>
              <a:t> </a:t>
            </a:r>
            <a:r>
              <a:rPr lang="en-US" sz="2800" b="1" dirty="0" err="1"/>
              <a:t>besar</a:t>
            </a:r>
            <a:r>
              <a:rPr lang="en-US" sz="2800" b="1" dirty="0"/>
              <a:t> </a:t>
            </a:r>
            <a:r>
              <a:rPr lang="en-US" sz="2800" b="1" dirty="0" err="1"/>
              <a:t>dibandingkan</a:t>
            </a:r>
            <a:r>
              <a:rPr lang="en-US" sz="2800" b="1" dirty="0"/>
              <a:t> </a:t>
            </a:r>
            <a:r>
              <a:rPr lang="en-US" sz="2800" b="1" dirty="0" err="1"/>
              <a:t>obat</a:t>
            </a:r>
            <a:r>
              <a:rPr lang="en-US" sz="2800" b="1" dirty="0"/>
              <a:t> B. </a:t>
            </a:r>
            <a:r>
              <a:rPr lang="en-US" sz="2800" b="1" dirty="0" err="1"/>
              <a:t>Studi</a:t>
            </a:r>
            <a:r>
              <a:rPr lang="en-US" sz="2800" b="1" dirty="0"/>
              <a:t> </a:t>
            </a:r>
            <a:r>
              <a:rPr lang="en-US" sz="2800" b="1" dirty="0" err="1"/>
              <a:t>pendahuluan</a:t>
            </a:r>
            <a:r>
              <a:rPr lang="en-US" sz="2800" b="1" dirty="0"/>
              <a:t> (n</a:t>
            </a:r>
            <a:r>
              <a:rPr lang="en-US" sz="2800" b="1" baseline="-25000" dirty="0"/>
              <a:t>1</a:t>
            </a:r>
            <a:r>
              <a:rPr lang="en-US" sz="2800" b="1" dirty="0"/>
              <a:t>=n</a:t>
            </a:r>
            <a:r>
              <a:rPr lang="en-US" sz="2800" b="1" baseline="-25000" dirty="0"/>
              <a:t>2</a:t>
            </a:r>
            <a:r>
              <a:rPr lang="en-US" sz="2800" b="1" dirty="0"/>
              <a:t>=5), </a:t>
            </a:r>
            <a:r>
              <a:rPr lang="en-US" sz="2800" b="1" dirty="0" err="1"/>
              <a:t>penurunan</a:t>
            </a:r>
            <a:r>
              <a:rPr lang="en-US" sz="2800" b="1" dirty="0"/>
              <a:t> </a:t>
            </a:r>
            <a:r>
              <a:rPr lang="en-US" sz="2800" b="1" dirty="0" err="1"/>
              <a:t>gula</a:t>
            </a:r>
            <a:r>
              <a:rPr lang="en-US" sz="2800" b="1" dirty="0"/>
              <a:t> </a:t>
            </a:r>
            <a:r>
              <a:rPr lang="en-US" sz="2800" b="1" dirty="0" err="1"/>
              <a:t>darah</a:t>
            </a:r>
            <a:r>
              <a:rPr lang="en-US" sz="2800" b="1" dirty="0"/>
              <a:t> </a:t>
            </a:r>
            <a:r>
              <a:rPr lang="en-US" sz="2800" b="1" dirty="0" err="1"/>
              <a:t>obat</a:t>
            </a:r>
            <a:r>
              <a:rPr lang="en-US" sz="2800" b="1" dirty="0"/>
              <a:t> A (u</a:t>
            </a:r>
            <a:r>
              <a:rPr lang="en-US" sz="2800" b="1" baseline="-25000" dirty="0"/>
              <a:t>1</a:t>
            </a:r>
            <a:r>
              <a:rPr lang="en-US" sz="2800" b="1" dirty="0"/>
              <a:t>=40 </a:t>
            </a:r>
            <a:r>
              <a:rPr lang="en-US" sz="2800" b="1" dirty="0" err="1"/>
              <a:t>dan</a:t>
            </a:r>
            <a:r>
              <a:rPr lang="en-US" sz="2800" b="1" dirty="0"/>
              <a:t> S</a:t>
            </a:r>
            <a:r>
              <a:rPr lang="en-US" sz="2800" b="1" baseline="-25000" dirty="0"/>
              <a:t>1=</a:t>
            </a:r>
            <a:r>
              <a:rPr lang="en-US" sz="2800" b="1" dirty="0"/>
              <a:t>20) </a:t>
            </a:r>
            <a:r>
              <a:rPr lang="en-US" sz="2800" b="1" dirty="0" err="1"/>
              <a:t>dan</a:t>
            </a:r>
            <a:r>
              <a:rPr lang="en-US" sz="2800" b="1" dirty="0"/>
              <a:t> </a:t>
            </a:r>
            <a:r>
              <a:rPr lang="en-US" sz="2800" b="1" dirty="0" err="1"/>
              <a:t>obat</a:t>
            </a:r>
            <a:r>
              <a:rPr lang="en-US" sz="2800" b="1" dirty="0"/>
              <a:t> B (u</a:t>
            </a:r>
            <a:r>
              <a:rPr lang="en-US" sz="2800" b="1" baseline="-25000" dirty="0"/>
              <a:t>2</a:t>
            </a:r>
            <a:r>
              <a:rPr lang="en-US" sz="2800" b="1" dirty="0"/>
              <a:t>=30 </a:t>
            </a:r>
            <a:r>
              <a:rPr lang="en-US" sz="2800" b="1" dirty="0" err="1"/>
              <a:t>dan</a:t>
            </a:r>
            <a:r>
              <a:rPr lang="en-US" sz="2800" b="1" dirty="0"/>
              <a:t> S</a:t>
            </a:r>
            <a:r>
              <a:rPr lang="en-US" sz="2800" b="1" baseline="-25000" dirty="0"/>
              <a:t>2=</a:t>
            </a:r>
            <a:r>
              <a:rPr lang="en-US" sz="2800" b="1" dirty="0"/>
              <a:t>15). </a:t>
            </a:r>
            <a:r>
              <a:rPr lang="en-US" sz="2800" b="1" dirty="0" err="1"/>
              <a:t>Perbedaan</a:t>
            </a:r>
            <a:r>
              <a:rPr lang="en-US" sz="2800" b="1" dirty="0"/>
              <a:t> </a:t>
            </a:r>
            <a:r>
              <a:rPr lang="en-US" sz="2800" b="1" dirty="0" err="1"/>
              <a:t>efek</a:t>
            </a:r>
            <a:r>
              <a:rPr lang="en-US" sz="2800" b="1" dirty="0"/>
              <a:t> yang </a:t>
            </a:r>
            <a:r>
              <a:rPr lang="en-US" sz="2800" b="1" dirty="0" err="1"/>
              <a:t>ingin</a:t>
            </a:r>
            <a:r>
              <a:rPr lang="en-US" sz="2800" b="1" dirty="0"/>
              <a:t> </a:t>
            </a:r>
            <a:r>
              <a:rPr lang="en-US" sz="2800" b="1" dirty="0" err="1"/>
              <a:t>dideteksi</a:t>
            </a:r>
            <a:r>
              <a:rPr lang="en-US" sz="2800" b="1" dirty="0"/>
              <a:t> </a:t>
            </a:r>
            <a:r>
              <a:rPr lang="en-US" sz="2800" b="1" dirty="0" err="1"/>
              <a:t>antara</a:t>
            </a:r>
            <a:r>
              <a:rPr lang="en-US" sz="2800" b="1" dirty="0"/>
              <a:t> </a:t>
            </a:r>
            <a:r>
              <a:rPr lang="en-US" sz="2800" b="1" dirty="0" err="1"/>
              <a:t>obat</a:t>
            </a:r>
            <a:r>
              <a:rPr lang="en-US" sz="2800" b="1" dirty="0"/>
              <a:t> A </a:t>
            </a:r>
            <a:r>
              <a:rPr lang="en-US" sz="2800" b="1" dirty="0" err="1"/>
              <a:t>dan</a:t>
            </a:r>
            <a:r>
              <a:rPr lang="en-US" sz="2800" b="1" dirty="0"/>
              <a:t> </a:t>
            </a:r>
            <a:r>
              <a:rPr lang="en-US" sz="2800" b="1" dirty="0" err="1"/>
              <a:t>obat</a:t>
            </a:r>
            <a:r>
              <a:rPr lang="en-US" sz="2800" b="1" dirty="0"/>
              <a:t> B (u</a:t>
            </a:r>
            <a:r>
              <a:rPr lang="en-US" sz="2800" b="1" baseline="-25000" dirty="0"/>
              <a:t>1</a:t>
            </a:r>
            <a:r>
              <a:rPr lang="en-US" sz="2800" b="1" dirty="0"/>
              <a:t>-u</a:t>
            </a:r>
            <a:r>
              <a:rPr lang="en-US" sz="2800" b="1" baseline="-25000" dirty="0"/>
              <a:t>2</a:t>
            </a:r>
            <a:r>
              <a:rPr lang="en-US" sz="2800" b="1" dirty="0"/>
              <a:t>=10). </a:t>
            </a:r>
            <a:r>
              <a:rPr lang="en-US" sz="2800" b="1" dirty="0" err="1"/>
              <a:t>Pada</a:t>
            </a:r>
            <a:r>
              <a:rPr lang="en-US" sz="2800" b="1" dirty="0"/>
              <a:t> </a:t>
            </a:r>
            <a:r>
              <a:rPr lang="en-US" sz="2800" b="1" dirty="0" err="1"/>
              <a:t>kepercayaan</a:t>
            </a:r>
            <a:r>
              <a:rPr lang="en-US" sz="2800" b="1" dirty="0"/>
              <a:t> 95% (Z</a:t>
            </a:r>
            <a:r>
              <a:rPr lang="en-US" sz="2800" b="1" baseline="-25000" dirty="0"/>
              <a:t>α/2</a:t>
            </a:r>
            <a:r>
              <a:rPr lang="en-US" sz="2800" b="1" dirty="0"/>
              <a:t> = 1,96) </a:t>
            </a:r>
            <a:r>
              <a:rPr lang="en-US" sz="2800" b="1" dirty="0" err="1"/>
              <a:t>dan</a:t>
            </a:r>
            <a:r>
              <a:rPr lang="en-US" sz="2800" b="1" dirty="0"/>
              <a:t> </a:t>
            </a:r>
            <a:r>
              <a:rPr lang="en-US" sz="2800" b="1" dirty="0" err="1"/>
              <a:t>kekuatan</a:t>
            </a:r>
            <a:r>
              <a:rPr lang="en-US" sz="2800" b="1" dirty="0"/>
              <a:t> </a:t>
            </a:r>
            <a:r>
              <a:rPr lang="en-US" sz="2800" b="1" dirty="0" err="1"/>
              <a:t>uji</a:t>
            </a:r>
            <a:r>
              <a:rPr lang="en-US" sz="2800" b="1" dirty="0"/>
              <a:t> 90% (Z</a:t>
            </a:r>
            <a:r>
              <a:rPr lang="en-US" sz="2800" b="1" baseline="-25000" dirty="0"/>
              <a:t>β</a:t>
            </a:r>
            <a:r>
              <a:rPr lang="en-US" sz="2800" b="1" dirty="0"/>
              <a:t>=1,28), </a:t>
            </a:r>
            <a:r>
              <a:rPr lang="en-US" sz="2800" b="1" dirty="0" err="1"/>
              <a:t>maka</a:t>
            </a:r>
            <a:r>
              <a:rPr lang="en-US" sz="2800" b="1" dirty="0"/>
              <a:t> </a:t>
            </a:r>
            <a:r>
              <a:rPr lang="en-US" sz="2800" b="1" dirty="0" err="1"/>
              <a:t>peneliti</a:t>
            </a:r>
            <a:r>
              <a:rPr lang="en-US" sz="2800" b="1" dirty="0"/>
              <a:t> </a:t>
            </a:r>
            <a:r>
              <a:rPr lang="en-US" sz="2800" b="1" dirty="0" err="1"/>
              <a:t>p</a:t>
            </a:r>
            <a:r>
              <a:rPr lang="en-US" sz="2800" b="1" dirty="0" err="1" smtClean="0"/>
              <a:t>erlukan</a:t>
            </a:r>
            <a:r>
              <a:rPr lang="en-US" sz="2800" b="1" dirty="0" smtClean="0"/>
              <a:t> </a:t>
            </a:r>
            <a:r>
              <a:rPr lang="en-US" sz="2800" b="1" dirty="0" err="1"/>
              <a:t>besar</a:t>
            </a:r>
            <a:r>
              <a:rPr lang="en-US" sz="2800" b="1" dirty="0"/>
              <a:t> </a:t>
            </a:r>
            <a:r>
              <a:rPr lang="en-US" sz="2800" b="1" dirty="0" err="1"/>
              <a:t>sampel</a:t>
            </a:r>
            <a:r>
              <a:rPr lang="en-US" sz="2800" b="1" dirty="0"/>
              <a:t> </a:t>
            </a:r>
            <a:r>
              <a:rPr lang="en-US" sz="2800" b="1" dirty="0" err="1"/>
              <a:t>sebanyak</a:t>
            </a:r>
            <a:r>
              <a:rPr lang="en-US" sz="2800" b="1" dirty="0"/>
              <a:t> 66 </a:t>
            </a:r>
            <a:r>
              <a:rPr lang="en-US" sz="2800" b="1" dirty="0" err="1"/>
              <a:t>responden</a:t>
            </a:r>
            <a:r>
              <a:rPr lang="en-US" sz="2800" b="1" dirty="0"/>
              <a:t> (</a:t>
            </a:r>
            <a:r>
              <a:rPr lang="en-US" sz="2800" b="1" dirty="0" err="1" smtClean="0"/>
              <a:t>dgn</a:t>
            </a:r>
            <a:r>
              <a:rPr lang="en-US" sz="2800" b="1" dirty="0" smtClean="0"/>
              <a:t> </a:t>
            </a:r>
            <a:r>
              <a:rPr lang="en-US" sz="2800" b="1" dirty="0" err="1"/>
              <a:t>rincian</a:t>
            </a:r>
            <a:r>
              <a:rPr lang="en-US" sz="2800" b="1" dirty="0"/>
              <a:t> 33 </a:t>
            </a:r>
            <a:r>
              <a:rPr lang="en-US" sz="2800" b="1" dirty="0" err="1"/>
              <a:t>diberi</a:t>
            </a:r>
            <a:r>
              <a:rPr lang="en-US" sz="2800" b="1" dirty="0"/>
              <a:t> </a:t>
            </a:r>
            <a:r>
              <a:rPr lang="en-US" sz="2800" b="1" dirty="0" err="1"/>
              <a:t>obat</a:t>
            </a:r>
            <a:r>
              <a:rPr lang="en-US" sz="2800" b="1" dirty="0"/>
              <a:t> A </a:t>
            </a:r>
            <a:r>
              <a:rPr lang="en-US" sz="2800" b="1" dirty="0" smtClean="0"/>
              <a:t>&amp; </a:t>
            </a:r>
            <a:r>
              <a:rPr lang="en-US" sz="2800" b="1" dirty="0"/>
              <a:t>33 </a:t>
            </a:r>
            <a:r>
              <a:rPr lang="en-US" sz="2800" b="1" dirty="0" err="1"/>
              <a:t>diberi</a:t>
            </a:r>
            <a:r>
              <a:rPr lang="en-US" sz="2800" b="1" dirty="0"/>
              <a:t> </a:t>
            </a:r>
            <a:r>
              <a:rPr lang="en-US" sz="2800" b="1" dirty="0" err="1"/>
              <a:t>obat</a:t>
            </a:r>
            <a:r>
              <a:rPr lang="en-US" sz="2800" b="1" dirty="0"/>
              <a:t> B).</a:t>
            </a:r>
            <a:endParaRPr lang="id-ID" sz="2800" b="1" dirty="0"/>
          </a:p>
        </p:txBody>
      </p:sp>
    </p:spTree>
    <p:extLst>
      <p:ext uri="{BB962C8B-B14F-4D97-AF65-F5344CB8AC3E}">
        <p14:creationId xmlns:p14="http://schemas.microsoft.com/office/powerpoint/2010/main" val="24824270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7" name="Object 6"/>
          <p:cNvGraphicFramePr>
            <a:graphicFrameLocks noChangeAspect="1"/>
          </p:cNvGraphicFramePr>
          <p:nvPr>
            <p:extLst>
              <p:ext uri="{D42A27DB-BD31-4B8C-83A1-F6EECF244321}">
                <p14:modId xmlns:p14="http://schemas.microsoft.com/office/powerpoint/2010/main" val="1419529065"/>
              </p:ext>
            </p:extLst>
          </p:nvPr>
        </p:nvGraphicFramePr>
        <p:xfrm>
          <a:off x="-13855" y="76200"/>
          <a:ext cx="8243455" cy="1464002"/>
        </p:xfrm>
        <a:graphic>
          <a:graphicData uri="http://schemas.openxmlformats.org/presentationml/2006/ole">
            <mc:AlternateContent xmlns:mc="http://schemas.openxmlformats.org/markup-compatibility/2006">
              <mc:Choice xmlns:v="urn:schemas-microsoft-com:vml" Requires="v">
                <p:oleObj spid="_x0000_s7186" name="Equation" r:id="rId3" imgW="3653332" imgH="819439" progId="Equation.3">
                  <p:embed/>
                </p:oleObj>
              </mc:Choice>
              <mc:Fallback>
                <p:oleObj name="Equation" r:id="rId3" imgW="3653332" imgH="81943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55" y="76200"/>
                        <a:ext cx="8243455" cy="1464002"/>
                      </a:xfrm>
                      <a:prstGeom prst="rect">
                        <a:avLst/>
                      </a:prstGeom>
                      <a:noFill/>
                    </p:spPr>
                  </p:pic>
                </p:oleObj>
              </mc:Fallback>
            </mc:AlternateContent>
          </a:graphicData>
        </a:graphic>
      </p:graphicFrame>
      <p:sp>
        <p:nvSpPr>
          <p:cNvPr id="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9" name="Object 8"/>
          <p:cNvGraphicFramePr>
            <a:graphicFrameLocks noChangeAspect="1"/>
          </p:cNvGraphicFramePr>
          <p:nvPr>
            <p:extLst>
              <p:ext uri="{D42A27DB-BD31-4B8C-83A1-F6EECF244321}">
                <p14:modId xmlns:p14="http://schemas.microsoft.com/office/powerpoint/2010/main" val="3207948145"/>
              </p:ext>
            </p:extLst>
          </p:nvPr>
        </p:nvGraphicFramePr>
        <p:xfrm>
          <a:off x="152400" y="1828800"/>
          <a:ext cx="6261100" cy="1295400"/>
        </p:xfrm>
        <a:graphic>
          <a:graphicData uri="http://schemas.openxmlformats.org/presentationml/2006/ole">
            <mc:AlternateContent xmlns:mc="http://schemas.openxmlformats.org/markup-compatibility/2006">
              <mc:Choice xmlns:v="urn:schemas-microsoft-com:vml" Requires="v">
                <p:oleObj spid="_x0000_s7187" name="Equation" r:id="rId5" imgW="3009900" imgH="622300" progId="Equation.3">
                  <p:embed/>
                </p:oleObj>
              </mc:Choice>
              <mc:Fallback>
                <p:oleObj name="Equation" r:id="rId5" imgW="3009900" imgH="6223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828800"/>
                        <a:ext cx="6261100" cy="1295400"/>
                      </a:xfrm>
                      <a:prstGeom prst="rect">
                        <a:avLst/>
                      </a:prstGeom>
                      <a:noFill/>
                    </p:spPr>
                  </p:pic>
                </p:oleObj>
              </mc:Fallback>
            </mc:AlternateContent>
          </a:graphicData>
        </a:graphic>
      </p:graphicFrame>
      <p:sp>
        <p:nvSpPr>
          <p:cNvPr id="10"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11" name="Object 10"/>
          <p:cNvGraphicFramePr>
            <a:graphicFrameLocks noChangeAspect="1"/>
          </p:cNvGraphicFramePr>
          <p:nvPr>
            <p:extLst>
              <p:ext uri="{D42A27DB-BD31-4B8C-83A1-F6EECF244321}">
                <p14:modId xmlns:p14="http://schemas.microsoft.com/office/powerpoint/2010/main" val="1564114971"/>
              </p:ext>
            </p:extLst>
          </p:nvPr>
        </p:nvGraphicFramePr>
        <p:xfrm>
          <a:off x="304799" y="3505200"/>
          <a:ext cx="4804475" cy="1524000"/>
        </p:xfrm>
        <a:graphic>
          <a:graphicData uri="http://schemas.openxmlformats.org/presentationml/2006/ole">
            <mc:AlternateContent xmlns:mc="http://schemas.openxmlformats.org/markup-compatibility/2006">
              <mc:Choice xmlns:v="urn:schemas-microsoft-com:vml" Requires="v">
                <p:oleObj spid="_x0000_s7188" name="Equation" r:id="rId7" imgW="1981200" imgH="635000" progId="Equation.3">
                  <p:embed/>
                </p:oleObj>
              </mc:Choice>
              <mc:Fallback>
                <p:oleObj name="Equation" r:id="rId7" imgW="1981200" imgH="6350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799" y="3505200"/>
                        <a:ext cx="4804475" cy="1524000"/>
                      </a:xfrm>
                      <a:prstGeom prst="rect">
                        <a:avLst/>
                      </a:prstGeom>
                      <a:noFill/>
                    </p:spPr>
                  </p:pic>
                </p:oleObj>
              </mc:Fallback>
            </mc:AlternateContent>
          </a:graphicData>
        </a:graphic>
      </p:graphicFrame>
      <p:sp>
        <p:nvSpPr>
          <p:cNvPr id="12"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13" name="Object 12"/>
          <p:cNvGraphicFramePr>
            <a:graphicFrameLocks noChangeAspect="1"/>
          </p:cNvGraphicFramePr>
          <p:nvPr>
            <p:extLst>
              <p:ext uri="{D42A27DB-BD31-4B8C-83A1-F6EECF244321}">
                <p14:modId xmlns:p14="http://schemas.microsoft.com/office/powerpoint/2010/main" val="532426587"/>
              </p:ext>
            </p:extLst>
          </p:nvPr>
        </p:nvGraphicFramePr>
        <p:xfrm>
          <a:off x="3733800" y="5334000"/>
          <a:ext cx="5087390" cy="1295400"/>
        </p:xfrm>
        <a:graphic>
          <a:graphicData uri="http://schemas.openxmlformats.org/presentationml/2006/ole">
            <mc:AlternateContent xmlns:mc="http://schemas.openxmlformats.org/markup-compatibility/2006">
              <mc:Choice xmlns:v="urn:schemas-microsoft-com:vml" Requires="v">
                <p:oleObj spid="_x0000_s7189" name="Equation" r:id="rId9" imgW="2311400" imgH="596900" progId="Equation.3">
                  <p:embed/>
                </p:oleObj>
              </mc:Choice>
              <mc:Fallback>
                <p:oleObj name="Equation" r:id="rId9" imgW="2311400" imgH="5969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733800" y="5334000"/>
                        <a:ext cx="5087390" cy="1295400"/>
                      </a:xfrm>
                      <a:prstGeom prst="rect">
                        <a:avLst/>
                      </a:prstGeom>
                      <a:noFill/>
                    </p:spPr>
                  </p:pic>
                </p:oleObj>
              </mc:Fallback>
            </mc:AlternateContent>
          </a:graphicData>
        </a:graphic>
      </p:graphicFrame>
    </p:spTree>
    <p:extLst>
      <p:ext uri="{BB962C8B-B14F-4D97-AF65-F5344CB8AC3E}">
        <p14:creationId xmlns:p14="http://schemas.microsoft.com/office/powerpoint/2010/main" val="42558267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7926" y="540327"/>
            <a:ext cx="8451273" cy="3970318"/>
          </a:xfrm>
          <a:prstGeom prst="rect">
            <a:avLst/>
          </a:prstGeom>
          <a:noFill/>
        </p:spPr>
        <p:txBody>
          <a:bodyPr wrap="square" rtlCol="0">
            <a:spAutoFit/>
          </a:bodyPr>
          <a:lstStyle/>
          <a:p>
            <a:r>
              <a:rPr lang="en-US" sz="2800" b="1" cap="all" dirty="0" err="1"/>
              <a:t>Untuk</a:t>
            </a:r>
            <a:r>
              <a:rPr lang="en-US" sz="2800" b="1" cap="all" dirty="0"/>
              <a:t> </a:t>
            </a:r>
            <a:r>
              <a:rPr lang="en-US" sz="2800" b="1" cap="all" dirty="0" err="1"/>
              <a:t>menjamin</a:t>
            </a:r>
            <a:r>
              <a:rPr lang="en-US" sz="2800" b="1" cap="all" dirty="0"/>
              <a:t> </a:t>
            </a:r>
            <a:r>
              <a:rPr lang="en-US" sz="2800" b="1" cap="all" dirty="0" err="1"/>
              <a:t>kedua</a:t>
            </a:r>
            <a:r>
              <a:rPr lang="en-US" sz="2800" b="1" cap="all" dirty="0"/>
              <a:t> </a:t>
            </a:r>
            <a:r>
              <a:rPr lang="en-US" sz="2800" b="1" cap="all" dirty="0" err="1"/>
              <a:t>kelompok</a:t>
            </a:r>
            <a:r>
              <a:rPr lang="en-US" sz="2800" b="1" cap="all" dirty="0"/>
              <a:t> </a:t>
            </a:r>
            <a:r>
              <a:rPr lang="en-US" sz="2800" b="1" cap="all" dirty="0" err="1"/>
              <a:t>sehomogen</a:t>
            </a:r>
            <a:r>
              <a:rPr lang="en-US" sz="2800" b="1" cap="all" dirty="0"/>
              <a:t> </a:t>
            </a:r>
            <a:r>
              <a:rPr lang="en-US" sz="2800" b="1" cap="all" dirty="0" err="1"/>
              <a:t>mungkin</a:t>
            </a:r>
            <a:r>
              <a:rPr lang="en-US" sz="2800" b="1" cap="all" dirty="0"/>
              <a:t> &amp;</a:t>
            </a:r>
            <a:r>
              <a:rPr lang="en-US" sz="2800" b="1" cap="all" dirty="0" smtClean="0"/>
              <a:t> </a:t>
            </a:r>
            <a:r>
              <a:rPr lang="en-US" sz="2800" b="1" cap="all" dirty="0" err="1"/>
              <a:t>mengurangi</a:t>
            </a:r>
            <a:r>
              <a:rPr lang="en-US" sz="2800" b="1" cap="all" dirty="0"/>
              <a:t> bias </a:t>
            </a:r>
            <a:r>
              <a:rPr lang="en-US" sz="2800" b="1" cap="all" dirty="0" err="1"/>
              <a:t>dalam</a:t>
            </a:r>
            <a:r>
              <a:rPr lang="en-US" sz="2800" b="1" cap="all" dirty="0"/>
              <a:t> </a:t>
            </a:r>
            <a:r>
              <a:rPr lang="en-US" sz="2800" b="1" cap="all" dirty="0" err="1"/>
              <a:t>seleksi</a:t>
            </a:r>
            <a:r>
              <a:rPr lang="en-US" sz="2800" b="1" cap="all" dirty="0"/>
              <a:t>, </a:t>
            </a:r>
            <a:r>
              <a:rPr lang="en-US" sz="2800" b="1" cap="all" dirty="0" err="1"/>
              <a:t>maka</a:t>
            </a:r>
            <a:r>
              <a:rPr lang="en-US" sz="2800" b="1" cap="all" dirty="0"/>
              <a:t> </a:t>
            </a:r>
            <a:r>
              <a:rPr lang="en-US" sz="2800" b="1" cap="all" dirty="0" err="1"/>
              <a:t>dilakukanlah</a:t>
            </a:r>
            <a:r>
              <a:rPr lang="en-US" sz="2800" b="1" cap="all" dirty="0"/>
              <a:t> </a:t>
            </a:r>
            <a:r>
              <a:rPr lang="en-US" sz="2800" b="1" cap="all" dirty="0" err="1"/>
              <a:t>pemilihan</a:t>
            </a:r>
            <a:r>
              <a:rPr lang="en-US" sz="2800" b="1" cap="all" dirty="0"/>
              <a:t> </a:t>
            </a:r>
            <a:r>
              <a:rPr lang="en-US" sz="2800" b="1" cap="all" dirty="0" err="1"/>
              <a:t>secara</a:t>
            </a:r>
            <a:r>
              <a:rPr lang="en-US" sz="2800" b="1" cap="all" dirty="0"/>
              <a:t> </a:t>
            </a:r>
            <a:r>
              <a:rPr lang="en-US" sz="2800" b="1" cap="all" dirty="0" err="1" smtClean="0"/>
              <a:t>acak</a:t>
            </a:r>
            <a:r>
              <a:rPr lang="id-ID" sz="2800" b="1" cap="all" dirty="0" smtClean="0"/>
              <a:t> </a:t>
            </a:r>
            <a:r>
              <a:rPr lang="id-ID" sz="2800" b="1" dirty="0" smtClean="0"/>
              <a:t>(</a:t>
            </a:r>
            <a:r>
              <a:rPr lang="id-ID" sz="2800" b="1" i="1" dirty="0" smtClean="0"/>
              <a:t>Random sampling</a:t>
            </a:r>
            <a:r>
              <a:rPr lang="id-ID" sz="2800" b="1" dirty="0" smtClean="0"/>
              <a:t>)</a:t>
            </a:r>
            <a:r>
              <a:rPr lang="en-US" sz="2800" b="1" dirty="0" smtClean="0"/>
              <a:t> </a:t>
            </a:r>
            <a:endParaRPr lang="en-US" sz="2800" b="1" cap="all" dirty="0" smtClean="0"/>
          </a:p>
          <a:p>
            <a:endParaRPr lang="en-US" sz="2800" b="1" cap="all" dirty="0"/>
          </a:p>
          <a:p>
            <a:r>
              <a:rPr lang="en-US" sz="2800" b="1" dirty="0" err="1" smtClean="0"/>
              <a:t>Untuk</a:t>
            </a:r>
            <a:r>
              <a:rPr lang="en-US" sz="2800" b="1" dirty="0" smtClean="0"/>
              <a:t> </a:t>
            </a:r>
            <a:r>
              <a:rPr lang="en-US" sz="2800" b="1" dirty="0" err="1" smtClean="0"/>
              <a:t>menentukan</a:t>
            </a:r>
            <a:r>
              <a:rPr lang="en-US" sz="2800" b="1" dirty="0" smtClean="0"/>
              <a:t> </a:t>
            </a:r>
            <a:r>
              <a:rPr lang="en-US" sz="2800" b="1" dirty="0" err="1" smtClean="0"/>
              <a:t>apakah</a:t>
            </a:r>
            <a:r>
              <a:rPr lang="en-US" sz="2800" b="1" dirty="0" smtClean="0"/>
              <a:t> </a:t>
            </a:r>
            <a:r>
              <a:rPr lang="en-US" sz="2800" b="1" dirty="0" err="1" smtClean="0"/>
              <a:t>seorang</a:t>
            </a:r>
            <a:r>
              <a:rPr lang="en-US" sz="2800" b="1" dirty="0" smtClean="0"/>
              <a:t> </a:t>
            </a:r>
            <a:r>
              <a:rPr lang="en-US" sz="2800" b="1" dirty="0" err="1" smtClean="0"/>
              <a:t>responden</a:t>
            </a:r>
            <a:r>
              <a:rPr lang="en-US" sz="2800" b="1" dirty="0" smtClean="0"/>
              <a:t> </a:t>
            </a:r>
            <a:r>
              <a:rPr lang="en-US" sz="2800" b="1" dirty="0" err="1" smtClean="0"/>
              <a:t>masuk</a:t>
            </a:r>
            <a:r>
              <a:rPr lang="en-US" sz="2800" b="1" dirty="0" smtClean="0"/>
              <a:t> </a:t>
            </a:r>
            <a:r>
              <a:rPr lang="en-US" sz="2800" b="1" dirty="0" err="1" smtClean="0"/>
              <a:t>ke</a:t>
            </a:r>
            <a:r>
              <a:rPr lang="en-US" sz="2800" b="1" dirty="0" smtClean="0"/>
              <a:t> </a:t>
            </a:r>
            <a:r>
              <a:rPr lang="en-US" sz="2800" b="1" dirty="0" err="1" smtClean="0"/>
              <a:t>kelompok</a:t>
            </a:r>
            <a:r>
              <a:rPr lang="en-US" sz="2800" b="1" dirty="0" smtClean="0"/>
              <a:t> A </a:t>
            </a:r>
            <a:r>
              <a:rPr lang="en-US" sz="2800" b="1" dirty="0" err="1" smtClean="0"/>
              <a:t>atau</a:t>
            </a:r>
            <a:r>
              <a:rPr lang="en-US" sz="2800" b="1" dirty="0" smtClean="0"/>
              <a:t> </a:t>
            </a:r>
            <a:r>
              <a:rPr lang="en-US" sz="2800" b="1" dirty="0" err="1" smtClean="0"/>
              <a:t>kelompok</a:t>
            </a:r>
            <a:r>
              <a:rPr lang="en-US" sz="2800" b="1" dirty="0" smtClean="0"/>
              <a:t> B</a:t>
            </a:r>
            <a:r>
              <a:rPr lang="id-ID" sz="2800" b="1" dirty="0" smtClean="0"/>
              <a:t>.</a:t>
            </a:r>
            <a:r>
              <a:rPr lang="en-US" sz="2800" b="1" dirty="0" smtClean="0"/>
              <a:t> </a:t>
            </a:r>
            <a:r>
              <a:rPr lang="en-US" sz="2800" b="1" dirty="0" err="1" smtClean="0"/>
              <a:t>Prosedur</a:t>
            </a:r>
            <a:r>
              <a:rPr lang="en-US" sz="2800" b="1" dirty="0" smtClean="0"/>
              <a:t> </a:t>
            </a:r>
            <a:r>
              <a:rPr lang="en-US" sz="2800" b="1" dirty="0" err="1" smtClean="0"/>
              <a:t>ini</a:t>
            </a:r>
            <a:r>
              <a:rPr lang="en-US" sz="2800" b="1" dirty="0" smtClean="0"/>
              <a:t> </a:t>
            </a:r>
            <a:r>
              <a:rPr lang="en-US" sz="2800" b="1" dirty="0" err="1" smtClean="0"/>
              <a:t>dikenal</a:t>
            </a:r>
            <a:r>
              <a:rPr lang="en-US" sz="2800" b="1" dirty="0" smtClean="0"/>
              <a:t> </a:t>
            </a:r>
            <a:r>
              <a:rPr lang="en-US" sz="2800" b="1" dirty="0" err="1" smtClean="0"/>
              <a:t>dengan</a:t>
            </a:r>
            <a:r>
              <a:rPr lang="en-US" sz="2800" b="1" dirty="0" smtClean="0"/>
              <a:t> </a:t>
            </a:r>
            <a:r>
              <a:rPr lang="en-US" sz="2800" b="1" dirty="0" err="1" smtClean="0"/>
              <a:t>nama</a:t>
            </a:r>
            <a:r>
              <a:rPr lang="en-US" sz="2800" b="1" dirty="0" smtClean="0"/>
              <a:t> </a:t>
            </a:r>
            <a:r>
              <a:rPr lang="en-US" sz="2800" b="1" dirty="0" err="1" smtClean="0"/>
              <a:t>randomisasi</a:t>
            </a:r>
            <a:r>
              <a:rPr lang="en-US" sz="2800" b="1" dirty="0" smtClean="0"/>
              <a:t> </a:t>
            </a:r>
            <a:r>
              <a:rPr lang="en-US" sz="2800" b="1" dirty="0" err="1" smtClean="0"/>
              <a:t>atau</a:t>
            </a:r>
            <a:r>
              <a:rPr lang="en-US" sz="2800" b="1" dirty="0" smtClean="0"/>
              <a:t> random </a:t>
            </a:r>
            <a:r>
              <a:rPr lang="en-US" sz="2800" b="1" dirty="0" err="1" smtClean="0"/>
              <a:t>alokasi</a:t>
            </a:r>
            <a:r>
              <a:rPr lang="id-ID" sz="2800" b="1" dirty="0" smtClean="0"/>
              <a:t> (</a:t>
            </a:r>
            <a:r>
              <a:rPr lang="id-ID" sz="2800" b="1" i="1" dirty="0" smtClean="0"/>
              <a:t>Random assignment</a:t>
            </a:r>
            <a:r>
              <a:rPr lang="id-ID" sz="2800" b="1" dirty="0" smtClean="0"/>
              <a:t>)</a:t>
            </a:r>
            <a:r>
              <a:rPr lang="en-US" sz="2800" b="1" dirty="0" smtClean="0"/>
              <a:t>.</a:t>
            </a:r>
            <a:endParaRPr lang="id-ID" sz="2800" b="1" dirty="0"/>
          </a:p>
        </p:txBody>
      </p:sp>
    </p:spTree>
    <p:extLst>
      <p:ext uri="{BB962C8B-B14F-4D97-AF65-F5344CB8AC3E}">
        <p14:creationId xmlns:p14="http://schemas.microsoft.com/office/powerpoint/2010/main" val="10289657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763000" cy="5262979"/>
          </a:xfrm>
          <a:prstGeom prst="rect">
            <a:avLst/>
          </a:prstGeom>
          <a:noFill/>
        </p:spPr>
        <p:txBody>
          <a:bodyPr wrap="square" rtlCol="0">
            <a:spAutoFit/>
          </a:bodyPr>
          <a:lstStyle/>
          <a:p>
            <a:pPr marL="0" lvl="2"/>
            <a:r>
              <a:rPr lang="en-US" sz="2800" b="1" i="1" cap="all" dirty="0" err="1"/>
              <a:t>Besar</a:t>
            </a:r>
            <a:r>
              <a:rPr lang="en-US" sz="2800" b="1" i="1" cap="all" dirty="0"/>
              <a:t> </a:t>
            </a:r>
            <a:r>
              <a:rPr lang="en-US" sz="2800" b="1" i="1" cap="all" dirty="0" err="1"/>
              <a:t>sampel</a:t>
            </a:r>
            <a:r>
              <a:rPr lang="en-US" sz="2800" b="1" i="1" cap="all" dirty="0"/>
              <a:t> </a:t>
            </a:r>
            <a:r>
              <a:rPr lang="en-US" sz="2800" b="1" i="1" cap="all" dirty="0" err="1"/>
              <a:t>pada</a:t>
            </a:r>
            <a:r>
              <a:rPr lang="en-US" sz="2800" b="1" i="1" cap="all" dirty="0"/>
              <a:t> </a:t>
            </a:r>
            <a:r>
              <a:rPr lang="en-US" sz="2800" b="1" i="1" cap="all" dirty="0" err="1"/>
              <a:t>eksperimen</a:t>
            </a:r>
            <a:r>
              <a:rPr lang="en-US" sz="2800" b="1" i="1" cap="all" dirty="0"/>
              <a:t> di </a:t>
            </a:r>
            <a:r>
              <a:rPr lang="en-US" sz="2800" b="1" i="1" cap="all" dirty="0" err="1" smtClean="0"/>
              <a:t>komunitas</a:t>
            </a:r>
            <a:endParaRPr lang="en-US" sz="2800" b="1" i="1" cap="all" dirty="0" smtClean="0"/>
          </a:p>
          <a:p>
            <a:pPr marL="0" lvl="2"/>
            <a:endParaRPr lang="en-US" sz="2800" b="1" i="1" cap="all" dirty="0"/>
          </a:p>
          <a:p>
            <a:pPr marL="0" lvl="2"/>
            <a:r>
              <a:rPr lang="id-ID" sz="2800" b="1" dirty="0" smtClean="0"/>
              <a:t>Kegiatan eksperimen di komunitas biasanya dilakukan secara massal pada suatu kelompok masyarakat. Ilustrasi berikut </a:t>
            </a:r>
            <a:r>
              <a:rPr lang="en-US" sz="2800" b="1" dirty="0" smtClean="0"/>
              <a:t>t</a:t>
            </a:r>
            <a:r>
              <a:rPr lang="id-ID" sz="2800" b="1" dirty="0" smtClean="0"/>
              <a:t>erkaitan dgn riset yg bertujuan utk </a:t>
            </a:r>
            <a:r>
              <a:rPr lang="en-US" sz="2800" b="1" dirty="0" smtClean="0"/>
              <a:t>k</a:t>
            </a:r>
            <a:r>
              <a:rPr lang="id-ID" sz="2800" b="1" dirty="0" smtClean="0"/>
              <a:t>etahui efek suatu intervensi program gizi di komunitas.</a:t>
            </a:r>
          </a:p>
          <a:p>
            <a:pPr marL="0" lvl="2"/>
            <a:r>
              <a:rPr lang="id-ID" sz="2800" b="1" cap="all" dirty="0" smtClean="0"/>
              <a:t> </a:t>
            </a:r>
            <a:endParaRPr lang="en-US" sz="2800" b="1" cap="all" dirty="0" smtClean="0"/>
          </a:p>
          <a:p>
            <a:pPr marL="0" lvl="2"/>
            <a:r>
              <a:rPr lang="id-ID" sz="2800" b="1" dirty="0" smtClean="0"/>
              <a:t>Hipotesisnya adl intervensi baru di bidang gizi yg diujicobakan di kecamatan X,Y,Z (kecamatan intervensi) berdampak pada penurunan angka kurang gizi pada balita dibandingkan dgn program standar yg sudah berjalan di kecamatan A,B,C (kecamatan kontrol). </a:t>
            </a:r>
            <a:endParaRPr lang="id-ID" dirty="0"/>
          </a:p>
        </p:txBody>
      </p:sp>
    </p:spTree>
    <p:extLst>
      <p:ext uri="{BB962C8B-B14F-4D97-AF65-F5344CB8AC3E}">
        <p14:creationId xmlns:p14="http://schemas.microsoft.com/office/powerpoint/2010/main" val="42769844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82000" cy="4678204"/>
          </a:xfrm>
          <a:prstGeom prst="rect">
            <a:avLst/>
          </a:prstGeom>
          <a:noFill/>
        </p:spPr>
        <p:txBody>
          <a:bodyPr wrap="square" rtlCol="0">
            <a:spAutoFit/>
          </a:bodyPr>
          <a:lstStyle/>
          <a:p>
            <a:pPr marL="0" lvl="2"/>
            <a:r>
              <a:rPr lang="id-ID" sz="2800" b="1" cap="all" dirty="0" smtClean="0"/>
              <a:t>Peneliti yakin 95% bahwa program baru dapat menurunkan angka kurang gizi sebesar 10% dibanding program standar. </a:t>
            </a:r>
            <a:endParaRPr lang="en-US" sz="2800" b="1" cap="all" dirty="0" smtClean="0"/>
          </a:p>
          <a:p>
            <a:pPr marL="0" lvl="2"/>
            <a:endParaRPr lang="en-US" sz="2800" b="1" cap="all" dirty="0"/>
          </a:p>
          <a:p>
            <a:pPr marL="0" lvl="2"/>
            <a:r>
              <a:rPr lang="id-ID" sz="2800" b="1" dirty="0" smtClean="0"/>
              <a:t>Angka kurang gizi di kabupaten tersebut dilaporkan 15%. Dgn kekuatan uji 80% maka jumlah sampel minimum yg dibutuhkan adl 222 balita, dgn rincian 111 balita yg dipilih secara acak sederhana di kecamatan intervensi </a:t>
            </a:r>
            <a:r>
              <a:rPr lang="en-US" sz="2800" b="1" dirty="0" smtClean="0"/>
              <a:t>&amp;</a:t>
            </a:r>
            <a:r>
              <a:rPr lang="id-ID" sz="2800" b="1" dirty="0" smtClean="0"/>
              <a:t> 111 balita yg dipilih secara acak sederhana di kecamatan kontrol, seperti Contoh-4 berikut</a:t>
            </a:r>
            <a:r>
              <a:rPr lang="id-ID" sz="2800" b="1" cap="all" dirty="0" smtClean="0"/>
              <a:t>.  </a:t>
            </a:r>
            <a:endParaRPr lang="id-ID" sz="2800" b="1" cap="all" dirty="0" smtClean="0"/>
          </a:p>
          <a:p>
            <a:endParaRPr lang="id-ID" dirty="0"/>
          </a:p>
        </p:txBody>
      </p:sp>
    </p:spTree>
    <p:extLst>
      <p:ext uri="{BB962C8B-B14F-4D97-AF65-F5344CB8AC3E}">
        <p14:creationId xmlns:p14="http://schemas.microsoft.com/office/powerpoint/2010/main" val="7117429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10600" cy="954107"/>
          </a:xfrm>
          <a:prstGeom prst="rect">
            <a:avLst/>
          </a:prstGeom>
          <a:noFill/>
        </p:spPr>
        <p:txBody>
          <a:bodyPr wrap="square" rtlCol="0">
            <a:spAutoFit/>
          </a:bodyPr>
          <a:lstStyle/>
          <a:p>
            <a:r>
              <a:rPr lang="id-ID" sz="2800" b="1" i="1" cap="all" dirty="0"/>
              <a:t>Rumus besar sampel untuk uji hipotesis beda dua proporsi rancangan acak sederhana</a:t>
            </a:r>
            <a:r>
              <a:rPr lang="id-ID" sz="2800" b="1" i="1" cap="all" dirty="0" smtClean="0"/>
              <a:t>:</a:t>
            </a:r>
            <a:endParaRPr lang="id-ID" sz="2800" b="1" cap="all"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4" name="Object 3"/>
          <p:cNvGraphicFramePr>
            <a:graphicFrameLocks noChangeAspect="1"/>
          </p:cNvGraphicFramePr>
          <p:nvPr>
            <p:extLst>
              <p:ext uri="{D42A27DB-BD31-4B8C-83A1-F6EECF244321}">
                <p14:modId xmlns:p14="http://schemas.microsoft.com/office/powerpoint/2010/main" val="1320015848"/>
              </p:ext>
            </p:extLst>
          </p:nvPr>
        </p:nvGraphicFramePr>
        <p:xfrm>
          <a:off x="228600" y="1134216"/>
          <a:ext cx="8591361" cy="1205805"/>
        </p:xfrm>
        <a:graphic>
          <a:graphicData uri="http://schemas.openxmlformats.org/presentationml/2006/ole">
            <mc:AlternateContent xmlns:mc="http://schemas.openxmlformats.org/markup-compatibility/2006">
              <mc:Choice xmlns:v="urn:schemas-microsoft-com:vml" Requires="v">
                <p:oleObj spid="_x0000_s8198" name="Equation" r:id="rId3" imgW="3390900" imgH="482600" progId="Equation.3">
                  <p:embed/>
                </p:oleObj>
              </mc:Choice>
              <mc:Fallback>
                <p:oleObj name="Equation" r:id="rId3" imgW="33909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134216"/>
                        <a:ext cx="8591361" cy="1205805"/>
                      </a:xfrm>
                      <a:prstGeom prst="rect">
                        <a:avLst/>
                      </a:prstGeom>
                      <a:noFill/>
                    </p:spPr>
                  </p:pic>
                </p:oleObj>
              </mc:Fallback>
            </mc:AlternateContent>
          </a:graphicData>
        </a:graphic>
      </p:graphicFrame>
      <p:sp>
        <p:nvSpPr>
          <p:cNvPr id="5" name="TextBox 4"/>
          <p:cNvSpPr txBox="1"/>
          <p:nvPr/>
        </p:nvSpPr>
        <p:spPr>
          <a:xfrm>
            <a:off x="228600" y="2590800"/>
            <a:ext cx="8839200" cy="3970318"/>
          </a:xfrm>
          <a:prstGeom prst="rect">
            <a:avLst/>
          </a:prstGeom>
          <a:noFill/>
        </p:spPr>
        <p:txBody>
          <a:bodyPr wrap="square" rtlCol="0">
            <a:spAutoFit/>
          </a:bodyPr>
          <a:lstStyle/>
          <a:p>
            <a:pPr algn="ctr"/>
            <a:r>
              <a:rPr lang="en-US" sz="2800" b="1" u="sng" cap="all" dirty="0" smtClean="0"/>
              <a:t>Contoh-4</a:t>
            </a:r>
            <a:br>
              <a:rPr lang="en-US" sz="2800" b="1" u="sng" cap="all" dirty="0" smtClean="0"/>
            </a:br>
            <a:r>
              <a:rPr lang="en-US" sz="2800" b="1" dirty="0" err="1" smtClean="0"/>
              <a:t>Tujuan</a:t>
            </a:r>
            <a:r>
              <a:rPr lang="en-US" sz="2800" b="1" dirty="0" smtClean="0"/>
              <a:t>: </a:t>
            </a:r>
            <a:r>
              <a:rPr lang="en-US" sz="2800" b="1" dirty="0" err="1"/>
              <a:t>k</a:t>
            </a:r>
            <a:r>
              <a:rPr lang="en-US" sz="2800" b="1" dirty="0" err="1" smtClean="0"/>
              <a:t>etahui</a:t>
            </a:r>
            <a:r>
              <a:rPr lang="en-US" sz="2800" b="1" dirty="0" smtClean="0"/>
              <a:t> </a:t>
            </a:r>
            <a:r>
              <a:rPr lang="en-US" sz="2800" b="1" dirty="0" err="1"/>
              <a:t>efek</a:t>
            </a:r>
            <a:r>
              <a:rPr lang="en-US" sz="2800" b="1" dirty="0"/>
              <a:t> program </a:t>
            </a:r>
            <a:r>
              <a:rPr lang="en-US" sz="2800" b="1" dirty="0" err="1"/>
              <a:t>intervensi</a:t>
            </a:r>
            <a:r>
              <a:rPr lang="en-US" sz="2800" b="1" dirty="0"/>
              <a:t> </a:t>
            </a:r>
            <a:r>
              <a:rPr lang="en-US" sz="2800" b="1" dirty="0" err="1"/>
              <a:t>gizi</a:t>
            </a:r>
            <a:r>
              <a:rPr lang="en-US" sz="2800" b="1" dirty="0"/>
              <a:t> di </a:t>
            </a:r>
            <a:r>
              <a:rPr lang="en-US" sz="2800" b="1" dirty="0" smtClean="0"/>
              <a:t> </a:t>
            </a:r>
            <a:r>
              <a:rPr lang="en-US" sz="2800" b="1" dirty="0" err="1" smtClean="0"/>
              <a:t>Kab</a:t>
            </a:r>
            <a:r>
              <a:rPr lang="en-US" sz="2800" b="1" dirty="0" smtClean="0"/>
              <a:t> X. Prev. </a:t>
            </a:r>
            <a:r>
              <a:rPr lang="en-US" sz="2800" b="1" dirty="0" err="1"/>
              <a:t>kurang</a:t>
            </a:r>
            <a:r>
              <a:rPr lang="en-US" sz="2800" b="1" dirty="0"/>
              <a:t> </a:t>
            </a:r>
            <a:r>
              <a:rPr lang="en-US" sz="2800" b="1" dirty="0" err="1"/>
              <a:t>gizi</a:t>
            </a:r>
            <a:r>
              <a:rPr lang="en-US" sz="2800" b="1" dirty="0"/>
              <a:t> </a:t>
            </a:r>
            <a:r>
              <a:rPr lang="en-US" sz="2800" b="1" dirty="0" err="1" smtClean="0"/>
              <a:t>pd</a:t>
            </a:r>
            <a:r>
              <a:rPr lang="en-US" sz="2800" b="1" dirty="0" smtClean="0"/>
              <a:t> </a:t>
            </a:r>
            <a:r>
              <a:rPr lang="en-US" sz="2800" b="1" dirty="0" err="1"/>
              <a:t>Balita</a:t>
            </a:r>
            <a:r>
              <a:rPr lang="en-US" sz="2800" b="1" dirty="0"/>
              <a:t> </a:t>
            </a:r>
            <a:r>
              <a:rPr lang="en-US" sz="2800" b="1" dirty="0" err="1"/>
              <a:t>dilaporkan</a:t>
            </a:r>
            <a:r>
              <a:rPr lang="en-US" sz="2800" b="1" dirty="0"/>
              <a:t> 15%, </a:t>
            </a:r>
            <a:r>
              <a:rPr lang="en-US" sz="2800" b="1" dirty="0" err="1"/>
              <a:t>peneliti</a:t>
            </a:r>
            <a:r>
              <a:rPr lang="en-US" sz="2800" b="1" dirty="0"/>
              <a:t> 95% </a:t>
            </a:r>
            <a:r>
              <a:rPr lang="en-US" sz="2800" b="1" dirty="0" err="1"/>
              <a:t>yakin</a:t>
            </a:r>
            <a:r>
              <a:rPr lang="en-US" sz="2800" b="1" dirty="0"/>
              <a:t> (Z</a:t>
            </a:r>
            <a:r>
              <a:rPr lang="en-US" sz="2800" b="1" baseline="-25000" dirty="0"/>
              <a:t>α/2</a:t>
            </a:r>
            <a:r>
              <a:rPr lang="en-US" sz="2800" b="1" dirty="0"/>
              <a:t>= 1,96) </a:t>
            </a:r>
            <a:r>
              <a:rPr lang="en-US" sz="2800" b="1" dirty="0" err="1" smtClean="0"/>
              <a:t>bhw</a:t>
            </a:r>
            <a:r>
              <a:rPr lang="en-US" sz="2800" b="1" dirty="0" smtClean="0"/>
              <a:t> </a:t>
            </a:r>
            <a:r>
              <a:rPr lang="en-US" sz="2800" b="1" dirty="0"/>
              <a:t>program </a:t>
            </a:r>
            <a:r>
              <a:rPr lang="en-US" sz="2800" b="1" dirty="0" err="1"/>
              <a:t>baru</a:t>
            </a:r>
            <a:r>
              <a:rPr lang="en-US" sz="2800" b="1" dirty="0"/>
              <a:t> </a:t>
            </a:r>
            <a:r>
              <a:rPr lang="en-US" sz="2800" b="1" dirty="0" err="1"/>
              <a:t>intervensi</a:t>
            </a:r>
            <a:r>
              <a:rPr lang="en-US" sz="2800" b="1" dirty="0"/>
              <a:t> </a:t>
            </a:r>
            <a:r>
              <a:rPr lang="en-US" sz="2800" b="1" dirty="0" err="1"/>
              <a:t>gizi</a:t>
            </a:r>
            <a:r>
              <a:rPr lang="en-US" sz="2800" b="1" dirty="0"/>
              <a:t> </a:t>
            </a:r>
            <a:r>
              <a:rPr lang="en-US" sz="2800" b="1" dirty="0" err="1" smtClean="0"/>
              <a:t>dpt</a:t>
            </a:r>
            <a:r>
              <a:rPr lang="en-US" sz="2800" b="1" dirty="0" smtClean="0"/>
              <a:t> </a:t>
            </a:r>
            <a:r>
              <a:rPr lang="en-US" sz="2800" b="1" dirty="0" err="1"/>
              <a:t>t</a:t>
            </a:r>
            <a:r>
              <a:rPr lang="en-US" sz="2800" b="1" dirty="0" err="1" smtClean="0"/>
              <a:t>urunkan</a:t>
            </a:r>
            <a:r>
              <a:rPr lang="en-US" sz="2800" b="1" dirty="0" smtClean="0"/>
              <a:t> prev. </a:t>
            </a:r>
            <a:r>
              <a:rPr lang="en-US" sz="2800" b="1" dirty="0" err="1" smtClean="0"/>
              <a:t>kurang</a:t>
            </a:r>
            <a:r>
              <a:rPr lang="en-US" sz="2800" b="1" dirty="0" smtClean="0"/>
              <a:t> </a:t>
            </a:r>
            <a:r>
              <a:rPr lang="en-US" sz="2800" b="1" dirty="0" err="1"/>
              <a:t>gizi</a:t>
            </a:r>
            <a:r>
              <a:rPr lang="en-US" sz="2800" b="1" dirty="0"/>
              <a:t> </a:t>
            </a:r>
            <a:r>
              <a:rPr lang="en-US" sz="2800" b="1" dirty="0" err="1"/>
              <a:t>menjadi</a:t>
            </a:r>
            <a:r>
              <a:rPr lang="en-US" sz="2800" b="1" dirty="0"/>
              <a:t> 5% (</a:t>
            </a:r>
            <a:r>
              <a:rPr lang="en-US" sz="2800" b="1" dirty="0" err="1"/>
              <a:t>perbedaan</a:t>
            </a:r>
            <a:r>
              <a:rPr lang="en-US" sz="2800" b="1" dirty="0"/>
              <a:t> </a:t>
            </a:r>
            <a:r>
              <a:rPr lang="en-US" sz="2800" b="1" dirty="0" err="1"/>
              <a:t>efek</a:t>
            </a:r>
            <a:r>
              <a:rPr lang="en-US" sz="2800" b="1" dirty="0"/>
              <a:t> p</a:t>
            </a:r>
            <a:r>
              <a:rPr lang="en-US" sz="2800" b="1" baseline="-25000" dirty="0"/>
              <a:t>1</a:t>
            </a:r>
            <a:r>
              <a:rPr lang="en-US" sz="2800" b="1" dirty="0"/>
              <a:t>-p</a:t>
            </a:r>
            <a:r>
              <a:rPr lang="en-US" sz="2800" b="1" baseline="-25000" dirty="0"/>
              <a:t>2</a:t>
            </a:r>
            <a:r>
              <a:rPr lang="en-US" sz="2800" b="1" dirty="0"/>
              <a:t>=10%) </a:t>
            </a:r>
            <a:r>
              <a:rPr lang="en-US" sz="2800" b="1" dirty="0" err="1" smtClean="0"/>
              <a:t>dgn</a:t>
            </a:r>
            <a:r>
              <a:rPr lang="en-US" sz="2800" b="1" dirty="0" smtClean="0"/>
              <a:t> </a:t>
            </a:r>
            <a:r>
              <a:rPr lang="en-US" sz="2800" b="1" dirty="0" err="1"/>
              <a:t>kekuatan</a:t>
            </a:r>
            <a:r>
              <a:rPr lang="en-US" sz="2800" b="1" dirty="0"/>
              <a:t> </a:t>
            </a:r>
            <a:r>
              <a:rPr lang="en-US" sz="2800" b="1" dirty="0" err="1"/>
              <a:t>uji</a:t>
            </a:r>
            <a:r>
              <a:rPr lang="en-US" sz="2800" b="1" dirty="0"/>
              <a:t> 80% (Z</a:t>
            </a:r>
            <a:r>
              <a:rPr lang="en-US" sz="2800" b="1" baseline="-25000" dirty="0"/>
              <a:t>β</a:t>
            </a:r>
            <a:r>
              <a:rPr lang="en-US" sz="2800" b="1" dirty="0"/>
              <a:t> = 0,84). </a:t>
            </a:r>
            <a:r>
              <a:rPr lang="en-US" sz="2800" b="1" dirty="0" err="1"/>
              <a:t>Penarikan</a:t>
            </a:r>
            <a:r>
              <a:rPr lang="en-US" sz="2800" b="1" dirty="0"/>
              <a:t> </a:t>
            </a:r>
            <a:r>
              <a:rPr lang="en-US" sz="2800" b="1" dirty="0" err="1"/>
              <a:t>sampel</a:t>
            </a:r>
            <a:r>
              <a:rPr lang="en-US" sz="2800" b="1" dirty="0"/>
              <a:t> </a:t>
            </a:r>
            <a:r>
              <a:rPr lang="en-US" sz="2800" b="1" dirty="0" err="1"/>
              <a:t>dilakukan</a:t>
            </a:r>
            <a:r>
              <a:rPr lang="en-US" sz="2800" b="1" dirty="0"/>
              <a:t> </a:t>
            </a:r>
            <a:r>
              <a:rPr lang="en-US" sz="2800" b="1" dirty="0" err="1"/>
              <a:t>secara</a:t>
            </a:r>
            <a:r>
              <a:rPr lang="en-US" sz="2800" b="1" dirty="0"/>
              <a:t> </a:t>
            </a:r>
            <a:r>
              <a:rPr lang="en-US" sz="2800" b="1" dirty="0" err="1"/>
              <a:t>acak</a:t>
            </a:r>
            <a:r>
              <a:rPr lang="en-US" sz="2800" b="1" dirty="0"/>
              <a:t> </a:t>
            </a:r>
            <a:r>
              <a:rPr lang="en-US" sz="2800" b="1" dirty="0" err="1"/>
              <a:t>dari</a:t>
            </a:r>
            <a:r>
              <a:rPr lang="en-US" sz="2800" b="1" dirty="0"/>
              <a:t> </a:t>
            </a:r>
            <a:r>
              <a:rPr lang="en-US" sz="2800" b="1" dirty="0" err="1"/>
              <a:t>daftar</a:t>
            </a:r>
            <a:r>
              <a:rPr lang="en-US" sz="2800" b="1" dirty="0"/>
              <a:t> </a:t>
            </a:r>
            <a:r>
              <a:rPr lang="en-US" sz="2800" b="1" dirty="0" err="1"/>
              <a:t>Balita</a:t>
            </a:r>
            <a:r>
              <a:rPr lang="en-US" sz="2800" b="1" dirty="0"/>
              <a:t> (</a:t>
            </a:r>
            <a:r>
              <a:rPr lang="en-US" sz="2800" b="1" dirty="0" err="1"/>
              <a:t>kerangka</a:t>
            </a:r>
            <a:r>
              <a:rPr lang="en-US" sz="2800" b="1" dirty="0"/>
              <a:t> </a:t>
            </a:r>
            <a:r>
              <a:rPr lang="en-US" sz="2800" b="1" dirty="0" err="1" smtClean="0"/>
              <a:t>sampel</a:t>
            </a:r>
            <a:r>
              <a:rPr lang="en-US" sz="2800" b="1" dirty="0" smtClean="0"/>
              <a:t> </a:t>
            </a:r>
            <a:r>
              <a:rPr lang="en-US" sz="2800" b="1" dirty="0" err="1"/>
              <a:t>tersedia</a:t>
            </a:r>
            <a:r>
              <a:rPr lang="en-US" sz="2800" b="1" dirty="0"/>
              <a:t>), </a:t>
            </a:r>
            <a:r>
              <a:rPr lang="en-US" sz="2800" b="1" dirty="0" err="1"/>
              <a:t>maka</a:t>
            </a:r>
            <a:r>
              <a:rPr lang="en-US" sz="2800" b="1" dirty="0"/>
              <a:t> </a:t>
            </a:r>
            <a:r>
              <a:rPr lang="en-US" sz="2800" b="1" dirty="0" err="1"/>
              <a:t>diperlukan</a:t>
            </a:r>
            <a:r>
              <a:rPr lang="en-US" sz="2800" b="1" dirty="0"/>
              <a:t> </a:t>
            </a:r>
            <a:r>
              <a:rPr lang="en-US" sz="2800" b="1" dirty="0" err="1"/>
              <a:t>sampel</a:t>
            </a:r>
            <a:r>
              <a:rPr lang="en-US" sz="2800" b="1" dirty="0"/>
              <a:t> minimum 222 </a:t>
            </a:r>
            <a:r>
              <a:rPr lang="en-US" sz="2800" b="1" dirty="0" err="1"/>
              <a:t>Balita</a:t>
            </a:r>
            <a:r>
              <a:rPr lang="en-US" sz="2800" b="1" dirty="0"/>
              <a:t>. (111 </a:t>
            </a:r>
            <a:r>
              <a:rPr lang="en-US" sz="2800" b="1" dirty="0" err="1" smtClean="0"/>
              <a:t>klp</a:t>
            </a:r>
            <a:r>
              <a:rPr lang="en-US" sz="2800" b="1" dirty="0" smtClean="0"/>
              <a:t> </a:t>
            </a:r>
            <a:r>
              <a:rPr lang="en-US" sz="2800" b="1" dirty="0" err="1"/>
              <a:t>intervensi</a:t>
            </a:r>
            <a:r>
              <a:rPr lang="en-US" sz="2800" b="1" dirty="0"/>
              <a:t> </a:t>
            </a:r>
            <a:r>
              <a:rPr lang="en-US" sz="2800" b="1" dirty="0" smtClean="0"/>
              <a:t>&amp; </a:t>
            </a:r>
            <a:r>
              <a:rPr lang="en-US" sz="2800" b="1" dirty="0"/>
              <a:t>111 </a:t>
            </a:r>
            <a:r>
              <a:rPr lang="en-US" sz="2800" b="1" dirty="0" err="1"/>
              <a:t>Balita</a:t>
            </a:r>
            <a:r>
              <a:rPr lang="en-US" sz="2800" b="1" dirty="0"/>
              <a:t> </a:t>
            </a:r>
            <a:r>
              <a:rPr lang="en-US" sz="2800" b="1" dirty="0" err="1" smtClean="0"/>
              <a:t>klp</a:t>
            </a:r>
            <a:r>
              <a:rPr lang="en-US" sz="2800" b="1" dirty="0" smtClean="0"/>
              <a:t> </a:t>
            </a:r>
            <a:r>
              <a:rPr lang="en-US" sz="2800" b="1" dirty="0" err="1"/>
              <a:t>kontrol</a:t>
            </a:r>
            <a:r>
              <a:rPr lang="en-US" sz="2800" b="1" dirty="0" smtClean="0"/>
              <a:t>)</a:t>
            </a:r>
            <a:endParaRPr lang="id-ID" sz="2800" b="1" dirty="0"/>
          </a:p>
        </p:txBody>
      </p:sp>
    </p:spTree>
    <p:extLst>
      <p:ext uri="{BB962C8B-B14F-4D97-AF65-F5344CB8AC3E}">
        <p14:creationId xmlns:p14="http://schemas.microsoft.com/office/powerpoint/2010/main" val="899261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609600"/>
            <a:ext cx="8915400" cy="1815882"/>
          </a:xfrm>
          <a:prstGeom prst="rect">
            <a:avLst/>
          </a:prstGeom>
          <a:noFill/>
        </p:spPr>
        <p:txBody>
          <a:bodyPr wrap="square" rtlCol="0">
            <a:spAutoFit/>
          </a:bodyPr>
          <a:lstStyle/>
          <a:p>
            <a:r>
              <a:rPr lang="en-US" sz="2800" b="1" dirty="0" err="1" smtClean="0"/>
              <a:t>Penarikan</a:t>
            </a:r>
            <a:r>
              <a:rPr lang="en-US" sz="2800" b="1" dirty="0" smtClean="0"/>
              <a:t> </a:t>
            </a:r>
            <a:r>
              <a:rPr lang="en-US" sz="2800" b="1" dirty="0" err="1" smtClean="0"/>
              <a:t>sampel</a:t>
            </a:r>
            <a:r>
              <a:rPr lang="en-US" sz="2800" b="1" dirty="0" smtClean="0"/>
              <a:t> </a:t>
            </a:r>
            <a:r>
              <a:rPr lang="en-US" sz="2800" b="1" dirty="0" err="1" smtClean="0"/>
              <a:t>dilakukan</a:t>
            </a:r>
            <a:r>
              <a:rPr lang="en-US" sz="2800" b="1" dirty="0" smtClean="0"/>
              <a:t> </a:t>
            </a:r>
            <a:r>
              <a:rPr lang="en-US" sz="2800" b="1" dirty="0" err="1" smtClean="0"/>
              <a:t>secara</a:t>
            </a:r>
            <a:r>
              <a:rPr lang="en-US" sz="2800" b="1" dirty="0" smtClean="0"/>
              <a:t> </a:t>
            </a:r>
            <a:r>
              <a:rPr lang="en-US" sz="2800" b="1" dirty="0" err="1" smtClean="0"/>
              <a:t>acak</a:t>
            </a:r>
            <a:r>
              <a:rPr lang="en-US" sz="2800" b="1" dirty="0" smtClean="0"/>
              <a:t> </a:t>
            </a:r>
            <a:r>
              <a:rPr lang="en-US" sz="2800" b="1" dirty="0" err="1" smtClean="0"/>
              <a:t>dari</a:t>
            </a:r>
            <a:r>
              <a:rPr lang="en-US" sz="2800" b="1" dirty="0" smtClean="0"/>
              <a:t> </a:t>
            </a:r>
            <a:r>
              <a:rPr lang="en-US" sz="2800" b="1" dirty="0" err="1" smtClean="0"/>
              <a:t>daftar</a:t>
            </a:r>
            <a:r>
              <a:rPr lang="en-US" sz="2800" b="1" dirty="0" smtClean="0"/>
              <a:t> </a:t>
            </a:r>
            <a:r>
              <a:rPr lang="en-US" sz="2800" b="1" dirty="0" err="1" smtClean="0"/>
              <a:t>balita</a:t>
            </a:r>
            <a:r>
              <a:rPr lang="en-US" sz="2800" b="1" dirty="0" smtClean="0"/>
              <a:t> (</a:t>
            </a:r>
            <a:r>
              <a:rPr lang="en-US" sz="2800" b="1" dirty="0" err="1" smtClean="0"/>
              <a:t>kerangka</a:t>
            </a:r>
            <a:r>
              <a:rPr lang="en-US" sz="2800" b="1" dirty="0" smtClean="0"/>
              <a:t> </a:t>
            </a:r>
            <a:r>
              <a:rPr lang="en-US" sz="2800" b="1" dirty="0" err="1" smtClean="0"/>
              <a:t>sampel</a:t>
            </a:r>
            <a:r>
              <a:rPr lang="en-US" sz="2800" b="1" dirty="0" smtClean="0"/>
              <a:t> </a:t>
            </a:r>
            <a:r>
              <a:rPr lang="en-US" sz="2800" b="1" dirty="0" err="1" smtClean="0"/>
              <a:t>balita</a:t>
            </a:r>
            <a:r>
              <a:rPr lang="en-US" sz="2800" b="1" dirty="0" smtClean="0"/>
              <a:t> </a:t>
            </a:r>
            <a:r>
              <a:rPr lang="en-US" sz="2800" b="1" dirty="0" err="1" smtClean="0"/>
              <a:t>tersedia</a:t>
            </a:r>
            <a:r>
              <a:rPr lang="en-US" sz="2800" b="1" dirty="0" smtClean="0"/>
              <a:t>), </a:t>
            </a:r>
            <a:r>
              <a:rPr lang="en-US" sz="2800" b="1" dirty="0" err="1" smtClean="0"/>
              <a:t>maka</a:t>
            </a:r>
            <a:r>
              <a:rPr lang="en-US" sz="2800" b="1" dirty="0" smtClean="0"/>
              <a:t> </a:t>
            </a:r>
            <a:r>
              <a:rPr lang="en-US" sz="2800" b="1" dirty="0" err="1" smtClean="0"/>
              <a:t>diperlukan</a:t>
            </a:r>
            <a:r>
              <a:rPr lang="en-US" sz="2800" b="1" dirty="0" smtClean="0"/>
              <a:t> </a:t>
            </a:r>
            <a:r>
              <a:rPr lang="en-US" sz="2800" b="1" dirty="0" err="1" smtClean="0"/>
              <a:t>sampel</a:t>
            </a:r>
            <a:r>
              <a:rPr lang="en-US" sz="2800" b="1" dirty="0" smtClean="0"/>
              <a:t> minimum 222 </a:t>
            </a:r>
            <a:r>
              <a:rPr lang="en-US" sz="2800" b="1" dirty="0" err="1" smtClean="0"/>
              <a:t>balita</a:t>
            </a:r>
            <a:r>
              <a:rPr lang="en-US" sz="2800" b="1" dirty="0" smtClean="0"/>
              <a:t>. (111 </a:t>
            </a:r>
            <a:r>
              <a:rPr lang="en-US" sz="2800" b="1" dirty="0" err="1" smtClean="0"/>
              <a:t>kelompok</a:t>
            </a:r>
            <a:r>
              <a:rPr lang="en-US" sz="2800" b="1" dirty="0" smtClean="0"/>
              <a:t> </a:t>
            </a:r>
            <a:r>
              <a:rPr lang="en-US" sz="2800" b="1" dirty="0" err="1" smtClean="0"/>
              <a:t>intervensi</a:t>
            </a:r>
            <a:r>
              <a:rPr lang="en-US" sz="2800" b="1" dirty="0" smtClean="0"/>
              <a:t> </a:t>
            </a:r>
            <a:r>
              <a:rPr lang="en-US" sz="2800" b="1" dirty="0" err="1" smtClean="0"/>
              <a:t>dan</a:t>
            </a:r>
            <a:r>
              <a:rPr lang="en-US" sz="2800" b="1" dirty="0" smtClean="0"/>
              <a:t> 111 </a:t>
            </a:r>
            <a:r>
              <a:rPr lang="en-US" sz="2800" b="1" dirty="0" err="1" smtClean="0"/>
              <a:t>balita</a:t>
            </a:r>
            <a:r>
              <a:rPr lang="en-US" sz="2800" b="1" dirty="0" smtClean="0"/>
              <a:t> </a:t>
            </a:r>
            <a:r>
              <a:rPr lang="en-US" sz="2800" b="1" dirty="0" err="1" smtClean="0"/>
              <a:t>kelompok</a:t>
            </a:r>
            <a:r>
              <a:rPr lang="en-US" sz="2800" b="1" dirty="0" smtClean="0"/>
              <a:t> </a:t>
            </a:r>
            <a:r>
              <a:rPr lang="en-US" sz="2800" b="1" dirty="0" err="1" smtClean="0"/>
              <a:t>kontrol</a:t>
            </a:r>
            <a:r>
              <a:rPr lang="en-US" sz="2800" b="1" dirty="0" smtClean="0"/>
              <a:t>)</a:t>
            </a:r>
            <a:endParaRPr lang="id-ID" sz="2800" b="1" dirty="0"/>
          </a:p>
        </p:txBody>
      </p:sp>
      <p:graphicFrame>
        <p:nvGraphicFramePr>
          <p:cNvPr id="3" name="Object 2"/>
          <p:cNvGraphicFramePr>
            <a:graphicFrameLocks noChangeAspect="1"/>
          </p:cNvGraphicFramePr>
          <p:nvPr>
            <p:extLst>
              <p:ext uri="{D42A27DB-BD31-4B8C-83A1-F6EECF244321}">
                <p14:modId xmlns:p14="http://schemas.microsoft.com/office/powerpoint/2010/main" val="3144892801"/>
              </p:ext>
            </p:extLst>
          </p:nvPr>
        </p:nvGraphicFramePr>
        <p:xfrm>
          <a:off x="0" y="4038600"/>
          <a:ext cx="8756650" cy="838200"/>
        </p:xfrm>
        <a:graphic>
          <a:graphicData uri="http://schemas.openxmlformats.org/presentationml/2006/ole">
            <mc:AlternateContent xmlns:mc="http://schemas.openxmlformats.org/markup-compatibility/2006">
              <mc:Choice xmlns:v="urn:schemas-microsoft-com:vml" Requires="v">
                <p:oleObj spid="_x0000_s9222" name="Equation" r:id="rId3" imgW="4673600" imgH="457200" progId="Equation.3">
                  <p:embed/>
                </p:oleObj>
              </mc:Choice>
              <mc:Fallback>
                <p:oleObj name="Equation" r:id="rId3" imgW="467360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38600"/>
                        <a:ext cx="8756650" cy="8382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134226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4" name="TextBox 3"/>
          <p:cNvSpPr txBox="1"/>
          <p:nvPr/>
        </p:nvSpPr>
        <p:spPr>
          <a:xfrm>
            <a:off x="228600" y="152400"/>
            <a:ext cx="8839200" cy="6124754"/>
          </a:xfrm>
          <a:prstGeom prst="rect">
            <a:avLst/>
          </a:prstGeom>
          <a:noFill/>
        </p:spPr>
        <p:txBody>
          <a:bodyPr wrap="square" rtlCol="0">
            <a:spAutoFit/>
          </a:bodyPr>
          <a:lstStyle/>
          <a:p>
            <a:r>
              <a:rPr lang="id-ID" sz="2800" b="1" cap="all" dirty="0"/>
              <a:t>Pada contoh-4, besar sampel 222 </a:t>
            </a:r>
            <a:endParaRPr lang="en-US" sz="2800" b="1" cap="all" dirty="0" smtClean="0"/>
          </a:p>
          <a:p>
            <a:r>
              <a:rPr lang="id-ID" sz="2800" b="1" dirty="0" smtClean="0"/>
              <a:t>Apabila pemilihan sampel dilakukan secara acak sederhana, namun jika hal ini tidak mungkin dilakukan (karena kerangka sampel balita tidak tersedia), peneliti dapat melakukan penarikan sampel secara bertahap</a:t>
            </a:r>
            <a:r>
              <a:rPr lang="en-US" sz="2800" b="1" dirty="0" smtClean="0"/>
              <a:t>.</a:t>
            </a:r>
          </a:p>
          <a:p>
            <a:endParaRPr lang="en-US" sz="2800" b="1" dirty="0" smtClean="0"/>
          </a:p>
          <a:p>
            <a:r>
              <a:rPr lang="id-ID" sz="2800" b="1" dirty="0" smtClean="0"/>
              <a:t>Tahap pertama memilih bbrp desa (di kecamatan intervensi </a:t>
            </a:r>
            <a:r>
              <a:rPr lang="en-US" sz="2800" b="1" dirty="0" smtClean="0"/>
              <a:t>&amp;</a:t>
            </a:r>
            <a:r>
              <a:rPr lang="id-ID" sz="2800" b="1" dirty="0" smtClean="0"/>
              <a:t>  di kecamatan kontrol)</a:t>
            </a:r>
            <a:r>
              <a:rPr lang="en-US" sz="2800" b="1" dirty="0" smtClean="0"/>
              <a:t>;</a:t>
            </a:r>
          </a:p>
          <a:p>
            <a:r>
              <a:rPr lang="id-ID" sz="2800" b="1" dirty="0" smtClean="0"/>
              <a:t>Tahap kedua memilih balita di tiap desa, maka besar sampel perlu dikalikan dgn disain efek. </a:t>
            </a:r>
            <a:endParaRPr lang="en-US" sz="2800" b="1" dirty="0" smtClean="0"/>
          </a:p>
          <a:p>
            <a:endParaRPr lang="en-US" sz="2800" b="1" dirty="0" smtClean="0"/>
          </a:p>
          <a:p>
            <a:r>
              <a:rPr lang="id-ID" sz="2800" b="1" dirty="0" smtClean="0"/>
              <a:t>Misalnya </a:t>
            </a:r>
            <a:r>
              <a:rPr lang="id-ID" sz="2800" b="1" dirty="0" smtClean="0">
                <a:solidFill>
                  <a:srgbClr val="00B0F0"/>
                </a:solidFill>
              </a:rPr>
              <a:t>disain efek=2</a:t>
            </a:r>
            <a:r>
              <a:rPr lang="id-ID" sz="2800" b="1" dirty="0" smtClean="0"/>
              <a:t>, maka besar sampelnya adalah 444 balita, dimana 222 balita kelompok intervensi dan 222 balita kelompok kontrol.</a:t>
            </a:r>
            <a:endParaRPr lang="id-ID" sz="2800" b="1" dirty="0"/>
          </a:p>
        </p:txBody>
      </p:sp>
    </p:spTree>
    <p:extLst>
      <p:ext uri="{BB962C8B-B14F-4D97-AF65-F5344CB8AC3E}">
        <p14:creationId xmlns:p14="http://schemas.microsoft.com/office/powerpoint/2010/main" val="12151938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71600"/>
            <a:ext cx="8382000" cy="2954655"/>
          </a:xfrm>
          <a:prstGeom prst="rect">
            <a:avLst/>
          </a:prstGeom>
          <a:noFill/>
        </p:spPr>
        <p:txBody>
          <a:bodyPr wrap="square" rtlCol="0">
            <a:spAutoFit/>
          </a:bodyPr>
          <a:lstStyle/>
          <a:p>
            <a:r>
              <a:rPr lang="en-US" sz="2800" b="1" cap="all" dirty="0" err="1"/>
              <a:t>Perlu</a:t>
            </a:r>
            <a:r>
              <a:rPr lang="en-US" sz="2800" b="1" cap="all" dirty="0"/>
              <a:t> </a:t>
            </a:r>
            <a:r>
              <a:rPr lang="en-US" sz="2800" b="1" cap="all" dirty="0" err="1"/>
              <a:t>diingat</a:t>
            </a:r>
            <a:r>
              <a:rPr lang="en-US" sz="2800" b="1" cap="all" dirty="0"/>
              <a:t> </a:t>
            </a:r>
            <a:r>
              <a:rPr lang="en-US" sz="2800" b="1" cap="all" dirty="0" err="1"/>
              <a:t>bahwa</a:t>
            </a:r>
            <a:r>
              <a:rPr lang="en-US" sz="2800" b="1" cap="all" dirty="0"/>
              <a:t> </a:t>
            </a:r>
            <a:endParaRPr lang="en-US" sz="2800" b="1" cap="all" dirty="0" smtClean="0"/>
          </a:p>
          <a:p>
            <a:endParaRPr lang="en-US" sz="2800" b="1" cap="all" dirty="0"/>
          </a:p>
          <a:p>
            <a:r>
              <a:rPr lang="en-US" sz="2800" b="1" dirty="0" err="1" smtClean="0"/>
              <a:t>Perbedaan</a:t>
            </a:r>
            <a:r>
              <a:rPr lang="en-US" sz="2800" b="1" dirty="0" smtClean="0"/>
              <a:t> </a:t>
            </a:r>
            <a:r>
              <a:rPr lang="en-US" sz="2800" b="1" dirty="0" err="1" smtClean="0"/>
              <a:t>proporsi</a:t>
            </a:r>
            <a:r>
              <a:rPr lang="en-US" sz="2800" b="1" dirty="0" smtClean="0"/>
              <a:t> (P</a:t>
            </a:r>
            <a:r>
              <a:rPr lang="en-US" sz="2800" b="1" baseline="-25000" dirty="0" smtClean="0"/>
              <a:t>1</a:t>
            </a:r>
            <a:r>
              <a:rPr lang="en-US" sz="2800" b="1" dirty="0" smtClean="0"/>
              <a:t> &amp; P</a:t>
            </a:r>
            <a:r>
              <a:rPr lang="en-US" sz="2800" b="1" baseline="-25000" dirty="0" smtClean="0"/>
              <a:t>2</a:t>
            </a:r>
            <a:r>
              <a:rPr lang="en-US" sz="2800" b="1" dirty="0" smtClean="0"/>
              <a:t>) </a:t>
            </a:r>
            <a:r>
              <a:rPr lang="en-US" sz="2800" b="1" dirty="0" err="1" smtClean="0"/>
              <a:t>harus</a:t>
            </a:r>
            <a:r>
              <a:rPr lang="en-US" sz="2800" b="1" dirty="0" smtClean="0"/>
              <a:t> </a:t>
            </a:r>
            <a:r>
              <a:rPr lang="en-US" sz="2800" b="1" dirty="0" err="1" smtClean="0"/>
              <a:t>didasarkan</a:t>
            </a:r>
            <a:r>
              <a:rPr lang="en-US" sz="2800" b="1" dirty="0" smtClean="0"/>
              <a:t> </a:t>
            </a:r>
            <a:r>
              <a:rPr lang="en-US" sz="2800" b="1" dirty="0" err="1" smtClean="0"/>
              <a:t>pada</a:t>
            </a:r>
            <a:r>
              <a:rPr lang="en-US" sz="2800" b="1" dirty="0" smtClean="0"/>
              <a:t> </a:t>
            </a:r>
            <a:r>
              <a:rPr lang="en-US" sz="2800" b="1" dirty="0" err="1" smtClean="0"/>
              <a:t>perbedaan</a:t>
            </a:r>
            <a:r>
              <a:rPr lang="en-US" sz="2800" b="1" dirty="0" smtClean="0"/>
              <a:t> </a:t>
            </a:r>
            <a:r>
              <a:rPr lang="en-US" sz="2800" b="1" dirty="0" err="1" smtClean="0"/>
              <a:t>yg</a:t>
            </a:r>
            <a:r>
              <a:rPr lang="en-US" sz="2800" b="1" dirty="0" smtClean="0"/>
              <a:t> </a:t>
            </a:r>
            <a:r>
              <a:rPr lang="en-US" sz="2800" b="1" dirty="0" err="1" smtClean="0"/>
              <a:t>dianggap</a:t>
            </a:r>
            <a:r>
              <a:rPr lang="en-US" sz="2800" b="1" dirty="0" smtClean="0"/>
              <a:t> </a:t>
            </a:r>
            <a:r>
              <a:rPr lang="en-US" sz="2800" b="1" dirty="0" err="1" smtClean="0"/>
              <a:t>bermakna</a:t>
            </a:r>
            <a:r>
              <a:rPr lang="en-US" sz="2800" b="1" dirty="0" smtClean="0"/>
              <a:t> </a:t>
            </a:r>
            <a:r>
              <a:rPr lang="en-US" sz="2800" b="1" dirty="0" err="1" smtClean="0"/>
              <a:t>secara</a:t>
            </a:r>
            <a:r>
              <a:rPr lang="en-US" sz="2800" b="1" dirty="0" smtClean="0"/>
              <a:t> </a:t>
            </a:r>
            <a:r>
              <a:rPr lang="en-US" sz="2800" b="1" dirty="0" err="1" smtClean="0"/>
              <a:t>subtansi</a:t>
            </a:r>
            <a:r>
              <a:rPr lang="en-US" sz="2800" b="1" dirty="0" smtClean="0"/>
              <a:t>, </a:t>
            </a:r>
            <a:r>
              <a:rPr lang="en-US" sz="2800" b="1" dirty="0" err="1" smtClean="0"/>
              <a:t>bukan</a:t>
            </a:r>
            <a:r>
              <a:rPr lang="en-US" sz="2800" b="1" dirty="0" smtClean="0"/>
              <a:t> </a:t>
            </a:r>
            <a:r>
              <a:rPr lang="en-US" sz="2800" b="1" dirty="0" err="1" smtClean="0"/>
              <a:t>hanya</a:t>
            </a:r>
            <a:r>
              <a:rPr lang="en-US" sz="2800" b="1" dirty="0" smtClean="0"/>
              <a:t> </a:t>
            </a:r>
            <a:r>
              <a:rPr lang="en-US" sz="2800" b="1" dirty="0" err="1" smtClean="0"/>
              <a:t>didasarkan</a:t>
            </a:r>
            <a:r>
              <a:rPr lang="en-US" sz="2800" b="1" dirty="0" smtClean="0"/>
              <a:t>  </a:t>
            </a:r>
            <a:r>
              <a:rPr lang="en-US" sz="2800" b="1" dirty="0" err="1" smtClean="0"/>
              <a:t>pada</a:t>
            </a:r>
            <a:r>
              <a:rPr lang="en-US" sz="2800" b="1" dirty="0" smtClean="0"/>
              <a:t> </a:t>
            </a:r>
            <a:r>
              <a:rPr lang="en-US" sz="2800" b="1" dirty="0" err="1" smtClean="0"/>
              <a:t>penelitian</a:t>
            </a:r>
            <a:r>
              <a:rPr lang="en-US" sz="2800" b="1" dirty="0" smtClean="0"/>
              <a:t> </a:t>
            </a:r>
            <a:r>
              <a:rPr lang="en-US" sz="2800" b="1" dirty="0" err="1" smtClean="0"/>
              <a:t>terdahulu</a:t>
            </a:r>
            <a:r>
              <a:rPr lang="en-US" sz="2800" b="1" dirty="0" smtClean="0"/>
              <a:t> </a:t>
            </a:r>
            <a:r>
              <a:rPr lang="en-US" sz="2800" b="1" dirty="0" err="1" smtClean="0"/>
              <a:t>saja</a:t>
            </a:r>
            <a:r>
              <a:rPr lang="en-US" sz="2800" b="1" dirty="0" smtClean="0"/>
              <a:t>. </a:t>
            </a:r>
            <a:endParaRPr lang="id-ID" sz="2800" b="1" dirty="0" smtClean="0"/>
          </a:p>
          <a:p>
            <a:endParaRPr lang="id-ID" dirty="0"/>
          </a:p>
        </p:txBody>
      </p:sp>
    </p:spTree>
    <p:extLst>
      <p:ext uri="{BB962C8B-B14F-4D97-AF65-F5344CB8AC3E}">
        <p14:creationId xmlns:p14="http://schemas.microsoft.com/office/powerpoint/2010/main" val="166828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7103"/>
            <a:ext cx="8534400" cy="584775"/>
          </a:xfrm>
          <a:prstGeom prst="rect">
            <a:avLst/>
          </a:prstGeom>
          <a:noFill/>
        </p:spPr>
        <p:txBody>
          <a:bodyPr wrap="square" rtlCol="0">
            <a:spAutoFit/>
          </a:bodyPr>
          <a:lstStyle/>
          <a:p>
            <a:pPr marL="0" lvl="2"/>
            <a:r>
              <a:rPr lang="en-US" sz="3200" b="1" i="1" cap="all" dirty="0" err="1"/>
              <a:t>Besar</a:t>
            </a:r>
            <a:r>
              <a:rPr lang="en-US" sz="3200" b="1" i="1" cap="all" dirty="0"/>
              <a:t> </a:t>
            </a:r>
            <a:r>
              <a:rPr lang="en-US" sz="3200" b="1" i="1" cap="all" dirty="0" err="1"/>
              <a:t>sampel</a:t>
            </a:r>
            <a:r>
              <a:rPr lang="en-US" sz="3200" b="1" i="1" cap="all" dirty="0"/>
              <a:t> </a:t>
            </a:r>
            <a:r>
              <a:rPr lang="en-US" sz="3200" b="1" i="1" cap="all" dirty="0" err="1"/>
              <a:t>pada</a:t>
            </a:r>
            <a:r>
              <a:rPr lang="en-US" sz="3200" b="1" i="1" cap="all" dirty="0"/>
              <a:t> </a:t>
            </a:r>
            <a:r>
              <a:rPr lang="en-US" sz="3200" b="1" i="1" cap="all" dirty="0" err="1"/>
              <a:t>rancangan</a:t>
            </a:r>
            <a:r>
              <a:rPr lang="en-US" sz="3200" b="1" i="1" cap="all" dirty="0"/>
              <a:t> </a:t>
            </a:r>
            <a:r>
              <a:rPr lang="en-US" sz="3200" b="1" i="1" cap="all" dirty="0" err="1"/>
              <a:t>riset</a:t>
            </a:r>
            <a:r>
              <a:rPr lang="en-US" sz="3200" b="1" i="1" cap="all" dirty="0"/>
              <a:t> </a:t>
            </a:r>
            <a:r>
              <a:rPr lang="en-US" sz="3200" b="1" i="1" cap="all" dirty="0" err="1" smtClean="0"/>
              <a:t>kohor</a:t>
            </a:r>
            <a:endParaRPr lang="id-ID" sz="3200" b="1" cap="all" dirty="0"/>
          </a:p>
        </p:txBody>
      </p:sp>
      <p:sp>
        <p:nvSpPr>
          <p:cNvPr id="3" name="TextBox 2"/>
          <p:cNvSpPr txBox="1"/>
          <p:nvPr/>
        </p:nvSpPr>
        <p:spPr>
          <a:xfrm>
            <a:off x="200891" y="914400"/>
            <a:ext cx="8458200" cy="5109091"/>
          </a:xfrm>
          <a:prstGeom prst="rect">
            <a:avLst/>
          </a:prstGeom>
          <a:noFill/>
        </p:spPr>
        <p:txBody>
          <a:bodyPr wrap="square" rtlCol="0">
            <a:spAutoFit/>
          </a:bodyPr>
          <a:lstStyle/>
          <a:p>
            <a:r>
              <a:rPr lang="id-ID" sz="2800" b="1" dirty="0" smtClean="0"/>
              <a:t>Rancangan riset kohor biasanya digunakan utk mengetahui pengaruh suatu pajanan th</a:t>
            </a:r>
            <a:r>
              <a:rPr lang="en-US" sz="2800" b="1" dirty="0" smtClean="0"/>
              <a:t>d</a:t>
            </a:r>
            <a:r>
              <a:rPr lang="id-ID" sz="2800" b="1" dirty="0" smtClean="0"/>
              <a:t> suatu dampak (kesakitan) yg muncul pada kelompok masyarakat.  </a:t>
            </a:r>
            <a:endParaRPr lang="en-US" sz="2800" b="1" dirty="0" smtClean="0"/>
          </a:p>
          <a:p>
            <a:endParaRPr lang="en-US" sz="2800" b="1" dirty="0" smtClean="0"/>
          </a:p>
          <a:p>
            <a:r>
              <a:rPr lang="id-ID" sz="2800" b="1" dirty="0" smtClean="0"/>
              <a:t>Ada kelompok terpajan </a:t>
            </a:r>
            <a:r>
              <a:rPr lang="en-US" sz="2800" b="1" dirty="0" smtClean="0"/>
              <a:t>&amp;</a:t>
            </a:r>
            <a:r>
              <a:rPr lang="id-ID" sz="2800" b="1" dirty="0" smtClean="0"/>
              <a:t> tidak terpajan, </a:t>
            </a:r>
            <a:r>
              <a:rPr lang="en-US" sz="2800" b="1" dirty="0" smtClean="0"/>
              <a:t>&amp;</a:t>
            </a:r>
            <a:r>
              <a:rPr lang="id-ID" sz="2800" b="1" dirty="0" smtClean="0"/>
              <a:t> ada insiden penyakit pada kedua kelompok. </a:t>
            </a:r>
            <a:endParaRPr lang="en-US" sz="2800" b="1" dirty="0" smtClean="0"/>
          </a:p>
          <a:p>
            <a:endParaRPr lang="en-US" sz="2800" b="1" dirty="0" smtClean="0"/>
          </a:p>
          <a:p>
            <a:r>
              <a:rPr lang="id-ID" sz="2800" b="1" dirty="0" smtClean="0"/>
              <a:t>Ratio antara insiden ini dikenal dgn nama </a:t>
            </a:r>
            <a:r>
              <a:rPr lang="id-ID" sz="2800" b="1" i="1" dirty="0" smtClean="0"/>
              <a:t>RELATIF RISK/RR</a:t>
            </a:r>
            <a:r>
              <a:rPr lang="id-ID" sz="2800" b="1" dirty="0" smtClean="0"/>
              <a:t>. Jika insiden penyakit lebih besar pada kelompok terpajan, maka kita katakan ada hubungan antara pajanan d</a:t>
            </a:r>
            <a:r>
              <a:rPr lang="en-US" sz="2800" b="1" dirty="0" smtClean="0"/>
              <a:t>an</a:t>
            </a:r>
            <a:r>
              <a:rPr lang="id-ID" sz="2800" b="1" dirty="0" smtClean="0"/>
              <a:t> penyakit. </a:t>
            </a:r>
          </a:p>
          <a:p>
            <a:endParaRPr lang="id-ID" dirty="0"/>
          </a:p>
        </p:txBody>
      </p:sp>
    </p:spTree>
    <p:extLst>
      <p:ext uri="{BB962C8B-B14F-4D97-AF65-F5344CB8AC3E}">
        <p14:creationId xmlns:p14="http://schemas.microsoft.com/office/powerpoint/2010/main" val="3655766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14375"/>
            <a:ext cx="8742218" cy="5262979"/>
          </a:xfrm>
          <a:prstGeom prst="rect">
            <a:avLst/>
          </a:prstGeom>
          <a:noFill/>
        </p:spPr>
        <p:txBody>
          <a:bodyPr wrap="square" rtlCol="0">
            <a:spAutoFit/>
          </a:bodyPr>
          <a:lstStyle/>
          <a:p>
            <a:pPr lvl="1"/>
            <a:r>
              <a:rPr lang="en-US" sz="2800" b="1" dirty="0" err="1" smtClean="0"/>
              <a:t>Konsep</a:t>
            </a:r>
            <a:r>
              <a:rPr lang="en-US" sz="2800" b="1" dirty="0" smtClean="0"/>
              <a:t>: </a:t>
            </a:r>
          </a:p>
          <a:p>
            <a:pPr marL="971550" lvl="1" indent="-514350">
              <a:buAutoNum type="alphaLcPeriod"/>
            </a:pPr>
            <a:r>
              <a:rPr lang="en-US" sz="2800" b="1" dirty="0" err="1" smtClean="0"/>
              <a:t>Peran</a:t>
            </a:r>
            <a:r>
              <a:rPr lang="en-US" sz="2800" b="1" dirty="0" smtClean="0"/>
              <a:t> </a:t>
            </a:r>
            <a:r>
              <a:rPr lang="en-US" sz="2800" b="1" dirty="0" err="1" smtClean="0"/>
              <a:t>sampel</a:t>
            </a:r>
            <a:r>
              <a:rPr lang="en-US" sz="2800" b="1" dirty="0" smtClean="0"/>
              <a:t> </a:t>
            </a:r>
            <a:r>
              <a:rPr lang="en-US" sz="2800" b="1" dirty="0" err="1" smtClean="0"/>
              <a:t>dalam</a:t>
            </a:r>
            <a:r>
              <a:rPr lang="en-US" sz="2800" b="1" dirty="0" smtClean="0"/>
              <a:t> </a:t>
            </a:r>
            <a:r>
              <a:rPr lang="en-US" sz="2800" b="1" dirty="0" err="1" smtClean="0"/>
              <a:t>riset</a:t>
            </a:r>
            <a:r>
              <a:rPr lang="en-US" sz="2800" b="1" dirty="0" smtClean="0"/>
              <a:t>, </a:t>
            </a:r>
          </a:p>
          <a:p>
            <a:pPr marL="971550" lvl="1" indent="-514350">
              <a:buAutoNum type="alphaLcPeriod"/>
            </a:pPr>
            <a:r>
              <a:rPr lang="en-US" sz="2800" b="1" dirty="0" err="1" smtClean="0"/>
              <a:t>Dasar</a:t>
            </a:r>
            <a:r>
              <a:rPr lang="en-US" sz="2800" b="1" dirty="0" smtClean="0"/>
              <a:t> </a:t>
            </a:r>
            <a:r>
              <a:rPr lang="en-US" sz="2800" b="1" dirty="0" err="1" smtClean="0"/>
              <a:t>teori</a:t>
            </a:r>
            <a:r>
              <a:rPr lang="en-US" sz="2800" b="1" dirty="0" smtClean="0"/>
              <a:t> </a:t>
            </a:r>
            <a:r>
              <a:rPr lang="en-US" sz="2800" b="1" dirty="0" err="1" smtClean="0"/>
              <a:t>pemilihan</a:t>
            </a:r>
            <a:r>
              <a:rPr lang="en-US" sz="2800" b="1" dirty="0" smtClean="0"/>
              <a:t> </a:t>
            </a:r>
            <a:r>
              <a:rPr lang="en-US" sz="2800" b="1" dirty="0" err="1" smtClean="0"/>
              <a:t>sampel</a:t>
            </a:r>
            <a:r>
              <a:rPr lang="en-US" sz="2800" b="1" dirty="0" smtClean="0"/>
              <a:t>, </a:t>
            </a:r>
            <a:r>
              <a:rPr lang="en-US" sz="2800" b="1" dirty="0" err="1" smtClean="0"/>
              <a:t>dan</a:t>
            </a:r>
            <a:r>
              <a:rPr lang="en-US" sz="2800" b="1" dirty="0" smtClean="0"/>
              <a:t> </a:t>
            </a:r>
          </a:p>
          <a:p>
            <a:pPr marL="971550" lvl="1" indent="-514350">
              <a:buAutoNum type="alphaLcPeriod"/>
            </a:pPr>
            <a:r>
              <a:rPr lang="en-US" sz="2800" b="1" dirty="0" smtClean="0"/>
              <a:t>Cara </a:t>
            </a:r>
            <a:r>
              <a:rPr lang="en-US" sz="2800" b="1" dirty="0" err="1" smtClean="0"/>
              <a:t>penarikan</a:t>
            </a:r>
            <a:r>
              <a:rPr lang="en-US" sz="2800" b="1" dirty="0" smtClean="0"/>
              <a:t> </a:t>
            </a:r>
            <a:r>
              <a:rPr lang="en-US" sz="2800" b="1" dirty="0" err="1" smtClean="0"/>
              <a:t>sampel</a:t>
            </a:r>
            <a:r>
              <a:rPr lang="en-US" sz="2800" b="1" dirty="0" smtClean="0"/>
              <a:t> </a:t>
            </a:r>
            <a:r>
              <a:rPr lang="en-US" sz="2800" b="1" dirty="0" err="1" smtClean="0"/>
              <a:t>secara</a:t>
            </a:r>
            <a:r>
              <a:rPr lang="en-US" sz="2800" b="1" dirty="0" smtClean="0"/>
              <a:t> </a:t>
            </a:r>
            <a:r>
              <a:rPr lang="en-US" sz="2800" b="1" dirty="0" err="1" smtClean="0"/>
              <a:t>acak</a:t>
            </a:r>
            <a:r>
              <a:rPr lang="en-US" sz="2800" b="1" dirty="0" smtClean="0"/>
              <a:t> </a:t>
            </a:r>
            <a:endParaRPr lang="id-ID" sz="2800" b="1" dirty="0" smtClean="0"/>
          </a:p>
          <a:p>
            <a:pPr lvl="1"/>
            <a:endParaRPr lang="en-US" sz="2800" b="1" dirty="0" smtClean="0"/>
          </a:p>
          <a:p>
            <a:pPr lvl="1"/>
            <a:r>
              <a:rPr lang="en-US" sz="2800" b="1" dirty="0" err="1" smtClean="0"/>
              <a:t>Langkah-langkah</a:t>
            </a:r>
            <a:r>
              <a:rPr lang="en-US" sz="2800" b="1" dirty="0" smtClean="0"/>
              <a:t> </a:t>
            </a:r>
            <a:r>
              <a:rPr lang="en-US" sz="2800" b="1" dirty="0" err="1" smtClean="0"/>
              <a:t>praktis</a:t>
            </a:r>
            <a:r>
              <a:rPr lang="en-US" sz="2800" b="1" dirty="0" smtClean="0"/>
              <a:t>:</a:t>
            </a:r>
          </a:p>
          <a:p>
            <a:pPr marL="971550" lvl="1" indent="-514350">
              <a:buAutoNum type="alphaLcPeriod"/>
            </a:pPr>
            <a:r>
              <a:rPr lang="en-US" sz="2800" b="1" dirty="0" err="1" smtClean="0"/>
              <a:t>Kaitan</a:t>
            </a:r>
            <a:r>
              <a:rPr lang="en-US" sz="2800" b="1" dirty="0" smtClean="0"/>
              <a:t> </a:t>
            </a:r>
            <a:r>
              <a:rPr lang="en-US" sz="2800" b="1" dirty="0" err="1" smtClean="0"/>
              <a:t>antara</a:t>
            </a:r>
            <a:r>
              <a:rPr lang="en-US" sz="2800" b="1" dirty="0" smtClean="0"/>
              <a:t> </a:t>
            </a:r>
            <a:r>
              <a:rPr lang="en-US" sz="2800" b="1" dirty="0" err="1" smtClean="0"/>
              <a:t>cara</a:t>
            </a:r>
            <a:r>
              <a:rPr lang="en-US" sz="2800" b="1" dirty="0" smtClean="0"/>
              <a:t> </a:t>
            </a:r>
            <a:r>
              <a:rPr lang="en-US" sz="2800" b="1" dirty="0" err="1" smtClean="0"/>
              <a:t>penarikan</a:t>
            </a:r>
            <a:r>
              <a:rPr lang="en-US" sz="2800" b="1" dirty="0" smtClean="0"/>
              <a:t> </a:t>
            </a:r>
            <a:r>
              <a:rPr lang="en-US" sz="2800" b="1" dirty="0" err="1" smtClean="0"/>
              <a:t>sampel</a:t>
            </a:r>
            <a:r>
              <a:rPr lang="en-US" sz="2800" b="1" dirty="0" smtClean="0"/>
              <a:t> &amp; </a:t>
            </a:r>
            <a:r>
              <a:rPr lang="en-US" sz="2800" b="1" dirty="0" err="1" smtClean="0"/>
              <a:t>besar</a:t>
            </a:r>
            <a:r>
              <a:rPr lang="en-US" sz="2800" b="1" dirty="0" smtClean="0"/>
              <a:t> </a:t>
            </a:r>
            <a:r>
              <a:rPr lang="en-US" sz="2800" b="1" dirty="0" err="1" smtClean="0"/>
              <a:t>sampel</a:t>
            </a:r>
            <a:r>
              <a:rPr lang="en-US" sz="2800" b="1" dirty="0" smtClean="0"/>
              <a:t>, </a:t>
            </a:r>
          </a:p>
          <a:p>
            <a:pPr marL="971550" lvl="1" indent="-514350">
              <a:buAutoNum type="alphaLcPeriod"/>
            </a:pPr>
            <a:r>
              <a:rPr lang="en-US" sz="2800" b="1" dirty="0" err="1" smtClean="0"/>
              <a:t>Prinsip</a:t>
            </a:r>
            <a:r>
              <a:rPr lang="en-US" sz="2800" b="1" dirty="0" smtClean="0"/>
              <a:t> </a:t>
            </a:r>
            <a:r>
              <a:rPr lang="en-US" sz="2800" b="1" dirty="0" err="1" smtClean="0"/>
              <a:t>penetapan</a:t>
            </a:r>
            <a:r>
              <a:rPr lang="en-US" sz="2800" b="1" dirty="0" smtClean="0"/>
              <a:t> </a:t>
            </a:r>
            <a:r>
              <a:rPr lang="en-US" sz="2800" b="1" dirty="0" err="1" smtClean="0"/>
              <a:t>besar</a:t>
            </a:r>
            <a:r>
              <a:rPr lang="en-US" sz="2800" b="1" dirty="0" smtClean="0"/>
              <a:t> </a:t>
            </a:r>
            <a:r>
              <a:rPr lang="en-US" sz="2800" b="1" dirty="0" err="1" smtClean="0"/>
              <a:t>sampel</a:t>
            </a:r>
            <a:r>
              <a:rPr lang="en-US" sz="2800" b="1" dirty="0" smtClean="0"/>
              <a:t>, </a:t>
            </a:r>
          </a:p>
          <a:p>
            <a:pPr marL="971550" lvl="1" indent="-514350">
              <a:buAutoNum type="alphaLcPeriod"/>
            </a:pPr>
            <a:r>
              <a:rPr lang="en-US" sz="2800" b="1" dirty="0" err="1" smtClean="0"/>
              <a:t>Besar</a:t>
            </a:r>
            <a:r>
              <a:rPr lang="en-US" sz="2800" b="1" dirty="0" smtClean="0"/>
              <a:t> </a:t>
            </a:r>
            <a:r>
              <a:rPr lang="en-US" sz="2800" b="1" dirty="0" err="1" smtClean="0"/>
              <a:t>sampel</a:t>
            </a:r>
            <a:r>
              <a:rPr lang="en-US" sz="2800" b="1" dirty="0" smtClean="0"/>
              <a:t> </a:t>
            </a:r>
            <a:r>
              <a:rPr lang="en-US" sz="2800" b="1" dirty="0" err="1" smtClean="0"/>
              <a:t>untuk</a:t>
            </a:r>
            <a:r>
              <a:rPr lang="en-US" sz="2800" b="1" dirty="0" smtClean="0"/>
              <a:t> </a:t>
            </a:r>
            <a:r>
              <a:rPr lang="en-US" sz="2800" b="1" dirty="0" err="1" smtClean="0"/>
              <a:t>berbagai</a:t>
            </a:r>
            <a:r>
              <a:rPr lang="en-US" sz="2800" b="1" dirty="0" smtClean="0"/>
              <a:t> </a:t>
            </a:r>
            <a:r>
              <a:rPr lang="en-US" sz="2800" b="1" dirty="0" err="1" smtClean="0"/>
              <a:t>rancangan</a:t>
            </a:r>
            <a:r>
              <a:rPr lang="en-US" sz="2800" b="1" dirty="0" smtClean="0"/>
              <a:t> </a:t>
            </a:r>
            <a:r>
              <a:rPr lang="en-US" sz="2800" b="1" dirty="0" err="1" smtClean="0"/>
              <a:t>riset</a:t>
            </a:r>
            <a:r>
              <a:rPr lang="en-US" sz="2800" b="1" dirty="0" smtClean="0"/>
              <a:t> </a:t>
            </a:r>
            <a:r>
              <a:rPr lang="en-US" sz="2800" b="1" dirty="0" err="1" smtClean="0"/>
              <a:t>kuantitatif</a:t>
            </a:r>
            <a:r>
              <a:rPr lang="en-US" sz="2800" b="1" dirty="0" smtClean="0"/>
              <a:t>, </a:t>
            </a:r>
          </a:p>
          <a:p>
            <a:pPr marL="971550" lvl="1" indent="-514350">
              <a:buAutoNum type="alphaLcPeriod"/>
            </a:pPr>
            <a:r>
              <a:rPr lang="en-US" sz="2800" b="1" dirty="0" err="1" smtClean="0"/>
              <a:t>Besar</a:t>
            </a:r>
            <a:r>
              <a:rPr lang="en-US" sz="2800" b="1" dirty="0" smtClean="0"/>
              <a:t> </a:t>
            </a:r>
            <a:r>
              <a:rPr lang="en-US" sz="2800" b="1" dirty="0" err="1" smtClean="0"/>
              <a:t>sampel</a:t>
            </a:r>
            <a:r>
              <a:rPr lang="en-US" sz="2800" b="1" dirty="0" smtClean="0"/>
              <a:t> </a:t>
            </a:r>
            <a:r>
              <a:rPr lang="en-US" sz="2800" b="1" dirty="0" err="1" smtClean="0"/>
              <a:t>untuk</a:t>
            </a:r>
            <a:r>
              <a:rPr lang="en-US" sz="2800" b="1" dirty="0" smtClean="0"/>
              <a:t> </a:t>
            </a:r>
            <a:r>
              <a:rPr lang="en-US" sz="2800" b="1" dirty="0" err="1" smtClean="0"/>
              <a:t>situasi</a:t>
            </a:r>
            <a:r>
              <a:rPr lang="en-US" sz="2800" b="1" dirty="0" smtClean="0"/>
              <a:t> </a:t>
            </a:r>
            <a:r>
              <a:rPr lang="en-US" sz="2800" b="1" dirty="0" err="1" smtClean="0"/>
              <a:t>lainnya</a:t>
            </a:r>
            <a:r>
              <a:rPr lang="en-US" sz="2800" b="1" dirty="0" smtClean="0"/>
              <a:t>.</a:t>
            </a:r>
            <a:endParaRPr lang="en-US" sz="2800" b="1" dirty="0" smtClean="0"/>
          </a:p>
        </p:txBody>
      </p:sp>
    </p:spTree>
    <p:extLst>
      <p:ext uri="{BB962C8B-B14F-4D97-AF65-F5344CB8AC3E}">
        <p14:creationId xmlns:p14="http://schemas.microsoft.com/office/powerpoint/2010/main" val="30844607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6124754"/>
          </a:xfrm>
          <a:prstGeom prst="rect">
            <a:avLst/>
          </a:prstGeom>
          <a:noFill/>
        </p:spPr>
        <p:txBody>
          <a:bodyPr wrap="square" rtlCol="0">
            <a:spAutoFit/>
          </a:bodyPr>
          <a:lstStyle/>
          <a:p>
            <a:pPr algn="just"/>
            <a:r>
              <a:rPr lang="en-US" sz="2800" b="1" dirty="0" err="1" smtClean="0"/>
              <a:t>Misalnya</a:t>
            </a:r>
            <a:r>
              <a:rPr lang="en-US" sz="2800" b="1" dirty="0" smtClean="0"/>
              <a:t> s</a:t>
            </a:r>
            <a:r>
              <a:rPr lang="id-ID" sz="2800" b="1" dirty="0" smtClean="0"/>
              <a:t>eorang peneliti ingin bandingkan </a:t>
            </a:r>
            <a:r>
              <a:rPr lang="en-US" sz="2800" b="1" dirty="0" err="1" smtClean="0"/>
              <a:t>dua</a:t>
            </a:r>
            <a:r>
              <a:rPr lang="en-US" sz="2800" b="1" dirty="0" smtClean="0"/>
              <a:t> </a:t>
            </a:r>
            <a:r>
              <a:rPr lang="id-ID" sz="2800" b="1" dirty="0" smtClean="0"/>
              <a:t>terapi </a:t>
            </a:r>
            <a:r>
              <a:rPr lang="en-US" sz="2800" b="1" dirty="0" smtClean="0"/>
              <a:t>(</a:t>
            </a:r>
            <a:r>
              <a:rPr lang="id-ID" sz="2800" b="1" dirty="0" smtClean="0"/>
              <a:t>pembedahan dgn radiasi</a:t>
            </a:r>
            <a:r>
              <a:rPr lang="en-US" sz="2800" b="1" dirty="0" smtClean="0"/>
              <a:t>)</a:t>
            </a:r>
            <a:r>
              <a:rPr lang="id-ID" sz="2800" b="1" dirty="0" smtClean="0"/>
              <a:t> untuk suatu jenis kanker. </a:t>
            </a:r>
            <a:endParaRPr lang="en-US" sz="2800" b="1" dirty="0" smtClean="0"/>
          </a:p>
          <a:p>
            <a:pPr algn="just"/>
            <a:r>
              <a:rPr lang="id-ID" sz="2800" b="1" dirty="0" smtClean="0"/>
              <a:t>Dari penelitian terdahulu diketahui bhw 35% pasien kanker y</a:t>
            </a:r>
            <a:r>
              <a:rPr lang="en-US" sz="2800" b="1" dirty="0" smtClean="0"/>
              <a:t>g</a:t>
            </a:r>
            <a:r>
              <a:rPr lang="id-ID" sz="2800" b="1" dirty="0" smtClean="0"/>
              <a:t> menjalani pembedahan meninggal dalam waktu 5 tahun.</a:t>
            </a:r>
          </a:p>
          <a:p>
            <a:pPr algn="just"/>
            <a:endParaRPr lang="en-US" sz="2800" b="1" dirty="0" smtClean="0"/>
          </a:p>
          <a:p>
            <a:pPr algn="just"/>
            <a:r>
              <a:rPr lang="en-US" sz="2800" b="1" dirty="0" smtClean="0"/>
              <a:t>J</a:t>
            </a:r>
            <a:r>
              <a:rPr lang="id-ID" sz="2800" b="1" dirty="0" smtClean="0"/>
              <a:t>ika peneliti ingin lakukan penelitian kohort</a:t>
            </a:r>
            <a:r>
              <a:rPr lang="en-US" sz="2800" b="1" dirty="0" smtClean="0"/>
              <a:t>,</a:t>
            </a:r>
            <a:r>
              <a:rPr lang="id-ID" sz="2800" b="1" dirty="0" smtClean="0"/>
              <a:t> dgn asumsi risiko kematian pada terapi radiasi adl separuh dari terapi pembedahan</a:t>
            </a:r>
            <a:r>
              <a:rPr lang="en-US" sz="2800" b="1" dirty="0" smtClean="0"/>
              <a:t>,</a:t>
            </a:r>
            <a:r>
              <a:rPr lang="id-ID" sz="2800" b="1" dirty="0" smtClean="0"/>
              <a:t> </a:t>
            </a:r>
            <a:r>
              <a:rPr lang="en-US" sz="2800" b="1" dirty="0" smtClean="0"/>
              <a:t>&amp;</a:t>
            </a:r>
            <a:r>
              <a:rPr lang="id-ID" sz="2800" b="1" dirty="0" smtClean="0"/>
              <a:t> peneliti inginkan derajat kemaknaan 5% serta kekuatan uji 90%</a:t>
            </a:r>
            <a:r>
              <a:rPr lang="en-US" sz="2800" b="1" dirty="0" smtClean="0"/>
              <a:t>, </a:t>
            </a:r>
            <a:r>
              <a:rPr lang="en-US" sz="2800" b="1" dirty="0" err="1" smtClean="0"/>
              <a:t>maka</a:t>
            </a:r>
            <a:r>
              <a:rPr lang="en-US" sz="2800" b="1" dirty="0" smtClean="0"/>
              <a:t> </a:t>
            </a:r>
            <a:r>
              <a:rPr lang="id-ID" sz="2800" b="1" dirty="0" smtClean="0"/>
              <a:t>besar sampel </a:t>
            </a:r>
            <a:r>
              <a:rPr lang="en-US" sz="2800" b="1" dirty="0" err="1" smtClean="0"/>
              <a:t>dpt</a:t>
            </a:r>
            <a:r>
              <a:rPr lang="en-US" sz="2800" b="1" dirty="0" smtClean="0"/>
              <a:t> </a:t>
            </a:r>
            <a:r>
              <a:rPr lang="en-US" sz="2800" b="1" dirty="0" err="1" smtClean="0"/>
              <a:t>dihitung</a:t>
            </a:r>
            <a:r>
              <a:rPr lang="en-US" sz="2800" b="1" dirty="0" smtClean="0"/>
              <a:t> </a:t>
            </a:r>
            <a:r>
              <a:rPr lang="en-US" sz="2800" b="1" dirty="0" err="1" smtClean="0"/>
              <a:t>dgn</a:t>
            </a:r>
            <a:r>
              <a:rPr lang="en-US" sz="2800" b="1" dirty="0" smtClean="0"/>
              <a:t> </a:t>
            </a:r>
            <a:r>
              <a:rPr lang="en-US" sz="2800" b="1" dirty="0" err="1" smtClean="0"/>
              <a:t>manfaatkan</a:t>
            </a:r>
            <a:r>
              <a:rPr lang="en-US" sz="2800" b="1" dirty="0" smtClean="0"/>
              <a:t> </a:t>
            </a:r>
            <a:r>
              <a:rPr lang="en-US" sz="2800" b="1" dirty="0" err="1" smtClean="0"/>
              <a:t>rumus</a:t>
            </a:r>
            <a:r>
              <a:rPr lang="en-US" sz="2800" b="1" dirty="0" smtClean="0"/>
              <a:t> </a:t>
            </a:r>
            <a:r>
              <a:rPr lang="en-US" sz="2800" b="1" dirty="0" err="1" smtClean="0"/>
              <a:t>besar</a:t>
            </a:r>
            <a:r>
              <a:rPr lang="en-US" sz="2800" b="1" dirty="0" smtClean="0"/>
              <a:t> </a:t>
            </a:r>
            <a:r>
              <a:rPr lang="en-US" sz="2800" b="1" dirty="0" err="1" smtClean="0"/>
              <a:t>sampel</a:t>
            </a:r>
            <a:r>
              <a:rPr lang="en-US" sz="2800" b="1" dirty="0" smtClean="0"/>
              <a:t> </a:t>
            </a:r>
            <a:r>
              <a:rPr lang="en-US" sz="2800" b="1" dirty="0" err="1" smtClean="0"/>
              <a:t>utk</a:t>
            </a:r>
            <a:r>
              <a:rPr lang="en-US" sz="2800" b="1" dirty="0" smtClean="0"/>
              <a:t> </a:t>
            </a:r>
            <a:r>
              <a:rPr lang="en-US" sz="2800" b="1" dirty="0" err="1" smtClean="0"/>
              <a:t>uji</a:t>
            </a:r>
            <a:r>
              <a:rPr lang="en-US" sz="2800" b="1" dirty="0" smtClean="0"/>
              <a:t> </a:t>
            </a:r>
            <a:r>
              <a:rPr lang="en-US" sz="2800" b="1" dirty="0" err="1" smtClean="0"/>
              <a:t>hipotesis</a:t>
            </a:r>
            <a:r>
              <a:rPr lang="en-US" sz="2800" b="1" dirty="0" smtClean="0"/>
              <a:t> </a:t>
            </a:r>
            <a:r>
              <a:rPr lang="en-US" sz="2800" b="1" dirty="0" err="1" smtClean="0"/>
              <a:t>beda</a:t>
            </a:r>
            <a:r>
              <a:rPr lang="en-US" sz="2800" b="1" dirty="0" smtClean="0"/>
              <a:t> 2 </a:t>
            </a:r>
            <a:r>
              <a:rPr lang="en-US" sz="2800" b="1" dirty="0" err="1" smtClean="0"/>
              <a:t>proporsi</a:t>
            </a:r>
            <a:r>
              <a:rPr lang="en-US" sz="2800" b="1" dirty="0" smtClean="0"/>
              <a:t> (</a:t>
            </a:r>
            <a:r>
              <a:rPr lang="en-US" sz="2800" b="1" dirty="0" err="1" smtClean="0"/>
              <a:t>Lwanga</a:t>
            </a:r>
            <a:r>
              <a:rPr lang="en-US" sz="2800" b="1" dirty="0" smtClean="0"/>
              <a:t> Dan </a:t>
            </a:r>
            <a:r>
              <a:rPr lang="en-US" sz="2800" b="1" dirty="0" err="1" smtClean="0"/>
              <a:t>Lemeshow</a:t>
            </a:r>
            <a:r>
              <a:rPr lang="en-US" sz="2800" b="1" dirty="0" smtClean="0"/>
              <a:t>, 1991).</a:t>
            </a:r>
            <a:endParaRPr lang="id-ID" sz="2800" b="1" dirty="0" smtClean="0"/>
          </a:p>
          <a:p>
            <a:pPr algn="just"/>
            <a:endParaRPr lang="id-ID" sz="2800" b="1" dirty="0"/>
          </a:p>
        </p:txBody>
      </p:sp>
    </p:spTree>
    <p:extLst>
      <p:ext uri="{BB962C8B-B14F-4D97-AF65-F5344CB8AC3E}">
        <p14:creationId xmlns:p14="http://schemas.microsoft.com/office/powerpoint/2010/main" val="11315934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3" name="Object 2"/>
          <p:cNvGraphicFramePr>
            <a:graphicFrameLocks noChangeAspect="1"/>
          </p:cNvGraphicFramePr>
          <p:nvPr>
            <p:extLst>
              <p:ext uri="{D42A27DB-BD31-4B8C-83A1-F6EECF244321}">
                <p14:modId xmlns:p14="http://schemas.microsoft.com/office/powerpoint/2010/main" val="1205807364"/>
              </p:ext>
            </p:extLst>
          </p:nvPr>
        </p:nvGraphicFramePr>
        <p:xfrm>
          <a:off x="152400" y="381000"/>
          <a:ext cx="8686800" cy="1219200"/>
        </p:xfrm>
        <a:graphic>
          <a:graphicData uri="http://schemas.openxmlformats.org/presentationml/2006/ole">
            <mc:AlternateContent xmlns:mc="http://schemas.openxmlformats.org/markup-compatibility/2006">
              <mc:Choice xmlns:v="urn:schemas-microsoft-com:vml" Requires="v">
                <p:oleObj spid="_x0000_s10254" name="Equation" r:id="rId3" imgW="3390900" imgH="482600" progId="Equation.3">
                  <p:embed/>
                </p:oleObj>
              </mc:Choice>
              <mc:Fallback>
                <p:oleObj name="Equation" r:id="rId3" imgW="33909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81000"/>
                        <a:ext cx="8686800" cy="1219200"/>
                      </a:xfrm>
                      <a:prstGeom prst="rect">
                        <a:avLst/>
                      </a:prstGeom>
                      <a:noFill/>
                    </p:spPr>
                  </p:pic>
                </p:oleObj>
              </mc:Fallback>
            </mc:AlternateContent>
          </a:graphicData>
        </a:graphic>
      </p:graphicFrame>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5" name="Object 4"/>
          <p:cNvGraphicFramePr>
            <a:graphicFrameLocks noChangeAspect="1"/>
          </p:cNvGraphicFramePr>
          <p:nvPr>
            <p:extLst>
              <p:ext uri="{D42A27DB-BD31-4B8C-83A1-F6EECF244321}">
                <p14:modId xmlns:p14="http://schemas.microsoft.com/office/powerpoint/2010/main" val="3270450200"/>
              </p:ext>
            </p:extLst>
          </p:nvPr>
        </p:nvGraphicFramePr>
        <p:xfrm>
          <a:off x="367145" y="2286000"/>
          <a:ext cx="2708564" cy="1295400"/>
        </p:xfrm>
        <a:graphic>
          <a:graphicData uri="http://schemas.openxmlformats.org/presentationml/2006/ole">
            <mc:AlternateContent xmlns:mc="http://schemas.openxmlformats.org/markup-compatibility/2006">
              <mc:Choice xmlns:v="urn:schemas-microsoft-com:vml" Requires="v">
                <p:oleObj spid="_x0000_s10255" name="Equation" r:id="rId5" imgW="799753" imgH="393529" progId="Equation.3">
                  <p:embed/>
                </p:oleObj>
              </mc:Choice>
              <mc:Fallback>
                <p:oleObj name="Equation" r:id="rId5" imgW="799753"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7145" y="2286000"/>
                        <a:ext cx="2708564" cy="1295400"/>
                      </a:xfrm>
                      <a:prstGeom prst="rect">
                        <a:avLst/>
                      </a:prstGeom>
                      <a:noFill/>
                    </p:spPr>
                  </p:pic>
                </p:oleObj>
              </mc:Fallback>
            </mc:AlternateContent>
          </a:graphicData>
        </a:graphic>
      </p:graphicFrame>
      <p:sp>
        <p:nvSpPr>
          <p:cNvPr id="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7" name="Object 6"/>
          <p:cNvGraphicFramePr>
            <a:graphicFrameLocks noChangeAspect="1"/>
          </p:cNvGraphicFramePr>
          <p:nvPr>
            <p:extLst>
              <p:ext uri="{D42A27DB-BD31-4B8C-83A1-F6EECF244321}">
                <p14:modId xmlns:p14="http://schemas.microsoft.com/office/powerpoint/2010/main" val="2100419746"/>
              </p:ext>
            </p:extLst>
          </p:nvPr>
        </p:nvGraphicFramePr>
        <p:xfrm>
          <a:off x="3898322" y="2057399"/>
          <a:ext cx="2273878" cy="1494263"/>
        </p:xfrm>
        <a:graphic>
          <a:graphicData uri="http://schemas.openxmlformats.org/presentationml/2006/ole">
            <mc:AlternateContent xmlns:mc="http://schemas.openxmlformats.org/markup-compatibility/2006">
              <mc:Choice xmlns:v="urn:schemas-microsoft-com:vml" Requires="v">
                <p:oleObj spid="_x0000_s10256" name="Equation" r:id="rId7" imgW="609600" imgH="419100" progId="Equation.3">
                  <p:embed/>
                </p:oleObj>
              </mc:Choice>
              <mc:Fallback>
                <p:oleObj name="Equation" r:id="rId7" imgW="6096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98322" y="2057399"/>
                        <a:ext cx="2273878" cy="1494263"/>
                      </a:xfrm>
                      <a:prstGeom prst="rect">
                        <a:avLst/>
                      </a:prstGeom>
                      <a:noFill/>
                    </p:spPr>
                  </p:pic>
                </p:oleObj>
              </mc:Fallback>
            </mc:AlternateContent>
          </a:graphicData>
        </a:graphic>
      </p:graphicFrame>
      <p:sp>
        <p:nvSpPr>
          <p:cNvPr id="8" name="TextBox 7"/>
          <p:cNvSpPr txBox="1"/>
          <p:nvPr/>
        </p:nvSpPr>
        <p:spPr>
          <a:xfrm>
            <a:off x="381000" y="4572000"/>
            <a:ext cx="8229600" cy="1231106"/>
          </a:xfrm>
          <a:prstGeom prst="rect">
            <a:avLst/>
          </a:prstGeom>
          <a:noFill/>
        </p:spPr>
        <p:txBody>
          <a:bodyPr wrap="square" rtlCol="0">
            <a:spAutoFit/>
          </a:bodyPr>
          <a:lstStyle/>
          <a:p>
            <a:r>
              <a:rPr lang="en-US" sz="2800" b="1" dirty="0"/>
              <a:t>p</a:t>
            </a:r>
            <a:r>
              <a:rPr lang="en-US" sz="2800" b="1" baseline="-25000" dirty="0"/>
              <a:t>1</a:t>
            </a:r>
            <a:r>
              <a:rPr lang="en-US" sz="2800" b="1" dirty="0"/>
              <a:t>=</a:t>
            </a:r>
            <a:r>
              <a:rPr lang="en-US" sz="2800" b="1" dirty="0" err="1"/>
              <a:t>insiden</a:t>
            </a:r>
            <a:r>
              <a:rPr lang="en-US" sz="2800" b="1" dirty="0"/>
              <a:t> </a:t>
            </a:r>
            <a:r>
              <a:rPr lang="en-US" sz="2800" b="1" dirty="0" err="1"/>
              <a:t>penyakit</a:t>
            </a:r>
            <a:r>
              <a:rPr lang="en-US" sz="2800" b="1" dirty="0"/>
              <a:t> </a:t>
            </a:r>
            <a:r>
              <a:rPr lang="en-US" sz="2800" b="1" dirty="0" err="1"/>
              <a:t>pada</a:t>
            </a:r>
            <a:r>
              <a:rPr lang="en-US" sz="2800" b="1" dirty="0"/>
              <a:t> </a:t>
            </a:r>
            <a:r>
              <a:rPr lang="en-US" sz="2800" b="1" dirty="0" err="1"/>
              <a:t>kelompok</a:t>
            </a:r>
            <a:r>
              <a:rPr lang="en-US" sz="2800" b="1" dirty="0"/>
              <a:t> </a:t>
            </a:r>
            <a:r>
              <a:rPr lang="en-US" sz="2800" b="1" dirty="0" err="1"/>
              <a:t>terpajan</a:t>
            </a:r>
            <a:r>
              <a:rPr lang="en-US" sz="2800" b="1" dirty="0"/>
              <a:t>;</a:t>
            </a:r>
            <a:endParaRPr lang="id-ID" sz="2800" b="1" dirty="0"/>
          </a:p>
          <a:p>
            <a:r>
              <a:rPr lang="en-US" sz="2800" b="1" dirty="0"/>
              <a:t>p</a:t>
            </a:r>
            <a:r>
              <a:rPr lang="en-US" sz="2800" b="1" baseline="-25000" dirty="0"/>
              <a:t>2</a:t>
            </a:r>
            <a:r>
              <a:rPr lang="en-US" sz="2800" b="1" dirty="0"/>
              <a:t>=</a:t>
            </a:r>
            <a:r>
              <a:rPr lang="en-US" sz="2800" b="1" dirty="0" err="1"/>
              <a:t>insiden</a:t>
            </a:r>
            <a:r>
              <a:rPr lang="en-US" sz="2800" b="1" dirty="0"/>
              <a:t> </a:t>
            </a:r>
            <a:r>
              <a:rPr lang="en-US" sz="2800" b="1" dirty="0" err="1"/>
              <a:t>penyakit</a:t>
            </a:r>
            <a:r>
              <a:rPr lang="en-US" sz="2800" b="1" dirty="0"/>
              <a:t> </a:t>
            </a:r>
            <a:r>
              <a:rPr lang="en-US" sz="2800" b="1" dirty="0" err="1"/>
              <a:t>pada</a:t>
            </a:r>
            <a:r>
              <a:rPr lang="en-US" sz="2800" b="1" dirty="0"/>
              <a:t> </a:t>
            </a:r>
            <a:r>
              <a:rPr lang="en-US" sz="2800" b="1" dirty="0" err="1"/>
              <a:t>kelompok</a:t>
            </a:r>
            <a:r>
              <a:rPr lang="en-US" sz="2800" b="1" dirty="0"/>
              <a:t> </a:t>
            </a:r>
            <a:r>
              <a:rPr lang="en-US" sz="2800" b="1" dirty="0" err="1"/>
              <a:t>tidak</a:t>
            </a:r>
            <a:r>
              <a:rPr lang="en-US" sz="2800" b="1" dirty="0"/>
              <a:t> </a:t>
            </a:r>
            <a:r>
              <a:rPr lang="en-US" sz="2800" b="1" dirty="0" err="1"/>
              <a:t>terpajan</a:t>
            </a:r>
            <a:r>
              <a:rPr lang="en-US" sz="2800" b="1" dirty="0"/>
              <a:t>.</a:t>
            </a:r>
            <a:endParaRPr lang="id-ID" sz="2800" b="1" dirty="0"/>
          </a:p>
          <a:p>
            <a:endParaRPr lang="id-ID" dirty="0"/>
          </a:p>
        </p:txBody>
      </p:sp>
    </p:spTree>
    <p:extLst>
      <p:ext uri="{BB962C8B-B14F-4D97-AF65-F5344CB8AC3E}">
        <p14:creationId xmlns:p14="http://schemas.microsoft.com/office/powerpoint/2010/main" val="2503219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599"/>
            <a:ext cx="8686800" cy="6124754"/>
          </a:xfrm>
          <a:prstGeom prst="rect">
            <a:avLst/>
          </a:prstGeom>
          <a:noFill/>
        </p:spPr>
        <p:txBody>
          <a:bodyPr wrap="square" rtlCol="0">
            <a:spAutoFit/>
          </a:bodyPr>
          <a:lstStyle/>
          <a:p>
            <a:pPr algn="ctr"/>
            <a:r>
              <a:rPr lang="en-US" sz="2800" b="1" u="sng" dirty="0"/>
              <a:t>Contoh-5</a:t>
            </a:r>
            <a:br>
              <a:rPr lang="en-US" sz="2800" b="1" u="sng" dirty="0"/>
            </a:br>
            <a:r>
              <a:rPr lang="en-US" sz="2800" b="1" dirty="0" err="1"/>
              <a:t>Tujuan</a:t>
            </a:r>
            <a:r>
              <a:rPr lang="en-US" sz="2800" b="1" dirty="0"/>
              <a:t> </a:t>
            </a:r>
            <a:r>
              <a:rPr lang="en-US" sz="2800" b="1" dirty="0" err="1"/>
              <a:t>riset</a:t>
            </a:r>
            <a:r>
              <a:rPr lang="en-US" sz="2800" b="1" dirty="0"/>
              <a:t>: </a:t>
            </a:r>
            <a:r>
              <a:rPr lang="en-US" sz="2800" b="1" dirty="0" err="1" smtClean="0"/>
              <a:t>buktikan</a:t>
            </a:r>
            <a:r>
              <a:rPr lang="en-US" sz="2800" b="1" dirty="0" smtClean="0"/>
              <a:t> </a:t>
            </a:r>
            <a:r>
              <a:rPr lang="en-US" sz="2800" b="1" dirty="0" err="1"/>
              <a:t>apakah</a:t>
            </a:r>
            <a:r>
              <a:rPr lang="en-US" sz="2800" b="1" dirty="0"/>
              <a:t> </a:t>
            </a:r>
            <a:r>
              <a:rPr lang="en-US" sz="2800" b="1" dirty="0" err="1"/>
              <a:t>risiko</a:t>
            </a:r>
            <a:r>
              <a:rPr lang="en-US" sz="2800" b="1" dirty="0"/>
              <a:t> </a:t>
            </a:r>
            <a:r>
              <a:rPr lang="en-US" sz="2800" b="1" dirty="0" err="1"/>
              <a:t>meninggal</a:t>
            </a:r>
            <a:r>
              <a:rPr lang="en-US" sz="2800" b="1" dirty="0"/>
              <a:t> </a:t>
            </a:r>
            <a:r>
              <a:rPr lang="en-US" sz="2800" b="1" dirty="0" err="1"/>
              <a:t>akibat</a:t>
            </a:r>
            <a:r>
              <a:rPr lang="en-US" sz="2800" b="1" dirty="0"/>
              <a:t> </a:t>
            </a:r>
            <a:r>
              <a:rPr lang="en-US" sz="2800" b="1" dirty="0" err="1"/>
              <a:t>terapi</a:t>
            </a:r>
            <a:r>
              <a:rPr lang="en-US" sz="2800" b="1" dirty="0"/>
              <a:t> </a:t>
            </a:r>
            <a:r>
              <a:rPr lang="en-US" sz="2800" b="1" dirty="0" err="1"/>
              <a:t>radiasi</a:t>
            </a:r>
            <a:r>
              <a:rPr lang="en-US" sz="2800" b="1" dirty="0"/>
              <a:t> &lt;</a:t>
            </a:r>
            <a:r>
              <a:rPr lang="en-US" sz="2800" b="1" dirty="0" smtClean="0"/>
              <a:t> </a:t>
            </a:r>
            <a:r>
              <a:rPr lang="en-US" sz="2800" b="1" dirty="0" err="1"/>
              <a:t>terapi</a:t>
            </a:r>
            <a:r>
              <a:rPr lang="en-US" sz="2800" b="1" dirty="0"/>
              <a:t> </a:t>
            </a:r>
            <a:r>
              <a:rPr lang="en-US" sz="2800" b="1" dirty="0" err="1"/>
              <a:t>pembedahan</a:t>
            </a:r>
            <a:r>
              <a:rPr lang="en-US" sz="2800" b="1" dirty="0"/>
              <a:t>. </a:t>
            </a:r>
            <a:endParaRPr lang="en-US" sz="2800" b="1" dirty="0" smtClean="0"/>
          </a:p>
          <a:p>
            <a:endParaRPr lang="id-ID" sz="2800" b="1" dirty="0" smtClean="0"/>
          </a:p>
          <a:p>
            <a:r>
              <a:rPr lang="en-US" sz="2800" b="1" dirty="0" err="1" smtClean="0"/>
              <a:t>Proporsi</a:t>
            </a:r>
            <a:r>
              <a:rPr lang="en-US" sz="2800" b="1" dirty="0" smtClean="0"/>
              <a:t> </a:t>
            </a:r>
            <a:r>
              <a:rPr lang="en-US" sz="2800" b="1" dirty="0" err="1"/>
              <a:t>meninggal</a:t>
            </a:r>
            <a:r>
              <a:rPr lang="en-US" sz="2800" b="1" dirty="0"/>
              <a:t> </a:t>
            </a:r>
            <a:r>
              <a:rPr lang="en-US" sz="2800" b="1" dirty="0" err="1"/>
              <a:t>pada</a:t>
            </a:r>
            <a:r>
              <a:rPr lang="en-US" sz="2800" b="1" dirty="0"/>
              <a:t> </a:t>
            </a:r>
            <a:r>
              <a:rPr lang="en-US" sz="2800" b="1" dirty="0" err="1"/>
              <a:t>terapi</a:t>
            </a:r>
            <a:r>
              <a:rPr lang="en-US" sz="2800" b="1" dirty="0"/>
              <a:t> </a:t>
            </a:r>
            <a:r>
              <a:rPr lang="en-US" sz="2800" b="1" dirty="0" err="1"/>
              <a:t>pembedahan</a:t>
            </a:r>
            <a:r>
              <a:rPr lang="en-US" sz="2800" b="1" dirty="0"/>
              <a:t> </a:t>
            </a:r>
            <a:r>
              <a:rPr lang="en-US" sz="2800" b="1" dirty="0" err="1"/>
              <a:t>dalam</a:t>
            </a:r>
            <a:r>
              <a:rPr lang="en-US" sz="2800" b="1" dirty="0"/>
              <a:t> </a:t>
            </a:r>
            <a:r>
              <a:rPr lang="en-US" sz="2800" b="1" dirty="0" err="1"/>
              <a:t>waktu</a:t>
            </a:r>
            <a:r>
              <a:rPr lang="en-US" sz="2800" b="1" dirty="0"/>
              <a:t> 5 </a:t>
            </a:r>
            <a:r>
              <a:rPr lang="en-US" sz="2800" b="1" dirty="0" err="1"/>
              <a:t>tahun</a:t>
            </a:r>
            <a:r>
              <a:rPr lang="en-US" sz="2800" b="1" dirty="0"/>
              <a:t> </a:t>
            </a:r>
            <a:r>
              <a:rPr lang="en-US" sz="2800" b="1" dirty="0" err="1" smtClean="0"/>
              <a:t>adl</a:t>
            </a:r>
            <a:r>
              <a:rPr lang="en-US" sz="2800" b="1" dirty="0" smtClean="0"/>
              <a:t> </a:t>
            </a:r>
            <a:r>
              <a:rPr lang="en-US" sz="2800" b="1" dirty="0"/>
              <a:t>35% (p</a:t>
            </a:r>
            <a:r>
              <a:rPr lang="en-US" sz="2800" b="1" baseline="-25000" dirty="0"/>
              <a:t>2</a:t>
            </a:r>
            <a:r>
              <a:rPr lang="en-US" sz="2800" b="1" dirty="0"/>
              <a:t>=35%), </a:t>
            </a:r>
            <a:endParaRPr lang="en-US" sz="2800" b="1" dirty="0" smtClean="0"/>
          </a:p>
          <a:p>
            <a:endParaRPr lang="en-US" sz="2800" b="1" dirty="0" smtClean="0"/>
          </a:p>
          <a:p>
            <a:r>
              <a:rPr lang="en-US" sz="2800" b="1" dirty="0" err="1"/>
              <a:t>P</a:t>
            </a:r>
            <a:r>
              <a:rPr lang="en-US" sz="2800" b="1" dirty="0" err="1" smtClean="0"/>
              <a:t>eneliti</a:t>
            </a:r>
            <a:r>
              <a:rPr lang="en-US" sz="2800" b="1" dirty="0" smtClean="0"/>
              <a:t> </a:t>
            </a:r>
            <a:r>
              <a:rPr lang="en-US" sz="2800" b="1" dirty="0" err="1"/>
              <a:t>menduga</a:t>
            </a:r>
            <a:r>
              <a:rPr lang="en-US" sz="2800" b="1" dirty="0"/>
              <a:t> </a:t>
            </a:r>
            <a:r>
              <a:rPr lang="id-ID" sz="2800" b="1" dirty="0"/>
              <a:t>risiko kematian pada terapi radiasi </a:t>
            </a:r>
            <a:r>
              <a:rPr lang="id-ID" sz="2800" b="1" dirty="0" smtClean="0"/>
              <a:t>adl </a:t>
            </a:r>
            <a:r>
              <a:rPr lang="id-ID" sz="2800" b="1" dirty="0"/>
              <a:t>separuh dari terapi pembedahan</a:t>
            </a:r>
            <a:r>
              <a:rPr lang="en-US" sz="2800" b="1" dirty="0"/>
              <a:t> (RR=0,5), </a:t>
            </a:r>
            <a:endParaRPr lang="en-US" sz="2800" b="1" dirty="0" smtClean="0"/>
          </a:p>
          <a:p>
            <a:endParaRPr lang="en-US" sz="2800" b="1" dirty="0"/>
          </a:p>
          <a:p>
            <a:r>
              <a:rPr lang="en-US" sz="2800" b="1" dirty="0" err="1"/>
              <a:t>P</a:t>
            </a:r>
            <a:r>
              <a:rPr lang="en-US" sz="2800" b="1" dirty="0" err="1" smtClean="0"/>
              <a:t>eneliti</a:t>
            </a:r>
            <a:r>
              <a:rPr lang="en-US" sz="2800" b="1" dirty="0" smtClean="0"/>
              <a:t> </a:t>
            </a:r>
            <a:r>
              <a:rPr lang="en-US" sz="2800" b="1" dirty="0" err="1"/>
              <a:t>menginginkan</a:t>
            </a:r>
            <a:r>
              <a:rPr lang="en-US" sz="2800" b="1" dirty="0"/>
              <a:t> </a:t>
            </a:r>
            <a:r>
              <a:rPr lang="en-US" sz="2800" b="1" dirty="0" err="1"/>
              <a:t>derajat</a:t>
            </a:r>
            <a:r>
              <a:rPr lang="en-US" sz="2800" b="1" dirty="0"/>
              <a:t> </a:t>
            </a:r>
            <a:r>
              <a:rPr lang="en-US" sz="2800" b="1" dirty="0" err="1"/>
              <a:t>kemaknaan</a:t>
            </a:r>
            <a:r>
              <a:rPr lang="en-US" sz="2800" b="1" dirty="0"/>
              <a:t> 5% (Z</a:t>
            </a:r>
            <a:r>
              <a:rPr lang="en-US" sz="2800" b="1" baseline="-25000" dirty="0"/>
              <a:t>α/2</a:t>
            </a:r>
            <a:r>
              <a:rPr lang="en-US" sz="2800" b="1" dirty="0"/>
              <a:t>= 1,64) </a:t>
            </a:r>
            <a:r>
              <a:rPr lang="en-US" sz="2800" b="1" dirty="0" err="1"/>
              <a:t>dan</a:t>
            </a:r>
            <a:r>
              <a:rPr lang="en-US" sz="2800" b="1" dirty="0"/>
              <a:t> </a:t>
            </a:r>
            <a:r>
              <a:rPr lang="en-US" sz="2800" b="1" dirty="0" err="1"/>
              <a:t>kekuatan</a:t>
            </a:r>
            <a:r>
              <a:rPr lang="en-US" sz="2800" b="1" dirty="0"/>
              <a:t> </a:t>
            </a:r>
            <a:r>
              <a:rPr lang="en-US" sz="2800" b="1" dirty="0" err="1"/>
              <a:t>uji</a:t>
            </a:r>
            <a:r>
              <a:rPr lang="en-US" sz="2800" b="1" dirty="0"/>
              <a:t> 90% (</a:t>
            </a:r>
            <a:r>
              <a:rPr lang="en-US" sz="2800" b="1" dirty="0" err="1"/>
              <a:t>Z</a:t>
            </a:r>
            <a:r>
              <a:rPr lang="en-US" sz="2800" b="1" baseline="-25000" dirty="0" err="1">
                <a:latin typeface="Symbol" panose="05050102010706020507" pitchFamily="18" charset="2"/>
              </a:rPr>
              <a:t>b</a:t>
            </a:r>
            <a:r>
              <a:rPr lang="en-US" sz="2800" b="1" dirty="0"/>
              <a:t>= 1,28), </a:t>
            </a:r>
            <a:r>
              <a:rPr lang="en-US" sz="2800" b="1" dirty="0" err="1"/>
              <a:t>maka</a:t>
            </a:r>
            <a:r>
              <a:rPr lang="en-US" sz="2800" b="1" dirty="0"/>
              <a:t> p1 </a:t>
            </a:r>
            <a:r>
              <a:rPr lang="en-US" sz="2800" b="1" dirty="0" err="1"/>
              <a:t>dan</a:t>
            </a:r>
            <a:r>
              <a:rPr lang="en-US" sz="2800" b="1" dirty="0"/>
              <a:t> P </a:t>
            </a:r>
            <a:r>
              <a:rPr lang="en-US" sz="2800" b="1" dirty="0" err="1"/>
              <a:t>dapat</a:t>
            </a:r>
            <a:r>
              <a:rPr lang="en-US" sz="2800" b="1" dirty="0"/>
              <a:t> </a:t>
            </a:r>
            <a:r>
              <a:rPr lang="en-US" sz="2800" b="1" dirty="0" err="1"/>
              <a:t>dihitung</a:t>
            </a:r>
            <a:r>
              <a:rPr lang="en-US" sz="2800" b="1" dirty="0"/>
              <a:t> </a:t>
            </a:r>
            <a:r>
              <a:rPr lang="en-US" sz="2800" b="1" dirty="0" err="1"/>
              <a:t>sbb</a:t>
            </a:r>
            <a:r>
              <a:rPr lang="en-US" sz="2800" b="1" dirty="0"/>
              <a:t>:</a:t>
            </a:r>
            <a:endParaRPr lang="id-ID" sz="2800" b="1" dirty="0"/>
          </a:p>
          <a:p>
            <a:endParaRPr lang="id-ID" sz="2800" b="1" dirty="0"/>
          </a:p>
        </p:txBody>
      </p:sp>
    </p:spTree>
    <p:extLst>
      <p:ext uri="{BB962C8B-B14F-4D97-AF65-F5344CB8AC3E}">
        <p14:creationId xmlns:p14="http://schemas.microsoft.com/office/powerpoint/2010/main" val="14820234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3" name="Object 2"/>
          <p:cNvGraphicFramePr>
            <a:graphicFrameLocks noChangeAspect="1"/>
          </p:cNvGraphicFramePr>
          <p:nvPr>
            <p:extLst>
              <p:ext uri="{D42A27DB-BD31-4B8C-83A1-F6EECF244321}">
                <p14:modId xmlns:p14="http://schemas.microsoft.com/office/powerpoint/2010/main" val="598049326"/>
              </p:ext>
            </p:extLst>
          </p:nvPr>
        </p:nvGraphicFramePr>
        <p:xfrm>
          <a:off x="152400" y="304800"/>
          <a:ext cx="7664450" cy="762000"/>
        </p:xfrm>
        <a:graphic>
          <a:graphicData uri="http://schemas.openxmlformats.org/presentationml/2006/ole">
            <mc:AlternateContent xmlns:mc="http://schemas.openxmlformats.org/markup-compatibility/2006">
              <mc:Choice xmlns:v="urn:schemas-microsoft-com:vml" Requires="v">
                <p:oleObj spid="_x0000_s11274" name="Equation" r:id="rId3" imgW="2005729" imgH="203112" progId="Equation.3">
                  <p:embed/>
                </p:oleObj>
              </mc:Choice>
              <mc:Fallback>
                <p:oleObj name="Equation" r:id="rId3" imgW="2005729" imgH="203112"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04800"/>
                        <a:ext cx="7664450" cy="762000"/>
                      </a:xfrm>
                      <a:prstGeom prst="rect">
                        <a:avLst/>
                      </a:prstGeom>
                      <a:noFill/>
                    </p:spPr>
                  </p:pic>
                </p:oleObj>
              </mc:Fallback>
            </mc:AlternateContent>
          </a:graphicData>
        </a:graphic>
      </p:graphicFrame>
      <p:sp>
        <p:nvSpPr>
          <p:cNvPr id="4" name="TextBox 3"/>
          <p:cNvSpPr txBox="1"/>
          <p:nvPr/>
        </p:nvSpPr>
        <p:spPr>
          <a:xfrm>
            <a:off x="304800" y="1447800"/>
            <a:ext cx="8305800" cy="1231106"/>
          </a:xfrm>
          <a:prstGeom prst="rect">
            <a:avLst/>
          </a:prstGeom>
          <a:noFill/>
        </p:spPr>
        <p:txBody>
          <a:bodyPr wrap="square" rtlCol="0">
            <a:spAutoFit/>
          </a:bodyPr>
          <a:lstStyle/>
          <a:p>
            <a:r>
              <a:rPr lang="en-US" sz="2800" b="1" dirty="0" err="1" smtClean="0"/>
              <a:t>besar</a:t>
            </a:r>
            <a:r>
              <a:rPr lang="en-US" sz="2800" b="1" dirty="0" smtClean="0"/>
              <a:t> </a:t>
            </a:r>
            <a:r>
              <a:rPr lang="en-US" sz="2800" b="1" dirty="0" err="1"/>
              <a:t>sampel</a:t>
            </a:r>
            <a:r>
              <a:rPr lang="en-US" sz="2800" b="1" dirty="0"/>
              <a:t> minimum </a:t>
            </a:r>
            <a:r>
              <a:rPr lang="en-US" sz="2800" b="1" dirty="0" err="1" smtClean="0"/>
              <a:t>adl</a:t>
            </a:r>
            <a:r>
              <a:rPr lang="en-US" sz="2800" b="1" dirty="0" smtClean="0"/>
              <a:t> </a:t>
            </a:r>
            <a:r>
              <a:rPr lang="en-US" sz="2800" b="1" dirty="0"/>
              <a:t>262 </a:t>
            </a:r>
            <a:r>
              <a:rPr lang="en-US" sz="2800" b="1" dirty="0" err="1"/>
              <a:t>sampel</a:t>
            </a:r>
            <a:r>
              <a:rPr lang="en-US" sz="2800" b="1" dirty="0"/>
              <a:t> </a:t>
            </a:r>
            <a:r>
              <a:rPr lang="en-US" sz="2800" b="1" dirty="0" err="1" smtClean="0"/>
              <a:t>dgn</a:t>
            </a:r>
            <a:r>
              <a:rPr lang="en-US" sz="2800" b="1" dirty="0" smtClean="0"/>
              <a:t> </a:t>
            </a:r>
            <a:r>
              <a:rPr lang="en-US" sz="2800" b="1" dirty="0" err="1"/>
              <a:t>rincian</a:t>
            </a:r>
            <a:r>
              <a:rPr lang="en-US" sz="2800" b="1" dirty="0"/>
              <a:t> 131 </a:t>
            </a:r>
            <a:r>
              <a:rPr lang="en-US" sz="2800" b="1" dirty="0" err="1"/>
              <a:t>sampel</a:t>
            </a:r>
            <a:r>
              <a:rPr lang="en-US" sz="2800" b="1" dirty="0"/>
              <a:t> </a:t>
            </a:r>
            <a:r>
              <a:rPr lang="en-US" sz="2800" b="1" dirty="0" err="1"/>
              <a:t>terapi</a:t>
            </a:r>
            <a:r>
              <a:rPr lang="en-US" sz="2800" b="1" dirty="0"/>
              <a:t> </a:t>
            </a:r>
            <a:r>
              <a:rPr lang="en-US" sz="2800" b="1" dirty="0" err="1"/>
              <a:t>bedah</a:t>
            </a:r>
            <a:r>
              <a:rPr lang="en-US" sz="2800" b="1" dirty="0"/>
              <a:t> </a:t>
            </a:r>
            <a:r>
              <a:rPr lang="en-US" sz="2800" b="1" dirty="0" smtClean="0"/>
              <a:t>&amp; </a:t>
            </a:r>
            <a:r>
              <a:rPr lang="en-US" sz="2800" b="1" dirty="0"/>
              <a:t>131 </a:t>
            </a:r>
            <a:r>
              <a:rPr lang="en-US" sz="2800" b="1" dirty="0" err="1"/>
              <a:t>sampel</a:t>
            </a:r>
            <a:r>
              <a:rPr lang="en-US" sz="2800" b="1" dirty="0"/>
              <a:t> </a:t>
            </a:r>
            <a:r>
              <a:rPr lang="en-US" sz="2800" b="1" dirty="0" err="1"/>
              <a:t>terapi</a:t>
            </a:r>
            <a:r>
              <a:rPr lang="en-US" sz="2800" b="1" dirty="0"/>
              <a:t> </a:t>
            </a:r>
            <a:r>
              <a:rPr lang="en-US" sz="2800" b="1" dirty="0" err="1"/>
              <a:t>radiasi</a:t>
            </a:r>
            <a:endParaRPr lang="id-ID" sz="2800" b="1" dirty="0"/>
          </a:p>
          <a:p>
            <a:endParaRPr lang="id-ID" dirty="0"/>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6" name="Object 5"/>
          <p:cNvGraphicFramePr>
            <a:graphicFrameLocks noChangeAspect="1"/>
          </p:cNvGraphicFramePr>
          <p:nvPr>
            <p:extLst>
              <p:ext uri="{D42A27DB-BD31-4B8C-83A1-F6EECF244321}">
                <p14:modId xmlns:p14="http://schemas.microsoft.com/office/powerpoint/2010/main" val="2248556849"/>
              </p:ext>
            </p:extLst>
          </p:nvPr>
        </p:nvGraphicFramePr>
        <p:xfrm>
          <a:off x="228600" y="2971800"/>
          <a:ext cx="8301418" cy="762552"/>
        </p:xfrm>
        <a:graphic>
          <a:graphicData uri="http://schemas.openxmlformats.org/presentationml/2006/ole">
            <mc:AlternateContent xmlns:mc="http://schemas.openxmlformats.org/markup-compatibility/2006">
              <mc:Choice xmlns:v="urn:schemas-microsoft-com:vml" Requires="v">
                <p:oleObj spid="_x0000_s11275" name="Equation" r:id="rId5" imgW="5194300" imgH="482600" progId="Equation.3">
                  <p:embed/>
                </p:oleObj>
              </mc:Choice>
              <mc:Fallback>
                <p:oleObj name="Equation" r:id="rId5" imgW="5194300" imgH="482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2971800"/>
                        <a:ext cx="8301418" cy="762552"/>
                      </a:xfrm>
                      <a:prstGeom prst="rect">
                        <a:avLst/>
                      </a:prstGeom>
                      <a:noFill/>
                    </p:spPr>
                  </p:pic>
                </p:oleObj>
              </mc:Fallback>
            </mc:AlternateContent>
          </a:graphicData>
        </a:graphic>
      </p:graphicFrame>
      <p:sp>
        <p:nvSpPr>
          <p:cNvPr id="7" name="TextBox 6"/>
          <p:cNvSpPr txBox="1"/>
          <p:nvPr/>
        </p:nvSpPr>
        <p:spPr>
          <a:xfrm>
            <a:off x="304800" y="4191000"/>
            <a:ext cx="8534400" cy="2523768"/>
          </a:xfrm>
          <a:prstGeom prst="rect">
            <a:avLst/>
          </a:prstGeom>
          <a:noFill/>
        </p:spPr>
        <p:txBody>
          <a:bodyPr wrap="square" rtlCol="0">
            <a:spAutoFit/>
          </a:bodyPr>
          <a:lstStyle/>
          <a:p>
            <a:r>
              <a:rPr lang="id-ID" sz="2800" b="1" dirty="0"/>
              <a:t>Pada riset rancangan kohor,  p</a:t>
            </a:r>
            <a:r>
              <a:rPr lang="id-ID" sz="2800" b="1" baseline="-25000" dirty="0"/>
              <a:t>1</a:t>
            </a:r>
            <a:r>
              <a:rPr lang="id-ID" sz="2800" b="1" dirty="0"/>
              <a:t> </a:t>
            </a:r>
            <a:r>
              <a:rPr lang="id-ID" sz="2800" b="1" dirty="0" smtClean="0"/>
              <a:t>adl </a:t>
            </a:r>
            <a:r>
              <a:rPr lang="id-ID" sz="2800" b="1" dirty="0"/>
              <a:t>insiden sakit pada kelompok </a:t>
            </a:r>
            <a:r>
              <a:rPr lang="id-ID" sz="2800" b="1" dirty="0" smtClean="0"/>
              <a:t>yg </a:t>
            </a:r>
            <a:r>
              <a:rPr lang="id-ID" sz="2800" b="1" dirty="0"/>
              <a:t>terpajan dan p</a:t>
            </a:r>
            <a:r>
              <a:rPr lang="id-ID" sz="2800" b="1" baseline="-25000" dirty="0"/>
              <a:t>2</a:t>
            </a:r>
            <a:r>
              <a:rPr lang="id-ID" sz="2800" b="1" dirty="0"/>
              <a:t> </a:t>
            </a:r>
            <a:r>
              <a:rPr lang="id-ID" sz="2800" b="1" dirty="0" smtClean="0"/>
              <a:t>adl </a:t>
            </a:r>
            <a:r>
              <a:rPr lang="id-ID" sz="2800" b="1" dirty="0"/>
              <a:t>insiden sakit pada kelompok </a:t>
            </a:r>
            <a:r>
              <a:rPr lang="id-ID" sz="2800" b="1" dirty="0" smtClean="0"/>
              <a:t>yg </a:t>
            </a:r>
            <a:r>
              <a:rPr lang="id-ID" sz="2800" b="1" dirty="0"/>
              <a:t>tidak terpajan. </a:t>
            </a:r>
            <a:endParaRPr lang="en-US" sz="2800" b="1" dirty="0" smtClean="0"/>
          </a:p>
          <a:p>
            <a:endParaRPr lang="en-US" sz="2800" b="1" dirty="0" smtClean="0"/>
          </a:p>
          <a:p>
            <a:r>
              <a:rPr lang="id-ID" sz="2800" b="1" dirty="0" smtClean="0"/>
              <a:t>Dimana </a:t>
            </a:r>
            <a:r>
              <a:rPr lang="id-ID" sz="2800" b="1" dirty="0"/>
              <a:t>p</a:t>
            </a:r>
            <a:r>
              <a:rPr lang="id-ID" sz="2800" b="1" baseline="-25000" dirty="0"/>
              <a:t>1 </a:t>
            </a:r>
            <a:r>
              <a:rPr lang="id-ID" sz="2800" b="1" dirty="0"/>
              <a:t>= a / (a+b) dan p</a:t>
            </a:r>
            <a:r>
              <a:rPr lang="id-ID" sz="2800" b="1" baseline="-25000" dirty="0"/>
              <a:t>2 </a:t>
            </a:r>
            <a:r>
              <a:rPr lang="id-ID" sz="2800" b="1" dirty="0"/>
              <a:t>= c / (c+d).</a:t>
            </a:r>
          </a:p>
          <a:p>
            <a:endParaRPr lang="id-ID" dirty="0"/>
          </a:p>
        </p:txBody>
      </p:sp>
    </p:spTree>
    <p:extLst>
      <p:ext uri="{BB962C8B-B14F-4D97-AF65-F5344CB8AC3E}">
        <p14:creationId xmlns:p14="http://schemas.microsoft.com/office/powerpoint/2010/main" val="264767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45323078"/>
              </p:ext>
            </p:extLst>
          </p:nvPr>
        </p:nvGraphicFramePr>
        <p:xfrm>
          <a:off x="914400" y="1769827"/>
          <a:ext cx="6477000" cy="3473541"/>
        </p:xfrm>
        <a:graphic>
          <a:graphicData uri="http://schemas.openxmlformats.org/drawingml/2006/table">
            <a:tbl>
              <a:tblPr firstRow="1" firstCol="1" bandRow="1"/>
              <a:tblGrid>
                <a:gridCol w="1676400"/>
                <a:gridCol w="1676400"/>
                <a:gridCol w="1751592"/>
                <a:gridCol w="1372608"/>
              </a:tblGrid>
              <a:tr h="431756">
                <a:tc rowSpan="2">
                  <a:txBody>
                    <a:bodyPr/>
                    <a:lstStyle/>
                    <a:p>
                      <a:pPr marL="0" marR="0" algn="ctr">
                        <a:lnSpc>
                          <a:spcPct val="115000"/>
                        </a:lnSpc>
                        <a:spcBef>
                          <a:spcPts val="0"/>
                        </a:spcBef>
                        <a:spcAft>
                          <a:spcPts val="0"/>
                        </a:spcAft>
                      </a:pPr>
                      <a:r>
                        <a:rPr lang="en-US" sz="3600" b="1" dirty="0" err="1">
                          <a:solidFill>
                            <a:srgbClr val="000000"/>
                          </a:solidFill>
                          <a:effectLst/>
                          <a:latin typeface="Calibri"/>
                          <a:ea typeface="Times New Roman"/>
                          <a:cs typeface="Times New Roman"/>
                        </a:rPr>
                        <a:t>Pajanan</a:t>
                      </a:r>
                      <a:endParaRPr lang="id-ID" sz="3600" b="1" dirty="0">
                        <a:effectLst/>
                        <a:latin typeface="Calibri"/>
                        <a:ea typeface="Times New Roman"/>
                        <a:cs typeface="Calibri"/>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3600" b="1" dirty="0" err="1">
                          <a:solidFill>
                            <a:srgbClr val="000000"/>
                          </a:solidFill>
                          <a:effectLst/>
                          <a:latin typeface="Calibri"/>
                          <a:ea typeface="Times New Roman"/>
                          <a:cs typeface="Times New Roman"/>
                        </a:rPr>
                        <a:t>Sakit</a:t>
                      </a:r>
                      <a:endParaRPr lang="id-ID" sz="3600" b="1" dirty="0">
                        <a:effectLst/>
                        <a:latin typeface="Calibri"/>
                        <a:ea typeface="Times New Roman"/>
                        <a:cs typeface="Calibri"/>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id-ID"/>
                    </a:p>
                  </a:txBody>
                  <a:tcPr/>
                </a:tc>
                <a:tc rowSpan="2">
                  <a:txBody>
                    <a:bodyPr/>
                    <a:lstStyle/>
                    <a:p>
                      <a:pPr marL="0" marR="0" algn="ctr">
                        <a:lnSpc>
                          <a:spcPct val="115000"/>
                        </a:lnSpc>
                        <a:spcBef>
                          <a:spcPts val="0"/>
                        </a:spcBef>
                        <a:spcAft>
                          <a:spcPts val="0"/>
                        </a:spcAft>
                      </a:pPr>
                      <a:r>
                        <a:rPr lang="en-US" sz="3600" b="1" dirty="0">
                          <a:solidFill>
                            <a:srgbClr val="000000"/>
                          </a:solidFill>
                          <a:effectLst/>
                          <a:latin typeface="Calibri"/>
                          <a:ea typeface="Times New Roman"/>
                          <a:cs typeface="Times New Roman"/>
                        </a:rPr>
                        <a:t>Total</a:t>
                      </a:r>
                      <a:endParaRPr lang="id-ID" sz="3600" b="1" dirty="0">
                        <a:effectLst/>
                        <a:latin typeface="Calibri"/>
                        <a:ea typeface="Times New Roman"/>
                        <a:cs typeface="Calibri"/>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7535">
                <a:tc vMerge="1">
                  <a:txBody>
                    <a:bodyPr/>
                    <a:lstStyle/>
                    <a:p>
                      <a:endParaRPr lang="id-ID"/>
                    </a:p>
                  </a:txBody>
                  <a:tcPr/>
                </a:tc>
                <a:tc>
                  <a:txBody>
                    <a:bodyPr/>
                    <a:lstStyle/>
                    <a:p>
                      <a:pPr marL="0" marR="0" algn="ctr">
                        <a:lnSpc>
                          <a:spcPct val="115000"/>
                        </a:lnSpc>
                        <a:spcBef>
                          <a:spcPts val="0"/>
                        </a:spcBef>
                        <a:spcAft>
                          <a:spcPts val="0"/>
                        </a:spcAft>
                      </a:pPr>
                      <a:r>
                        <a:rPr lang="en-US" sz="3600" b="1" dirty="0" err="1">
                          <a:solidFill>
                            <a:srgbClr val="000000"/>
                          </a:solidFill>
                          <a:effectLst/>
                          <a:latin typeface="Calibri"/>
                          <a:ea typeface="Times New Roman"/>
                          <a:cs typeface="Times New Roman"/>
                        </a:rPr>
                        <a:t>Ya</a:t>
                      </a:r>
                      <a:endParaRPr lang="id-ID" sz="3600" b="1" dirty="0">
                        <a:effectLst/>
                        <a:latin typeface="Calibri"/>
                        <a:ea typeface="Times New Roman"/>
                        <a:cs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600" b="1" dirty="0" err="1">
                          <a:solidFill>
                            <a:srgbClr val="000000"/>
                          </a:solidFill>
                          <a:effectLst/>
                          <a:latin typeface="Calibri"/>
                          <a:ea typeface="Times New Roman"/>
                          <a:cs typeface="Times New Roman"/>
                        </a:rPr>
                        <a:t>Tidak</a:t>
                      </a:r>
                      <a:endParaRPr lang="id-ID" sz="3600" b="1" dirty="0">
                        <a:effectLst/>
                        <a:latin typeface="Calibri"/>
                        <a:ea typeface="Times New Roman"/>
                        <a:cs typeface="Calibri"/>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vMerge="1">
                  <a:txBody>
                    <a:bodyPr/>
                    <a:lstStyle/>
                    <a:p>
                      <a:endParaRPr lang="id-ID"/>
                    </a:p>
                  </a:txBody>
                  <a:tcPr/>
                </a:tc>
              </a:tr>
              <a:tr h="947535">
                <a:tc>
                  <a:txBody>
                    <a:bodyPr/>
                    <a:lstStyle/>
                    <a:p>
                      <a:pPr marL="0" marR="0">
                        <a:lnSpc>
                          <a:spcPct val="115000"/>
                        </a:lnSpc>
                        <a:spcBef>
                          <a:spcPts val="0"/>
                        </a:spcBef>
                        <a:spcAft>
                          <a:spcPts val="0"/>
                        </a:spcAft>
                      </a:pPr>
                      <a:r>
                        <a:rPr lang="en-US" sz="3600" b="1">
                          <a:solidFill>
                            <a:srgbClr val="000000"/>
                          </a:solidFill>
                          <a:effectLst/>
                          <a:latin typeface="Calibri"/>
                          <a:ea typeface="Times New Roman"/>
                          <a:cs typeface="Times New Roman"/>
                        </a:rPr>
                        <a:t>Ya</a:t>
                      </a:r>
                      <a:endParaRPr lang="id-ID" sz="3600" b="1">
                        <a:effectLst/>
                        <a:latin typeface="Calibri"/>
                        <a:ea typeface="Times New Roman"/>
                        <a:cs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4400" b="1" dirty="0">
                          <a:solidFill>
                            <a:srgbClr val="000000"/>
                          </a:solidFill>
                          <a:effectLst/>
                          <a:latin typeface="Calibri"/>
                          <a:ea typeface="Times New Roman"/>
                          <a:cs typeface="Times New Roman"/>
                        </a:rPr>
                        <a:t>a</a:t>
                      </a:r>
                      <a:endParaRPr lang="id-ID" sz="4400" b="1" dirty="0">
                        <a:effectLst/>
                        <a:latin typeface="Calibri"/>
                        <a:ea typeface="Times New Roman"/>
                        <a:cs typeface="Calibri"/>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4400" b="1" dirty="0">
                          <a:solidFill>
                            <a:srgbClr val="000000"/>
                          </a:solidFill>
                          <a:effectLst/>
                          <a:latin typeface="Calibri"/>
                          <a:ea typeface="Times New Roman"/>
                          <a:cs typeface="Times New Roman"/>
                        </a:rPr>
                        <a:t>b</a:t>
                      </a:r>
                      <a:endParaRPr lang="id-ID" sz="4400" b="1" dirty="0">
                        <a:effectLst/>
                        <a:latin typeface="Calibri"/>
                        <a:ea typeface="Times New Roman"/>
                        <a:cs typeface="Calibri"/>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3600" b="1" dirty="0" err="1">
                          <a:solidFill>
                            <a:srgbClr val="000000"/>
                          </a:solidFill>
                          <a:effectLst/>
                          <a:latin typeface="Calibri"/>
                          <a:ea typeface="Times New Roman"/>
                          <a:cs typeface="Times New Roman"/>
                        </a:rPr>
                        <a:t>a+b</a:t>
                      </a:r>
                      <a:endParaRPr lang="id-ID" sz="3600" b="1" dirty="0">
                        <a:effectLst/>
                        <a:latin typeface="Calibri"/>
                        <a:ea typeface="Times New Roman"/>
                        <a:cs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947535">
                <a:tc>
                  <a:txBody>
                    <a:bodyPr/>
                    <a:lstStyle/>
                    <a:p>
                      <a:pPr marL="0" marR="0">
                        <a:lnSpc>
                          <a:spcPct val="115000"/>
                        </a:lnSpc>
                        <a:spcBef>
                          <a:spcPts val="0"/>
                        </a:spcBef>
                        <a:spcAft>
                          <a:spcPts val="0"/>
                        </a:spcAft>
                      </a:pPr>
                      <a:r>
                        <a:rPr lang="en-US" sz="3600" b="1">
                          <a:solidFill>
                            <a:srgbClr val="000000"/>
                          </a:solidFill>
                          <a:effectLst/>
                          <a:latin typeface="Calibri"/>
                          <a:ea typeface="Times New Roman"/>
                          <a:cs typeface="Times New Roman"/>
                        </a:rPr>
                        <a:t>Tidak</a:t>
                      </a:r>
                      <a:endParaRPr lang="id-ID" sz="3600" b="1">
                        <a:effectLst/>
                        <a:latin typeface="Calibri"/>
                        <a:ea typeface="Times New Roman"/>
                        <a:cs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400" b="1" dirty="0">
                          <a:solidFill>
                            <a:srgbClr val="000000"/>
                          </a:solidFill>
                          <a:effectLst/>
                          <a:latin typeface="Calibri"/>
                          <a:ea typeface="Times New Roman"/>
                          <a:cs typeface="Times New Roman"/>
                        </a:rPr>
                        <a:t>c</a:t>
                      </a:r>
                      <a:endParaRPr lang="id-ID" sz="4400" b="1" dirty="0">
                        <a:effectLst/>
                        <a:latin typeface="Calibri"/>
                        <a:ea typeface="Times New Roman"/>
                        <a:cs typeface="Calibri"/>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400" b="1" dirty="0">
                          <a:solidFill>
                            <a:srgbClr val="000000"/>
                          </a:solidFill>
                          <a:effectLst/>
                          <a:latin typeface="Calibri"/>
                          <a:ea typeface="Times New Roman"/>
                          <a:cs typeface="Times New Roman"/>
                        </a:rPr>
                        <a:t>d</a:t>
                      </a:r>
                      <a:endParaRPr lang="id-ID" sz="4400" b="1" dirty="0">
                        <a:effectLst/>
                        <a:latin typeface="Calibri"/>
                        <a:ea typeface="Times New Roman"/>
                        <a:cs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3600" b="1" dirty="0" err="1">
                          <a:solidFill>
                            <a:srgbClr val="000000"/>
                          </a:solidFill>
                          <a:effectLst/>
                          <a:latin typeface="Calibri"/>
                          <a:ea typeface="Times New Roman"/>
                          <a:cs typeface="Times New Roman"/>
                        </a:rPr>
                        <a:t>c+d</a:t>
                      </a:r>
                      <a:endParaRPr lang="id-ID" sz="3600" b="1" dirty="0">
                        <a:effectLst/>
                        <a:latin typeface="Calibri"/>
                        <a:ea typeface="Times New Roman"/>
                        <a:cs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532680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5262979"/>
          </a:xfrm>
          <a:prstGeom prst="rect">
            <a:avLst/>
          </a:prstGeom>
          <a:noFill/>
        </p:spPr>
        <p:txBody>
          <a:bodyPr wrap="square" rtlCol="0">
            <a:spAutoFit/>
          </a:bodyPr>
          <a:lstStyle/>
          <a:p>
            <a:pPr marL="0" lvl="2"/>
            <a:r>
              <a:rPr lang="en-US" sz="2800" b="1" i="1" dirty="0" err="1"/>
              <a:t>Besar</a:t>
            </a:r>
            <a:r>
              <a:rPr lang="en-US" sz="2800" b="1" i="1" dirty="0"/>
              <a:t> </a:t>
            </a:r>
            <a:r>
              <a:rPr lang="en-US" sz="2800" b="1" i="1" dirty="0" err="1"/>
              <a:t>sampel</a:t>
            </a:r>
            <a:r>
              <a:rPr lang="en-US" sz="2800" b="1" i="1" dirty="0"/>
              <a:t> </a:t>
            </a:r>
            <a:r>
              <a:rPr lang="en-US" sz="2800" b="1" i="1" dirty="0" err="1"/>
              <a:t>pada</a:t>
            </a:r>
            <a:r>
              <a:rPr lang="en-US" sz="2800" b="1" i="1" dirty="0"/>
              <a:t> </a:t>
            </a:r>
            <a:r>
              <a:rPr lang="en-US" sz="2800" b="1" i="1" dirty="0" err="1"/>
              <a:t>rancangan</a:t>
            </a:r>
            <a:r>
              <a:rPr lang="en-US" sz="2800" b="1" i="1" dirty="0"/>
              <a:t> </a:t>
            </a:r>
            <a:r>
              <a:rPr lang="en-US" sz="2800" b="1" i="1" dirty="0" err="1"/>
              <a:t>riset</a:t>
            </a:r>
            <a:r>
              <a:rPr lang="en-US" sz="2800" b="1" i="1" dirty="0"/>
              <a:t> </a:t>
            </a:r>
            <a:r>
              <a:rPr lang="en-US" sz="2800" b="1" i="1" dirty="0" err="1"/>
              <a:t>kasus</a:t>
            </a:r>
            <a:r>
              <a:rPr lang="en-US" sz="2800" b="1" i="1" dirty="0"/>
              <a:t> control </a:t>
            </a:r>
            <a:endParaRPr lang="id-ID" sz="2800" b="1" dirty="0"/>
          </a:p>
          <a:p>
            <a:endParaRPr lang="en-US" sz="2800" b="1" dirty="0" smtClean="0"/>
          </a:p>
          <a:p>
            <a:r>
              <a:rPr lang="id-ID" sz="2800" b="1" dirty="0" smtClean="0"/>
              <a:t>Rancangan </a:t>
            </a:r>
            <a:r>
              <a:rPr lang="id-ID" sz="2800" b="1" dirty="0"/>
              <a:t>riset kasus kontrol biasanya digunakan </a:t>
            </a:r>
            <a:r>
              <a:rPr lang="en-US" sz="2800" b="1" dirty="0"/>
              <a:t>u</a:t>
            </a:r>
            <a:r>
              <a:rPr lang="id-ID" sz="2800" b="1" dirty="0" smtClean="0"/>
              <a:t>tk </a:t>
            </a:r>
            <a:r>
              <a:rPr lang="en-US" sz="2800" b="1" dirty="0" smtClean="0"/>
              <a:t>k</a:t>
            </a:r>
            <a:r>
              <a:rPr lang="id-ID" sz="2800" b="1" dirty="0" smtClean="0"/>
              <a:t>etahui </a:t>
            </a:r>
            <a:r>
              <a:rPr lang="id-ID" sz="2800" b="1" dirty="0"/>
              <a:t>berbagai faktor risiko dari suatu penyakit. </a:t>
            </a:r>
            <a:r>
              <a:rPr lang="en-US" sz="2800" b="1" dirty="0"/>
              <a:t>Ada </a:t>
            </a:r>
            <a:r>
              <a:rPr lang="en-US" sz="2800" b="1" dirty="0" err="1"/>
              <a:t>kelompok</a:t>
            </a:r>
            <a:r>
              <a:rPr lang="en-US" sz="2800" b="1" dirty="0"/>
              <a:t> </a:t>
            </a:r>
            <a:r>
              <a:rPr lang="en-US" sz="2800" b="1" dirty="0" err="1"/>
              <a:t>kasus</a:t>
            </a:r>
            <a:r>
              <a:rPr lang="en-US" sz="2800" b="1" dirty="0"/>
              <a:t> (</a:t>
            </a:r>
            <a:r>
              <a:rPr lang="id-ID" sz="2800" b="1" dirty="0"/>
              <a:t>sub</a:t>
            </a:r>
            <a:r>
              <a:rPr lang="en-US" sz="2800" b="1" dirty="0"/>
              <a:t>j</a:t>
            </a:r>
            <a:r>
              <a:rPr lang="id-ID" sz="2800" b="1" dirty="0"/>
              <a:t>ek dengan penyakit) </a:t>
            </a:r>
            <a:r>
              <a:rPr lang="en-US" sz="2800" b="1" dirty="0" err="1"/>
              <a:t>dan</a:t>
            </a:r>
            <a:r>
              <a:rPr lang="en-US" sz="2800" b="1" dirty="0"/>
              <a:t> </a:t>
            </a:r>
            <a:r>
              <a:rPr lang="en-US" sz="2800" b="1" dirty="0" err="1"/>
              <a:t>kontrol</a:t>
            </a:r>
            <a:r>
              <a:rPr lang="en-US" sz="2800" b="1" dirty="0"/>
              <a:t> (</a:t>
            </a:r>
            <a:r>
              <a:rPr lang="id-ID" sz="2800" b="1" dirty="0"/>
              <a:t>sub</a:t>
            </a:r>
            <a:r>
              <a:rPr lang="en-US" sz="2800" b="1" dirty="0"/>
              <a:t>j</a:t>
            </a:r>
            <a:r>
              <a:rPr lang="id-ID" sz="2800" b="1" dirty="0"/>
              <a:t>ek tanpa penyakit</a:t>
            </a:r>
            <a:r>
              <a:rPr lang="en-US" sz="2800" b="1" dirty="0"/>
              <a:t>), </a:t>
            </a:r>
            <a:r>
              <a:rPr lang="en-US" sz="2800" b="1" dirty="0" err="1"/>
              <a:t>kemudian</a:t>
            </a:r>
            <a:r>
              <a:rPr lang="en-US" sz="2800" b="1" dirty="0"/>
              <a:t> </a:t>
            </a:r>
            <a:r>
              <a:rPr lang="id-ID" sz="2800" b="1" dirty="0"/>
              <a:t>peneliti </a:t>
            </a:r>
            <a:r>
              <a:rPr lang="en-US" sz="2800" b="1" dirty="0" err="1" smtClean="0"/>
              <a:t>bandingkan</a:t>
            </a:r>
            <a:r>
              <a:rPr lang="en-US" sz="2800" b="1" dirty="0" smtClean="0"/>
              <a:t> </a:t>
            </a:r>
            <a:r>
              <a:rPr lang="id-ID" sz="2800" b="1" dirty="0"/>
              <a:t>proporsi kasus </a:t>
            </a:r>
            <a:r>
              <a:rPr lang="id-ID" sz="2800" b="1" dirty="0" smtClean="0"/>
              <a:t>yg </a:t>
            </a:r>
            <a:r>
              <a:rPr lang="id-ID" sz="2800" b="1" dirty="0"/>
              <a:t>terpajan </a:t>
            </a:r>
            <a:r>
              <a:rPr lang="en-US" sz="2800" b="1" dirty="0"/>
              <a:t>&amp;</a:t>
            </a:r>
            <a:r>
              <a:rPr lang="id-ID" sz="2800" b="1" dirty="0" smtClean="0"/>
              <a:t> </a:t>
            </a:r>
            <a:r>
              <a:rPr lang="id-ID" sz="2800" b="1" dirty="0"/>
              <a:t>proporsi kontrol </a:t>
            </a:r>
            <a:r>
              <a:rPr lang="id-ID" sz="2800" b="1" dirty="0" smtClean="0"/>
              <a:t>yg </a:t>
            </a:r>
            <a:r>
              <a:rPr lang="id-ID" sz="2800" b="1" dirty="0"/>
              <a:t>terpajan</a:t>
            </a:r>
            <a:r>
              <a:rPr lang="en-US" sz="2800" b="1" dirty="0"/>
              <a:t>.  </a:t>
            </a:r>
            <a:endParaRPr lang="en-US" sz="2800" b="1" dirty="0" smtClean="0"/>
          </a:p>
          <a:p>
            <a:endParaRPr lang="en-US" sz="2800" b="1" dirty="0"/>
          </a:p>
          <a:p>
            <a:r>
              <a:rPr lang="id-ID" sz="2800" b="1" dirty="0" smtClean="0"/>
              <a:t>Jika Odds kasus yg terpajan </a:t>
            </a:r>
            <a:r>
              <a:rPr lang="en-US" sz="2800" b="1" dirty="0" smtClean="0"/>
              <a:t>&gt;</a:t>
            </a:r>
            <a:r>
              <a:rPr lang="id-ID" sz="2800" b="1" dirty="0" smtClean="0"/>
              <a:t> Odds kontrol yg terpajan (dikenal dgn nama </a:t>
            </a:r>
            <a:r>
              <a:rPr lang="id-ID" sz="2800" b="1" i="1" dirty="0" smtClean="0"/>
              <a:t>Odds Ratio/OR) </a:t>
            </a:r>
            <a:r>
              <a:rPr lang="id-ID" sz="2800" b="1" dirty="0" smtClean="0"/>
              <a:t>maka</a:t>
            </a:r>
            <a:r>
              <a:rPr lang="id-ID" sz="2800" b="1" i="1" dirty="0" smtClean="0"/>
              <a:t> </a:t>
            </a:r>
            <a:r>
              <a:rPr lang="id-ID" sz="2800" b="1" dirty="0" smtClean="0"/>
              <a:t>kita</a:t>
            </a:r>
            <a:r>
              <a:rPr lang="id-ID" sz="2800" b="1" i="1" dirty="0" smtClean="0"/>
              <a:t> </a:t>
            </a:r>
            <a:r>
              <a:rPr lang="id-ID" sz="2800" b="1" dirty="0" smtClean="0"/>
              <a:t>katakan ada hubungan antara pajanan dgn penyakit. </a:t>
            </a:r>
            <a:endParaRPr lang="id-ID" sz="2800" b="1" dirty="0"/>
          </a:p>
        </p:txBody>
      </p:sp>
    </p:spTree>
    <p:extLst>
      <p:ext uri="{BB962C8B-B14F-4D97-AF65-F5344CB8AC3E}">
        <p14:creationId xmlns:p14="http://schemas.microsoft.com/office/powerpoint/2010/main" val="34598992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0"/>
            <a:ext cx="9067800" cy="6555641"/>
          </a:xfrm>
          <a:prstGeom prst="rect">
            <a:avLst/>
          </a:prstGeom>
          <a:noFill/>
        </p:spPr>
        <p:txBody>
          <a:bodyPr wrap="square" rtlCol="0">
            <a:spAutoFit/>
          </a:bodyPr>
          <a:lstStyle/>
          <a:p>
            <a:r>
              <a:rPr lang="en-US" sz="2800" b="1" dirty="0" err="1" smtClean="0"/>
              <a:t>Misal</a:t>
            </a:r>
            <a:r>
              <a:rPr lang="en-US" sz="2800" b="1" dirty="0" smtClean="0"/>
              <a:t>: </a:t>
            </a:r>
            <a:r>
              <a:rPr lang="en-US" sz="2800" b="1" dirty="0" err="1"/>
              <a:t>kasus</a:t>
            </a:r>
            <a:r>
              <a:rPr lang="en-US" sz="2800" b="1" dirty="0"/>
              <a:t> </a:t>
            </a:r>
            <a:r>
              <a:rPr lang="id-ID" sz="2800" b="1" dirty="0" smtClean="0"/>
              <a:t>BBLR</a:t>
            </a:r>
            <a:r>
              <a:rPr lang="en-US" sz="2800" b="1" dirty="0" smtClean="0"/>
              <a:t>, </a:t>
            </a:r>
            <a:r>
              <a:rPr lang="id-ID" sz="2800" b="1" dirty="0"/>
              <a:t>peneliti ingin </a:t>
            </a:r>
            <a:r>
              <a:rPr lang="id-ID" sz="2800" b="1" dirty="0" smtClean="0"/>
              <a:t>uji hipotesis </a:t>
            </a:r>
            <a:r>
              <a:rPr lang="en-US" sz="2800" b="1" dirty="0" err="1" smtClean="0"/>
              <a:t>bhw</a:t>
            </a:r>
            <a:r>
              <a:rPr lang="en-US" sz="2800" b="1" dirty="0" smtClean="0"/>
              <a:t> </a:t>
            </a:r>
            <a:r>
              <a:rPr lang="id-ID" sz="2800" b="1" dirty="0"/>
              <a:t>anemia pada ibu hamil </a:t>
            </a:r>
            <a:r>
              <a:rPr lang="en-US" sz="2800" b="1" dirty="0" err="1"/>
              <a:t>merupakan</a:t>
            </a:r>
            <a:r>
              <a:rPr lang="en-US" sz="2800" b="1" dirty="0"/>
              <a:t> </a:t>
            </a:r>
            <a:r>
              <a:rPr lang="en-US" sz="2800" b="1" dirty="0" err="1"/>
              <a:t>salah</a:t>
            </a:r>
            <a:r>
              <a:rPr lang="en-US" sz="2800" b="1" dirty="0"/>
              <a:t> </a:t>
            </a:r>
            <a:r>
              <a:rPr lang="en-US" sz="2800" b="1" dirty="0" err="1"/>
              <a:t>satu</a:t>
            </a:r>
            <a:r>
              <a:rPr lang="en-US" sz="2800" b="1" dirty="0"/>
              <a:t> </a:t>
            </a:r>
            <a:r>
              <a:rPr lang="id-ID" sz="2800" b="1" dirty="0"/>
              <a:t>faktor risiko terjadinya BBLR</a:t>
            </a:r>
            <a:r>
              <a:rPr lang="en-US" sz="2800" b="1" dirty="0"/>
              <a:t>, b</a:t>
            </a:r>
            <a:r>
              <a:rPr lang="id-ID" sz="2800" b="1" dirty="0"/>
              <a:t>erapa besar sampel </a:t>
            </a:r>
            <a:r>
              <a:rPr lang="id-ID" sz="2800" b="1" dirty="0" smtClean="0"/>
              <a:t>yg diperlukan</a:t>
            </a:r>
            <a:r>
              <a:rPr lang="en-US" sz="2800" b="1" dirty="0" smtClean="0"/>
              <a:t>?</a:t>
            </a:r>
          </a:p>
          <a:p>
            <a:endParaRPr lang="id-ID" sz="2800" b="1" dirty="0"/>
          </a:p>
          <a:p>
            <a:r>
              <a:rPr lang="id-ID" sz="2800" b="1" dirty="0"/>
              <a:t>Hasil peneliti</a:t>
            </a:r>
            <a:r>
              <a:rPr lang="en-US" sz="2800" b="1" dirty="0"/>
              <a:t>an</a:t>
            </a:r>
            <a:r>
              <a:rPr lang="id-ID" sz="2800" b="1" dirty="0"/>
              <a:t> di negara lain </a:t>
            </a:r>
            <a:r>
              <a:rPr lang="en-US" sz="2800" b="1" dirty="0"/>
              <a:t>t</a:t>
            </a:r>
            <a:r>
              <a:rPr lang="id-ID" sz="2800" b="1" dirty="0" smtClean="0"/>
              <a:t>unjukkan </a:t>
            </a:r>
            <a:r>
              <a:rPr lang="id-ID" sz="2800" b="1" dirty="0"/>
              <a:t>rasio odds sebesar 2,5. </a:t>
            </a:r>
            <a:r>
              <a:rPr lang="id-ID" sz="2800" b="1" dirty="0" smtClean="0"/>
              <a:t>Prev</a:t>
            </a:r>
            <a:r>
              <a:rPr lang="en-US" sz="2800" b="1" dirty="0" smtClean="0"/>
              <a:t>.</a:t>
            </a:r>
            <a:r>
              <a:rPr lang="id-ID" sz="2800" b="1" dirty="0" smtClean="0"/>
              <a:t> </a:t>
            </a:r>
            <a:r>
              <a:rPr lang="id-ID" sz="2800" b="1" dirty="0"/>
              <a:t>anemia pada ibu hamil diketahui dari hasil survei sebesar 60%. </a:t>
            </a:r>
            <a:endParaRPr lang="en-US" sz="2800" b="1" dirty="0" smtClean="0"/>
          </a:p>
          <a:p>
            <a:endParaRPr lang="en-US" sz="2800" b="1" dirty="0" smtClean="0"/>
          </a:p>
          <a:p>
            <a:r>
              <a:rPr lang="id-ID" sz="2800" b="1" dirty="0" smtClean="0"/>
              <a:t>Berapa </a:t>
            </a:r>
            <a:r>
              <a:rPr lang="id-ID" sz="2800" b="1" dirty="0"/>
              <a:t>besar sampel yang diperlukan</a:t>
            </a:r>
            <a:r>
              <a:rPr lang="en-US" sz="2800" b="1" dirty="0"/>
              <a:t>?</a:t>
            </a:r>
            <a:r>
              <a:rPr lang="id-ID" sz="2800" b="1" dirty="0"/>
              <a:t> </a:t>
            </a:r>
            <a:r>
              <a:rPr lang="en-US" sz="2800" b="1" dirty="0" smtClean="0"/>
              <a:t>J</a:t>
            </a:r>
            <a:r>
              <a:rPr lang="id-ID" sz="2800" b="1" dirty="0" smtClean="0"/>
              <a:t>ika </a:t>
            </a:r>
            <a:r>
              <a:rPr lang="id-ID" sz="2800" b="1" dirty="0"/>
              <a:t>peneliti </a:t>
            </a:r>
            <a:r>
              <a:rPr lang="id-ID" sz="2800" b="1" dirty="0" smtClean="0"/>
              <a:t>inginkan </a:t>
            </a:r>
            <a:r>
              <a:rPr lang="id-ID" sz="2800" b="1" dirty="0"/>
              <a:t>tingkat kepercayaan </a:t>
            </a:r>
            <a:r>
              <a:rPr lang="en-US" sz="2800" b="1" dirty="0"/>
              <a:t>9</a:t>
            </a:r>
            <a:r>
              <a:rPr lang="id-ID" sz="2800" b="1" dirty="0"/>
              <a:t>5% </a:t>
            </a:r>
            <a:r>
              <a:rPr lang="en-US" sz="2800" b="1" dirty="0"/>
              <a:t>&amp;</a:t>
            </a:r>
            <a:r>
              <a:rPr lang="id-ID" sz="2800" b="1" dirty="0" smtClean="0"/>
              <a:t> </a:t>
            </a:r>
            <a:r>
              <a:rPr lang="id-ID" sz="2800" b="1" dirty="0"/>
              <a:t>kekuatan uji 80</a:t>
            </a:r>
            <a:r>
              <a:rPr lang="id-ID" sz="2800" b="1" dirty="0" smtClean="0"/>
              <a:t>%</a:t>
            </a:r>
            <a:r>
              <a:rPr lang="en-US" sz="2800" b="1" dirty="0" smtClean="0"/>
              <a:t>. </a:t>
            </a:r>
            <a:r>
              <a:rPr lang="en-US" sz="2800" b="1" dirty="0"/>
              <a:t>S</a:t>
            </a:r>
            <a:r>
              <a:rPr lang="id-ID" sz="2800" b="1" dirty="0" smtClean="0"/>
              <a:t>ebagian </a:t>
            </a:r>
            <a:r>
              <a:rPr lang="id-ID" sz="2800" b="1" dirty="0"/>
              <a:t>besar bayi </a:t>
            </a:r>
            <a:r>
              <a:rPr lang="id-ID" sz="2800" b="1" dirty="0" smtClean="0"/>
              <a:t>yg </a:t>
            </a:r>
            <a:r>
              <a:rPr lang="id-ID" sz="2800" b="1" dirty="0"/>
              <a:t>lahir memiliki berat badan normal, maka prevalensi anemia </a:t>
            </a:r>
            <a:r>
              <a:rPr lang="id-ID" sz="2800" b="1" dirty="0" smtClean="0"/>
              <a:t>pd </a:t>
            </a:r>
            <a:r>
              <a:rPr lang="id-ID" sz="2800" b="1" dirty="0"/>
              <a:t>ibu hamil </a:t>
            </a:r>
            <a:r>
              <a:rPr lang="id-ID" sz="2800" b="1" dirty="0" smtClean="0"/>
              <a:t>dpt </a:t>
            </a:r>
            <a:r>
              <a:rPr lang="id-ID" sz="2800" b="1" dirty="0"/>
              <a:t>dianggap </a:t>
            </a:r>
            <a:r>
              <a:rPr lang="id-ID" sz="2800" b="1" dirty="0" smtClean="0"/>
              <a:t>sbg prev</a:t>
            </a:r>
            <a:r>
              <a:rPr lang="en-US" sz="2800" b="1" dirty="0" smtClean="0"/>
              <a:t>.</a:t>
            </a:r>
            <a:r>
              <a:rPr lang="id-ID" sz="2800" b="1" dirty="0" smtClean="0"/>
              <a:t> </a:t>
            </a:r>
            <a:r>
              <a:rPr lang="id-ID" sz="2800" b="1" dirty="0"/>
              <a:t>anemia pada ibu </a:t>
            </a:r>
            <a:r>
              <a:rPr lang="id-ID" sz="2800" b="1" dirty="0" smtClean="0"/>
              <a:t>yg </a:t>
            </a:r>
            <a:r>
              <a:rPr lang="id-ID" sz="2800" b="1" dirty="0"/>
              <a:t>melahirkan bayi non BBLR (P</a:t>
            </a:r>
            <a:r>
              <a:rPr lang="id-ID" sz="2800" b="1" baseline="-25000" dirty="0"/>
              <a:t>2</a:t>
            </a:r>
            <a:r>
              <a:rPr lang="id-ID" sz="2800" b="1" dirty="0"/>
              <a:t>)</a:t>
            </a:r>
            <a:r>
              <a:rPr lang="en-US" sz="2800" b="1" dirty="0"/>
              <a:t>, &amp;</a:t>
            </a:r>
            <a:r>
              <a:rPr lang="en-US" sz="2800" b="1" dirty="0" smtClean="0"/>
              <a:t> </a:t>
            </a:r>
            <a:r>
              <a:rPr lang="en-US" sz="2800" b="1" dirty="0"/>
              <a:t>n</a:t>
            </a:r>
            <a:r>
              <a:rPr lang="id-ID" sz="2800" b="1" dirty="0"/>
              <a:t>ilai P</a:t>
            </a:r>
            <a:r>
              <a:rPr lang="id-ID" sz="2800" b="1" baseline="-25000" dirty="0"/>
              <a:t>1</a:t>
            </a:r>
            <a:r>
              <a:rPr lang="id-ID" sz="2800" b="1" dirty="0"/>
              <a:t> </a:t>
            </a:r>
            <a:r>
              <a:rPr lang="en-US" sz="2800" b="1" dirty="0" err="1"/>
              <a:t>serta</a:t>
            </a:r>
            <a:r>
              <a:rPr lang="en-US" sz="2800" b="1" dirty="0"/>
              <a:t> </a:t>
            </a:r>
            <a:r>
              <a:rPr lang="en-US" sz="2800" b="1" dirty="0" err="1"/>
              <a:t>besar</a:t>
            </a:r>
            <a:r>
              <a:rPr lang="en-US" sz="2800" b="1" dirty="0"/>
              <a:t> </a:t>
            </a:r>
            <a:r>
              <a:rPr lang="en-US" sz="2800" b="1" dirty="0" err="1"/>
              <a:t>sampel</a:t>
            </a:r>
            <a:r>
              <a:rPr lang="en-US" sz="2800" b="1" dirty="0"/>
              <a:t> </a:t>
            </a:r>
            <a:r>
              <a:rPr lang="id-ID" sz="2800" b="1" dirty="0" smtClean="0"/>
              <a:t>dpt </a:t>
            </a:r>
            <a:r>
              <a:rPr lang="id-ID" sz="2800" b="1" dirty="0"/>
              <a:t>dihitung </a:t>
            </a:r>
            <a:r>
              <a:rPr lang="en-US" sz="2800" b="1" dirty="0" err="1" smtClean="0"/>
              <a:t>dgn</a:t>
            </a:r>
            <a:r>
              <a:rPr lang="en-US" sz="2800" b="1" dirty="0" smtClean="0"/>
              <a:t> </a:t>
            </a:r>
            <a:r>
              <a:rPr lang="en-US" sz="2800" b="1" dirty="0" err="1"/>
              <a:t>memanfaatkan</a:t>
            </a:r>
            <a:r>
              <a:rPr lang="en-US" sz="2800" b="1" dirty="0"/>
              <a:t> </a:t>
            </a:r>
            <a:r>
              <a:rPr lang="en-US" sz="2800" b="1" dirty="0" err="1"/>
              <a:t>rumus</a:t>
            </a:r>
            <a:r>
              <a:rPr lang="en-US" sz="2800" b="1" dirty="0"/>
              <a:t> </a:t>
            </a:r>
            <a:r>
              <a:rPr lang="en-US" sz="2800" b="1" dirty="0" err="1"/>
              <a:t>besar</a:t>
            </a:r>
            <a:r>
              <a:rPr lang="en-US" sz="2800" b="1" dirty="0"/>
              <a:t> </a:t>
            </a:r>
            <a:r>
              <a:rPr lang="en-US" sz="2800" b="1" dirty="0" err="1"/>
              <a:t>sampel</a:t>
            </a:r>
            <a:r>
              <a:rPr lang="en-US" sz="2800" b="1" dirty="0"/>
              <a:t> </a:t>
            </a:r>
            <a:r>
              <a:rPr lang="en-US" sz="2800" b="1" dirty="0" err="1" smtClean="0"/>
              <a:t>utk</a:t>
            </a:r>
            <a:r>
              <a:rPr lang="en-US" sz="2800" b="1" dirty="0" smtClean="0"/>
              <a:t> </a:t>
            </a:r>
            <a:r>
              <a:rPr lang="en-US" sz="2800" b="1" dirty="0" err="1"/>
              <a:t>uji</a:t>
            </a:r>
            <a:r>
              <a:rPr lang="en-US" sz="2800" b="1" dirty="0"/>
              <a:t> </a:t>
            </a:r>
            <a:r>
              <a:rPr lang="en-US" sz="2800" b="1" dirty="0" err="1"/>
              <a:t>hipotesis</a:t>
            </a:r>
            <a:r>
              <a:rPr lang="en-US" sz="2800" b="1" dirty="0"/>
              <a:t> </a:t>
            </a:r>
            <a:r>
              <a:rPr lang="en-US" sz="2800" b="1" dirty="0" err="1"/>
              <a:t>beda</a:t>
            </a:r>
            <a:r>
              <a:rPr lang="en-US" sz="2800" b="1" dirty="0"/>
              <a:t> 2 </a:t>
            </a:r>
            <a:r>
              <a:rPr lang="en-US" sz="2800" b="1" dirty="0" err="1"/>
              <a:t>proporsi</a:t>
            </a:r>
            <a:endParaRPr lang="id-ID" sz="2800" b="1" dirty="0"/>
          </a:p>
        </p:txBody>
      </p:sp>
    </p:spTree>
    <p:extLst>
      <p:ext uri="{BB962C8B-B14F-4D97-AF65-F5344CB8AC3E}">
        <p14:creationId xmlns:p14="http://schemas.microsoft.com/office/powerpoint/2010/main" val="26904477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3" name="Object 2"/>
          <p:cNvGraphicFramePr>
            <a:graphicFrameLocks noChangeAspect="1"/>
          </p:cNvGraphicFramePr>
          <p:nvPr>
            <p:extLst>
              <p:ext uri="{D42A27DB-BD31-4B8C-83A1-F6EECF244321}">
                <p14:modId xmlns:p14="http://schemas.microsoft.com/office/powerpoint/2010/main" val="3151590145"/>
              </p:ext>
            </p:extLst>
          </p:nvPr>
        </p:nvGraphicFramePr>
        <p:xfrm>
          <a:off x="-1" y="304800"/>
          <a:ext cx="9229725" cy="1295400"/>
        </p:xfrm>
        <a:graphic>
          <a:graphicData uri="http://schemas.openxmlformats.org/presentationml/2006/ole">
            <mc:AlternateContent xmlns:mc="http://schemas.openxmlformats.org/markup-compatibility/2006">
              <mc:Choice xmlns:v="urn:schemas-microsoft-com:vml" Requires="v">
                <p:oleObj spid="_x0000_s12302" name="Equation" r:id="rId3" imgW="3390900" imgH="482600" progId="Equation.3">
                  <p:embed/>
                </p:oleObj>
              </mc:Choice>
              <mc:Fallback>
                <p:oleObj name="Equation" r:id="rId3" imgW="3390900" imgH="482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304800"/>
                        <a:ext cx="9229725" cy="1295400"/>
                      </a:xfrm>
                      <a:prstGeom prst="rect">
                        <a:avLst/>
                      </a:prstGeom>
                      <a:noFill/>
                    </p:spPr>
                  </p:pic>
                </p:oleObj>
              </mc:Fallback>
            </mc:AlternateContent>
          </a:graphicData>
        </a:graphic>
      </p:graphicFrame>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5" name="Object 4"/>
          <p:cNvGraphicFramePr>
            <a:graphicFrameLocks noChangeAspect="1"/>
          </p:cNvGraphicFramePr>
          <p:nvPr>
            <p:extLst>
              <p:ext uri="{D42A27DB-BD31-4B8C-83A1-F6EECF244321}">
                <p14:modId xmlns:p14="http://schemas.microsoft.com/office/powerpoint/2010/main" val="1352232700"/>
              </p:ext>
            </p:extLst>
          </p:nvPr>
        </p:nvGraphicFramePr>
        <p:xfrm>
          <a:off x="228600" y="2438400"/>
          <a:ext cx="2708564" cy="1295400"/>
        </p:xfrm>
        <a:graphic>
          <a:graphicData uri="http://schemas.openxmlformats.org/presentationml/2006/ole">
            <mc:AlternateContent xmlns:mc="http://schemas.openxmlformats.org/markup-compatibility/2006">
              <mc:Choice xmlns:v="urn:schemas-microsoft-com:vml" Requires="v">
                <p:oleObj spid="_x0000_s12303" name="Equation" r:id="rId5" imgW="799753" imgH="393529" progId="Equation.3">
                  <p:embed/>
                </p:oleObj>
              </mc:Choice>
              <mc:Fallback>
                <p:oleObj name="Equation" r:id="rId5" imgW="799753"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2438400"/>
                        <a:ext cx="2708564" cy="1295400"/>
                      </a:xfrm>
                      <a:prstGeom prst="rect">
                        <a:avLst/>
                      </a:prstGeom>
                      <a:noFill/>
                    </p:spPr>
                  </p:pic>
                </p:oleObj>
              </mc:Fallback>
            </mc:AlternateContent>
          </a:graphicData>
        </a:graphic>
      </p:graphicFrame>
      <p:sp>
        <p:nvSpPr>
          <p:cNvPr id="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7" name="Object 6"/>
          <p:cNvGraphicFramePr>
            <a:graphicFrameLocks noChangeAspect="1"/>
          </p:cNvGraphicFramePr>
          <p:nvPr>
            <p:extLst>
              <p:ext uri="{D42A27DB-BD31-4B8C-83A1-F6EECF244321}">
                <p14:modId xmlns:p14="http://schemas.microsoft.com/office/powerpoint/2010/main" val="1582887478"/>
              </p:ext>
            </p:extLst>
          </p:nvPr>
        </p:nvGraphicFramePr>
        <p:xfrm>
          <a:off x="3816927" y="2362200"/>
          <a:ext cx="4724400" cy="1219200"/>
        </p:xfrm>
        <a:graphic>
          <a:graphicData uri="http://schemas.openxmlformats.org/presentationml/2006/ole">
            <mc:AlternateContent xmlns:mc="http://schemas.openxmlformats.org/markup-compatibility/2006">
              <mc:Choice xmlns:v="urn:schemas-microsoft-com:vml" Requires="v">
                <p:oleObj spid="_x0000_s12304" name="Equation" r:id="rId7" imgW="1612900" imgH="431800" progId="Equation.3">
                  <p:embed/>
                </p:oleObj>
              </mc:Choice>
              <mc:Fallback>
                <p:oleObj name="Equation" r:id="rId7" imgW="1612900" imgH="431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6927" y="2362200"/>
                        <a:ext cx="4724400" cy="1219200"/>
                      </a:xfrm>
                      <a:prstGeom prst="rect">
                        <a:avLst/>
                      </a:prstGeom>
                      <a:noFill/>
                    </p:spPr>
                  </p:pic>
                </p:oleObj>
              </mc:Fallback>
            </mc:AlternateContent>
          </a:graphicData>
        </a:graphic>
      </p:graphicFrame>
      <p:sp>
        <p:nvSpPr>
          <p:cNvPr id="8" name="Rectangle 7"/>
          <p:cNvSpPr/>
          <p:nvPr/>
        </p:nvSpPr>
        <p:spPr>
          <a:xfrm>
            <a:off x="533400" y="4724400"/>
            <a:ext cx="8001000" cy="954107"/>
          </a:xfrm>
          <a:prstGeom prst="rect">
            <a:avLst/>
          </a:prstGeom>
        </p:spPr>
        <p:txBody>
          <a:bodyPr wrap="square">
            <a:spAutoFit/>
          </a:bodyPr>
          <a:lstStyle/>
          <a:p>
            <a:r>
              <a:rPr lang="en-US" sz="2800" b="1" dirty="0"/>
              <a:t>p</a:t>
            </a:r>
            <a:r>
              <a:rPr lang="en-US" sz="2800" b="1" baseline="-25000" dirty="0"/>
              <a:t>1</a:t>
            </a:r>
            <a:r>
              <a:rPr lang="en-US" sz="2800" b="1" dirty="0"/>
              <a:t>=</a:t>
            </a:r>
            <a:r>
              <a:rPr lang="en-US" sz="2800" b="1" dirty="0" err="1"/>
              <a:t>proporsi</a:t>
            </a:r>
            <a:r>
              <a:rPr lang="en-US" sz="2800" b="1" dirty="0"/>
              <a:t> </a:t>
            </a:r>
            <a:r>
              <a:rPr lang="en-US" sz="2800" b="1" dirty="0" err="1"/>
              <a:t>terpajan</a:t>
            </a:r>
            <a:r>
              <a:rPr lang="en-US" sz="2800" b="1" dirty="0"/>
              <a:t> </a:t>
            </a:r>
            <a:r>
              <a:rPr lang="en-US" sz="2800" b="1" dirty="0" err="1"/>
              <a:t>pada</a:t>
            </a:r>
            <a:r>
              <a:rPr lang="en-US" sz="2800" b="1" dirty="0"/>
              <a:t> </a:t>
            </a:r>
            <a:r>
              <a:rPr lang="en-US" sz="2800" b="1" dirty="0" err="1"/>
              <a:t>kelompok</a:t>
            </a:r>
            <a:r>
              <a:rPr lang="en-US" sz="2800" b="1" dirty="0"/>
              <a:t> </a:t>
            </a:r>
            <a:r>
              <a:rPr lang="en-US" sz="2800" b="1" dirty="0" err="1"/>
              <a:t>kasus</a:t>
            </a:r>
            <a:r>
              <a:rPr lang="en-US" sz="2800" b="1" dirty="0"/>
              <a:t>;</a:t>
            </a:r>
            <a:endParaRPr lang="id-ID" sz="2800" b="1" dirty="0"/>
          </a:p>
          <a:p>
            <a:r>
              <a:rPr lang="en-US" sz="2800" b="1" dirty="0"/>
              <a:t>p</a:t>
            </a:r>
            <a:r>
              <a:rPr lang="en-US" sz="2800" b="1" baseline="-25000" dirty="0"/>
              <a:t>2</a:t>
            </a:r>
            <a:r>
              <a:rPr lang="en-US" sz="2800" b="1" dirty="0"/>
              <a:t>= </a:t>
            </a:r>
            <a:r>
              <a:rPr lang="en-US" sz="2800" b="1" dirty="0" err="1"/>
              <a:t>proporsi</a:t>
            </a:r>
            <a:r>
              <a:rPr lang="en-US" sz="2800" b="1" dirty="0"/>
              <a:t> </a:t>
            </a:r>
            <a:r>
              <a:rPr lang="en-US" sz="2800" b="1" dirty="0" err="1"/>
              <a:t>terpajan</a:t>
            </a:r>
            <a:r>
              <a:rPr lang="en-US" sz="2800" b="1" dirty="0"/>
              <a:t> </a:t>
            </a:r>
            <a:r>
              <a:rPr lang="en-US" sz="2800" b="1" dirty="0" err="1"/>
              <a:t>pada</a:t>
            </a:r>
            <a:r>
              <a:rPr lang="en-US" sz="2800" b="1" dirty="0"/>
              <a:t> </a:t>
            </a:r>
            <a:r>
              <a:rPr lang="en-US" sz="2800" b="1" dirty="0" err="1"/>
              <a:t>kelompok</a:t>
            </a:r>
            <a:r>
              <a:rPr lang="en-US" sz="2800" b="1" dirty="0"/>
              <a:t> </a:t>
            </a:r>
            <a:r>
              <a:rPr lang="en-US" sz="2800" b="1" dirty="0" err="1"/>
              <a:t>kontrol</a:t>
            </a:r>
            <a:endParaRPr lang="id-ID" sz="2800" b="1" dirty="0"/>
          </a:p>
        </p:txBody>
      </p:sp>
    </p:spTree>
    <p:extLst>
      <p:ext uri="{BB962C8B-B14F-4D97-AF65-F5344CB8AC3E}">
        <p14:creationId xmlns:p14="http://schemas.microsoft.com/office/powerpoint/2010/main" val="10040960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04800"/>
            <a:ext cx="8763000" cy="6124754"/>
          </a:xfrm>
          <a:prstGeom prst="rect">
            <a:avLst/>
          </a:prstGeom>
          <a:noFill/>
        </p:spPr>
        <p:txBody>
          <a:bodyPr wrap="square" rtlCol="0">
            <a:spAutoFit/>
          </a:bodyPr>
          <a:lstStyle/>
          <a:p>
            <a:pPr algn="ctr"/>
            <a:r>
              <a:rPr lang="en-US" sz="2800" b="1" u="sng" dirty="0"/>
              <a:t>Contoh-6</a:t>
            </a:r>
            <a:br>
              <a:rPr lang="en-US" sz="2800" b="1" u="sng" dirty="0"/>
            </a:br>
            <a:r>
              <a:rPr lang="en-US" sz="2800" b="1" dirty="0" err="1"/>
              <a:t>Tujuan</a:t>
            </a:r>
            <a:r>
              <a:rPr lang="en-US" sz="2800" b="1" dirty="0"/>
              <a:t> </a:t>
            </a:r>
            <a:r>
              <a:rPr lang="en-US" sz="2800" b="1" dirty="0" err="1"/>
              <a:t>riset</a:t>
            </a:r>
            <a:r>
              <a:rPr lang="en-US" sz="2800" b="1" dirty="0"/>
              <a:t>: </a:t>
            </a:r>
            <a:r>
              <a:rPr lang="en-US" sz="2800" b="1" dirty="0" err="1" smtClean="0"/>
              <a:t>buktikan</a:t>
            </a:r>
            <a:r>
              <a:rPr lang="en-US" sz="2800" b="1" dirty="0" smtClean="0"/>
              <a:t> </a:t>
            </a:r>
            <a:r>
              <a:rPr lang="en-US" sz="2800" b="1" dirty="0" err="1"/>
              <a:t>risiko</a:t>
            </a:r>
            <a:r>
              <a:rPr lang="en-US" sz="2800" b="1" dirty="0"/>
              <a:t> anemia </a:t>
            </a:r>
            <a:r>
              <a:rPr lang="en-US" sz="2800" b="1" dirty="0" err="1" smtClean="0"/>
              <a:t>thd</a:t>
            </a:r>
            <a:r>
              <a:rPr lang="en-US" sz="2800" b="1" dirty="0" smtClean="0"/>
              <a:t> </a:t>
            </a:r>
            <a:r>
              <a:rPr lang="en-US" sz="2800" b="1" dirty="0"/>
              <a:t>BBLR </a:t>
            </a:r>
            <a:r>
              <a:rPr lang="en-US" sz="2800" b="1" dirty="0" err="1" smtClean="0"/>
              <a:t>dgn</a:t>
            </a:r>
            <a:r>
              <a:rPr lang="en-US" sz="2800" b="1" dirty="0" smtClean="0"/>
              <a:t> </a:t>
            </a:r>
            <a:r>
              <a:rPr lang="en-US" sz="2800" b="1" dirty="0" err="1"/>
              <a:t>rancangan</a:t>
            </a:r>
            <a:r>
              <a:rPr lang="en-US" sz="2800" b="1" dirty="0"/>
              <a:t> </a:t>
            </a:r>
            <a:r>
              <a:rPr lang="en-US" sz="2800" b="1" dirty="0" err="1"/>
              <a:t>riset</a:t>
            </a:r>
            <a:r>
              <a:rPr lang="en-US" sz="2800" b="1" dirty="0"/>
              <a:t> </a:t>
            </a:r>
            <a:r>
              <a:rPr lang="en-US" sz="2800" b="1" dirty="0" err="1"/>
              <a:t>kasus</a:t>
            </a:r>
            <a:r>
              <a:rPr lang="en-US" sz="2800" b="1" dirty="0"/>
              <a:t> </a:t>
            </a:r>
            <a:r>
              <a:rPr lang="en-US" sz="2800" b="1" dirty="0" err="1"/>
              <a:t>kontrol</a:t>
            </a:r>
            <a:r>
              <a:rPr lang="en-US" sz="2800" b="1" dirty="0"/>
              <a:t>. </a:t>
            </a:r>
            <a:r>
              <a:rPr lang="id-ID" sz="2800" b="1" dirty="0"/>
              <a:t>Hasil peneliti di negara lain menunjukkan rasio odds sebesar 2,5</a:t>
            </a:r>
            <a:r>
              <a:rPr lang="en-US" sz="2800" b="1" dirty="0"/>
              <a:t> (OR=2,5)</a:t>
            </a:r>
            <a:r>
              <a:rPr lang="id-ID" sz="2800" b="1" dirty="0"/>
              <a:t>. </a:t>
            </a:r>
            <a:endParaRPr lang="en-US" sz="2800" b="1" dirty="0" smtClean="0"/>
          </a:p>
          <a:p>
            <a:endParaRPr lang="en-US" sz="2800" b="1" dirty="0"/>
          </a:p>
          <a:p>
            <a:r>
              <a:rPr lang="id-ID" sz="2800" b="1" dirty="0" smtClean="0"/>
              <a:t>Prev</a:t>
            </a:r>
            <a:r>
              <a:rPr lang="en-US" sz="2800" b="1" dirty="0" smtClean="0"/>
              <a:t>.</a:t>
            </a:r>
            <a:r>
              <a:rPr lang="id-ID" sz="2800" b="1" dirty="0" smtClean="0"/>
              <a:t> </a:t>
            </a:r>
            <a:r>
              <a:rPr lang="id-ID" sz="2800" b="1" dirty="0"/>
              <a:t>anemia pada ibu hamil diketahui </a:t>
            </a:r>
            <a:r>
              <a:rPr lang="id-ID" sz="2800" b="1" dirty="0" smtClean="0"/>
              <a:t>dr </a:t>
            </a:r>
            <a:r>
              <a:rPr lang="id-ID" sz="2800" b="1" dirty="0"/>
              <a:t>hasil survei sebesar 60%. </a:t>
            </a:r>
            <a:r>
              <a:rPr lang="en-US" sz="2800" b="1" dirty="0"/>
              <a:t>P</a:t>
            </a:r>
            <a:r>
              <a:rPr lang="id-ID" sz="2800" b="1" dirty="0"/>
              <a:t>eneliti </a:t>
            </a:r>
            <a:r>
              <a:rPr lang="id-ID" sz="2800" b="1" dirty="0" smtClean="0"/>
              <a:t>inginkan </a:t>
            </a:r>
            <a:r>
              <a:rPr lang="id-ID" sz="2800" b="1" dirty="0"/>
              <a:t>tingkat kepercayaan </a:t>
            </a:r>
            <a:r>
              <a:rPr lang="en-US" sz="2800" b="1" dirty="0"/>
              <a:t>9</a:t>
            </a:r>
            <a:r>
              <a:rPr lang="id-ID" sz="2800" b="1" dirty="0"/>
              <a:t>5% </a:t>
            </a:r>
            <a:r>
              <a:rPr lang="en-US" sz="2800" b="1" dirty="0"/>
              <a:t>(Z</a:t>
            </a:r>
            <a:r>
              <a:rPr lang="en-US" sz="2800" b="1" baseline="-25000" dirty="0"/>
              <a:t>α/2</a:t>
            </a:r>
            <a:r>
              <a:rPr lang="en-US" sz="2800" b="1" dirty="0"/>
              <a:t>= 1,64) </a:t>
            </a:r>
            <a:r>
              <a:rPr lang="en-US" sz="2800" b="1" dirty="0" smtClean="0"/>
              <a:t>&amp; </a:t>
            </a:r>
            <a:r>
              <a:rPr lang="en-US" sz="2800" b="1" dirty="0" err="1"/>
              <a:t>kekuatan</a:t>
            </a:r>
            <a:r>
              <a:rPr lang="en-US" sz="2800" b="1" dirty="0"/>
              <a:t> </a:t>
            </a:r>
            <a:r>
              <a:rPr lang="en-US" sz="2800" b="1" dirty="0" err="1"/>
              <a:t>uji</a:t>
            </a:r>
            <a:r>
              <a:rPr lang="en-US" sz="2800" b="1" dirty="0"/>
              <a:t> 80% (</a:t>
            </a:r>
            <a:r>
              <a:rPr lang="en-US" sz="2800" b="1" dirty="0" err="1"/>
              <a:t>Z</a:t>
            </a:r>
            <a:r>
              <a:rPr lang="en-US" sz="2800" b="1" baseline="-25000" dirty="0" err="1"/>
              <a:t>b</a:t>
            </a:r>
            <a:r>
              <a:rPr lang="en-US" sz="2800" b="1" dirty="0"/>
              <a:t>= 0,84). </a:t>
            </a:r>
            <a:endParaRPr lang="en-US" sz="2800" b="1" dirty="0" smtClean="0"/>
          </a:p>
          <a:p>
            <a:endParaRPr lang="en-US" sz="2800" b="1" dirty="0" smtClean="0"/>
          </a:p>
          <a:p>
            <a:r>
              <a:rPr lang="id-ID" sz="2800" b="1" dirty="0" smtClean="0"/>
              <a:t>Krn </a:t>
            </a:r>
            <a:r>
              <a:rPr lang="id-ID" sz="2800" b="1" dirty="0"/>
              <a:t>sebagian besar bayi </a:t>
            </a:r>
            <a:r>
              <a:rPr lang="id-ID" sz="2800" b="1" dirty="0" smtClean="0"/>
              <a:t>yg </a:t>
            </a:r>
            <a:r>
              <a:rPr lang="id-ID" sz="2800" b="1" dirty="0"/>
              <a:t>lahir memiliki </a:t>
            </a:r>
            <a:r>
              <a:rPr lang="en-US" sz="2800" b="1" dirty="0" smtClean="0"/>
              <a:t>BB </a:t>
            </a:r>
            <a:r>
              <a:rPr lang="id-ID" sz="2800" b="1" dirty="0" smtClean="0"/>
              <a:t>normal</a:t>
            </a:r>
            <a:r>
              <a:rPr lang="id-ID" sz="2800" b="1" dirty="0"/>
              <a:t>, maka </a:t>
            </a:r>
            <a:r>
              <a:rPr lang="id-ID" sz="2800" b="1" dirty="0" smtClean="0"/>
              <a:t>prev</a:t>
            </a:r>
            <a:r>
              <a:rPr lang="en-US" sz="2800" b="1" dirty="0" smtClean="0"/>
              <a:t>.</a:t>
            </a:r>
            <a:r>
              <a:rPr lang="id-ID" sz="2800" b="1" dirty="0" smtClean="0"/>
              <a:t> </a:t>
            </a:r>
            <a:r>
              <a:rPr lang="id-ID" sz="2800" b="1" dirty="0"/>
              <a:t>anemia pada ibu hamil </a:t>
            </a:r>
            <a:r>
              <a:rPr lang="id-ID" sz="2800" b="1" dirty="0" smtClean="0"/>
              <a:t>dpt </a:t>
            </a:r>
            <a:r>
              <a:rPr lang="id-ID" sz="2800" b="1" dirty="0"/>
              <a:t>dianggap </a:t>
            </a:r>
            <a:r>
              <a:rPr lang="id-ID" sz="2800" b="1" dirty="0" smtClean="0"/>
              <a:t>sbg prev</a:t>
            </a:r>
            <a:r>
              <a:rPr lang="en-US" sz="2800" b="1" dirty="0" smtClean="0"/>
              <a:t>.</a:t>
            </a:r>
            <a:r>
              <a:rPr lang="id-ID" sz="2800" b="1" dirty="0" smtClean="0"/>
              <a:t> </a:t>
            </a:r>
            <a:r>
              <a:rPr lang="id-ID" sz="2800" b="1" dirty="0"/>
              <a:t>anemia pada ibu </a:t>
            </a:r>
            <a:r>
              <a:rPr lang="id-ID" sz="2800" b="1" dirty="0" smtClean="0"/>
              <a:t>yg </a:t>
            </a:r>
            <a:r>
              <a:rPr lang="id-ID" sz="2800" b="1" dirty="0"/>
              <a:t>melahirkan bayi </a:t>
            </a:r>
            <a:r>
              <a:rPr lang="en-US" sz="2800" b="1" dirty="0" smtClean="0"/>
              <a:t>BB normal </a:t>
            </a:r>
            <a:r>
              <a:rPr lang="id-ID" sz="2800" b="1" dirty="0"/>
              <a:t>(</a:t>
            </a:r>
            <a:r>
              <a:rPr lang="en-US" sz="2800" b="1" dirty="0"/>
              <a:t>p</a:t>
            </a:r>
            <a:r>
              <a:rPr lang="id-ID" sz="2800" b="1" baseline="-25000" dirty="0"/>
              <a:t>2</a:t>
            </a:r>
            <a:r>
              <a:rPr lang="en-US" sz="2800" b="1" dirty="0"/>
              <a:t>=0,6), </a:t>
            </a:r>
            <a:r>
              <a:rPr lang="en-US" sz="2800" b="1" dirty="0" smtClean="0"/>
              <a:t>&amp; </a:t>
            </a:r>
            <a:r>
              <a:rPr lang="en-US" sz="2800" b="1" dirty="0"/>
              <a:t>n</a:t>
            </a:r>
            <a:r>
              <a:rPr lang="id-ID" sz="2800" b="1" dirty="0"/>
              <a:t>ilai </a:t>
            </a:r>
            <a:r>
              <a:rPr lang="en-US" sz="2800" b="1" dirty="0"/>
              <a:t>p</a:t>
            </a:r>
            <a:r>
              <a:rPr lang="id-ID" sz="2800" b="1" baseline="-25000" dirty="0"/>
              <a:t>1</a:t>
            </a:r>
            <a:r>
              <a:rPr lang="id-ID" sz="2800" b="1" dirty="0"/>
              <a:t> </a:t>
            </a:r>
            <a:r>
              <a:rPr lang="en-US" sz="2800" b="1" dirty="0" err="1"/>
              <a:t>serta</a:t>
            </a:r>
            <a:r>
              <a:rPr lang="en-US" sz="2800" b="1" dirty="0"/>
              <a:t> </a:t>
            </a:r>
            <a:r>
              <a:rPr lang="en-US" sz="2800" b="1" dirty="0" err="1"/>
              <a:t>besar</a:t>
            </a:r>
            <a:r>
              <a:rPr lang="en-US" sz="2800" b="1" dirty="0"/>
              <a:t> </a:t>
            </a:r>
            <a:r>
              <a:rPr lang="en-US" sz="2800" b="1" dirty="0" err="1"/>
              <a:t>sampel</a:t>
            </a:r>
            <a:r>
              <a:rPr lang="en-US" sz="2800" b="1" dirty="0"/>
              <a:t> </a:t>
            </a:r>
            <a:r>
              <a:rPr lang="id-ID" sz="2800" b="1" dirty="0"/>
              <a:t>dapat dihitung</a:t>
            </a:r>
            <a:r>
              <a:rPr lang="en-US" sz="2800" b="1" dirty="0"/>
              <a:t>:</a:t>
            </a:r>
            <a:endParaRPr lang="id-ID" sz="2800" b="1" dirty="0"/>
          </a:p>
          <a:p>
            <a:endParaRPr lang="id-ID" sz="2800" b="1" dirty="0"/>
          </a:p>
        </p:txBody>
      </p:sp>
    </p:spTree>
    <p:extLst>
      <p:ext uri="{BB962C8B-B14F-4D97-AF65-F5344CB8AC3E}">
        <p14:creationId xmlns:p14="http://schemas.microsoft.com/office/powerpoint/2010/main" val="16418180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3" name="Object 2"/>
          <p:cNvGraphicFramePr>
            <a:graphicFrameLocks noChangeAspect="1"/>
          </p:cNvGraphicFramePr>
          <p:nvPr>
            <p:extLst>
              <p:ext uri="{D42A27DB-BD31-4B8C-83A1-F6EECF244321}">
                <p14:modId xmlns:p14="http://schemas.microsoft.com/office/powerpoint/2010/main" val="1679039810"/>
              </p:ext>
            </p:extLst>
          </p:nvPr>
        </p:nvGraphicFramePr>
        <p:xfrm>
          <a:off x="1066800" y="228600"/>
          <a:ext cx="4754880" cy="1219200"/>
        </p:xfrm>
        <a:graphic>
          <a:graphicData uri="http://schemas.openxmlformats.org/presentationml/2006/ole">
            <mc:AlternateContent xmlns:mc="http://schemas.openxmlformats.org/markup-compatibility/2006">
              <mc:Choice xmlns:v="urn:schemas-microsoft-com:vml" Requires="v">
                <p:oleObj spid="_x0000_s13330" name="Equation" r:id="rId3" imgW="2349500" imgH="609600" progId="Equation.3">
                  <p:embed/>
                </p:oleObj>
              </mc:Choice>
              <mc:Fallback>
                <p:oleObj name="Equation" r:id="rId3" imgW="2349500" imgH="609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228600"/>
                        <a:ext cx="4754880" cy="1219200"/>
                      </a:xfrm>
                      <a:prstGeom prst="rect">
                        <a:avLst/>
                      </a:prstGeom>
                      <a:noFill/>
                    </p:spPr>
                  </p:pic>
                </p:oleObj>
              </mc:Fallback>
            </mc:AlternateContent>
          </a:graphicData>
        </a:graphic>
      </p:graphicFrame>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5" name="Object 4"/>
          <p:cNvGraphicFramePr>
            <a:graphicFrameLocks noChangeAspect="1"/>
          </p:cNvGraphicFramePr>
          <p:nvPr>
            <p:extLst>
              <p:ext uri="{D42A27DB-BD31-4B8C-83A1-F6EECF244321}">
                <p14:modId xmlns:p14="http://schemas.microsoft.com/office/powerpoint/2010/main" val="3326769338"/>
              </p:ext>
            </p:extLst>
          </p:nvPr>
        </p:nvGraphicFramePr>
        <p:xfrm>
          <a:off x="762000" y="2057400"/>
          <a:ext cx="5172559" cy="1143000"/>
        </p:xfrm>
        <a:graphic>
          <a:graphicData uri="http://schemas.openxmlformats.org/presentationml/2006/ole">
            <mc:AlternateContent xmlns:mc="http://schemas.openxmlformats.org/markup-compatibility/2006">
              <mc:Choice xmlns:v="urn:schemas-microsoft-com:vml" Requires="v">
                <p:oleObj spid="_x0000_s13331" name="Equation" r:id="rId5" imgW="2679700" imgH="596900" progId="Equation.3">
                  <p:embed/>
                </p:oleObj>
              </mc:Choice>
              <mc:Fallback>
                <p:oleObj name="Equation" r:id="rId5" imgW="2679700" imgH="596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2057400"/>
                        <a:ext cx="5172559" cy="1143000"/>
                      </a:xfrm>
                      <a:prstGeom prst="rect">
                        <a:avLst/>
                      </a:prstGeom>
                      <a:noFill/>
                    </p:spPr>
                  </p:pic>
                </p:oleObj>
              </mc:Fallback>
            </mc:AlternateContent>
          </a:graphicData>
        </a:graphic>
      </p:graphicFrame>
      <p:sp>
        <p:nvSpPr>
          <p:cNvPr id="6"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8"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9" name="Object 8"/>
          <p:cNvGraphicFramePr>
            <a:graphicFrameLocks noChangeAspect="1"/>
          </p:cNvGraphicFramePr>
          <p:nvPr>
            <p:extLst>
              <p:ext uri="{D42A27DB-BD31-4B8C-83A1-F6EECF244321}">
                <p14:modId xmlns:p14="http://schemas.microsoft.com/office/powerpoint/2010/main" val="3360983599"/>
              </p:ext>
            </p:extLst>
          </p:nvPr>
        </p:nvGraphicFramePr>
        <p:xfrm>
          <a:off x="301924" y="3581400"/>
          <a:ext cx="8540151" cy="838200"/>
        </p:xfrm>
        <a:graphic>
          <a:graphicData uri="http://schemas.openxmlformats.org/presentationml/2006/ole">
            <mc:AlternateContent xmlns:mc="http://schemas.openxmlformats.org/markup-compatibility/2006">
              <mc:Choice xmlns:v="urn:schemas-microsoft-com:vml" Requires="v">
                <p:oleObj spid="_x0000_s13332" name="Equation" r:id="rId7" imgW="6350000" imgH="635000" progId="Equation.3">
                  <p:embed/>
                </p:oleObj>
              </mc:Choice>
              <mc:Fallback>
                <p:oleObj name="Equation" r:id="rId7" imgW="6350000" imgH="6350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1924" y="3581400"/>
                        <a:ext cx="8540151" cy="838200"/>
                      </a:xfrm>
                      <a:prstGeom prst="rect">
                        <a:avLst/>
                      </a:prstGeom>
                      <a:noFill/>
                    </p:spPr>
                  </p:pic>
                </p:oleObj>
              </mc:Fallback>
            </mc:AlternateContent>
          </a:graphicData>
        </a:graphic>
      </p:graphicFrame>
      <p:sp>
        <p:nvSpPr>
          <p:cNvPr id="10" name="Rectangle 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11" name="Object 10"/>
          <p:cNvGraphicFramePr>
            <a:graphicFrameLocks noChangeAspect="1"/>
          </p:cNvGraphicFramePr>
          <p:nvPr>
            <p:extLst>
              <p:ext uri="{D42A27DB-BD31-4B8C-83A1-F6EECF244321}">
                <p14:modId xmlns:p14="http://schemas.microsoft.com/office/powerpoint/2010/main" val="1198260776"/>
              </p:ext>
            </p:extLst>
          </p:nvPr>
        </p:nvGraphicFramePr>
        <p:xfrm>
          <a:off x="533400" y="4419600"/>
          <a:ext cx="1117600" cy="457200"/>
        </p:xfrm>
        <a:graphic>
          <a:graphicData uri="http://schemas.openxmlformats.org/presentationml/2006/ole">
            <mc:AlternateContent xmlns:mc="http://schemas.openxmlformats.org/markup-compatibility/2006">
              <mc:Choice xmlns:v="urn:schemas-microsoft-com:vml" Requires="v">
                <p:oleObj spid="_x0000_s13333" name="Equation" r:id="rId9" imgW="520474" imgH="215806" progId="Equation.3">
                  <p:embed/>
                </p:oleObj>
              </mc:Choice>
              <mc:Fallback>
                <p:oleObj name="Equation" r:id="rId9" imgW="520474" imgH="215806"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3400" y="4419600"/>
                        <a:ext cx="1117600" cy="457200"/>
                      </a:xfrm>
                      <a:prstGeom prst="rect">
                        <a:avLst/>
                      </a:prstGeom>
                      <a:noFill/>
                    </p:spPr>
                  </p:pic>
                </p:oleObj>
              </mc:Fallback>
            </mc:AlternateContent>
          </a:graphicData>
        </a:graphic>
      </p:graphicFrame>
    </p:spTree>
    <p:extLst>
      <p:ext uri="{BB962C8B-B14F-4D97-AF65-F5344CB8AC3E}">
        <p14:creationId xmlns:p14="http://schemas.microsoft.com/office/powerpoint/2010/main" val="413624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114" y="228600"/>
            <a:ext cx="8839200" cy="6401753"/>
          </a:xfrm>
          <a:prstGeom prst="rect">
            <a:avLst/>
          </a:prstGeom>
          <a:noFill/>
        </p:spPr>
        <p:txBody>
          <a:bodyPr wrap="square" rtlCol="0">
            <a:spAutoFit/>
          </a:bodyPr>
          <a:lstStyle/>
          <a:p>
            <a:r>
              <a:rPr lang="id-ID" sz="2800" b="1" dirty="0" smtClean="0"/>
              <a:t>Besar sampel dihitung berdasarkan turunan rumus dari distribusi sampel </a:t>
            </a:r>
            <a:r>
              <a:rPr lang="en-US" sz="2800" b="1" dirty="0" smtClean="0"/>
              <a:t>&amp;</a:t>
            </a:r>
            <a:r>
              <a:rPr lang="id-ID" sz="2800" b="1" dirty="0" smtClean="0"/>
              <a:t> </a:t>
            </a:r>
            <a:r>
              <a:rPr lang="id-ID" sz="2800" b="1" i="1" dirty="0" smtClean="0"/>
              <a:t>sampling error</a:t>
            </a:r>
            <a:r>
              <a:rPr lang="id-ID" sz="2800" b="1" dirty="0" smtClean="0"/>
              <a:t>. </a:t>
            </a:r>
            <a:endParaRPr lang="en-US" sz="2800" b="1" dirty="0" smtClean="0"/>
          </a:p>
          <a:p>
            <a:endParaRPr lang="en-US" sz="2800" b="1" dirty="0" smtClean="0"/>
          </a:p>
          <a:p>
            <a:r>
              <a:rPr lang="id-ID" sz="2800" b="1" dirty="0" smtClean="0"/>
              <a:t>Rumus umum perhitungan besar sampel mengacu pada asumsi bahwa sampel ditarik secara langsung satu tahap </a:t>
            </a:r>
            <a:r>
              <a:rPr lang="en-US" sz="2800" b="1" dirty="0" smtClean="0"/>
              <a:t>&amp;</a:t>
            </a:r>
            <a:r>
              <a:rPr lang="id-ID" sz="2800" b="1" dirty="0" smtClean="0"/>
              <a:t> metode acak sederhana. </a:t>
            </a:r>
            <a:endParaRPr lang="en-US" sz="2800" b="1" dirty="0" smtClean="0"/>
          </a:p>
          <a:p>
            <a:endParaRPr lang="en-US" sz="2800" b="1" dirty="0" smtClean="0"/>
          </a:p>
          <a:p>
            <a:r>
              <a:rPr lang="id-ID" sz="2800" b="1" dirty="0" smtClean="0"/>
              <a:t>Seringkali kita tdk memiliki kerangka sampel yg lengkap </a:t>
            </a:r>
            <a:r>
              <a:rPr lang="en-US" sz="2800" b="1" dirty="0" smtClean="0"/>
              <a:t>&amp;</a:t>
            </a:r>
            <a:r>
              <a:rPr lang="id-ID" sz="2800" b="1" dirty="0" smtClean="0"/>
              <a:t> terbaru, shg sampel ditarik melalui bbrp tahap (sampel disain kompleks). </a:t>
            </a:r>
            <a:endParaRPr lang="en-US" sz="2800" b="1" dirty="0" smtClean="0"/>
          </a:p>
          <a:p>
            <a:endParaRPr lang="en-US" sz="2800" b="1" dirty="0" smtClean="0"/>
          </a:p>
          <a:p>
            <a:r>
              <a:rPr lang="id-ID" sz="2800" b="1" dirty="0" smtClean="0"/>
              <a:t>Pada penarikan sampel dgn disain kompleks, perhitungan besar sampel perlu dikoreksi dgn efek disain (Levy And Lemeshow, 1999).</a:t>
            </a:r>
          </a:p>
          <a:p>
            <a:endParaRPr lang="id-ID" dirty="0"/>
          </a:p>
        </p:txBody>
      </p:sp>
    </p:spTree>
    <p:extLst>
      <p:ext uri="{BB962C8B-B14F-4D97-AF65-F5344CB8AC3E}">
        <p14:creationId xmlns:p14="http://schemas.microsoft.com/office/powerpoint/2010/main" val="29243727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2677656"/>
          </a:xfrm>
          <a:prstGeom prst="rect">
            <a:avLst/>
          </a:prstGeom>
          <a:noFill/>
        </p:spPr>
        <p:txBody>
          <a:bodyPr wrap="square" rtlCol="0">
            <a:spAutoFit/>
          </a:bodyPr>
          <a:lstStyle/>
          <a:p>
            <a:r>
              <a:rPr lang="id-ID" sz="2800" b="1" dirty="0"/>
              <a:t>Pada riset rancangan kasus kontrol,  p</a:t>
            </a:r>
            <a:r>
              <a:rPr lang="id-ID" sz="2800" b="1" baseline="-25000" dirty="0"/>
              <a:t>1</a:t>
            </a:r>
            <a:r>
              <a:rPr lang="id-ID" sz="2800" b="1" dirty="0"/>
              <a:t> </a:t>
            </a:r>
            <a:r>
              <a:rPr lang="id-ID" sz="2800" b="1" dirty="0" smtClean="0"/>
              <a:t>adl </a:t>
            </a:r>
            <a:r>
              <a:rPr lang="id-ID" sz="2800" b="1" dirty="0"/>
              <a:t>proporsi pajanan pada kelompok kasus </a:t>
            </a:r>
            <a:r>
              <a:rPr lang="en-US" sz="2800" b="1" dirty="0" smtClean="0"/>
              <a:t>&amp;</a:t>
            </a:r>
            <a:r>
              <a:rPr lang="id-ID" sz="2800" b="1" dirty="0" smtClean="0"/>
              <a:t> </a:t>
            </a:r>
            <a:r>
              <a:rPr lang="id-ID" sz="2800" b="1" dirty="0"/>
              <a:t>p</a:t>
            </a:r>
            <a:r>
              <a:rPr lang="id-ID" sz="2800" b="1" baseline="-25000" dirty="0"/>
              <a:t>2</a:t>
            </a:r>
            <a:r>
              <a:rPr lang="id-ID" sz="2800" b="1" dirty="0"/>
              <a:t> </a:t>
            </a:r>
            <a:r>
              <a:rPr lang="id-ID" sz="2800" b="1" dirty="0" smtClean="0"/>
              <a:t>adl </a:t>
            </a:r>
            <a:r>
              <a:rPr lang="id-ID" sz="2800" b="1" dirty="0"/>
              <a:t>proporsi pajanan pada kelompok kontrol</a:t>
            </a:r>
            <a:r>
              <a:rPr lang="id-ID" sz="2800" b="1" dirty="0" smtClean="0"/>
              <a:t>.</a:t>
            </a:r>
            <a:endParaRPr lang="en-US" sz="2800" b="1" dirty="0" smtClean="0"/>
          </a:p>
          <a:p>
            <a:r>
              <a:rPr lang="id-ID" sz="2800" b="1" dirty="0" smtClean="0"/>
              <a:t>  </a:t>
            </a:r>
            <a:endParaRPr lang="en-US" sz="2800" b="1" dirty="0" smtClean="0"/>
          </a:p>
          <a:p>
            <a:r>
              <a:rPr lang="id-ID" sz="2800" b="1" dirty="0" smtClean="0"/>
              <a:t>Dimana </a:t>
            </a:r>
            <a:r>
              <a:rPr lang="id-ID" sz="2800" b="1" dirty="0"/>
              <a:t>p</a:t>
            </a:r>
            <a:r>
              <a:rPr lang="id-ID" sz="2800" b="1" baseline="-25000" dirty="0"/>
              <a:t>1 </a:t>
            </a:r>
            <a:r>
              <a:rPr lang="id-ID" sz="2800" b="1" dirty="0"/>
              <a:t>= a / (a+c) dan p</a:t>
            </a:r>
            <a:r>
              <a:rPr lang="id-ID" sz="2800" b="1" baseline="-25000" dirty="0"/>
              <a:t>2 </a:t>
            </a:r>
            <a:r>
              <a:rPr lang="id-ID" sz="2800" b="1" dirty="0"/>
              <a:t>= b / (b+d).</a:t>
            </a:r>
          </a:p>
          <a:p>
            <a:endParaRPr lang="id-ID" sz="2800" b="1" dirty="0"/>
          </a:p>
        </p:txBody>
      </p:sp>
      <p:graphicFrame>
        <p:nvGraphicFramePr>
          <p:cNvPr id="4" name="Table 3"/>
          <p:cNvGraphicFramePr>
            <a:graphicFrameLocks noGrp="1"/>
          </p:cNvGraphicFramePr>
          <p:nvPr>
            <p:extLst>
              <p:ext uri="{D42A27DB-BD31-4B8C-83A1-F6EECF244321}">
                <p14:modId xmlns:p14="http://schemas.microsoft.com/office/powerpoint/2010/main" val="847668025"/>
              </p:ext>
            </p:extLst>
          </p:nvPr>
        </p:nvGraphicFramePr>
        <p:xfrm>
          <a:off x="1676400" y="3058656"/>
          <a:ext cx="5029200" cy="3581400"/>
        </p:xfrm>
        <a:graphic>
          <a:graphicData uri="http://schemas.openxmlformats.org/drawingml/2006/table">
            <a:tbl>
              <a:tblPr firstRow="1" firstCol="1" bandRow="1">
                <a:tableStyleId>{5C22544A-7EE6-4342-B048-85BDC9FD1C3A}</a:tableStyleId>
              </a:tblPr>
              <a:tblGrid>
                <a:gridCol w="1676400"/>
                <a:gridCol w="1676400"/>
                <a:gridCol w="1676400"/>
              </a:tblGrid>
              <a:tr h="895350">
                <a:tc>
                  <a:txBody>
                    <a:bodyPr/>
                    <a:lstStyle/>
                    <a:p>
                      <a:pPr marL="0" marR="0" algn="ctr">
                        <a:lnSpc>
                          <a:spcPct val="115000"/>
                        </a:lnSpc>
                        <a:spcBef>
                          <a:spcPts val="0"/>
                        </a:spcBef>
                        <a:spcAft>
                          <a:spcPts val="0"/>
                        </a:spcAft>
                      </a:pPr>
                      <a:r>
                        <a:rPr lang="en-US" sz="2800" b="1" dirty="0" err="1">
                          <a:effectLst/>
                        </a:rPr>
                        <a:t>Pajanan</a:t>
                      </a:r>
                      <a:endParaRPr lang="id-ID" sz="2800" b="1" dirty="0">
                        <a:effectLst/>
                        <a:latin typeface="Calibri"/>
                        <a:ea typeface="Times New Roman"/>
                        <a:cs typeface="Calibri"/>
                      </a:endParaRPr>
                    </a:p>
                  </a:txBody>
                  <a:tcPr marL="68580" marR="68580" marT="0" marB="0" anchor="b"/>
                </a:tc>
                <a:tc>
                  <a:txBody>
                    <a:bodyPr/>
                    <a:lstStyle/>
                    <a:p>
                      <a:pPr marL="0" marR="0" algn="ctr">
                        <a:lnSpc>
                          <a:spcPct val="115000"/>
                        </a:lnSpc>
                        <a:spcBef>
                          <a:spcPts val="0"/>
                        </a:spcBef>
                        <a:spcAft>
                          <a:spcPts val="0"/>
                        </a:spcAft>
                      </a:pPr>
                      <a:r>
                        <a:rPr lang="en-US" sz="2800" b="1">
                          <a:effectLst/>
                        </a:rPr>
                        <a:t>Kasus</a:t>
                      </a:r>
                      <a:endParaRPr lang="id-ID" sz="2800" b="1">
                        <a:effectLst/>
                        <a:latin typeface="Calibri"/>
                        <a:ea typeface="Times New Roman"/>
                        <a:cs typeface="Calibri"/>
                      </a:endParaRPr>
                    </a:p>
                  </a:txBody>
                  <a:tcPr marL="68580" marR="68580" marT="0" marB="0" anchor="b"/>
                </a:tc>
                <a:tc>
                  <a:txBody>
                    <a:bodyPr/>
                    <a:lstStyle/>
                    <a:p>
                      <a:pPr marL="0" marR="0" algn="ctr">
                        <a:lnSpc>
                          <a:spcPct val="115000"/>
                        </a:lnSpc>
                        <a:spcBef>
                          <a:spcPts val="0"/>
                        </a:spcBef>
                        <a:spcAft>
                          <a:spcPts val="0"/>
                        </a:spcAft>
                      </a:pPr>
                      <a:r>
                        <a:rPr lang="en-US" sz="2800" b="1">
                          <a:effectLst/>
                        </a:rPr>
                        <a:t>Kontrol</a:t>
                      </a:r>
                      <a:endParaRPr lang="id-ID" sz="2800" b="1">
                        <a:effectLst/>
                        <a:latin typeface="Calibri"/>
                        <a:ea typeface="Times New Roman"/>
                        <a:cs typeface="Calibri"/>
                      </a:endParaRPr>
                    </a:p>
                  </a:txBody>
                  <a:tcPr marL="68580" marR="68580" marT="0" marB="0" anchor="b"/>
                </a:tc>
              </a:tr>
              <a:tr h="895350">
                <a:tc>
                  <a:txBody>
                    <a:bodyPr/>
                    <a:lstStyle/>
                    <a:p>
                      <a:pPr marL="0" marR="0">
                        <a:lnSpc>
                          <a:spcPct val="115000"/>
                        </a:lnSpc>
                        <a:spcBef>
                          <a:spcPts val="0"/>
                        </a:spcBef>
                        <a:spcAft>
                          <a:spcPts val="0"/>
                        </a:spcAft>
                      </a:pPr>
                      <a:r>
                        <a:rPr lang="en-US" sz="2800" b="1" dirty="0" err="1">
                          <a:effectLst/>
                        </a:rPr>
                        <a:t>Ya</a:t>
                      </a:r>
                      <a:endParaRPr lang="id-ID" sz="2800" b="1" dirty="0">
                        <a:effectLst/>
                        <a:latin typeface="Calibri"/>
                        <a:ea typeface="Times New Roman"/>
                        <a:cs typeface="Calibri"/>
                      </a:endParaRPr>
                    </a:p>
                  </a:txBody>
                  <a:tcPr marL="68580" marR="68580" marT="0" marB="0" anchor="b"/>
                </a:tc>
                <a:tc>
                  <a:txBody>
                    <a:bodyPr/>
                    <a:lstStyle/>
                    <a:p>
                      <a:pPr marL="0" marR="0" algn="ctr">
                        <a:lnSpc>
                          <a:spcPct val="115000"/>
                        </a:lnSpc>
                        <a:spcBef>
                          <a:spcPts val="0"/>
                        </a:spcBef>
                        <a:spcAft>
                          <a:spcPts val="0"/>
                        </a:spcAft>
                      </a:pPr>
                      <a:r>
                        <a:rPr lang="en-US" sz="3600" b="1" dirty="0">
                          <a:effectLst/>
                        </a:rPr>
                        <a:t>a</a:t>
                      </a:r>
                      <a:endParaRPr lang="id-ID" sz="3600" b="1" dirty="0">
                        <a:effectLst/>
                        <a:latin typeface="Calibri"/>
                        <a:ea typeface="Times New Roman"/>
                        <a:cs typeface="Calibri"/>
                      </a:endParaRPr>
                    </a:p>
                  </a:txBody>
                  <a:tcPr marL="68580" marR="68580" marT="0" marB="0" anchor="b"/>
                </a:tc>
                <a:tc>
                  <a:txBody>
                    <a:bodyPr/>
                    <a:lstStyle/>
                    <a:p>
                      <a:pPr marL="0" marR="0" algn="ctr">
                        <a:lnSpc>
                          <a:spcPct val="115000"/>
                        </a:lnSpc>
                        <a:spcBef>
                          <a:spcPts val="0"/>
                        </a:spcBef>
                        <a:spcAft>
                          <a:spcPts val="0"/>
                        </a:spcAft>
                      </a:pPr>
                      <a:r>
                        <a:rPr lang="en-US" sz="3600" b="1">
                          <a:effectLst/>
                        </a:rPr>
                        <a:t>b</a:t>
                      </a:r>
                      <a:endParaRPr lang="id-ID" sz="3600" b="1">
                        <a:effectLst/>
                        <a:latin typeface="Calibri"/>
                        <a:ea typeface="Times New Roman"/>
                        <a:cs typeface="Calibri"/>
                      </a:endParaRPr>
                    </a:p>
                  </a:txBody>
                  <a:tcPr marL="68580" marR="68580" marT="0" marB="0" anchor="b"/>
                </a:tc>
              </a:tr>
              <a:tr h="895350">
                <a:tc>
                  <a:txBody>
                    <a:bodyPr/>
                    <a:lstStyle/>
                    <a:p>
                      <a:pPr marL="0" marR="0">
                        <a:lnSpc>
                          <a:spcPct val="115000"/>
                        </a:lnSpc>
                        <a:spcBef>
                          <a:spcPts val="0"/>
                        </a:spcBef>
                        <a:spcAft>
                          <a:spcPts val="0"/>
                        </a:spcAft>
                      </a:pPr>
                      <a:r>
                        <a:rPr lang="en-US" sz="2800" b="1">
                          <a:effectLst/>
                        </a:rPr>
                        <a:t>Tidak</a:t>
                      </a:r>
                      <a:endParaRPr lang="id-ID" sz="2800" b="1">
                        <a:effectLst/>
                        <a:latin typeface="Calibri"/>
                        <a:ea typeface="Times New Roman"/>
                        <a:cs typeface="Calibri"/>
                      </a:endParaRPr>
                    </a:p>
                  </a:txBody>
                  <a:tcPr marL="68580" marR="68580" marT="0" marB="0" anchor="b"/>
                </a:tc>
                <a:tc>
                  <a:txBody>
                    <a:bodyPr/>
                    <a:lstStyle/>
                    <a:p>
                      <a:pPr marL="0" marR="0" algn="ctr">
                        <a:lnSpc>
                          <a:spcPct val="115000"/>
                        </a:lnSpc>
                        <a:spcBef>
                          <a:spcPts val="0"/>
                        </a:spcBef>
                        <a:spcAft>
                          <a:spcPts val="0"/>
                        </a:spcAft>
                      </a:pPr>
                      <a:r>
                        <a:rPr lang="en-US" sz="3600" b="1" dirty="0">
                          <a:effectLst/>
                        </a:rPr>
                        <a:t>c</a:t>
                      </a:r>
                      <a:endParaRPr lang="id-ID" sz="3600" b="1" dirty="0">
                        <a:effectLst/>
                        <a:latin typeface="Calibri"/>
                        <a:ea typeface="Times New Roman"/>
                        <a:cs typeface="Calibri"/>
                      </a:endParaRPr>
                    </a:p>
                  </a:txBody>
                  <a:tcPr marL="68580" marR="68580" marT="0" marB="0" anchor="b"/>
                </a:tc>
                <a:tc>
                  <a:txBody>
                    <a:bodyPr/>
                    <a:lstStyle/>
                    <a:p>
                      <a:pPr marL="0" marR="0" algn="ctr">
                        <a:lnSpc>
                          <a:spcPct val="115000"/>
                        </a:lnSpc>
                        <a:spcBef>
                          <a:spcPts val="0"/>
                        </a:spcBef>
                        <a:spcAft>
                          <a:spcPts val="0"/>
                        </a:spcAft>
                      </a:pPr>
                      <a:r>
                        <a:rPr lang="en-US" sz="3600" b="1" dirty="0">
                          <a:effectLst/>
                        </a:rPr>
                        <a:t>d</a:t>
                      </a:r>
                      <a:endParaRPr lang="id-ID" sz="3600" b="1" dirty="0">
                        <a:effectLst/>
                        <a:latin typeface="Calibri"/>
                        <a:ea typeface="Times New Roman"/>
                        <a:cs typeface="Calibri"/>
                      </a:endParaRPr>
                    </a:p>
                  </a:txBody>
                  <a:tcPr marL="68580" marR="68580" marT="0" marB="0" anchor="b"/>
                </a:tc>
              </a:tr>
              <a:tr h="895350">
                <a:tc>
                  <a:txBody>
                    <a:bodyPr/>
                    <a:lstStyle/>
                    <a:p>
                      <a:pPr marL="0" marR="0">
                        <a:lnSpc>
                          <a:spcPct val="115000"/>
                        </a:lnSpc>
                        <a:spcBef>
                          <a:spcPts val="0"/>
                        </a:spcBef>
                        <a:spcAft>
                          <a:spcPts val="0"/>
                        </a:spcAft>
                      </a:pPr>
                      <a:r>
                        <a:rPr lang="en-US" sz="2800" b="1" dirty="0">
                          <a:effectLst/>
                        </a:rPr>
                        <a:t>Total</a:t>
                      </a:r>
                      <a:endParaRPr lang="id-ID" sz="2800" b="1" dirty="0">
                        <a:effectLst/>
                        <a:latin typeface="Calibri"/>
                        <a:ea typeface="Times New Roman"/>
                        <a:cs typeface="Calibri"/>
                      </a:endParaRPr>
                    </a:p>
                  </a:txBody>
                  <a:tcPr marL="68580" marR="68580" marT="0" marB="0" anchor="b"/>
                </a:tc>
                <a:tc>
                  <a:txBody>
                    <a:bodyPr/>
                    <a:lstStyle/>
                    <a:p>
                      <a:pPr marL="0" marR="0" algn="ctr">
                        <a:lnSpc>
                          <a:spcPct val="115000"/>
                        </a:lnSpc>
                        <a:spcBef>
                          <a:spcPts val="0"/>
                        </a:spcBef>
                        <a:spcAft>
                          <a:spcPts val="0"/>
                        </a:spcAft>
                      </a:pPr>
                      <a:r>
                        <a:rPr lang="en-US" sz="3600" b="1" dirty="0" err="1">
                          <a:effectLst/>
                        </a:rPr>
                        <a:t>a+c</a:t>
                      </a:r>
                      <a:endParaRPr lang="id-ID" sz="3600" b="1" dirty="0">
                        <a:effectLst/>
                        <a:latin typeface="Calibri"/>
                        <a:ea typeface="Times New Roman"/>
                        <a:cs typeface="Calibri"/>
                      </a:endParaRPr>
                    </a:p>
                  </a:txBody>
                  <a:tcPr marL="68580" marR="68580" marT="0" marB="0" anchor="b"/>
                </a:tc>
                <a:tc>
                  <a:txBody>
                    <a:bodyPr/>
                    <a:lstStyle/>
                    <a:p>
                      <a:pPr marL="0" marR="0" algn="ctr">
                        <a:lnSpc>
                          <a:spcPct val="115000"/>
                        </a:lnSpc>
                        <a:spcBef>
                          <a:spcPts val="0"/>
                        </a:spcBef>
                        <a:spcAft>
                          <a:spcPts val="0"/>
                        </a:spcAft>
                      </a:pPr>
                      <a:r>
                        <a:rPr lang="en-US" sz="3600" b="1" dirty="0" err="1">
                          <a:effectLst/>
                        </a:rPr>
                        <a:t>b+d</a:t>
                      </a:r>
                      <a:endParaRPr lang="id-ID" sz="3600" b="1" dirty="0">
                        <a:effectLst/>
                        <a:latin typeface="Calibri"/>
                        <a:ea typeface="Times New Roman"/>
                        <a:cs typeface="Calibri"/>
                      </a:endParaRPr>
                    </a:p>
                  </a:txBody>
                  <a:tcPr marL="68580" marR="68580" marT="0" marB="0" anchor="b"/>
                </a:tc>
              </a:tr>
            </a:tbl>
          </a:graphicData>
        </a:graphic>
      </p:graphicFrame>
      <p:sp>
        <p:nvSpPr>
          <p:cNvPr id="5" name="Rectangle 1"/>
          <p:cNvSpPr>
            <a:spLocks noChangeArrowheads="1"/>
          </p:cNvSpPr>
          <p:nvPr/>
        </p:nvSpPr>
        <p:spPr bwMode="auto">
          <a:xfrm>
            <a:off x="3657600" y="34782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685800" algn="l"/>
                <a:tab pos="1143000" algn="l"/>
              </a:tabLst>
              <a:defRPr>
                <a:solidFill>
                  <a:schemeClr val="tx1"/>
                </a:solidFill>
                <a:latin typeface="Arial" pitchFamily="34" charset="0"/>
                <a:cs typeface="Arial" pitchFamily="34" charset="0"/>
              </a:defRPr>
            </a:lvl1pPr>
            <a:lvl2pPr fontAlgn="base">
              <a:spcBef>
                <a:spcPct val="0"/>
              </a:spcBef>
              <a:spcAft>
                <a:spcPct val="0"/>
              </a:spcAft>
              <a:tabLst>
                <a:tab pos="685800" algn="l"/>
                <a:tab pos="1143000" algn="l"/>
              </a:tabLst>
              <a:defRPr>
                <a:solidFill>
                  <a:schemeClr val="tx1"/>
                </a:solidFill>
                <a:latin typeface="Arial" pitchFamily="34" charset="0"/>
                <a:cs typeface="Arial" pitchFamily="34" charset="0"/>
              </a:defRPr>
            </a:lvl2pPr>
            <a:lvl3pPr fontAlgn="base">
              <a:spcBef>
                <a:spcPct val="0"/>
              </a:spcBef>
              <a:spcAft>
                <a:spcPct val="0"/>
              </a:spcAft>
              <a:tabLst>
                <a:tab pos="685800" algn="l"/>
                <a:tab pos="1143000" algn="l"/>
              </a:tabLst>
              <a:defRPr>
                <a:solidFill>
                  <a:schemeClr val="tx1"/>
                </a:solidFill>
                <a:latin typeface="Arial" pitchFamily="34" charset="0"/>
                <a:cs typeface="Arial" pitchFamily="34" charset="0"/>
              </a:defRPr>
            </a:lvl3pPr>
            <a:lvl4pPr fontAlgn="base">
              <a:spcBef>
                <a:spcPct val="0"/>
              </a:spcBef>
              <a:spcAft>
                <a:spcPct val="0"/>
              </a:spcAft>
              <a:tabLst>
                <a:tab pos="685800" algn="l"/>
                <a:tab pos="1143000" algn="l"/>
              </a:tabLst>
              <a:defRPr>
                <a:solidFill>
                  <a:schemeClr val="tx1"/>
                </a:solidFill>
                <a:latin typeface="Arial" pitchFamily="34" charset="0"/>
                <a:cs typeface="Arial" pitchFamily="34" charset="0"/>
              </a:defRPr>
            </a:lvl4pPr>
            <a:lvl5pPr fontAlgn="base">
              <a:spcBef>
                <a:spcPct val="0"/>
              </a:spcBef>
              <a:spcAft>
                <a:spcPct val="0"/>
              </a:spcAft>
              <a:tabLst>
                <a:tab pos="685800" algn="l"/>
                <a:tab pos="1143000" algn="l"/>
              </a:tabLst>
              <a:defRPr>
                <a:solidFill>
                  <a:schemeClr val="tx1"/>
                </a:solidFill>
                <a:latin typeface="Arial" pitchFamily="34" charset="0"/>
                <a:cs typeface="Arial" pitchFamily="34" charset="0"/>
              </a:defRPr>
            </a:lvl5pPr>
            <a:lvl6pPr fontAlgn="base">
              <a:spcBef>
                <a:spcPct val="0"/>
              </a:spcBef>
              <a:spcAft>
                <a:spcPct val="0"/>
              </a:spcAft>
              <a:tabLst>
                <a:tab pos="685800" algn="l"/>
                <a:tab pos="1143000" algn="l"/>
              </a:tabLst>
              <a:defRPr>
                <a:solidFill>
                  <a:schemeClr val="tx1"/>
                </a:solidFill>
                <a:latin typeface="Arial" pitchFamily="34" charset="0"/>
                <a:cs typeface="Arial" pitchFamily="34" charset="0"/>
              </a:defRPr>
            </a:lvl6pPr>
            <a:lvl7pPr fontAlgn="base">
              <a:spcBef>
                <a:spcPct val="0"/>
              </a:spcBef>
              <a:spcAft>
                <a:spcPct val="0"/>
              </a:spcAft>
              <a:tabLst>
                <a:tab pos="685800" algn="l"/>
                <a:tab pos="1143000" algn="l"/>
              </a:tabLst>
              <a:defRPr>
                <a:solidFill>
                  <a:schemeClr val="tx1"/>
                </a:solidFill>
                <a:latin typeface="Arial" pitchFamily="34" charset="0"/>
                <a:cs typeface="Arial" pitchFamily="34" charset="0"/>
              </a:defRPr>
            </a:lvl7pPr>
            <a:lvl8pPr fontAlgn="base">
              <a:spcBef>
                <a:spcPct val="0"/>
              </a:spcBef>
              <a:spcAft>
                <a:spcPct val="0"/>
              </a:spcAft>
              <a:tabLst>
                <a:tab pos="685800" algn="l"/>
                <a:tab pos="1143000" algn="l"/>
              </a:tabLst>
              <a:defRPr>
                <a:solidFill>
                  <a:schemeClr val="tx1"/>
                </a:solidFill>
                <a:latin typeface="Arial" pitchFamily="34" charset="0"/>
                <a:cs typeface="Arial" pitchFamily="34" charset="0"/>
              </a:defRPr>
            </a:lvl8pPr>
            <a:lvl9pPr fontAlgn="base">
              <a:spcBef>
                <a:spcPct val="0"/>
              </a:spcBef>
              <a:spcAft>
                <a:spcPct val="0"/>
              </a:spcAft>
              <a:tabLst>
                <a:tab pos="685800" algn="l"/>
                <a:tab pos="1143000" algn="l"/>
              </a:tabLs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tab pos="685800" algn="l"/>
                <a:tab pos="1143000" algn="l"/>
              </a:tabLst>
            </a:pPr>
            <a:endParaRPr kumimoji="0" lang="id-ID" altLang="id-ID"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828975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95882"/>
            <a:ext cx="8763000" cy="6986528"/>
          </a:xfrm>
          <a:prstGeom prst="rect">
            <a:avLst/>
          </a:prstGeom>
          <a:noFill/>
        </p:spPr>
        <p:txBody>
          <a:bodyPr wrap="square" rtlCol="0">
            <a:spAutoFit/>
          </a:bodyPr>
          <a:lstStyle/>
          <a:p>
            <a:pPr marL="0" lvl="2"/>
            <a:r>
              <a:rPr lang="en-US" sz="2800" b="1" i="1" dirty="0" err="1"/>
              <a:t>Besar</a:t>
            </a:r>
            <a:r>
              <a:rPr lang="en-US" sz="2800" b="1" i="1" dirty="0"/>
              <a:t> </a:t>
            </a:r>
            <a:r>
              <a:rPr lang="en-US" sz="2800" b="1" i="1" dirty="0" err="1"/>
              <a:t>sampel</a:t>
            </a:r>
            <a:r>
              <a:rPr lang="en-US" sz="2800" b="1" i="1" dirty="0"/>
              <a:t> </a:t>
            </a:r>
            <a:r>
              <a:rPr lang="en-US" sz="2800" b="1" i="1" dirty="0" err="1"/>
              <a:t>pada</a:t>
            </a:r>
            <a:r>
              <a:rPr lang="en-US" sz="2800" b="1" i="1" dirty="0"/>
              <a:t> </a:t>
            </a:r>
            <a:r>
              <a:rPr lang="en-US" sz="2800" b="1" i="1" dirty="0" err="1"/>
              <a:t>survei</a:t>
            </a:r>
            <a:r>
              <a:rPr lang="en-US" sz="2800" b="1" i="1" dirty="0"/>
              <a:t> (</a:t>
            </a:r>
            <a:r>
              <a:rPr lang="en-US" sz="2800" b="1" i="1" dirty="0" err="1"/>
              <a:t>estimasi</a:t>
            </a:r>
            <a:r>
              <a:rPr lang="en-US" sz="2800" b="1" i="1" dirty="0"/>
              <a:t> </a:t>
            </a:r>
            <a:r>
              <a:rPr lang="en-US" sz="2800" b="1" i="1" dirty="0" err="1"/>
              <a:t>dan</a:t>
            </a:r>
            <a:r>
              <a:rPr lang="en-US" sz="2800" b="1" i="1" dirty="0"/>
              <a:t> </a:t>
            </a:r>
            <a:r>
              <a:rPr lang="en-US" sz="2800" b="1" i="1" dirty="0" err="1"/>
              <a:t>uji</a:t>
            </a:r>
            <a:r>
              <a:rPr lang="en-US" sz="2800" b="1" i="1" dirty="0"/>
              <a:t> </a:t>
            </a:r>
            <a:r>
              <a:rPr lang="en-US" sz="2800" b="1" i="1" dirty="0" err="1"/>
              <a:t>hipotesis</a:t>
            </a:r>
            <a:r>
              <a:rPr lang="en-US" sz="2800" b="1" i="1" dirty="0"/>
              <a:t>)</a:t>
            </a:r>
            <a:endParaRPr lang="id-ID" sz="2800" b="1" dirty="0"/>
          </a:p>
          <a:p>
            <a:endParaRPr lang="en-US" sz="2800" b="1" dirty="0" smtClean="0"/>
          </a:p>
          <a:p>
            <a:r>
              <a:rPr lang="id-ID" sz="2800" b="1" dirty="0"/>
              <a:t>Ilustrasi </a:t>
            </a:r>
            <a:r>
              <a:rPr lang="id-ID" sz="2800" b="1" dirty="0" smtClean="0"/>
              <a:t>yg </a:t>
            </a:r>
            <a:r>
              <a:rPr lang="id-ID" sz="2800" b="1" dirty="0"/>
              <a:t>diberikan </a:t>
            </a:r>
            <a:r>
              <a:rPr lang="id-ID" sz="2800" b="1" dirty="0" smtClean="0"/>
              <a:t>contoh-1 </a:t>
            </a:r>
            <a:r>
              <a:rPr lang="en-US" sz="2800" b="1" dirty="0" smtClean="0"/>
              <a:t>&amp;</a:t>
            </a:r>
            <a:r>
              <a:rPr lang="id-ID" sz="2800" b="1" dirty="0" smtClean="0"/>
              <a:t> </a:t>
            </a:r>
            <a:r>
              <a:rPr lang="id-ID" sz="2800" b="1" dirty="0"/>
              <a:t>contoh-2 sebelumnya merupakan salah satu contoh dari riset rancangan survei </a:t>
            </a:r>
            <a:r>
              <a:rPr lang="id-ID" sz="2800" b="1" dirty="0" smtClean="0"/>
              <a:t>yg </a:t>
            </a:r>
            <a:r>
              <a:rPr lang="id-ID" sz="2800" b="1" dirty="0"/>
              <a:t>bertujuan </a:t>
            </a:r>
            <a:r>
              <a:rPr lang="id-ID" sz="2800" b="1" dirty="0" smtClean="0"/>
              <a:t>utk </a:t>
            </a:r>
            <a:r>
              <a:rPr lang="id-ID" sz="2800" b="1" dirty="0"/>
              <a:t>melakukan estimasi nilai proporsi, </a:t>
            </a:r>
            <a:r>
              <a:rPr lang="id-ID" sz="2800" b="1" dirty="0" smtClean="0"/>
              <a:t>yg </a:t>
            </a:r>
            <a:r>
              <a:rPr lang="id-ID" sz="2800" b="1" dirty="0"/>
              <a:t>penarikan sampelnya </a:t>
            </a:r>
            <a:r>
              <a:rPr lang="id-ID" sz="2800" b="1" dirty="0" smtClean="0"/>
              <a:t>dgn </a:t>
            </a:r>
            <a:r>
              <a:rPr lang="id-ID" sz="2800" b="1" dirty="0"/>
              <a:t>acak sederhana </a:t>
            </a:r>
            <a:r>
              <a:rPr lang="id-ID" sz="2800" b="1" dirty="0" smtClean="0"/>
              <a:t>pd </a:t>
            </a:r>
            <a:r>
              <a:rPr lang="id-ID" sz="2800" b="1" dirty="0"/>
              <a:t>contoh-1 </a:t>
            </a:r>
            <a:r>
              <a:rPr lang="en-US" sz="2800" b="1" dirty="0" smtClean="0"/>
              <a:t>&amp;</a:t>
            </a:r>
            <a:r>
              <a:rPr lang="id-ID" sz="2800" b="1" dirty="0" smtClean="0"/>
              <a:t> </a:t>
            </a:r>
            <a:r>
              <a:rPr lang="id-ID" sz="2800" b="1" dirty="0"/>
              <a:t>sampel kompleks pada contoh-2. </a:t>
            </a:r>
            <a:endParaRPr lang="id-ID" sz="2800" b="1" dirty="0" smtClean="0"/>
          </a:p>
          <a:p>
            <a:endParaRPr lang="en-US" sz="2800" b="1" dirty="0" smtClean="0"/>
          </a:p>
          <a:p>
            <a:r>
              <a:rPr lang="id-ID" sz="2800" b="1" dirty="0" smtClean="0"/>
              <a:t>Terlihat </a:t>
            </a:r>
            <a:r>
              <a:rPr lang="id-ID" sz="2800" b="1" dirty="0"/>
              <a:t>bahwa, pada survei </a:t>
            </a:r>
            <a:r>
              <a:rPr lang="id-ID" sz="2800" b="1" dirty="0" smtClean="0"/>
              <a:t>yg </a:t>
            </a:r>
            <a:r>
              <a:rPr lang="id-ID" sz="2800" b="1" dirty="0"/>
              <a:t>bertujuan </a:t>
            </a:r>
            <a:r>
              <a:rPr lang="id-ID" sz="2800" b="1" dirty="0" smtClean="0"/>
              <a:t>lakukan </a:t>
            </a:r>
            <a:r>
              <a:rPr lang="id-ID" sz="2800" b="1" dirty="0"/>
              <a:t>estimasi parameter, besar sampelnya ditentukan </a:t>
            </a:r>
            <a:r>
              <a:rPr lang="id-ID" sz="2800" b="1" dirty="0" smtClean="0"/>
              <a:t>o</a:t>
            </a:r>
            <a:r>
              <a:rPr lang="en-US" sz="2800" b="1" dirty="0" smtClean="0"/>
              <a:t>/</a:t>
            </a:r>
            <a:r>
              <a:rPr lang="id-ID" sz="2800" b="1" dirty="0" smtClean="0"/>
              <a:t> </a:t>
            </a:r>
            <a:r>
              <a:rPr lang="id-ID" sz="2800" b="1" dirty="0"/>
              <a:t>perkiraan parameter </a:t>
            </a:r>
            <a:r>
              <a:rPr lang="id-ID" sz="2800" b="1" dirty="0" smtClean="0"/>
              <a:t>yg </a:t>
            </a:r>
            <a:r>
              <a:rPr lang="id-ID" sz="2800" b="1" dirty="0"/>
              <a:t>akan diukur (proporsi atau rata-rata) beserta </a:t>
            </a:r>
            <a:r>
              <a:rPr lang="id-ID" sz="2800" b="1" i="1" dirty="0"/>
              <a:t>varians</a:t>
            </a:r>
            <a:r>
              <a:rPr lang="id-ID" sz="2800" b="1" dirty="0"/>
              <a:t>nya, presisi atau deviasi antara nilai populasi </a:t>
            </a:r>
            <a:r>
              <a:rPr lang="id-ID" sz="2800" b="1" dirty="0" smtClean="0"/>
              <a:t>dgn </a:t>
            </a:r>
            <a:r>
              <a:rPr lang="id-ID" sz="2800" b="1" dirty="0"/>
              <a:t>nilai sampel yang dapat ditolerir, selang kepercayaan, dan bagaimana cara penarikan sampelnya (acak sederhana atau kompleks). </a:t>
            </a:r>
          </a:p>
          <a:p>
            <a:endParaRPr lang="id-ID" sz="2800" b="1" dirty="0"/>
          </a:p>
        </p:txBody>
      </p:sp>
    </p:spTree>
    <p:extLst>
      <p:ext uri="{BB962C8B-B14F-4D97-AF65-F5344CB8AC3E}">
        <p14:creationId xmlns:p14="http://schemas.microsoft.com/office/powerpoint/2010/main" val="16125050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5970865"/>
          </a:xfrm>
          <a:prstGeom prst="rect">
            <a:avLst/>
          </a:prstGeom>
          <a:noFill/>
        </p:spPr>
        <p:txBody>
          <a:bodyPr wrap="square" rtlCol="0">
            <a:spAutoFit/>
          </a:bodyPr>
          <a:lstStyle/>
          <a:p>
            <a:r>
              <a:rPr lang="id-ID" sz="2800" b="1" dirty="0"/>
              <a:t>Ilustrasi </a:t>
            </a:r>
            <a:r>
              <a:rPr lang="id-ID" sz="2800" b="1" dirty="0" smtClean="0"/>
              <a:t>yg </a:t>
            </a:r>
            <a:r>
              <a:rPr lang="id-ID" sz="2800" b="1" dirty="0"/>
              <a:t>diberikan pada contoh-1 </a:t>
            </a:r>
            <a:r>
              <a:rPr lang="en-US" sz="2800" b="1" dirty="0" smtClean="0"/>
              <a:t>&amp;</a:t>
            </a:r>
            <a:r>
              <a:rPr lang="id-ID" sz="2800" b="1" dirty="0" smtClean="0"/>
              <a:t>-2 </a:t>
            </a:r>
            <a:r>
              <a:rPr lang="id-ID" sz="2800" b="1" dirty="0"/>
              <a:t>sebelumnya </a:t>
            </a:r>
            <a:r>
              <a:rPr lang="id-ID" sz="2800" b="1" dirty="0" smtClean="0"/>
              <a:t>mrpkan </a:t>
            </a:r>
            <a:r>
              <a:rPr lang="id-ID" sz="2800" b="1" dirty="0"/>
              <a:t>salah satu contoh dari riset rancangan survei </a:t>
            </a:r>
            <a:r>
              <a:rPr lang="id-ID" sz="2800" b="1" dirty="0" smtClean="0"/>
              <a:t>yg </a:t>
            </a:r>
            <a:r>
              <a:rPr lang="id-ID" sz="2800" b="1" dirty="0"/>
              <a:t>bertujuan </a:t>
            </a:r>
            <a:r>
              <a:rPr lang="id-ID" sz="2800" b="1" dirty="0" smtClean="0"/>
              <a:t>utk lakukan </a:t>
            </a:r>
            <a:r>
              <a:rPr lang="id-ID" sz="2800" b="1" dirty="0"/>
              <a:t>estimasi nilai proporsi, </a:t>
            </a:r>
            <a:r>
              <a:rPr lang="id-ID" sz="2800" b="1" dirty="0" smtClean="0"/>
              <a:t>yg </a:t>
            </a:r>
            <a:r>
              <a:rPr lang="id-ID" sz="2800" b="1" dirty="0"/>
              <a:t>penarikan sampelnya </a:t>
            </a:r>
            <a:r>
              <a:rPr lang="id-ID" sz="2800" b="1" dirty="0" smtClean="0"/>
              <a:t>dgn </a:t>
            </a:r>
            <a:r>
              <a:rPr lang="id-ID" sz="2800" b="1" dirty="0"/>
              <a:t>acak sederhana pada contoh-1 </a:t>
            </a:r>
            <a:r>
              <a:rPr lang="en-US" sz="2800" b="1" dirty="0" smtClean="0"/>
              <a:t>&amp;</a:t>
            </a:r>
            <a:r>
              <a:rPr lang="id-ID" sz="2800" b="1" dirty="0" smtClean="0"/>
              <a:t> </a:t>
            </a:r>
            <a:r>
              <a:rPr lang="id-ID" sz="2800" b="1" dirty="0"/>
              <a:t>sampel kompleks pada contoh-2. </a:t>
            </a:r>
            <a:endParaRPr lang="id-ID" sz="2800" b="1" dirty="0" smtClean="0"/>
          </a:p>
          <a:p>
            <a:endParaRPr lang="en-US" sz="2800" b="1" dirty="0" smtClean="0"/>
          </a:p>
          <a:p>
            <a:r>
              <a:rPr lang="id-ID" sz="2800" b="1" dirty="0" smtClean="0"/>
              <a:t>Terlihat </a:t>
            </a:r>
            <a:r>
              <a:rPr lang="id-ID" sz="2800" b="1" dirty="0" smtClean="0"/>
              <a:t>bhw, </a:t>
            </a:r>
            <a:r>
              <a:rPr lang="id-ID" sz="2800" b="1" dirty="0"/>
              <a:t>pada survei </a:t>
            </a:r>
            <a:r>
              <a:rPr lang="id-ID" sz="2800" b="1" dirty="0" smtClean="0"/>
              <a:t>yg </a:t>
            </a:r>
            <a:r>
              <a:rPr lang="id-ID" sz="2800" b="1" dirty="0"/>
              <a:t>bertujuan </a:t>
            </a:r>
            <a:r>
              <a:rPr lang="id-ID" sz="2800" b="1" dirty="0" smtClean="0"/>
              <a:t>lakukan </a:t>
            </a:r>
            <a:r>
              <a:rPr lang="id-ID" sz="2800" b="1" dirty="0"/>
              <a:t>estimasi parameter, besar sampelnya ditentukan oleh perkiraan parameter </a:t>
            </a:r>
            <a:r>
              <a:rPr lang="id-ID" sz="2800" b="1" dirty="0" smtClean="0"/>
              <a:t>yg </a:t>
            </a:r>
            <a:r>
              <a:rPr lang="id-ID" sz="2800" b="1" dirty="0"/>
              <a:t>akan diukur (</a:t>
            </a:r>
            <a:r>
              <a:rPr lang="id-ID" sz="2800" b="1" u="sng" dirty="0"/>
              <a:t>proporsi</a:t>
            </a:r>
            <a:r>
              <a:rPr lang="id-ID" sz="2800" b="1" dirty="0"/>
              <a:t> atau </a:t>
            </a:r>
            <a:r>
              <a:rPr lang="id-ID" sz="2800" b="1" u="sng" dirty="0"/>
              <a:t>rata-rata</a:t>
            </a:r>
            <a:r>
              <a:rPr lang="id-ID" sz="2800" b="1" dirty="0"/>
              <a:t>) beserta </a:t>
            </a:r>
            <a:r>
              <a:rPr lang="id-ID" sz="2800" b="1" i="1" u="sng" dirty="0"/>
              <a:t>varians</a:t>
            </a:r>
            <a:r>
              <a:rPr lang="id-ID" sz="2800" b="1" dirty="0"/>
              <a:t>nya, </a:t>
            </a:r>
            <a:r>
              <a:rPr lang="id-ID" sz="2800" b="1" u="sng" dirty="0"/>
              <a:t>presisi</a:t>
            </a:r>
            <a:r>
              <a:rPr lang="id-ID" sz="2800" b="1" dirty="0"/>
              <a:t> </a:t>
            </a:r>
            <a:r>
              <a:rPr lang="id-ID" sz="2800" b="1" dirty="0" smtClean="0"/>
              <a:t>a</a:t>
            </a:r>
            <a:r>
              <a:rPr lang="en-US" sz="2800" b="1" dirty="0" smtClean="0"/>
              <a:t>/</a:t>
            </a:r>
            <a:r>
              <a:rPr lang="id-ID" sz="2800" b="1" dirty="0" smtClean="0"/>
              <a:t> </a:t>
            </a:r>
            <a:r>
              <a:rPr lang="id-ID" sz="2800" b="1" dirty="0"/>
              <a:t>deviasi antara nilai populasi </a:t>
            </a:r>
            <a:r>
              <a:rPr lang="id-ID" sz="2800" b="1" dirty="0" smtClean="0"/>
              <a:t>dgn </a:t>
            </a:r>
            <a:r>
              <a:rPr lang="id-ID" sz="2800" b="1" dirty="0"/>
              <a:t>nilai sampel </a:t>
            </a:r>
            <a:r>
              <a:rPr lang="id-ID" sz="2800" b="1" dirty="0" smtClean="0"/>
              <a:t>yg </a:t>
            </a:r>
            <a:r>
              <a:rPr lang="id-ID" sz="2800" b="1" dirty="0"/>
              <a:t>dapat ditolerir, selang kepercayaan, </a:t>
            </a:r>
            <a:r>
              <a:rPr lang="en-US" sz="2800" b="1" dirty="0" smtClean="0"/>
              <a:t>&amp;</a:t>
            </a:r>
            <a:r>
              <a:rPr lang="id-ID" sz="2800" b="1" dirty="0" smtClean="0"/>
              <a:t> </a:t>
            </a:r>
            <a:r>
              <a:rPr lang="id-ID" sz="2800" b="1" dirty="0"/>
              <a:t>bagaimana cara penarikan sampelnya (acak sederhana atau kompleks). </a:t>
            </a:r>
          </a:p>
          <a:p>
            <a:endParaRPr lang="id-ID" dirty="0"/>
          </a:p>
        </p:txBody>
      </p:sp>
    </p:spTree>
    <p:extLst>
      <p:ext uri="{BB962C8B-B14F-4D97-AF65-F5344CB8AC3E}">
        <p14:creationId xmlns:p14="http://schemas.microsoft.com/office/powerpoint/2010/main" val="41412591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86800" cy="3539430"/>
          </a:xfrm>
          <a:prstGeom prst="rect">
            <a:avLst/>
          </a:prstGeom>
          <a:noFill/>
        </p:spPr>
        <p:txBody>
          <a:bodyPr wrap="square" rtlCol="0">
            <a:spAutoFit/>
          </a:bodyPr>
          <a:lstStyle/>
          <a:p>
            <a:pPr algn="ctr"/>
            <a:r>
              <a:rPr lang="en-US" sz="2800" b="1" u="sng" dirty="0"/>
              <a:t>Contoh-7</a:t>
            </a:r>
            <a:br>
              <a:rPr lang="en-US" sz="2800" b="1" u="sng" dirty="0"/>
            </a:br>
            <a:r>
              <a:rPr lang="en-US" sz="2800" b="1" dirty="0" err="1"/>
              <a:t>Tujuan</a:t>
            </a:r>
            <a:r>
              <a:rPr lang="en-US" sz="2800" b="1" dirty="0"/>
              <a:t> </a:t>
            </a:r>
            <a:r>
              <a:rPr lang="en-US" sz="2800" b="1" dirty="0" err="1"/>
              <a:t>riset</a:t>
            </a:r>
            <a:r>
              <a:rPr lang="en-US" sz="2800" b="1" dirty="0"/>
              <a:t>: </a:t>
            </a:r>
            <a:r>
              <a:rPr lang="en-US" sz="2800" b="1" dirty="0" err="1" smtClean="0"/>
              <a:t>ketahui</a:t>
            </a:r>
            <a:r>
              <a:rPr lang="en-US" sz="2800" b="1" dirty="0" smtClean="0"/>
              <a:t> </a:t>
            </a:r>
            <a:r>
              <a:rPr lang="en-US" sz="2800" b="1" dirty="0" err="1"/>
              <a:t>kadar</a:t>
            </a:r>
            <a:r>
              <a:rPr lang="en-US" sz="2800" b="1" dirty="0"/>
              <a:t> </a:t>
            </a:r>
            <a:r>
              <a:rPr lang="en-US" sz="2800" b="1" dirty="0" err="1"/>
              <a:t>Hb</a:t>
            </a:r>
            <a:r>
              <a:rPr lang="en-US" sz="2800" b="1" dirty="0"/>
              <a:t> </a:t>
            </a:r>
            <a:r>
              <a:rPr lang="en-US" sz="2800" b="1" dirty="0" err="1"/>
              <a:t>ibu</a:t>
            </a:r>
            <a:r>
              <a:rPr lang="en-US" sz="2800" b="1" dirty="0"/>
              <a:t> </a:t>
            </a:r>
            <a:r>
              <a:rPr lang="en-US" sz="2800" b="1" dirty="0" err="1"/>
              <a:t>hamil</a:t>
            </a:r>
            <a:r>
              <a:rPr lang="en-US" sz="2800" b="1" dirty="0"/>
              <a:t> di </a:t>
            </a:r>
            <a:r>
              <a:rPr lang="en-US" sz="2800" b="1" dirty="0" err="1"/>
              <a:t>Kab.Bogor</a:t>
            </a:r>
            <a:r>
              <a:rPr lang="en-US" sz="2800" b="1" dirty="0"/>
              <a:t>. </a:t>
            </a:r>
            <a:r>
              <a:rPr lang="en-US" sz="2800" b="1" dirty="0" err="1"/>
              <a:t>Penelitian</a:t>
            </a:r>
            <a:r>
              <a:rPr lang="en-US" sz="2800" b="1" dirty="0"/>
              <a:t> di </a:t>
            </a:r>
            <a:r>
              <a:rPr lang="en-US" sz="2800" b="1" dirty="0" smtClean="0"/>
              <a:t>Prov. </a:t>
            </a:r>
            <a:r>
              <a:rPr lang="en-US" sz="2800" b="1" dirty="0" err="1"/>
              <a:t>melaporkan</a:t>
            </a:r>
            <a:r>
              <a:rPr lang="en-US" sz="2800" b="1" dirty="0"/>
              <a:t> </a:t>
            </a:r>
            <a:r>
              <a:rPr lang="en-US" sz="2800" b="1" dirty="0" err="1" smtClean="0"/>
              <a:t>rerata</a:t>
            </a:r>
            <a:r>
              <a:rPr lang="en-US" sz="2800" b="1" dirty="0" smtClean="0"/>
              <a:t> </a:t>
            </a:r>
            <a:r>
              <a:rPr lang="en-US" sz="2800" b="1" dirty="0" err="1"/>
              <a:t>Hb</a:t>
            </a:r>
            <a:r>
              <a:rPr lang="en-US" sz="2800" b="1" dirty="0"/>
              <a:t> </a:t>
            </a:r>
            <a:r>
              <a:rPr lang="en-US" sz="2800" b="1" dirty="0" err="1"/>
              <a:t>ibu</a:t>
            </a:r>
            <a:r>
              <a:rPr lang="en-US" sz="2800" b="1" dirty="0"/>
              <a:t> </a:t>
            </a:r>
            <a:r>
              <a:rPr lang="en-US" sz="2800" b="1" dirty="0" err="1"/>
              <a:t>hamil</a:t>
            </a:r>
            <a:r>
              <a:rPr lang="en-US" sz="2800" b="1" dirty="0"/>
              <a:t> 12,5 g/dl, </a:t>
            </a:r>
            <a:r>
              <a:rPr lang="en-US" sz="2800" b="1" dirty="0" err="1"/>
              <a:t>Standar</a:t>
            </a:r>
            <a:r>
              <a:rPr lang="en-US" sz="2800" b="1" dirty="0"/>
              <a:t> </a:t>
            </a:r>
            <a:r>
              <a:rPr lang="en-US" sz="2800" b="1" dirty="0" err="1"/>
              <a:t>Deviasi</a:t>
            </a:r>
            <a:r>
              <a:rPr lang="en-US" sz="2800" b="1" dirty="0"/>
              <a:t> 3,0 </a:t>
            </a:r>
            <a:r>
              <a:rPr lang="en-US" sz="2800" b="1" dirty="0" smtClean="0"/>
              <a:t>g/dl. </a:t>
            </a:r>
            <a:r>
              <a:rPr lang="en-US" sz="2800" b="1" dirty="0" err="1"/>
              <a:t>Peneliti</a:t>
            </a:r>
            <a:r>
              <a:rPr lang="en-US" sz="2800" b="1" dirty="0"/>
              <a:t> 95% </a:t>
            </a:r>
            <a:r>
              <a:rPr lang="en-US" sz="2800" b="1" dirty="0" err="1"/>
              <a:t>yakin</a:t>
            </a:r>
            <a:r>
              <a:rPr lang="en-US" sz="2800" b="1" dirty="0"/>
              <a:t> (Z</a:t>
            </a:r>
            <a:r>
              <a:rPr lang="en-US" sz="2800" b="1" baseline="-25000" dirty="0"/>
              <a:t>α/2</a:t>
            </a:r>
            <a:r>
              <a:rPr lang="en-US" sz="2800" b="1" dirty="0"/>
              <a:t>= 1,64) </a:t>
            </a:r>
            <a:r>
              <a:rPr lang="en-US" sz="2800" b="1" dirty="0" err="1" smtClean="0"/>
              <a:t>bhw</a:t>
            </a:r>
            <a:r>
              <a:rPr lang="en-US" sz="2800" b="1" dirty="0" smtClean="0"/>
              <a:t> </a:t>
            </a:r>
            <a:r>
              <a:rPr lang="en-US" sz="2800" b="1" dirty="0"/>
              <a:t>rata-rata </a:t>
            </a:r>
            <a:r>
              <a:rPr lang="en-US" sz="2800" b="1" dirty="0" err="1"/>
              <a:t>Hb</a:t>
            </a:r>
            <a:r>
              <a:rPr lang="en-US" sz="2800" b="1" dirty="0"/>
              <a:t> </a:t>
            </a:r>
            <a:r>
              <a:rPr lang="en-US" sz="2800" b="1" dirty="0" err="1"/>
              <a:t>ibu</a:t>
            </a:r>
            <a:r>
              <a:rPr lang="en-US" sz="2800" b="1" dirty="0"/>
              <a:t> </a:t>
            </a:r>
            <a:r>
              <a:rPr lang="en-US" sz="2800" b="1" dirty="0" err="1"/>
              <a:t>hamil</a:t>
            </a:r>
            <a:r>
              <a:rPr lang="en-US" sz="2800" b="1" dirty="0"/>
              <a:t> di </a:t>
            </a:r>
            <a:r>
              <a:rPr lang="en-US" sz="2800" b="1" dirty="0" err="1" smtClean="0"/>
              <a:t>Kab</a:t>
            </a:r>
            <a:r>
              <a:rPr lang="en-US" sz="2800" b="1" dirty="0" smtClean="0"/>
              <a:t>. </a:t>
            </a:r>
            <a:r>
              <a:rPr lang="en-US" sz="2800" b="1" dirty="0" err="1"/>
              <a:t>berkisar</a:t>
            </a:r>
            <a:r>
              <a:rPr lang="en-US" sz="2800" b="1" dirty="0"/>
              <a:t> 12,0—13,0 g/dl (</a:t>
            </a:r>
            <a:r>
              <a:rPr lang="en-US" sz="2800" b="1" dirty="0" err="1"/>
              <a:t>presisi</a:t>
            </a:r>
            <a:r>
              <a:rPr lang="en-US" sz="2800" b="1" dirty="0"/>
              <a:t>= d=0,5). </a:t>
            </a:r>
            <a:r>
              <a:rPr lang="en-US" sz="2800" b="1" dirty="0" err="1" smtClean="0"/>
              <a:t>Dgn</a:t>
            </a:r>
            <a:r>
              <a:rPr lang="en-US" sz="2800" b="1" dirty="0" smtClean="0"/>
              <a:t> </a:t>
            </a:r>
            <a:r>
              <a:rPr lang="en-US" sz="2800" b="1" dirty="0" err="1"/>
              <a:t>menarik</a:t>
            </a:r>
            <a:r>
              <a:rPr lang="en-US" sz="2800" b="1" dirty="0"/>
              <a:t> </a:t>
            </a:r>
            <a:r>
              <a:rPr lang="en-US" sz="2800" b="1" dirty="0" err="1"/>
              <a:t>sampel</a:t>
            </a:r>
            <a:r>
              <a:rPr lang="en-US" sz="2800" b="1" dirty="0"/>
              <a:t> </a:t>
            </a:r>
            <a:r>
              <a:rPr lang="en-US" sz="2800" b="1" dirty="0" err="1"/>
              <a:t>secara</a:t>
            </a:r>
            <a:r>
              <a:rPr lang="en-US" sz="2800" b="1" dirty="0"/>
              <a:t> </a:t>
            </a:r>
            <a:r>
              <a:rPr lang="en-US" sz="2800" b="1" dirty="0" err="1"/>
              <a:t>acak</a:t>
            </a:r>
            <a:r>
              <a:rPr lang="en-US" sz="2800" b="1" dirty="0"/>
              <a:t> </a:t>
            </a:r>
            <a:r>
              <a:rPr lang="en-US" sz="2800" b="1" dirty="0" err="1"/>
              <a:t>dari</a:t>
            </a:r>
            <a:r>
              <a:rPr lang="en-US" sz="2800" b="1" dirty="0"/>
              <a:t> </a:t>
            </a:r>
            <a:r>
              <a:rPr lang="en-US" sz="2800" b="1" dirty="0" err="1"/>
              <a:t>daftar</a:t>
            </a:r>
            <a:r>
              <a:rPr lang="en-US" sz="2800" b="1" dirty="0"/>
              <a:t> </a:t>
            </a:r>
            <a:r>
              <a:rPr lang="en-US" sz="2800" b="1" dirty="0" err="1"/>
              <a:t>Ibu</a:t>
            </a:r>
            <a:r>
              <a:rPr lang="en-US" sz="2800" b="1" dirty="0"/>
              <a:t> </a:t>
            </a:r>
            <a:r>
              <a:rPr lang="en-US" sz="2800" b="1" dirty="0" err="1"/>
              <a:t>hamil</a:t>
            </a:r>
            <a:r>
              <a:rPr lang="en-US" sz="2800" b="1" dirty="0"/>
              <a:t> (</a:t>
            </a:r>
            <a:r>
              <a:rPr lang="en-US" sz="2800" b="1" dirty="0" err="1"/>
              <a:t>kerangka</a:t>
            </a:r>
            <a:r>
              <a:rPr lang="en-US" sz="2800" b="1" dirty="0"/>
              <a:t> </a:t>
            </a:r>
            <a:r>
              <a:rPr lang="en-US" sz="2800" b="1" dirty="0" err="1"/>
              <a:t>sampel</a:t>
            </a:r>
            <a:r>
              <a:rPr lang="en-US" sz="2800" b="1" dirty="0"/>
              <a:t>), </a:t>
            </a:r>
            <a:r>
              <a:rPr lang="en-US" sz="2800" b="1" dirty="0" err="1"/>
              <a:t>maka</a:t>
            </a:r>
            <a:r>
              <a:rPr lang="en-US" sz="2800" b="1" dirty="0"/>
              <a:t> </a:t>
            </a:r>
            <a:r>
              <a:rPr lang="en-US" sz="2800" b="1" dirty="0" err="1"/>
              <a:t>diperlukan</a:t>
            </a:r>
            <a:r>
              <a:rPr lang="en-US" sz="2800" b="1" dirty="0"/>
              <a:t> </a:t>
            </a:r>
            <a:r>
              <a:rPr lang="en-US" sz="2800" b="1" dirty="0" err="1"/>
              <a:t>sampel</a:t>
            </a:r>
            <a:r>
              <a:rPr lang="en-US" sz="2800" b="1" dirty="0"/>
              <a:t> minimum 139 </a:t>
            </a:r>
            <a:r>
              <a:rPr lang="en-US" sz="2800" b="1" dirty="0" err="1"/>
              <a:t>ibu</a:t>
            </a:r>
            <a:r>
              <a:rPr lang="en-US" sz="2800" b="1" dirty="0"/>
              <a:t> </a:t>
            </a:r>
            <a:r>
              <a:rPr lang="en-US" sz="2800" b="1" dirty="0" err="1"/>
              <a:t>hamil</a:t>
            </a:r>
            <a:r>
              <a:rPr lang="en-US" sz="2800" b="1" dirty="0" smtClean="0"/>
              <a:t>.</a:t>
            </a:r>
            <a:endParaRPr lang="id-ID" sz="2800" b="1" dirty="0"/>
          </a:p>
        </p:txBody>
      </p:sp>
      <p:graphicFrame>
        <p:nvGraphicFramePr>
          <p:cNvPr id="3" name="Object 2"/>
          <p:cNvGraphicFramePr>
            <a:graphicFrameLocks noChangeAspect="1"/>
          </p:cNvGraphicFramePr>
          <p:nvPr>
            <p:extLst>
              <p:ext uri="{D42A27DB-BD31-4B8C-83A1-F6EECF244321}">
                <p14:modId xmlns:p14="http://schemas.microsoft.com/office/powerpoint/2010/main" val="2454797095"/>
              </p:ext>
            </p:extLst>
          </p:nvPr>
        </p:nvGraphicFramePr>
        <p:xfrm>
          <a:off x="609600" y="4648200"/>
          <a:ext cx="7620000" cy="1653464"/>
        </p:xfrm>
        <a:graphic>
          <a:graphicData uri="http://schemas.openxmlformats.org/presentationml/2006/ole">
            <mc:AlternateContent xmlns:mc="http://schemas.openxmlformats.org/markup-compatibility/2006">
              <mc:Choice xmlns:v="urn:schemas-microsoft-com:vml" Requires="v">
                <p:oleObj spid="_x0000_s14342" name="Equation" r:id="rId3" imgW="2362200" imgH="508000" progId="Equation.3">
                  <p:embed/>
                </p:oleObj>
              </mc:Choice>
              <mc:Fallback>
                <p:oleObj name="Equation" r:id="rId3" imgW="2362200" imgH="5080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648200"/>
                        <a:ext cx="7620000" cy="165346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519826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4" name="TextBox 3"/>
          <p:cNvSpPr txBox="1"/>
          <p:nvPr/>
        </p:nvSpPr>
        <p:spPr>
          <a:xfrm>
            <a:off x="304800" y="381000"/>
            <a:ext cx="8659090" cy="5262979"/>
          </a:xfrm>
          <a:prstGeom prst="rect">
            <a:avLst/>
          </a:prstGeom>
          <a:noFill/>
        </p:spPr>
        <p:txBody>
          <a:bodyPr wrap="square" rtlCol="0">
            <a:spAutoFit/>
          </a:bodyPr>
          <a:lstStyle/>
          <a:p>
            <a:r>
              <a:rPr lang="id-ID" sz="2800" b="1" dirty="0"/>
              <a:t>Sampel minimum </a:t>
            </a:r>
            <a:r>
              <a:rPr lang="id-ID" sz="2800" b="1" dirty="0" smtClean="0"/>
              <a:t>yg </a:t>
            </a:r>
            <a:r>
              <a:rPr lang="id-ID" sz="2800" b="1" dirty="0"/>
              <a:t>dibutuhkan </a:t>
            </a:r>
            <a:r>
              <a:rPr lang="id-ID" sz="2800" b="1" dirty="0" smtClean="0"/>
              <a:t>adl </a:t>
            </a:r>
            <a:r>
              <a:rPr lang="id-ID" sz="2800" b="1" dirty="0"/>
              <a:t>139 ibu hamil. </a:t>
            </a:r>
            <a:r>
              <a:rPr lang="en-US" sz="2800" b="1" dirty="0"/>
              <a:t>S</a:t>
            </a:r>
            <a:r>
              <a:rPr lang="id-ID" sz="2800" b="1" dirty="0" smtClean="0"/>
              <a:t>ering </a:t>
            </a:r>
            <a:r>
              <a:rPr lang="id-ID" sz="2800" b="1" dirty="0"/>
              <a:t>kita </a:t>
            </a:r>
            <a:r>
              <a:rPr lang="id-ID" sz="2800" b="1" dirty="0" smtClean="0"/>
              <a:t>tdk </a:t>
            </a:r>
            <a:r>
              <a:rPr lang="id-ID" sz="2800" b="1" dirty="0"/>
              <a:t>punya daftar ibu hamil </a:t>
            </a:r>
            <a:r>
              <a:rPr lang="id-ID" sz="2800" b="1" dirty="0" smtClean="0"/>
              <a:t>yg </a:t>
            </a:r>
            <a:r>
              <a:rPr lang="id-ID" sz="2800" b="1" dirty="0"/>
              <a:t>akurat </a:t>
            </a:r>
            <a:r>
              <a:rPr lang="en-US" sz="2800" b="1" dirty="0"/>
              <a:t>&amp;</a:t>
            </a:r>
            <a:r>
              <a:rPr lang="id-ID" sz="2800" b="1" dirty="0" smtClean="0"/>
              <a:t> </a:t>
            </a:r>
            <a:r>
              <a:rPr lang="id-ID" sz="2800" b="1" dirty="0"/>
              <a:t>terbaru di Kabupaten </a:t>
            </a:r>
            <a:r>
              <a:rPr lang="id-ID" sz="2800" b="1" dirty="0" smtClean="0"/>
              <a:t>tsb, shg </a:t>
            </a:r>
            <a:r>
              <a:rPr lang="id-ID" sz="2800" b="1" dirty="0"/>
              <a:t>kita lakukan penarikan sampel secara </a:t>
            </a:r>
            <a:r>
              <a:rPr lang="id-ID" sz="2800" b="1" dirty="0" smtClean="0"/>
              <a:t>bertahap</a:t>
            </a:r>
            <a:r>
              <a:rPr lang="en-US" sz="2800" b="1" dirty="0" smtClean="0"/>
              <a:t>.</a:t>
            </a:r>
            <a:r>
              <a:rPr lang="id-ID" sz="2800" b="1" dirty="0" smtClean="0"/>
              <a:t> </a:t>
            </a:r>
            <a:endParaRPr lang="id-ID" sz="2800" b="1" dirty="0" smtClean="0"/>
          </a:p>
          <a:p>
            <a:endParaRPr lang="en-US" sz="2800" b="1" dirty="0" smtClean="0"/>
          </a:p>
          <a:p>
            <a:r>
              <a:rPr lang="en-US" sz="2800" b="1" dirty="0" smtClean="0"/>
              <a:t>T</a:t>
            </a:r>
            <a:r>
              <a:rPr lang="id-ID" sz="2800" b="1" dirty="0" smtClean="0"/>
              <a:t>ahap </a:t>
            </a:r>
            <a:r>
              <a:rPr lang="id-ID" sz="2800" b="1" dirty="0"/>
              <a:t>pertama memilih </a:t>
            </a:r>
            <a:r>
              <a:rPr lang="id-ID" sz="2800" b="1" dirty="0" smtClean="0"/>
              <a:t>bbr</a:t>
            </a:r>
            <a:r>
              <a:rPr lang="en-US" sz="2800" b="1" dirty="0" smtClean="0"/>
              <a:t>p</a:t>
            </a:r>
            <a:r>
              <a:rPr lang="id-ID" sz="2800" b="1" dirty="0" smtClean="0"/>
              <a:t> </a:t>
            </a:r>
            <a:r>
              <a:rPr lang="id-ID" sz="2800" b="1" dirty="0"/>
              <a:t>Desa </a:t>
            </a:r>
            <a:r>
              <a:rPr lang="en-US" sz="2800" b="1" dirty="0" smtClean="0"/>
              <a:t>&amp;</a:t>
            </a:r>
            <a:r>
              <a:rPr lang="id-ID" sz="2800" b="1" dirty="0" smtClean="0"/>
              <a:t> </a:t>
            </a:r>
            <a:r>
              <a:rPr lang="id-ID" sz="2800" b="1" dirty="0"/>
              <a:t>tahap kedua memilih </a:t>
            </a:r>
            <a:r>
              <a:rPr lang="id-ID" sz="2800" b="1" dirty="0" smtClean="0"/>
              <a:t>bbrp </a:t>
            </a:r>
            <a:r>
              <a:rPr lang="id-ID" sz="2800" b="1" dirty="0"/>
              <a:t>Balita di Desa terpilih. </a:t>
            </a:r>
            <a:r>
              <a:rPr lang="id-ID" sz="2800" b="1" dirty="0" smtClean="0"/>
              <a:t>Shg </a:t>
            </a:r>
            <a:r>
              <a:rPr lang="id-ID" sz="2800" b="1" dirty="0"/>
              <a:t>besar sampelnya perlu dikalikan </a:t>
            </a:r>
            <a:r>
              <a:rPr lang="id-ID" sz="2800" b="1" dirty="0" smtClean="0"/>
              <a:t>dgn </a:t>
            </a:r>
            <a:r>
              <a:rPr lang="id-ID" sz="2800" b="1" dirty="0"/>
              <a:t>efek disain. </a:t>
            </a:r>
            <a:endParaRPr lang="en-US" sz="2800" b="1" dirty="0" smtClean="0"/>
          </a:p>
          <a:p>
            <a:r>
              <a:rPr lang="id-ID" sz="2800" b="1" dirty="0" smtClean="0"/>
              <a:t>Misalnya </a:t>
            </a:r>
            <a:r>
              <a:rPr lang="id-ID" sz="2800" b="1" dirty="0"/>
              <a:t>disain efek=2, maka sampel minimumnya </a:t>
            </a:r>
            <a:r>
              <a:rPr lang="id-ID" sz="2800" b="1" dirty="0" smtClean="0"/>
              <a:t>adl </a:t>
            </a:r>
            <a:r>
              <a:rPr lang="id-ID" sz="2800" b="1" dirty="0"/>
              <a:t>278 ibu hamil. Bila jumlah desa </a:t>
            </a:r>
            <a:r>
              <a:rPr lang="id-ID" sz="2800" b="1" dirty="0" smtClean="0"/>
              <a:t>yg </a:t>
            </a:r>
            <a:r>
              <a:rPr lang="id-ID" sz="2800" b="1" dirty="0"/>
              <a:t>dipilih adalah 30 desa, maka di masing-masing desa dapat dipilih 10 responden ibu hamil</a:t>
            </a:r>
            <a:r>
              <a:rPr lang="id-ID" sz="2800" b="1" dirty="0" smtClean="0"/>
              <a:t>.</a:t>
            </a:r>
            <a:endParaRPr lang="id-ID" sz="2800" b="1" dirty="0"/>
          </a:p>
        </p:txBody>
      </p:sp>
    </p:spTree>
    <p:extLst>
      <p:ext uri="{BB962C8B-B14F-4D97-AF65-F5344CB8AC3E}">
        <p14:creationId xmlns:p14="http://schemas.microsoft.com/office/powerpoint/2010/main" val="40995594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838200"/>
            <a:ext cx="8610600" cy="5262979"/>
          </a:xfrm>
          <a:prstGeom prst="rect">
            <a:avLst/>
          </a:prstGeom>
          <a:noFill/>
        </p:spPr>
        <p:txBody>
          <a:bodyPr wrap="square" rtlCol="0">
            <a:spAutoFit/>
          </a:bodyPr>
          <a:lstStyle/>
          <a:p>
            <a:r>
              <a:rPr lang="id-ID" sz="2800" b="1" dirty="0"/>
              <a:t>Pada situasi tertentu rancangan survei dapat dilakukan </a:t>
            </a:r>
            <a:r>
              <a:rPr lang="id-ID" sz="2800" b="1" dirty="0" smtClean="0"/>
              <a:t>utk lakukan </a:t>
            </a:r>
            <a:r>
              <a:rPr lang="id-ID" sz="2800" b="1" dirty="0"/>
              <a:t>uji hipotesis, baik uji hipotesis beda </a:t>
            </a:r>
            <a:r>
              <a:rPr lang="en-US" sz="2800" b="1" dirty="0" smtClean="0"/>
              <a:t>re</a:t>
            </a:r>
            <a:r>
              <a:rPr lang="id-ID" sz="2800" b="1" dirty="0" smtClean="0"/>
              <a:t>rata a</a:t>
            </a:r>
            <a:r>
              <a:rPr lang="en-US" sz="2800" b="1" dirty="0" smtClean="0"/>
              <a:t>/ </a:t>
            </a:r>
            <a:r>
              <a:rPr lang="id-ID" sz="2800" b="1" dirty="0" smtClean="0"/>
              <a:t>pun </a:t>
            </a:r>
            <a:r>
              <a:rPr lang="id-ID" sz="2800" b="1" dirty="0"/>
              <a:t>uji hipotesis beda proporsi. </a:t>
            </a:r>
            <a:endParaRPr lang="id-ID" sz="2800" b="1" dirty="0" smtClean="0"/>
          </a:p>
          <a:p>
            <a:endParaRPr lang="en-US" sz="2800" b="1" dirty="0" smtClean="0"/>
          </a:p>
          <a:p>
            <a:r>
              <a:rPr lang="id-ID" sz="2800" b="1" dirty="0" smtClean="0"/>
              <a:t>Misalnya </a:t>
            </a:r>
            <a:r>
              <a:rPr lang="id-ID" sz="2800" b="1" dirty="0"/>
              <a:t>pada contoh-8 berikut ini suatu survei di </a:t>
            </a:r>
            <a:r>
              <a:rPr lang="id-ID" sz="2800" b="1" dirty="0" smtClean="0"/>
              <a:t>Kab</a:t>
            </a:r>
            <a:r>
              <a:rPr lang="en-US" sz="2800" b="1" dirty="0" smtClean="0"/>
              <a:t>.</a:t>
            </a:r>
            <a:r>
              <a:rPr lang="id-ID" sz="2800" b="1" dirty="0" smtClean="0"/>
              <a:t> </a:t>
            </a:r>
            <a:r>
              <a:rPr lang="id-ID" sz="2800" b="1" dirty="0"/>
              <a:t>bertujuan untuk mengetahui apakah nilai </a:t>
            </a:r>
            <a:r>
              <a:rPr lang="en-US" sz="2800" b="1" dirty="0" smtClean="0"/>
              <a:t>re</a:t>
            </a:r>
            <a:r>
              <a:rPr lang="id-ID" sz="2800" b="1" dirty="0" smtClean="0"/>
              <a:t>rata </a:t>
            </a:r>
            <a:r>
              <a:rPr lang="id-ID" sz="2800" b="1" dirty="0"/>
              <a:t>kadar Hb ibu hamil </a:t>
            </a:r>
            <a:r>
              <a:rPr lang="id-ID" sz="2800" b="1" dirty="0" smtClean="0"/>
              <a:t>yg </a:t>
            </a:r>
            <a:r>
              <a:rPr lang="id-ID" sz="2800" b="1" dirty="0"/>
              <a:t>mengkonsumsi </a:t>
            </a:r>
            <a:r>
              <a:rPr lang="en-US" sz="2800" b="1" dirty="0" smtClean="0"/>
              <a:t>&gt;</a:t>
            </a:r>
            <a:r>
              <a:rPr lang="id-ID" sz="2800" b="1" dirty="0" smtClean="0"/>
              <a:t>90 </a:t>
            </a:r>
            <a:r>
              <a:rPr lang="id-ID" sz="2800" b="1" dirty="0"/>
              <a:t>tablet besi, lebih tinggi dibandingkan </a:t>
            </a:r>
            <a:r>
              <a:rPr lang="id-ID" sz="2800" b="1" dirty="0" smtClean="0"/>
              <a:t>dgn </a:t>
            </a:r>
            <a:r>
              <a:rPr lang="id-ID" sz="2800" b="1" dirty="0"/>
              <a:t>nilai </a:t>
            </a:r>
            <a:r>
              <a:rPr lang="en-US" sz="2800" b="1" dirty="0" smtClean="0"/>
              <a:t>re</a:t>
            </a:r>
            <a:r>
              <a:rPr lang="id-ID" sz="2800" b="1" dirty="0" smtClean="0"/>
              <a:t>rata </a:t>
            </a:r>
            <a:r>
              <a:rPr lang="id-ID" sz="2800" b="1" dirty="0"/>
              <a:t>kadar Hb ibu hamil </a:t>
            </a:r>
            <a:r>
              <a:rPr lang="id-ID" sz="2800" b="1" dirty="0" smtClean="0"/>
              <a:t>yg konsumsi </a:t>
            </a:r>
            <a:r>
              <a:rPr lang="id-ID" sz="2800" b="1" dirty="0"/>
              <a:t>tablet besi </a:t>
            </a:r>
            <a:r>
              <a:rPr lang="en-US" sz="2800" b="1" dirty="0" smtClean="0"/>
              <a:t>&lt;</a:t>
            </a:r>
            <a:r>
              <a:rPr lang="id-ID" sz="2800" b="1" dirty="0" smtClean="0"/>
              <a:t>90 </a:t>
            </a:r>
            <a:r>
              <a:rPr lang="id-ID" sz="2800" b="1" dirty="0"/>
              <a:t>tablet. Maka besar sampel dapat dihitung </a:t>
            </a:r>
            <a:r>
              <a:rPr lang="id-ID" sz="2800" b="1" dirty="0" smtClean="0"/>
              <a:t>dgn gunakan </a:t>
            </a:r>
            <a:r>
              <a:rPr lang="id-ID" sz="2800" b="1" dirty="0"/>
              <a:t>uji hipotesis beda </a:t>
            </a:r>
            <a:r>
              <a:rPr lang="en-US" sz="2800" b="1" dirty="0" smtClean="0"/>
              <a:t>re</a:t>
            </a:r>
            <a:r>
              <a:rPr lang="id-ID" sz="2800" b="1" dirty="0" smtClean="0"/>
              <a:t>rata </a:t>
            </a:r>
            <a:r>
              <a:rPr lang="id-ID" sz="2800" b="1" dirty="0"/>
              <a:t>kelompok independen: </a:t>
            </a:r>
          </a:p>
          <a:p>
            <a:endParaRPr lang="id-ID" sz="2800" b="1" dirty="0"/>
          </a:p>
        </p:txBody>
      </p:sp>
    </p:spTree>
    <p:extLst>
      <p:ext uri="{BB962C8B-B14F-4D97-AF65-F5344CB8AC3E}">
        <p14:creationId xmlns:p14="http://schemas.microsoft.com/office/powerpoint/2010/main" val="41283509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3" name="Object 2"/>
          <p:cNvGraphicFramePr>
            <a:graphicFrameLocks noChangeAspect="1"/>
          </p:cNvGraphicFramePr>
          <p:nvPr>
            <p:extLst>
              <p:ext uri="{D42A27DB-BD31-4B8C-83A1-F6EECF244321}">
                <p14:modId xmlns:p14="http://schemas.microsoft.com/office/powerpoint/2010/main" val="1764103364"/>
              </p:ext>
            </p:extLst>
          </p:nvPr>
        </p:nvGraphicFramePr>
        <p:xfrm>
          <a:off x="304800" y="304800"/>
          <a:ext cx="6858000" cy="2430000"/>
        </p:xfrm>
        <a:graphic>
          <a:graphicData uri="http://schemas.openxmlformats.org/presentationml/2006/ole">
            <mc:AlternateContent xmlns:mc="http://schemas.openxmlformats.org/markup-compatibility/2006">
              <mc:Choice xmlns:v="urn:schemas-microsoft-com:vml" Requires="v">
                <p:oleObj spid="_x0000_s15370" name="Equation" r:id="rId3" imgW="1358310" imgH="482391" progId="Equation.3">
                  <p:embed/>
                </p:oleObj>
              </mc:Choice>
              <mc:Fallback>
                <p:oleObj name="Equation" r:id="rId3" imgW="1358310" imgH="482391"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04800"/>
                        <a:ext cx="6858000" cy="2430000"/>
                      </a:xfrm>
                      <a:prstGeom prst="rect">
                        <a:avLst/>
                      </a:prstGeom>
                      <a:noFill/>
                    </p:spPr>
                  </p:pic>
                </p:oleObj>
              </mc:Fallback>
            </mc:AlternateContent>
          </a:graphicData>
        </a:graphic>
      </p:graphicFrame>
      <p:sp>
        <p:nvSpPr>
          <p:cNvPr id="4"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5" name="Object 4"/>
          <p:cNvGraphicFramePr>
            <a:graphicFrameLocks noChangeAspect="1"/>
          </p:cNvGraphicFramePr>
          <p:nvPr>
            <p:extLst>
              <p:ext uri="{D42A27DB-BD31-4B8C-83A1-F6EECF244321}">
                <p14:modId xmlns:p14="http://schemas.microsoft.com/office/powerpoint/2010/main" val="1819158340"/>
              </p:ext>
            </p:extLst>
          </p:nvPr>
        </p:nvGraphicFramePr>
        <p:xfrm>
          <a:off x="990600" y="3581400"/>
          <a:ext cx="7533409" cy="1905000"/>
        </p:xfrm>
        <a:graphic>
          <a:graphicData uri="http://schemas.openxmlformats.org/presentationml/2006/ole">
            <mc:AlternateContent xmlns:mc="http://schemas.openxmlformats.org/markup-compatibility/2006">
              <mc:Choice xmlns:v="urn:schemas-microsoft-com:vml" Requires="v">
                <p:oleObj spid="_x0000_s15371" name="Equation" r:id="rId5" imgW="1803400" imgH="457200" progId="Equation.3">
                  <p:embed/>
                </p:oleObj>
              </mc:Choice>
              <mc:Fallback>
                <p:oleObj name="Equation" r:id="rId5" imgW="18034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3581400"/>
                        <a:ext cx="7533409" cy="1905000"/>
                      </a:xfrm>
                      <a:prstGeom prst="rect">
                        <a:avLst/>
                      </a:prstGeom>
                      <a:noFill/>
                    </p:spPr>
                  </p:pic>
                </p:oleObj>
              </mc:Fallback>
            </mc:AlternateContent>
          </a:graphicData>
        </a:graphic>
      </p:graphicFrame>
    </p:spTree>
    <p:extLst>
      <p:ext uri="{BB962C8B-B14F-4D97-AF65-F5344CB8AC3E}">
        <p14:creationId xmlns:p14="http://schemas.microsoft.com/office/powerpoint/2010/main" val="41478116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52400"/>
            <a:ext cx="8430490" cy="6555641"/>
          </a:xfrm>
          <a:prstGeom prst="rect">
            <a:avLst/>
          </a:prstGeom>
          <a:noFill/>
        </p:spPr>
        <p:txBody>
          <a:bodyPr wrap="square" rtlCol="0">
            <a:spAutoFit/>
          </a:bodyPr>
          <a:lstStyle/>
          <a:p>
            <a:pPr algn="ctr"/>
            <a:r>
              <a:rPr lang="en-US" sz="2800" b="1" u="sng" dirty="0">
                <a:latin typeface="+mj-lt"/>
              </a:rPr>
              <a:t>Contoh-8</a:t>
            </a:r>
            <a:br>
              <a:rPr lang="en-US" sz="2800" b="1" u="sng" dirty="0">
                <a:latin typeface="+mj-lt"/>
              </a:rPr>
            </a:br>
            <a:r>
              <a:rPr lang="en-US" sz="2800" b="1" dirty="0" err="1">
                <a:latin typeface="+mj-lt"/>
              </a:rPr>
              <a:t>Tujuan</a:t>
            </a:r>
            <a:r>
              <a:rPr lang="en-US" sz="2800" b="1" dirty="0">
                <a:latin typeface="+mj-lt"/>
              </a:rPr>
              <a:t> </a:t>
            </a:r>
            <a:r>
              <a:rPr lang="en-US" sz="2800" b="1" dirty="0" err="1">
                <a:latin typeface="+mj-lt"/>
              </a:rPr>
              <a:t>riset</a:t>
            </a:r>
            <a:r>
              <a:rPr lang="en-US" sz="2800" b="1" dirty="0">
                <a:latin typeface="+mj-lt"/>
              </a:rPr>
              <a:t>: </a:t>
            </a:r>
            <a:r>
              <a:rPr lang="en-US" sz="2800" b="1" dirty="0" err="1" smtClean="0">
                <a:latin typeface="+mj-lt"/>
              </a:rPr>
              <a:t>buktikan</a:t>
            </a:r>
            <a:r>
              <a:rPr lang="en-US" sz="2800" b="1" dirty="0" smtClean="0">
                <a:latin typeface="+mj-lt"/>
              </a:rPr>
              <a:t> </a:t>
            </a:r>
            <a:r>
              <a:rPr lang="en-US" sz="2800" b="1" dirty="0" err="1">
                <a:latin typeface="+mj-lt"/>
              </a:rPr>
              <a:t>apakah</a:t>
            </a:r>
            <a:r>
              <a:rPr lang="en-US" sz="2800" b="1" dirty="0">
                <a:latin typeface="+mj-lt"/>
              </a:rPr>
              <a:t> </a:t>
            </a:r>
            <a:r>
              <a:rPr lang="en-US" sz="2800" b="1" dirty="0" err="1">
                <a:latin typeface="+mj-lt"/>
              </a:rPr>
              <a:t>kadar</a:t>
            </a:r>
            <a:r>
              <a:rPr lang="en-US" sz="2800" b="1" dirty="0">
                <a:latin typeface="+mj-lt"/>
              </a:rPr>
              <a:t> </a:t>
            </a:r>
            <a:r>
              <a:rPr lang="en-US" sz="2800" b="1" dirty="0" err="1">
                <a:latin typeface="+mj-lt"/>
              </a:rPr>
              <a:t>Hb</a:t>
            </a:r>
            <a:r>
              <a:rPr lang="en-US" sz="2800" b="1" dirty="0">
                <a:latin typeface="+mj-lt"/>
              </a:rPr>
              <a:t> </a:t>
            </a:r>
            <a:r>
              <a:rPr lang="en-US" sz="2800" b="1" dirty="0" err="1">
                <a:latin typeface="+mj-lt"/>
              </a:rPr>
              <a:t>ibu</a:t>
            </a:r>
            <a:r>
              <a:rPr lang="en-US" sz="2800" b="1" dirty="0">
                <a:latin typeface="+mj-lt"/>
              </a:rPr>
              <a:t> </a:t>
            </a:r>
            <a:r>
              <a:rPr lang="en-US" sz="2800" b="1" dirty="0" err="1">
                <a:latin typeface="+mj-lt"/>
              </a:rPr>
              <a:t>hamil</a:t>
            </a:r>
            <a:r>
              <a:rPr lang="en-US" sz="2800" b="1" dirty="0">
                <a:latin typeface="+mj-lt"/>
              </a:rPr>
              <a:t> </a:t>
            </a:r>
            <a:r>
              <a:rPr lang="en-US" sz="2800" b="1" dirty="0" err="1" smtClean="0">
                <a:latin typeface="+mj-lt"/>
              </a:rPr>
              <a:t>yg</a:t>
            </a:r>
            <a:r>
              <a:rPr lang="en-US" sz="2800" b="1" dirty="0" smtClean="0">
                <a:latin typeface="+mj-lt"/>
              </a:rPr>
              <a:t> </a:t>
            </a:r>
            <a:r>
              <a:rPr lang="en-US" sz="2800" b="1" dirty="0" err="1">
                <a:latin typeface="+mj-lt"/>
              </a:rPr>
              <a:t>k</a:t>
            </a:r>
            <a:r>
              <a:rPr lang="en-US" sz="2800" b="1" dirty="0" err="1" smtClean="0">
                <a:latin typeface="+mj-lt"/>
              </a:rPr>
              <a:t>onsumsi</a:t>
            </a:r>
            <a:r>
              <a:rPr lang="en-US" sz="2800" b="1" dirty="0" smtClean="0">
                <a:latin typeface="+mj-lt"/>
              </a:rPr>
              <a:t> </a:t>
            </a:r>
            <a:r>
              <a:rPr lang="en-US" sz="2800" b="1" u="sng" dirty="0" smtClean="0">
                <a:latin typeface="+mj-lt"/>
              </a:rPr>
              <a:t>&gt;</a:t>
            </a:r>
            <a:r>
              <a:rPr lang="en-US" sz="2800" b="1" dirty="0" smtClean="0">
                <a:latin typeface="+mj-lt"/>
              </a:rPr>
              <a:t>90 </a:t>
            </a:r>
            <a:r>
              <a:rPr lang="en-US" sz="2800" b="1" dirty="0">
                <a:latin typeface="+mj-lt"/>
              </a:rPr>
              <a:t>tablet </a:t>
            </a:r>
            <a:r>
              <a:rPr lang="en-US" sz="2800" b="1" dirty="0" err="1">
                <a:latin typeface="+mj-lt"/>
              </a:rPr>
              <a:t>besi</a:t>
            </a:r>
            <a:r>
              <a:rPr lang="en-US" sz="2800" b="1" dirty="0">
                <a:latin typeface="+mj-lt"/>
              </a:rPr>
              <a:t>, </a:t>
            </a:r>
            <a:r>
              <a:rPr lang="en-US" sz="2800" b="1" dirty="0" err="1">
                <a:latin typeface="+mj-lt"/>
              </a:rPr>
              <a:t>lebih</a:t>
            </a:r>
            <a:r>
              <a:rPr lang="en-US" sz="2800" b="1" dirty="0">
                <a:latin typeface="+mj-lt"/>
              </a:rPr>
              <a:t> </a:t>
            </a:r>
            <a:r>
              <a:rPr lang="en-US" sz="2800" b="1" dirty="0" err="1">
                <a:latin typeface="+mj-lt"/>
              </a:rPr>
              <a:t>tinggi</a:t>
            </a:r>
            <a:r>
              <a:rPr lang="en-US" sz="2800" b="1" dirty="0">
                <a:latin typeface="+mj-lt"/>
              </a:rPr>
              <a:t> </a:t>
            </a:r>
            <a:r>
              <a:rPr lang="en-US" sz="2800" b="1" dirty="0" err="1" smtClean="0">
                <a:latin typeface="+mj-lt"/>
              </a:rPr>
              <a:t>dibanding</a:t>
            </a:r>
            <a:r>
              <a:rPr lang="en-US" sz="2800" b="1" dirty="0" smtClean="0">
                <a:latin typeface="+mj-lt"/>
              </a:rPr>
              <a:t> </a:t>
            </a:r>
            <a:r>
              <a:rPr lang="en-US" sz="2800" b="1" dirty="0" err="1" smtClean="0">
                <a:latin typeface="+mj-lt"/>
              </a:rPr>
              <a:t>yg</a:t>
            </a:r>
            <a:r>
              <a:rPr lang="en-US" sz="2800" b="1" dirty="0" smtClean="0">
                <a:latin typeface="+mj-lt"/>
              </a:rPr>
              <a:t> </a:t>
            </a:r>
            <a:r>
              <a:rPr lang="en-US" sz="2800" b="1" dirty="0" err="1">
                <a:latin typeface="+mj-lt"/>
              </a:rPr>
              <a:t>k</a:t>
            </a:r>
            <a:r>
              <a:rPr lang="en-US" sz="2800" b="1" dirty="0" err="1" smtClean="0">
                <a:latin typeface="+mj-lt"/>
              </a:rPr>
              <a:t>onsumsi</a:t>
            </a:r>
            <a:r>
              <a:rPr lang="en-US" sz="2800" b="1" dirty="0" smtClean="0">
                <a:latin typeface="+mj-lt"/>
              </a:rPr>
              <a:t> &lt;90 </a:t>
            </a:r>
            <a:r>
              <a:rPr lang="en-US" sz="2800" b="1" dirty="0">
                <a:latin typeface="+mj-lt"/>
              </a:rPr>
              <a:t>tablet </a:t>
            </a:r>
            <a:r>
              <a:rPr lang="en-US" sz="2800" b="1" dirty="0" err="1">
                <a:latin typeface="+mj-lt"/>
              </a:rPr>
              <a:t>besi</a:t>
            </a:r>
            <a:r>
              <a:rPr lang="en-US" sz="2800" b="1" dirty="0">
                <a:latin typeface="+mj-lt"/>
              </a:rPr>
              <a:t>. </a:t>
            </a:r>
            <a:endParaRPr lang="id-ID" sz="2800" b="1" dirty="0" smtClean="0">
              <a:latin typeface="+mj-lt"/>
            </a:endParaRPr>
          </a:p>
          <a:p>
            <a:pPr algn="ctr"/>
            <a:endParaRPr lang="en-US" sz="2800" b="1" dirty="0" smtClean="0">
              <a:latin typeface="+mj-lt"/>
            </a:endParaRPr>
          </a:p>
          <a:p>
            <a:pPr algn="ctr"/>
            <a:r>
              <a:rPr lang="en-US" sz="2800" b="1" dirty="0" err="1" smtClean="0">
                <a:latin typeface="+mj-lt"/>
              </a:rPr>
              <a:t>Penelitian</a:t>
            </a:r>
            <a:r>
              <a:rPr lang="en-US" sz="2800" b="1" dirty="0" smtClean="0">
                <a:latin typeface="+mj-lt"/>
              </a:rPr>
              <a:t> </a:t>
            </a:r>
            <a:r>
              <a:rPr lang="en-US" sz="2800" b="1" dirty="0" err="1">
                <a:latin typeface="+mj-lt"/>
              </a:rPr>
              <a:t>pendahuluan</a:t>
            </a:r>
            <a:r>
              <a:rPr lang="en-US" sz="2800" b="1" dirty="0">
                <a:latin typeface="+mj-lt"/>
              </a:rPr>
              <a:t> </a:t>
            </a:r>
            <a:r>
              <a:rPr lang="en-US" sz="2800" b="1" dirty="0" err="1" smtClean="0">
                <a:latin typeface="+mj-lt"/>
              </a:rPr>
              <a:t>dgn</a:t>
            </a:r>
            <a:r>
              <a:rPr lang="en-US" sz="2800" b="1" dirty="0" smtClean="0">
                <a:latin typeface="+mj-lt"/>
              </a:rPr>
              <a:t> </a:t>
            </a:r>
            <a:r>
              <a:rPr lang="en-US" sz="2800" b="1" dirty="0" err="1">
                <a:latin typeface="+mj-lt"/>
              </a:rPr>
              <a:t>sampel</a:t>
            </a:r>
            <a:r>
              <a:rPr lang="en-US" sz="2800" b="1" dirty="0">
                <a:latin typeface="+mj-lt"/>
              </a:rPr>
              <a:t> 20 </a:t>
            </a:r>
            <a:r>
              <a:rPr lang="en-US" sz="2800" b="1" dirty="0" err="1">
                <a:latin typeface="+mj-lt"/>
              </a:rPr>
              <a:t>ibu</a:t>
            </a:r>
            <a:r>
              <a:rPr lang="en-US" sz="2800" b="1" dirty="0">
                <a:latin typeface="+mj-lt"/>
              </a:rPr>
              <a:t> </a:t>
            </a:r>
            <a:r>
              <a:rPr lang="en-US" sz="2800" b="1" dirty="0" err="1">
                <a:latin typeface="+mj-lt"/>
              </a:rPr>
              <a:t>hamil</a:t>
            </a:r>
            <a:r>
              <a:rPr lang="en-US" sz="2800" b="1" dirty="0">
                <a:latin typeface="+mj-lt"/>
              </a:rPr>
              <a:t> (n</a:t>
            </a:r>
            <a:r>
              <a:rPr lang="en-US" sz="2800" b="1" baseline="-25000" dirty="0">
                <a:latin typeface="+mj-lt"/>
              </a:rPr>
              <a:t>1</a:t>
            </a:r>
            <a:r>
              <a:rPr lang="en-US" sz="2800" b="1" dirty="0">
                <a:latin typeface="+mj-lt"/>
              </a:rPr>
              <a:t>=20) </a:t>
            </a:r>
            <a:r>
              <a:rPr lang="en-US" sz="2800" b="1" dirty="0" err="1" smtClean="0">
                <a:latin typeface="+mj-lt"/>
              </a:rPr>
              <a:t>yg</a:t>
            </a:r>
            <a:r>
              <a:rPr lang="en-US" sz="2800" b="1" dirty="0" smtClean="0">
                <a:latin typeface="+mj-lt"/>
              </a:rPr>
              <a:t> </a:t>
            </a:r>
            <a:r>
              <a:rPr lang="en-US" sz="2800" b="1" dirty="0" err="1">
                <a:latin typeface="+mj-lt"/>
              </a:rPr>
              <a:t>k</a:t>
            </a:r>
            <a:r>
              <a:rPr lang="en-US" sz="2800" b="1" dirty="0" err="1" smtClean="0">
                <a:latin typeface="+mj-lt"/>
              </a:rPr>
              <a:t>onsumsi</a:t>
            </a:r>
            <a:r>
              <a:rPr lang="en-US" sz="2800" b="1" dirty="0" smtClean="0">
                <a:latin typeface="+mj-lt"/>
              </a:rPr>
              <a:t> </a:t>
            </a:r>
            <a:r>
              <a:rPr lang="en-US" sz="2800" b="1" u="sng" dirty="0" smtClean="0">
                <a:latin typeface="+mj-lt"/>
              </a:rPr>
              <a:t>&gt;</a:t>
            </a:r>
            <a:r>
              <a:rPr lang="en-US" sz="2800" b="1" dirty="0" smtClean="0">
                <a:latin typeface="+mj-lt"/>
              </a:rPr>
              <a:t> </a:t>
            </a:r>
            <a:r>
              <a:rPr lang="en-US" sz="2800" b="1" dirty="0">
                <a:latin typeface="+mj-lt"/>
              </a:rPr>
              <a:t>90 tablet </a:t>
            </a:r>
            <a:r>
              <a:rPr lang="en-US" sz="2800" b="1" dirty="0" err="1">
                <a:latin typeface="+mj-lt"/>
              </a:rPr>
              <a:t>besi</a:t>
            </a:r>
            <a:r>
              <a:rPr lang="en-US" sz="2800" b="1" dirty="0">
                <a:latin typeface="+mj-lt"/>
              </a:rPr>
              <a:t> </a:t>
            </a:r>
            <a:r>
              <a:rPr lang="en-US" sz="2800" b="1" dirty="0" err="1">
                <a:latin typeface="+mj-lt"/>
              </a:rPr>
              <a:t>didapatkan</a:t>
            </a:r>
            <a:r>
              <a:rPr lang="en-US" sz="2800" b="1" dirty="0">
                <a:latin typeface="+mj-lt"/>
              </a:rPr>
              <a:t> </a:t>
            </a:r>
            <a:r>
              <a:rPr lang="en-US" sz="2800" b="1" dirty="0" err="1" smtClean="0">
                <a:latin typeface="+mj-lt"/>
              </a:rPr>
              <a:t>rerata</a:t>
            </a:r>
            <a:r>
              <a:rPr lang="en-US" sz="2800" b="1" dirty="0" smtClean="0">
                <a:latin typeface="+mj-lt"/>
              </a:rPr>
              <a:t> </a:t>
            </a:r>
            <a:r>
              <a:rPr lang="en-US" sz="2800" b="1" dirty="0" err="1">
                <a:latin typeface="+mj-lt"/>
              </a:rPr>
              <a:t>kadar</a:t>
            </a:r>
            <a:r>
              <a:rPr lang="en-US" sz="2800" b="1" dirty="0">
                <a:latin typeface="+mj-lt"/>
              </a:rPr>
              <a:t> </a:t>
            </a:r>
            <a:r>
              <a:rPr lang="en-US" sz="2800" b="1" dirty="0" err="1">
                <a:latin typeface="+mj-lt"/>
              </a:rPr>
              <a:t>Hb</a:t>
            </a:r>
            <a:r>
              <a:rPr lang="en-US" sz="2800" b="1" dirty="0">
                <a:latin typeface="+mj-lt"/>
              </a:rPr>
              <a:t> 12,5 </a:t>
            </a:r>
            <a:r>
              <a:rPr lang="en-US" sz="2800" b="1" dirty="0" smtClean="0">
                <a:latin typeface="+mj-lt"/>
              </a:rPr>
              <a:t>g/dl </a:t>
            </a:r>
            <a:r>
              <a:rPr lang="en-US" sz="2800" b="1" u="sng" dirty="0" smtClean="0">
                <a:latin typeface="+mj-lt"/>
              </a:rPr>
              <a:t>+</a:t>
            </a:r>
            <a:r>
              <a:rPr lang="en-US" sz="2800" b="1" dirty="0" smtClean="0">
                <a:latin typeface="+mj-lt"/>
              </a:rPr>
              <a:t>6,0 (u</a:t>
            </a:r>
            <a:r>
              <a:rPr lang="en-US" sz="2800" b="1" baseline="-25000" dirty="0" smtClean="0">
                <a:latin typeface="+mj-lt"/>
              </a:rPr>
              <a:t>1</a:t>
            </a:r>
            <a:r>
              <a:rPr lang="en-US" sz="2800" b="1" dirty="0" smtClean="0">
                <a:latin typeface="+mj-lt"/>
              </a:rPr>
              <a:t>=12.5 </a:t>
            </a:r>
            <a:r>
              <a:rPr lang="en-US" sz="2800" b="1" dirty="0" err="1">
                <a:latin typeface="+mj-lt"/>
              </a:rPr>
              <a:t>dan</a:t>
            </a:r>
            <a:r>
              <a:rPr lang="en-US" sz="2800" b="1" dirty="0">
                <a:latin typeface="+mj-lt"/>
              </a:rPr>
              <a:t> S</a:t>
            </a:r>
            <a:r>
              <a:rPr lang="en-US" sz="2800" b="1" baseline="-25000" dirty="0">
                <a:latin typeface="+mj-lt"/>
              </a:rPr>
              <a:t>1</a:t>
            </a:r>
            <a:r>
              <a:rPr lang="en-US" sz="2800" b="1" dirty="0">
                <a:latin typeface="+mj-lt"/>
              </a:rPr>
              <a:t>=6) </a:t>
            </a:r>
            <a:r>
              <a:rPr lang="en-US" sz="2800" b="1" dirty="0" err="1">
                <a:latin typeface="+mj-lt"/>
              </a:rPr>
              <a:t>dan</a:t>
            </a:r>
            <a:r>
              <a:rPr lang="en-US" sz="2800" b="1" dirty="0">
                <a:latin typeface="+mj-lt"/>
              </a:rPr>
              <a:t> 20 </a:t>
            </a:r>
            <a:r>
              <a:rPr lang="en-US" sz="2800" b="1" dirty="0" err="1">
                <a:latin typeface="+mj-lt"/>
              </a:rPr>
              <a:t>ibu</a:t>
            </a:r>
            <a:r>
              <a:rPr lang="en-US" sz="2800" b="1" dirty="0">
                <a:latin typeface="+mj-lt"/>
              </a:rPr>
              <a:t> </a:t>
            </a:r>
            <a:r>
              <a:rPr lang="en-US" sz="2800" b="1" dirty="0" err="1">
                <a:latin typeface="+mj-lt"/>
              </a:rPr>
              <a:t>hamil</a:t>
            </a:r>
            <a:r>
              <a:rPr lang="en-US" sz="2800" b="1" dirty="0">
                <a:latin typeface="+mj-lt"/>
              </a:rPr>
              <a:t> (n</a:t>
            </a:r>
            <a:r>
              <a:rPr lang="en-US" sz="2800" b="1" baseline="-25000" dirty="0">
                <a:latin typeface="+mj-lt"/>
              </a:rPr>
              <a:t>2</a:t>
            </a:r>
            <a:r>
              <a:rPr lang="en-US" sz="2800" b="1" dirty="0">
                <a:latin typeface="+mj-lt"/>
              </a:rPr>
              <a:t>=20) </a:t>
            </a:r>
            <a:r>
              <a:rPr lang="en-US" sz="2800" b="1" dirty="0" err="1" smtClean="0">
                <a:latin typeface="+mj-lt"/>
              </a:rPr>
              <a:t>yg</a:t>
            </a:r>
            <a:r>
              <a:rPr lang="en-US" sz="2800" b="1" dirty="0" smtClean="0">
                <a:latin typeface="+mj-lt"/>
              </a:rPr>
              <a:t> </a:t>
            </a:r>
            <a:r>
              <a:rPr lang="en-US" sz="2800" b="1" dirty="0" err="1">
                <a:latin typeface="+mj-lt"/>
              </a:rPr>
              <a:t>k</a:t>
            </a:r>
            <a:r>
              <a:rPr lang="en-US" sz="2800" b="1" dirty="0" err="1" smtClean="0">
                <a:latin typeface="+mj-lt"/>
              </a:rPr>
              <a:t>onsumsi</a:t>
            </a:r>
            <a:r>
              <a:rPr lang="en-US" sz="2800" b="1" dirty="0" smtClean="0">
                <a:latin typeface="+mj-lt"/>
              </a:rPr>
              <a:t> &lt;90 </a:t>
            </a:r>
            <a:r>
              <a:rPr lang="en-US" sz="2800" b="1" dirty="0">
                <a:latin typeface="+mj-lt"/>
              </a:rPr>
              <a:t>tablet </a:t>
            </a:r>
            <a:r>
              <a:rPr lang="en-US" sz="2800" b="1" dirty="0" err="1">
                <a:latin typeface="+mj-lt"/>
              </a:rPr>
              <a:t>besi</a:t>
            </a:r>
            <a:r>
              <a:rPr lang="en-US" sz="2800" b="1" dirty="0">
                <a:latin typeface="+mj-lt"/>
              </a:rPr>
              <a:t> </a:t>
            </a:r>
            <a:r>
              <a:rPr lang="en-US" sz="2800" b="1" dirty="0" err="1">
                <a:latin typeface="+mj-lt"/>
              </a:rPr>
              <a:t>didapatkan</a:t>
            </a:r>
            <a:r>
              <a:rPr lang="en-US" sz="2800" b="1" dirty="0">
                <a:latin typeface="+mj-lt"/>
              </a:rPr>
              <a:t> </a:t>
            </a:r>
            <a:r>
              <a:rPr lang="en-US" sz="2800" b="1" dirty="0" err="1" smtClean="0">
                <a:latin typeface="+mj-lt"/>
              </a:rPr>
              <a:t>rerata</a:t>
            </a:r>
            <a:r>
              <a:rPr lang="en-US" sz="2800" b="1" dirty="0" smtClean="0">
                <a:latin typeface="+mj-lt"/>
              </a:rPr>
              <a:t> </a:t>
            </a:r>
            <a:r>
              <a:rPr lang="en-US" sz="2800" b="1" dirty="0" err="1">
                <a:latin typeface="+mj-lt"/>
              </a:rPr>
              <a:t>kadar</a:t>
            </a:r>
            <a:r>
              <a:rPr lang="en-US" sz="2800" b="1" dirty="0">
                <a:latin typeface="+mj-lt"/>
              </a:rPr>
              <a:t> </a:t>
            </a:r>
            <a:r>
              <a:rPr lang="en-US" sz="2800" b="1" dirty="0" err="1">
                <a:latin typeface="+mj-lt"/>
              </a:rPr>
              <a:t>Hb</a:t>
            </a:r>
            <a:r>
              <a:rPr lang="en-US" sz="2800" b="1" dirty="0">
                <a:latin typeface="+mj-lt"/>
              </a:rPr>
              <a:t> 9,5 </a:t>
            </a:r>
            <a:r>
              <a:rPr lang="en-US" sz="2800" b="1" dirty="0" smtClean="0">
                <a:latin typeface="+mj-lt"/>
              </a:rPr>
              <a:t>g/dl </a:t>
            </a:r>
            <a:r>
              <a:rPr lang="en-US" sz="2800" b="1" u="sng" dirty="0" smtClean="0">
                <a:latin typeface="+mj-lt"/>
              </a:rPr>
              <a:t>+</a:t>
            </a:r>
            <a:r>
              <a:rPr lang="en-US" sz="2800" b="1" dirty="0" smtClean="0">
                <a:latin typeface="+mj-lt"/>
              </a:rPr>
              <a:t>7,0 </a:t>
            </a:r>
            <a:r>
              <a:rPr lang="en-US" sz="2800" b="1" dirty="0">
                <a:latin typeface="+mj-lt"/>
              </a:rPr>
              <a:t>(u</a:t>
            </a:r>
            <a:r>
              <a:rPr lang="en-US" sz="2800" b="1" baseline="-25000" dirty="0">
                <a:latin typeface="+mj-lt"/>
              </a:rPr>
              <a:t>2</a:t>
            </a:r>
            <a:r>
              <a:rPr lang="en-US" sz="2800" b="1" dirty="0">
                <a:latin typeface="+mj-lt"/>
              </a:rPr>
              <a:t>=9.5 </a:t>
            </a:r>
            <a:r>
              <a:rPr lang="en-US" sz="2800" b="1" dirty="0" err="1">
                <a:latin typeface="+mj-lt"/>
              </a:rPr>
              <a:t>dan</a:t>
            </a:r>
            <a:r>
              <a:rPr lang="en-US" sz="2800" b="1" dirty="0">
                <a:latin typeface="+mj-lt"/>
              </a:rPr>
              <a:t> S</a:t>
            </a:r>
            <a:r>
              <a:rPr lang="en-US" sz="2800" b="1" baseline="-25000" dirty="0">
                <a:latin typeface="+mj-lt"/>
              </a:rPr>
              <a:t>2</a:t>
            </a:r>
            <a:r>
              <a:rPr lang="en-US" sz="2800" b="1" dirty="0">
                <a:latin typeface="+mj-lt"/>
              </a:rPr>
              <a:t>=7). </a:t>
            </a:r>
            <a:endParaRPr lang="en-US" sz="2800" b="1" dirty="0" smtClean="0">
              <a:latin typeface="+mj-lt"/>
            </a:endParaRPr>
          </a:p>
          <a:p>
            <a:pPr algn="ctr"/>
            <a:r>
              <a:rPr lang="en-US" sz="2800" b="1" dirty="0">
                <a:latin typeface="+mj-lt"/>
              </a:rPr>
              <a:t> </a:t>
            </a:r>
            <a:r>
              <a:rPr lang="en-US" sz="2800" b="1" dirty="0" smtClean="0">
                <a:latin typeface="+mj-lt"/>
              </a:rPr>
              <a:t>      P</a:t>
            </a:r>
            <a:r>
              <a:rPr lang="id-ID" sz="2800" b="1" dirty="0">
                <a:latin typeface="+mj-lt"/>
              </a:rPr>
              <a:t>eneliti menginginkan tingkat kepercayaan </a:t>
            </a:r>
            <a:r>
              <a:rPr lang="en-US" sz="2800" b="1" dirty="0">
                <a:latin typeface="+mj-lt"/>
              </a:rPr>
              <a:t>9</a:t>
            </a:r>
            <a:r>
              <a:rPr lang="id-ID" sz="2800" b="1" dirty="0">
                <a:latin typeface="+mj-lt"/>
              </a:rPr>
              <a:t>5% </a:t>
            </a:r>
            <a:r>
              <a:rPr lang="en-US" sz="2800" b="1" dirty="0">
                <a:latin typeface="+mj-lt"/>
              </a:rPr>
              <a:t>(Z</a:t>
            </a:r>
            <a:r>
              <a:rPr lang="en-US" sz="2800" b="1" baseline="-25000" dirty="0">
                <a:latin typeface="+mj-lt"/>
              </a:rPr>
              <a:t>α/2</a:t>
            </a:r>
            <a:r>
              <a:rPr lang="en-US" sz="2800" b="1" dirty="0">
                <a:latin typeface="+mj-lt"/>
              </a:rPr>
              <a:t>= 1,64) &amp;</a:t>
            </a:r>
            <a:r>
              <a:rPr lang="en-US" sz="2800" b="1" dirty="0" smtClean="0">
                <a:latin typeface="+mj-lt"/>
              </a:rPr>
              <a:t> </a:t>
            </a:r>
            <a:r>
              <a:rPr lang="en-US" sz="2800" b="1" dirty="0" err="1">
                <a:latin typeface="+mj-lt"/>
              </a:rPr>
              <a:t>kekuatan</a:t>
            </a:r>
            <a:r>
              <a:rPr lang="en-US" sz="2800" b="1" dirty="0">
                <a:latin typeface="+mj-lt"/>
              </a:rPr>
              <a:t> </a:t>
            </a:r>
            <a:r>
              <a:rPr lang="en-US" sz="2800" b="1" dirty="0" err="1">
                <a:latin typeface="+mj-lt"/>
              </a:rPr>
              <a:t>uji</a:t>
            </a:r>
            <a:r>
              <a:rPr lang="en-US" sz="2800" b="1" dirty="0">
                <a:latin typeface="+mj-lt"/>
              </a:rPr>
              <a:t> 90% (</a:t>
            </a:r>
            <a:r>
              <a:rPr lang="en-US" sz="2800" b="1" dirty="0" err="1">
                <a:latin typeface="+mj-lt"/>
              </a:rPr>
              <a:t>Z</a:t>
            </a:r>
            <a:r>
              <a:rPr lang="en-US" sz="2800" b="1" baseline="-25000" dirty="0" err="1">
                <a:latin typeface="+mj-lt"/>
              </a:rPr>
              <a:t>b</a:t>
            </a:r>
            <a:r>
              <a:rPr lang="en-US" sz="2800" b="1" dirty="0">
                <a:latin typeface="+mj-lt"/>
              </a:rPr>
              <a:t>= 1,28). </a:t>
            </a:r>
            <a:endParaRPr lang="en-US" sz="2800" b="1" dirty="0" smtClean="0">
              <a:latin typeface="+mj-lt"/>
            </a:endParaRPr>
          </a:p>
          <a:p>
            <a:endParaRPr lang="en-US" sz="2800" b="1" dirty="0" smtClean="0">
              <a:latin typeface="+mj-lt"/>
            </a:endParaRPr>
          </a:p>
          <a:p>
            <a:r>
              <a:rPr lang="en-US" sz="2800" b="1" dirty="0" err="1" smtClean="0">
                <a:latin typeface="+mj-lt"/>
              </a:rPr>
              <a:t>Maka</a:t>
            </a:r>
            <a:r>
              <a:rPr lang="en-US" sz="2800" b="1" dirty="0" smtClean="0">
                <a:latin typeface="+mj-lt"/>
              </a:rPr>
              <a:t> </a:t>
            </a:r>
            <a:r>
              <a:rPr lang="en-US" sz="2800" b="1" dirty="0" err="1">
                <a:latin typeface="+mj-lt"/>
              </a:rPr>
              <a:t>diperlukan</a:t>
            </a:r>
            <a:r>
              <a:rPr lang="en-US" sz="2800" b="1" dirty="0">
                <a:latin typeface="+mj-lt"/>
              </a:rPr>
              <a:t> </a:t>
            </a:r>
            <a:r>
              <a:rPr lang="en-US" sz="2800" b="1" dirty="0" err="1">
                <a:latin typeface="+mj-lt"/>
              </a:rPr>
              <a:t>sampel</a:t>
            </a:r>
            <a:r>
              <a:rPr lang="en-US" sz="2800" b="1" dirty="0">
                <a:latin typeface="+mj-lt"/>
              </a:rPr>
              <a:t> minimum </a:t>
            </a:r>
            <a:r>
              <a:rPr lang="en-US" sz="2800" b="1" dirty="0" smtClean="0">
                <a:latin typeface="+mj-lt"/>
              </a:rPr>
              <a:t>82</a:t>
            </a:r>
            <a:r>
              <a:rPr lang="id-ID" sz="2800" b="1" dirty="0">
                <a:latin typeface="+mj-lt"/>
              </a:rPr>
              <a:t> </a:t>
            </a:r>
            <a:r>
              <a:rPr lang="id-ID" sz="2800" b="1" dirty="0" smtClean="0">
                <a:latin typeface="+mj-lt"/>
              </a:rPr>
              <a:t>untuk kedua kelompok bumil</a:t>
            </a:r>
            <a:endParaRPr lang="id-ID" sz="2800" b="1" dirty="0">
              <a:latin typeface="+mj-lt"/>
            </a:endParaRPr>
          </a:p>
        </p:txBody>
      </p:sp>
    </p:spTree>
    <p:extLst>
      <p:ext uri="{BB962C8B-B14F-4D97-AF65-F5344CB8AC3E}">
        <p14:creationId xmlns:p14="http://schemas.microsoft.com/office/powerpoint/2010/main" val="282188414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6124754"/>
          </a:xfrm>
          <a:prstGeom prst="rect">
            <a:avLst/>
          </a:prstGeom>
          <a:noFill/>
        </p:spPr>
        <p:txBody>
          <a:bodyPr wrap="square" rtlCol="0">
            <a:spAutoFit/>
          </a:bodyPr>
          <a:lstStyle/>
          <a:p>
            <a:r>
              <a:rPr lang="id-ID" sz="2800" b="1" dirty="0"/>
              <a:t>Sampel minimum yang dibutuhkan adalah 82 ibu hamil. Namun, seringkali kita tidak punya daftar ibu hamil yang akurat dan terbaru di tingkat Kabupaten, sehingga kita lakukan penarikan sampel secara bertahap, tahap pertama memilih beberapa Desa dan tahap kedua memilih beberapa Balita di Desa terpilih. </a:t>
            </a:r>
            <a:endParaRPr lang="id-ID" sz="2800" b="1" dirty="0" smtClean="0"/>
          </a:p>
          <a:p>
            <a:endParaRPr lang="en-US" sz="2800" b="1" dirty="0" smtClean="0"/>
          </a:p>
          <a:p>
            <a:r>
              <a:rPr lang="id-ID" sz="2800" b="1" dirty="0" smtClean="0"/>
              <a:t>Sehingga </a:t>
            </a:r>
            <a:r>
              <a:rPr lang="id-ID" sz="2800" b="1" dirty="0"/>
              <a:t>besar sampelnya perlu dikalikan dengan efek disain. </a:t>
            </a:r>
            <a:endParaRPr lang="en-US" sz="2800" b="1" dirty="0" smtClean="0"/>
          </a:p>
          <a:p>
            <a:r>
              <a:rPr lang="id-ID" sz="2800" b="1" dirty="0" smtClean="0"/>
              <a:t>Misalnya </a:t>
            </a:r>
            <a:r>
              <a:rPr lang="id-ID" sz="2800" b="1" dirty="0"/>
              <a:t>disain efek=2, maka sampel minimumnya adalah 162 ibu hamil. Bila jumlah desa yang dipilih adalah 30 desa, maka di masing-masing desa dipilih 6 responden ibu hamil. </a:t>
            </a:r>
          </a:p>
          <a:p>
            <a:endParaRPr lang="id-ID" sz="2800" b="1" dirty="0"/>
          </a:p>
        </p:txBody>
      </p:sp>
    </p:spTree>
    <p:extLst>
      <p:ext uri="{BB962C8B-B14F-4D97-AF65-F5344CB8AC3E}">
        <p14:creationId xmlns:p14="http://schemas.microsoft.com/office/powerpoint/2010/main" val="112020450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TERIMAKASIH</a:t>
            </a:r>
            <a:endParaRPr lang="id-ID" dirty="0"/>
          </a:p>
        </p:txBody>
      </p:sp>
      <p:sp>
        <p:nvSpPr>
          <p:cNvPr id="3" name="Text Placeholder 2"/>
          <p:cNvSpPr>
            <a:spLocks noGrp="1"/>
          </p:cNvSpPr>
          <p:nvPr>
            <p:ph type="body" idx="1"/>
          </p:nvPr>
        </p:nvSpPr>
        <p:spPr/>
        <p:txBody>
          <a:bodyPr/>
          <a:lstStyle/>
          <a:p>
            <a:endParaRPr lang="id-ID"/>
          </a:p>
        </p:txBody>
      </p:sp>
    </p:spTree>
    <p:extLst>
      <p:ext uri="{BB962C8B-B14F-4D97-AF65-F5344CB8AC3E}">
        <p14:creationId xmlns:p14="http://schemas.microsoft.com/office/powerpoint/2010/main" val="3563038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626" y="657225"/>
            <a:ext cx="8115300" cy="5262979"/>
          </a:xfrm>
          <a:prstGeom prst="rect">
            <a:avLst/>
          </a:prstGeom>
          <a:noFill/>
        </p:spPr>
        <p:txBody>
          <a:bodyPr wrap="square" rtlCol="0">
            <a:spAutoFit/>
          </a:bodyPr>
          <a:lstStyle/>
          <a:p>
            <a:r>
              <a:rPr lang="id-ID" sz="2800" b="1" dirty="0" smtClean="0"/>
              <a:t>Efek desain merupakan perbandingan antara varians yg diperoleh pd pengambilan sampel secara kompleks (spt sampel klaster) dgn varians  jika pengambilan sampel acak sederhana. </a:t>
            </a:r>
            <a:endParaRPr lang="en-US" sz="2800" b="1" dirty="0" smtClean="0"/>
          </a:p>
          <a:p>
            <a:endParaRPr lang="en-US" sz="2800" b="1" dirty="0" smtClean="0"/>
          </a:p>
          <a:p>
            <a:r>
              <a:rPr lang="id-ID" sz="2800" b="1" dirty="0" smtClean="0"/>
              <a:t>Besar efek d</a:t>
            </a:r>
            <a:r>
              <a:rPr lang="en-US" sz="2800" b="1" dirty="0" smtClean="0"/>
              <a:t>i</a:t>
            </a:r>
            <a:r>
              <a:rPr lang="id-ID" sz="2800" b="1" dirty="0" smtClean="0"/>
              <a:t>sain diperoleh dari </a:t>
            </a:r>
            <a:r>
              <a:rPr lang="en-US" sz="2800" b="1" dirty="0" err="1" smtClean="0"/>
              <a:t>laporan</a:t>
            </a:r>
            <a:r>
              <a:rPr lang="en-US" sz="2800" b="1" dirty="0" smtClean="0"/>
              <a:t> </a:t>
            </a:r>
            <a:r>
              <a:rPr lang="id-ID" sz="2800" b="1" dirty="0" smtClean="0"/>
              <a:t>survei </a:t>
            </a:r>
            <a:r>
              <a:rPr lang="en-US" sz="2800" b="1" dirty="0" err="1" smtClean="0"/>
              <a:t>terdahulu</a:t>
            </a:r>
            <a:r>
              <a:rPr lang="id-ID" sz="2800" b="1" dirty="0" smtClean="0"/>
              <a:t>. </a:t>
            </a:r>
            <a:endParaRPr lang="en-US" sz="2800" b="1" dirty="0" smtClean="0"/>
          </a:p>
          <a:p>
            <a:endParaRPr lang="en-US" sz="2800" b="1" dirty="0" smtClean="0"/>
          </a:p>
          <a:p>
            <a:r>
              <a:rPr lang="id-ID" sz="2800" b="1" dirty="0" smtClean="0"/>
              <a:t>Semakin besar homogenitas antar klaster dibanding homogenitas dlm klaster </a:t>
            </a:r>
            <a:r>
              <a:rPr lang="en-US" sz="2800" b="1" dirty="0" smtClean="0"/>
              <a:t>a/ </a:t>
            </a:r>
            <a:r>
              <a:rPr lang="en-US" sz="2800" b="1" dirty="0" err="1" smtClean="0"/>
              <a:t>semakin</a:t>
            </a:r>
            <a:r>
              <a:rPr lang="en-US" sz="2800" b="1" dirty="0" smtClean="0"/>
              <a:t> </a:t>
            </a:r>
            <a:r>
              <a:rPr lang="en-US" sz="2800" b="1" dirty="0" err="1" smtClean="0"/>
              <a:t>besar</a:t>
            </a:r>
            <a:r>
              <a:rPr lang="en-US" sz="2800" b="1" dirty="0" smtClean="0"/>
              <a:t> </a:t>
            </a:r>
            <a:r>
              <a:rPr lang="en-US" sz="2800" b="1" dirty="0" err="1" smtClean="0"/>
              <a:t>varians</a:t>
            </a:r>
            <a:r>
              <a:rPr lang="en-US" sz="2800" b="1" dirty="0" smtClean="0"/>
              <a:t> </a:t>
            </a:r>
            <a:r>
              <a:rPr lang="en-US" sz="2800" b="1" dirty="0" err="1" smtClean="0"/>
              <a:t>antar</a:t>
            </a:r>
            <a:r>
              <a:rPr lang="en-US" sz="2800" b="1" dirty="0" smtClean="0"/>
              <a:t> </a:t>
            </a:r>
            <a:r>
              <a:rPr lang="en-US" sz="2800" b="1" dirty="0" err="1" smtClean="0"/>
              <a:t>klaster</a:t>
            </a:r>
            <a:r>
              <a:rPr lang="en-US" sz="2800" b="1" dirty="0" smtClean="0"/>
              <a:t> </a:t>
            </a:r>
            <a:r>
              <a:rPr lang="en-US" sz="2800" b="1" dirty="0" err="1" smtClean="0"/>
              <a:t>dibanding</a:t>
            </a:r>
            <a:r>
              <a:rPr lang="en-US" sz="2800" b="1" dirty="0" smtClean="0"/>
              <a:t> </a:t>
            </a:r>
            <a:r>
              <a:rPr lang="en-US" sz="2800" b="1" dirty="0" err="1" smtClean="0"/>
              <a:t>dgn</a:t>
            </a:r>
            <a:r>
              <a:rPr lang="en-US" sz="2800" b="1" dirty="0" smtClean="0"/>
              <a:t> </a:t>
            </a:r>
            <a:r>
              <a:rPr lang="en-US" sz="2800" b="1" dirty="0" err="1" smtClean="0"/>
              <a:t>varians</a:t>
            </a:r>
            <a:r>
              <a:rPr lang="en-US" sz="2800" b="1" dirty="0" smtClean="0"/>
              <a:t> </a:t>
            </a:r>
            <a:r>
              <a:rPr lang="en-US" sz="2800" b="1" dirty="0" err="1" smtClean="0"/>
              <a:t>dlm</a:t>
            </a:r>
            <a:r>
              <a:rPr lang="en-US" sz="2800" b="1" dirty="0" smtClean="0"/>
              <a:t> </a:t>
            </a:r>
            <a:r>
              <a:rPr lang="en-US" sz="2800" b="1" dirty="0" err="1" smtClean="0"/>
              <a:t>klaster</a:t>
            </a:r>
            <a:r>
              <a:rPr lang="id-ID" sz="2800" b="1" dirty="0" smtClean="0"/>
              <a:t>, semakin besar pula efek desain</a:t>
            </a:r>
            <a:r>
              <a:rPr lang="en-US" sz="2800" b="1" dirty="0" err="1" smtClean="0"/>
              <a:t>nya</a:t>
            </a:r>
            <a:r>
              <a:rPr lang="id-ID" sz="2800" b="1" dirty="0" smtClean="0"/>
              <a:t>. </a:t>
            </a:r>
            <a:endParaRPr lang="en-US" sz="2800" b="1" dirty="0" smtClean="0"/>
          </a:p>
        </p:txBody>
      </p:sp>
    </p:spTree>
    <p:extLst>
      <p:ext uri="{BB962C8B-B14F-4D97-AF65-F5344CB8AC3E}">
        <p14:creationId xmlns:p14="http://schemas.microsoft.com/office/powerpoint/2010/main" val="2311316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799" y="1143000"/>
            <a:ext cx="8403771" cy="4401205"/>
          </a:xfrm>
          <a:prstGeom prst="rect">
            <a:avLst/>
          </a:prstGeom>
          <a:noFill/>
        </p:spPr>
        <p:txBody>
          <a:bodyPr wrap="square" rtlCol="0">
            <a:spAutoFit/>
          </a:bodyPr>
          <a:lstStyle/>
          <a:p>
            <a:r>
              <a:rPr lang="id-ID" sz="2800" b="1" cap="all" dirty="0"/>
              <a:t>WHO </a:t>
            </a:r>
            <a:r>
              <a:rPr lang="en-US" sz="2800" b="1" cap="all" dirty="0" smtClean="0">
                <a:sym typeface="Wingdings" panose="05000000000000000000" pitchFamily="2" charset="2"/>
              </a:rPr>
              <a:t></a:t>
            </a:r>
            <a:r>
              <a:rPr lang="id-ID" sz="2800" b="1" cap="all" dirty="0" smtClean="0"/>
              <a:t>gunakan </a:t>
            </a:r>
            <a:r>
              <a:rPr lang="id-ID" sz="2800" b="1" cap="all" dirty="0"/>
              <a:t>efek desain=2 utk survei prevalensi imunisasi. </a:t>
            </a:r>
            <a:endParaRPr lang="en-US" sz="2800" b="1" cap="all" dirty="0"/>
          </a:p>
          <a:p>
            <a:endParaRPr lang="en-US" sz="2800" b="1" cap="all" dirty="0" smtClean="0"/>
          </a:p>
          <a:p>
            <a:r>
              <a:rPr lang="en-US" sz="2800" b="1" dirty="0" err="1" smtClean="0"/>
              <a:t>Jadi</a:t>
            </a:r>
            <a:r>
              <a:rPr lang="en-US" sz="2800" b="1" dirty="0" smtClean="0"/>
              <a:t>, </a:t>
            </a:r>
            <a:r>
              <a:rPr lang="en-US" sz="2800" b="1" dirty="0" err="1" smtClean="0"/>
              <a:t>besar</a:t>
            </a:r>
            <a:r>
              <a:rPr lang="en-US" sz="2800" b="1" dirty="0" smtClean="0"/>
              <a:t> </a:t>
            </a:r>
            <a:r>
              <a:rPr lang="en-US" sz="2800" b="1" dirty="0" err="1" smtClean="0"/>
              <a:t>sampel</a:t>
            </a:r>
            <a:r>
              <a:rPr lang="en-US" sz="2800" b="1" dirty="0" smtClean="0"/>
              <a:t> </a:t>
            </a:r>
            <a:r>
              <a:rPr lang="en-US" sz="2800" b="1" dirty="0" err="1" smtClean="0"/>
              <a:t>sangat</a:t>
            </a:r>
            <a:r>
              <a:rPr lang="en-US" sz="2800" b="1" dirty="0" smtClean="0"/>
              <a:t> </a:t>
            </a:r>
            <a:r>
              <a:rPr lang="en-US" sz="2800" b="1" dirty="0" err="1" smtClean="0"/>
              <a:t>dipengaruhi</a:t>
            </a:r>
            <a:r>
              <a:rPr lang="en-US" sz="2800" b="1" dirty="0" smtClean="0"/>
              <a:t> o/ </a:t>
            </a:r>
            <a:r>
              <a:rPr lang="en-US" sz="2800" b="1" dirty="0" err="1" smtClean="0"/>
              <a:t>cara</a:t>
            </a:r>
            <a:r>
              <a:rPr lang="en-US" sz="2800" b="1" dirty="0" smtClean="0"/>
              <a:t> </a:t>
            </a:r>
            <a:r>
              <a:rPr lang="en-US" sz="2800" b="1" dirty="0" err="1" smtClean="0"/>
              <a:t>penarikannya</a:t>
            </a:r>
            <a:r>
              <a:rPr lang="en-US" sz="2800" b="1" dirty="0" smtClean="0"/>
              <a:t>, </a:t>
            </a:r>
            <a:r>
              <a:rPr lang="en-US" sz="2800" b="1" dirty="0" err="1" smtClean="0"/>
              <a:t>terutama</a:t>
            </a:r>
            <a:r>
              <a:rPr lang="en-US" sz="2800" b="1" dirty="0" smtClean="0"/>
              <a:t> </a:t>
            </a:r>
            <a:r>
              <a:rPr lang="en-US" sz="2800" b="1" dirty="0" err="1" smtClean="0"/>
              <a:t>jika</a:t>
            </a:r>
            <a:r>
              <a:rPr lang="en-US" sz="2800" b="1" dirty="0" smtClean="0"/>
              <a:t> </a:t>
            </a:r>
            <a:r>
              <a:rPr lang="en-US" sz="2800" b="1" dirty="0" err="1" smtClean="0"/>
              <a:t>penarikannya</a:t>
            </a:r>
            <a:r>
              <a:rPr lang="en-US" sz="2800" b="1" dirty="0" smtClean="0"/>
              <a:t> </a:t>
            </a:r>
            <a:r>
              <a:rPr lang="en-US" sz="2800" b="1" dirty="0" err="1" smtClean="0"/>
              <a:t>tdk</a:t>
            </a:r>
            <a:r>
              <a:rPr lang="en-US" sz="2800" b="1" dirty="0" smtClean="0"/>
              <a:t> </a:t>
            </a:r>
            <a:r>
              <a:rPr lang="en-US" sz="2800" b="1" dirty="0" err="1" smtClean="0"/>
              <a:t>dilakukan</a:t>
            </a:r>
            <a:r>
              <a:rPr lang="en-US" sz="2800" b="1" dirty="0" smtClean="0"/>
              <a:t> </a:t>
            </a:r>
            <a:r>
              <a:rPr lang="id-ID" sz="2800" b="1" dirty="0" smtClean="0"/>
              <a:t>secara langsung satu tahap dgn metode acak sederhana tetapi sampel ditarik melalui bbrp tahap (sampel disain kompleks), yg mana besar sampel perlu dikalikan dgn efek disain.</a:t>
            </a:r>
          </a:p>
          <a:p>
            <a:endParaRPr lang="id-ID" sz="2800" b="1" cap="all" dirty="0"/>
          </a:p>
        </p:txBody>
      </p:sp>
    </p:spTree>
    <p:extLst>
      <p:ext uri="{BB962C8B-B14F-4D97-AF65-F5344CB8AC3E}">
        <p14:creationId xmlns:p14="http://schemas.microsoft.com/office/powerpoint/2010/main" val="11336583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5693866"/>
          </a:xfrm>
          <a:prstGeom prst="rect">
            <a:avLst/>
          </a:prstGeom>
          <a:noFill/>
        </p:spPr>
        <p:txBody>
          <a:bodyPr wrap="square" rtlCol="0">
            <a:spAutoFit/>
          </a:bodyPr>
          <a:lstStyle/>
          <a:p>
            <a:r>
              <a:rPr lang="id-ID" sz="2800" b="1" cap="all" dirty="0"/>
              <a:t>Pertanyaan paling mendasar </a:t>
            </a:r>
            <a:r>
              <a:rPr lang="en-US" sz="2800" b="1" cap="all" dirty="0" smtClean="0"/>
              <a:t>&amp;</a:t>
            </a:r>
            <a:r>
              <a:rPr lang="id-ID" sz="2800" b="1" cap="all" dirty="0" smtClean="0"/>
              <a:t> </a:t>
            </a:r>
            <a:r>
              <a:rPr lang="id-ID" sz="2800" b="1" cap="all" dirty="0"/>
              <a:t>sering diajukan terkait penetapan besar sampel adalah ”</a:t>
            </a:r>
            <a:r>
              <a:rPr lang="id-ID" sz="2800" b="1" i="1" u="sng" cap="all" dirty="0"/>
              <a:t>Seberapa besar sampel </a:t>
            </a:r>
            <a:r>
              <a:rPr lang="id-ID" sz="2800" b="1" i="1" u="sng" cap="all" dirty="0" smtClean="0"/>
              <a:t>yg mewakili </a:t>
            </a:r>
            <a:r>
              <a:rPr lang="id-ID" sz="2800" b="1" i="1" u="sng" cap="all" dirty="0"/>
              <a:t>populasi</a:t>
            </a:r>
            <a:r>
              <a:rPr lang="id-ID" sz="2800" b="1" cap="all" dirty="0"/>
              <a:t>?”. </a:t>
            </a:r>
            <a:endParaRPr lang="en-US" sz="2800" b="1" cap="all" dirty="0" smtClean="0"/>
          </a:p>
          <a:p>
            <a:endParaRPr lang="en-US" sz="2800" b="1" cap="all" dirty="0"/>
          </a:p>
          <a:p>
            <a:r>
              <a:rPr lang="id-ID" sz="2800" b="1" dirty="0" smtClean="0"/>
              <a:t>Pada Riset Kuantitatif, Besar Sampel Sangat Ditentukan Oleh Berbagai Komponen</a:t>
            </a:r>
            <a:r>
              <a:rPr lang="en-US" sz="2800" b="1" dirty="0" smtClean="0"/>
              <a:t>:</a:t>
            </a:r>
          </a:p>
          <a:p>
            <a:pPr marL="514350" indent="-514350">
              <a:buAutoNum type="arabicPeriod"/>
            </a:pPr>
            <a:r>
              <a:rPr lang="id-ID" sz="2800" b="1" dirty="0" smtClean="0"/>
              <a:t>Tujuan Penelitian, </a:t>
            </a:r>
            <a:endParaRPr lang="en-US" sz="2800" b="1" dirty="0" smtClean="0"/>
          </a:p>
          <a:p>
            <a:pPr marL="514350" indent="-514350">
              <a:buAutoNum type="arabicPeriod"/>
            </a:pPr>
            <a:r>
              <a:rPr lang="id-ID" sz="2800" b="1" dirty="0" smtClean="0"/>
              <a:t>Jenis Outcome Variabel Yg </a:t>
            </a:r>
            <a:r>
              <a:rPr lang="en-US" sz="2800" b="1" dirty="0" smtClean="0"/>
              <a:t>Aka</a:t>
            </a:r>
            <a:r>
              <a:rPr lang="id-ID" sz="2800" b="1" dirty="0" smtClean="0"/>
              <a:t>n Diukur </a:t>
            </a:r>
            <a:r>
              <a:rPr lang="en-US" sz="2800" b="1" dirty="0" smtClean="0"/>
              <a:t>&amp;</a:t>
            </a:r>
            <a:r>
              <a:rPr lang="id-ID" sz="2800" b="1" dirty="0" smtClean="0"/>
              <a:t> Presisinya, </a:t>
            </a:r>
            <a:endParaRPr lang="en-US" sz="2800" b="1" dirty="0" smtClean="0"/>
          </a:p>
          <a:p>
            <a:pPr marL="514350" indent="-514350">
              <a:buAutoNum type="arabicPeriod"/>
            </a:pPr>
            <a:r>
              <a:rPr lang="id-ID" sz="2800" b="1" dirty="0" smtClean="0"/>
              <a:t>Ukuran Dampak Yg Ingin Diukur, </a:t>
            </a:r>
            <a:endParaRPr lang="en-US" sz="2800" b="1" dirty="0" smtClean="0"/>
          </a:p>
          <a:p>
            <a:pPr marL="514350" indent="-514350">
              <a:buAutoNum type="arabicPeriod"/>
            </a:pPr>
            <a:r>
              <a:rPr lang="id-ID" sz="2800" b="1" dirty="0" smtClean="0"/>
              <a:t>Selang Kepercayaan (</a:t>
            </a:r>
            <a:r>
              <a:rPr lang="id-ID" sz="2800" b="1" i="1" dirty="0" smtClean="0"/>
              <a:t>Confidence Interval</a:t>
            </a:r>
            <a:r>
              <a:rPr lang="id-ID" sz="2800" b="1" dirty="0" smtClean="0"/>
              <a:t>), </a:t>
            </a:r>
            <a:endParaRPr lang="en-US" sz="2800" b="1" dirty="0" smtClean="0"/>
          </a:p>
          <a:p>
            <a:pPr marL="514350" indent="-514350">
              <a:buAutoNum type="arabicPeriod"/>
            </a:pPr>
            <a:r>
              <a:rPr lang="id-ID" sz="2800" b="1" dirty="0" smtClean="0"/>
              <a:t>Kekuatan Uji (</a:t>
            </a:r>
            <a:r>
              <a:rPr lang="id-ID" sz="2800" b="1" i="1" dirty="0" smtClean="0"/>
              <a:t>Statistical power</a:t>
            </a:r>
            <a:r>
              <a:rPr lang="id-ID" sz="2800" b="1" dirty="0" smtClean="0"/>
              <a:t>), </a:t>
            </a:r>
            <a:r>
              <a:rPr lang="en-US" sz="2800" b="1" dirty="0" smtClean="0"/>
              <a:t>&amp;</a:t>
            </a:r>
          </a:p>
          <a:p>
            <a:pPr marL="514350" indent="-514350">
              <a:buAutoNum type="arabicPeriod"/>
            </a:pPr>
            <a:r>
              <a:rPr lang="id-ID" sz="2800" b="1" dirty="0" smtClean="0"/>
              <a:t>Cara Penarikan Sampel Serta Disain Efeknya.  </a:t>
            </a:r>
          </a:p>
          <a:p>
            <a:endParaRPr lang="id-ID" sz="2800" b="1" cap="all" dirty="0"/>
          </a:p>
        </p:txBody>
      </p:sp>
    </p:spTree>
    <p:extLst>
      <p:ext uri="{BB962C8B-B14F-4D97-AF65-F5344CB8AC3E}">
        <p14:creationId xmlns:p14="http://schemas.microsoft.com/office/powerpoint/2010/main" val="7515786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Statistical power</a:t>
            </a:r>
            <a:endParaRPr lang="id-ID" sz="3600" dirty="0"/>
          </a:p>
        </p:txBody>
      </p:sp>
      <p:sp>
        <p:nvSpPr>
          <p:cNvPr id="3" name="Content Placeholder 2"/>
          <p:cNvSpPr>
            <a:spLocks noGrp="1"/>
          </p:cNvSpPr>
          <p:nvPr>
            <p:ph idx="1"/>
          </p:nvPr>
        </p:nvSpPr>
        <p:spPr/>
        <p:txBody>
          <a:bodyPr>
            <a:normAutofit/>
          </a:bodyPr>
          <a:lstStyle/>
          <a:p>
            <a:r>
              <a:rPr lang="id-ID" i="1" dirty="0" smtClean="0"/>
              <a:t>Statistical Power </a:t>
            </a:r>
            <a:r>
              <a:rPr lang="id-ID" dirty="0" smtClean="0"/>
              <a:t>(~</a:t>
            </a:r>
            <a:r>
              <a:rPr lang="en-US" i="1" dirty="0" smtClean="0"/>
              <a:t>sensitivity</a:t>
            </a:r>
            <a:r>
              <a:rPr lang="en-US" dirty="0" smtClean="0"/>
              <a:t>)</a:t>
            </a:r>
            <a:r>
              <a:rPr lang="id-ID" dirty="0" smtClean="0"/>
              <a:t>: seberapa sensitif penelitian menemukan  hasil yang </a:t>
            </a:r>
            <a:r>
              <a:rPr lang="id-ID" i="1" dirty="0" smtClean="0"/>
              <a:t>actual</a:t>
            </a:r>
            <a:r>
              <a:rPr lang="id-ID" dirty="0" smtClean="0"/>
              <a:t>, dibandingkan hasil yang ‘kebetulan’</a:t>
            </a:r>
          </a:p>
          <a:p>
            <a:r>
              <a:rPr lang="id-ID" dirty="0" smtClean="0"/>
              <a:t>Contoh, jika suatu penelitian dengan </a:t>
            </a:r>
            <a:r>
              <a:rPr lang="en-US" dirty="0" smtClean="0"/>
              <a:t>80</a:t>
            </a:r>
            <a:r>
              <a:rPr lang="en-US" dirty="0"/>
              <a:t>% </a:t>
            </a:r>
            <a:r>
              <a:rPr lang="en-US" i="1" dirty="0"/>
              <a:t>power</a:t>
            </a:r>
            <a:r>
              <a:rPr lang="en-US" dirty="0"/>
              <a:t> </a:t>
            </a:r>
            <a:r>
              <a:rPr lang="id-ID" dirty="0" smtClean="0"/>
              <a:t>berarti penelitian memiliki 80% peluang untuk mendapat hasil signifikan</a:t>
            </a:r>
          </a:p>
        </p:txBody>
      </p:sp>
    </p:spTree>
    <p:extLst>
      <p:ext uri="{BB962C8B-B14F-4D97-AF65-F5344CB8AC3E}">
        <p14:creationId xmlns:p14="http://schemas.microsoft.com/office/powerpoint/2010/main" val="489623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584775"/>
          </a:xfrm>
          <a:prstGeom prst="rect">
            <a:avLst/>
          </a:prstGeom>
          <a:noFill/>
        </p:spPr>
        <p:txBody>
          <a:bodyPr wrap="square" rtlCol="0">
            <a:spAutoFit/>
          </a:bodyPr>
          <a:lstStyle/>
          <a:p>
            <a:pPr algn="ctr"/>
            <a:r>
              <a:rPr lang="id-ID" sz="3200" b="1" cap="all" dirty="0" smtClean="0"/>
              <a:t>faktor </a:t>
            </a:r>
            <a:r>
              <a:rPr lang="id-ID" sz="3200" b="1" cap="all" dirty="0"/>
              <a:t>yang menentukan besar sampel</a:t>
            </a:r>
            <a:endParaRPr lang="id-ID" sz="3200" cap="all" dirty="0"/>
          </a:p>
        </p:txBody>
      </p:sp>
      <p:graphicFrame>
        <p:nvGraphicFramePr>
          <p:cNvPr id="3" name="Table 2"/>
          <p:cNvGraphicFramePr>
            <a:graphicFrameLocks noGrp="1"/>
          </p:cNvGraphicFramePr>
          <p:nvPr>
            <p:extLst>
              <p:ext uri="{D42A27DB-BD31-4B8C-83A1-F6EECF244321}">
                <p14:modId xmlns:p14="http://schemas.microsoft.com/office/powerpoint/2010/main" val="2046804671"/>
              </p:ext>
            </p:extLst>
          </p:nvPr>
        </p:nvGraphicFramePr>
        <p:xfrm>
          <a:off x="152400" y="1066800"/>
          <a:ext cx="8804565" cy="4163568"/>
        </p:xfrm>
        <a:graphic>
          <a:graphicData uri="http://schemas.openxmlformats.org/drawingml/2006/table">
            <a:tbl>
              <a:tblPr firstRow="1" bandRow="1">
                <a:tableStyleId>{5C22544A-7EE6-4342-B048-85BDC9FD1C3A}</a:tableStyleId>
              </a:tblPr>
              <a:tblGrid>
                <a:gridCol w="1430434"/>
                <a:gridCol w="1312766"/>
                <a:gridCol w="1400127"/>
                <a:gridCol w="1724073"/>
                <a:gridCol w="1469739"/>
                <a:gridCol w="1467426"/>
              </a:tblGrid>
              <a:tr h="370840">
                <a:tc>
                  <a:txBody>
                    <a:bodyPr/>
                    <a:lstStyle/>
                    <a:p>
                      <a:r>
                        <a:rPr lang="en-US" sz="2200" b="1" kern="1200" dirty="0" err="1" smtClean="0">
                          <a:solidFill>
                            <a:schemeClr val="lt1"/>
                          </a:solidFill>
                          <a:effectLst/>
                          <a:latin typeface="+mn-lt"/>
                          <a:ea typeface="+mn-ea"/>
                          <a:cs typeface="+mn-cs"/>
                        </a:rPr>
                        <a:t>Tujuan</a:t>
                      </a:r>
                      <a:r>
                        <a:rPr lang="en-US" sz="2200" b="1" kern="1200" dirty="0" smtClean="0">
                          <a:solidFill>
                            <a:schemeClr val="lt1"/>
                          </a:solidFill>
                          <a:effectLst/>
                          <a:latin typeface="+mn-lt"/>
                          <a:ea typeface="+mn-ea"/>
                          <a:cs typeface="+mn-cs"/>
                        </a:rPr>
                        <a:t> </a:t>
                      </a:r>
                      <a:r>
                        <a:rPr lang="en-US" sz="2200" b="1" kern="1200" dirty="0" err="1" smtClean="0">
                          <a:solidFill>
                            <a:schemeClr val="lt1"/>
                          </a:solidFill>
                          <a:effectLst/>
                          <a:latin typeface="+mn-lt"/>
                          <a:ea typeface="+mn-ea"/>
                          <a:cs typeface="+mn-cs"/>
                        </a:rPr>
                        <a:t>penelitian</a:t>
                      </a:r>
                      <a:endParaRPr lang="id-ID" sz="2200" dirty="0"/>
                    </a:p>
                  </a:txBody>
                  <a:tcPr/>
                </a:tc>
                <a:tc>
                  <a:txBody>
                    <a:bodyPr/>
                    <a:lstStyle/>
                    <a:p>
                      <a:r>
                        <a:rPr lang="en-US" sz="2200" b="1" kern="1200" dirty="0" smtClean="0">
                          <a:solidFill>
                            <a:schemeClr val="lt1"/>
                          </a:solidFill>
                          <a:effectLst/>
                          <a:latin typeface="+mn-lt"/>
                          <a:ea typeface="+mn-ea"/>
                          <a:cs typeface="+mn-cs"/>
                        </a:rPr>
                        <a:t>Outcome </a:t>
                      </a:r>
                      <a:r>
                        <a:rPr lang="en-US" sz="2200" b="1" kern="1200" dirty="0" err="1" smtClean="0">
                          <a:solidFill>
                            <a:schemeClr val="lt1"/>
                          </a:solidFill>
                          <a:effectLst/>
                          <a:latin typeface="+mn-lt"/>
                          <a:ea typeface="+mn-ea"/>
                          <a:cs typeface="+mn-cs"/>
                        </a:rPr>
                        <a:t>variabel</a:t>
                      </a:r>
                      <a:endParaRPr lang="id-ID" sz="2200" dirty="0"/>
                    </a:p>
                  </a:txBody>
                  <a:tcPr/>
                </a:tc>
                <a:tc>
                  <a:txBody>
                    <a:bodyPr/>
                    <a:lstStyle/>
                    <a:p>
                      <a:r>
                        <a:rPr lang="en-US" sz="2200" b="1" kern="1200" dirty="0" err="1" smtClean="0">
                          <a:solidFill>
                            <a:schemeClr val="lt1"/>
                          </a:solidFill>
                          <a:effectLst/>
                          <a:latin typeface="+mn-lt"/>
                          <a:ea typeface="+mn-ea"/>
                          <a:cs typeface="+mn-cs"/>
                        </a:rPr>
                        <a:t>Presisi</a:t>
                      </a:r>
                      <a:r>
                        <a:rPr lang="en-US" sz="2200" b="1" kern="1200" dirty="0" smtClean="0">
                          <a:solidFill>
                            <a:schemeClr val="lt1"/>
                          </a:solidFill>
                          <a:effectLst/>
                          <a:latin typeface="+mn-lt"/>
                          <a:ea typeface="+mn-ea"/>
                          <a:cs typeface="+mn-cs"/>
                        </a:rPr>
                        <a:t>/ </a:t>
                      </a:r>
                      <a:r>
                        <a:rPr lang="en-US" sz="2200" b="1" kern="1200" dirty="0" err="1" smtClean="0">
                          <a:solidFill>
                            <a:schemeClr val="lt1"/>
                          </a:solidFill>
                          <a:effectLst/>
                          <a:latin typeface="+mn-lt"/>
                          <a:ea typeface="+mn-ea"/>
                          <a:cs typeface="+mn-cs"/>
                        </a:rPr>
                        <a:t>variasi</a:t>
                      </a:r>
                      <a:endParaRPr lang="id-ID" sz="2200" dirty="0"/>
                    </a:p>
                  </a:txBody>
                  <a:tcPr/>
                </a:tc>
                <a:tc>
                  <a:txBody>
                    <a:bodyPr/>
                    <a:lstStyle/>
                    <a:p>
                      <a:r>
                        <a:rPr lang="en-US" sz="2200" b="1" kern="1200" dirty="0" err="1" smtClean="0">
                          <a:solidFill>
                            <a:schemeClr val="lt1"/>
                          </a:solidFill>
                          <a:effectLst/>
                          <a:latin typeface="+mn-lt"/>
                          <a:ea typeface="+mn-ea"/>
                          <a:cs typeface="+mn-cs"/>
                        </a:rPr>
                        <a:t>Selang</a:t>
                      </a:r>
                      <a:r>
                        <a:rPr lang="en-US" sz="2200" b="1" kern="1200" dirty="0" smtClean="0">
                          <a:solidFill>
                            <a:schemeClr val="lt1"/>
                          </a:solidFill>
                          <a:effectLst/>
                          <a:latin typeface="+mn-lt"/>
                          <a:ea typeface="+mn-ea"/>
                          <a:cs typeface="+mn-cs"/>
                        </a:rPr>
                        <a:t> </a:t>
                      </a:r>
                      <a:r>
                        <a:rPr lang="en-US" sz="2200" b="1" kern="1200" dirty="0" err="1" smtClean="0">
                          <a:solidFill>
                            <a:schemeClr val="lt1"/>
                          </a:solidFill>
                          <a:effectLst/>
                          <a:latin typeface="+mn-lt"/>
                          <a:ea typeface="+mn-ea"/>
                          <a:cs typeface="+mn-cs"/>
                        </a:rPr>
                        <a:t>Kepercayaan</a:t>
                      </a:r>
                      <a:r>
                        <a:rPr lang="en-US" sz="2200" b="1" kern="1200" dirty="0" smtClean="0">
                          <a:solidFill>
                            <a:schemeClr val="lt1"/>
                          </a:solidFill>
                          <a:effectLst/>
                          <a:latin typeface="+mn-lt"/>
                          <a:ea typeface="+mn-ea"/>
                          <a:cs typeface="+mn-cs"/>
                        </a:rPr>
                        <a:t> (</a:t>
                      </a:r>
                      <a:r>
                        <a:rPr lang="en-US" sz="2200" b="1" kern="1200" dirty="0" smtClean="0">
                          <a:solidFill>
                            <a:schemeClr val="lt1"/>
                          </a:solidFill>
                          <a:effectLst/>
                          <a:latin typeface="Symbol" panose="05050102010706020507" pitchFamily="18" charset="2"/>
                          <a:ea typeface="+mn-ea"/>
                          <a:cs typeface="+mn-cs"/>
                        </a:rPr>
                        <a:t>a</a:t>
                      </a:r>
                      <a:r>
                        <a:rPr lang="en-US" sz="2200" b="1" kern="1200" dirty="0" smtClean="0">
                          <a:solidFill>
                            <a:schemeClr val="lt1"/>
                          </a:solidFill>
                          <a:effectLst/>
                          <a:latin typeface="+mn-lt"/>
                          <a:ea typeface="+mn-ea"/>
                          <a:cs typeface="+mn-cs"/>
                        </a:rPr>
                        <a:t>)</a:t>
                      </a:r>
                      <a:endParaRPr lang="id-ID" sz="2200" dirty="0"/>
                    </a:p>
                  </a:txBody>
                  <a:tcPr/>
                </a:tc>
                <a:tc>
                  <a:txBody>
                    <a:bodyPr/>
                    <a:lstStyle/>
                    <a:p>
                      <a:r>
                        <a:rPr lang="en-US" sz="2200" b="1" kern="1200" dirty="0" err="1" smtClean="0">
                          <a:solidFill>
                            <a:schemeClr val="lt1"/>
                          </a:solidFill>
                          <a:effectLst/>
                          <a:latin typeface="+mn-lt"/>
                          <a:ea typeface="+mn-ea"/>
                          <a:cs typeface="+mn-cs"/>
                        </a:rPr>
                        <a:t>Kekuatan</a:t>
                      </a:r>
                      <a:r>
                        <a:rPr lang="en-US" sz="2200" b="1" kern="1200" dirty="0" smtClean="0">
                          <a:solidFill>
                            <a:schemeClr val="lt1"/>
                          </a:solidFill>
                          <a:effectLst/>
                          <a:latin typeface="+mn-lt"/>
                          <a:ea typeface="+mn-ea"/>
                          <a:cs typeface="+mn-cs"/>
                        </a:rPr>
                        <a:t> </a:t>
                      </a:r>
                      <a:r>
                        <a:rPr lang="en-US" sz="2200" b="1" kern="1200" dirty="0" err="1" smtClean="0">
                          <a:solidFill>
                            <a:schemeClr val="lt1"/>
                          </a:solidFill>
                          <a:effectLst/>
                          <a:latin typeface="+mn-lt"/>
                          <a:ea typeface="+mn-ea"/>
                          <a:cs typeface="+mn-cs"/>
                        </a:rPr>
                        <a:t>Uji</a:t>
                      </a:r>
                      <a:r>
                        <a:rPr lang="en-US" sz="2200" b="1" kern="1200" dirty="0" smtClean="0">
                          <a:solidFill>
                            <a:schemeClr val="lt1"/>
                          </a:solidFill>
                          <a:effectLst/>
                          <a:latin typeface="+mn-lt"/>
                          <a:ea typeface="+mn-ea"/>
                          <a:cs typeface="+mn-cs"/>
                        </a:rPr>
                        <a:t> (</a:t>
                      </a:r>
                      <a:r>
                        <a:rPr lang="en-US" sz="2200" b="1" kern="1200" dirty="0" smtClean="0">
                          <a:solidFill>
                            <a:schemeClr val="lt1"/>
                          </a:solidFill>
                          <a:effectLst/>
                          <a:latin typeface="Symbol" panose="05050102010706020507" pitchFamily="18" charset="2"/>
                          <a:ea typeface="+mn-ea"/>
                          <a:cs typeface="+mn-cs"/>
                        </a:rPr>
                        <a:t>b</a:t>
                      </a:r>
                      <a:r>
                        <a:rPr lang="en-US" sz="2200" b="1" kern="1200" dirty="0" smtClean="0">
                          <a:solidFill>
                            <a:schemeClr val="lt1"/>
                          </a:solidFill>
                          <a:effectLst/>
                          <a:latin typeface="+mn-lt"/>
                          <a:ea typeface="+mn-ea"/>
                          <a:cs typeface="+mn-cs"/>
                        </a:rPr>
                        <a:t>)</a:t>
                      </a:r>
                      <a:endParaRPr lang="id-ID" sz="2200" dirty="0"/>
                    </a:p>
                  </a:txBody>
                  <a:tcPr/>
                </a:tc>
                <a:tc>
                  <a:txBody>
                    <a:bodyPr/>
                    <a:lstStyle/>
                    <a:p>
                      <a:r>
                        <a:rPr lang="en-US" sz="2200" b="1" kern="1200" dirty="0" smtClean="0">
                          <a:solidFill>
                            <a:schemeClr val="lt1"/>
                          </a:solidFill>
                          <a:effectLst/>
                          <a:latin typeface="+mn-lt"/>
                          <a:ea typeface="+mn-ea"/>
                          <a:cs typeface="+mn-cs"/>
                        </a:rPr>
                        <a:t>Cara </a:t>
                      </a:r>
                      <a:r>
                        <a:rPr lang="en-US" sz="2200" b="1" kern="1200" dirty="0" err="1" smtClean="0">
                          <a:solidFill>
                            <a:schemeClr val="lt1"/>
                          </a:solidFill>
                          <a:effectLst/>
                          <a:latin typeface="+mn-lt"/>
                          <a:ea typeface="+mn-ea"/>
                          <a:cs typeface="+mn-cs"/>
                        </a:rPr>
                        <a:t>penarikan</a:t>
                      </a:r>
                      <a:r>
                        <a:rPr lang="en-US" sz="2200" b="1" kern="1200" dirty="0" smtClean="0">
                          <a:solidFill>
                            <a:schemeClr val="lt1"/>
                          </a:solidFill>
                          <a:effectLst/>
                          <a:latin typeface="+mn-lt"/>
                          <a:ea typeface="+mn-ea"/>
                          <a:cs typeface="+mn-cs"/>
                        </a:rPr>
                        <a:t> </a:t>
                      </a:r>
                      <a:r>
                        <a:rPr lang="en-US" sz="2200" b="1" kern="1200" dirty="0" err="1" smtClean="0">
                          <a:solidFill>
                            <a:schemeClr val="lt1"/>
                          </a:solidFill>
                          <a:effectLst/>
                          <a:latin typeface="+mn-lt"/>
                          <a:ea typeface="+mn-ea"/>
                          <a:cs typeface="+mn-cs"/>
                        </a:rPr>
                        <a:t>sampel</a:t>
                      </a:r>
                      <a:endParaRPr lang="id-ID" sz="2200" dirty="0"/>
                    </a:p>
                  </a:txBody>
                  <a:tcPr/>
                </a:tc>
              </a:tr>
              <a:tr h="370840">
                <a:tc rowSpan="2">
                  <a:txBody>
                    <a:bodyPr/>
                    <a:lstStyle/>
                    <a:p>
                      <a:pPr marL="0" marR="0">
                        <a:lnSpc>
                          <a:spcPct val="115000"/>
                        </a:lnSpc>
                        <a:spcBef>
                          <a:spcPts val="0"/>
                        </a:spcBef>
                        <a:spcAft>
                          <a:spcPts val="0"/>
                        </a:spcAft>
                      </a:pPr>
                      <a:r>
                        <a:rPr lang="en-US" sz="2200" b="1" dirty="0" err="1" smtClean="0">
                          <a:effectLst/>
                          <a:latin typeface="Times New Roman"/>
                          <a:ea typeface="Times New Roman"/>
                          <a:cs typeface="Calibri"/>
                        </a:rPr>
                        <a:t>Estimasi</a:t>
                      </a:r>
                      <a:r>
                        <a:rPr lang="en-US" sz="2200" b="1" dirty="0" smtClean="0">
                          <a:effectLst/>
                          <a:latin typeface="Times New Roman"/>
                          <a:ea typeface="Times New Roman"/>
                          <a:cs typeface="Calibri"/>
                        </a:rPr>
                        <a:t> </a:t>
                      </a:r>
                      <a:endParaRPr lang="id-ID" sz="2200" b="1" dirty="0">
                        <a:effectLst/>
                        <a:latin typeface="Calibri"/>
                        <a:ea typeface="Times New Roman"/>
                        <a:cs typeface="Calibri"/>
                      </a:endParaRPr>
                    </a:p>
                    <a:p>
                      <a:pPr marL="0" marR="0">
                        <a:lnSpc>
                          <a:spcPct val="115000"/>
                        </a:lnSpc>
                        <a:spcBef>
                          <a:spcPts val="0"/>
                        </a:spcBef>
                        <a:spcAft>
                          <a:spcPts val="0"/>
                        </a:spcAft>
                      </a:pPr>
                      <a:r>
                        <a:rPr lang="en-US" sz="2200" b="1" dirty="0" smtClean="0">
                          <a:effectLst/>
                          <a:latin typeface="Times New Roman"/>
                          <a:ea typeface="Times New Roman"/>
                          <a:cs typeface="Calibri"/>
                        </a:rPr>
                        <a:t>(1 </a:t>
                      </a:r>
                      <a:r>
                        <a:rPr lang="en-US" sz="2200" b="1" dirty="0" err="1">
                          <a:effectLst/>
                          <a:latin typeface="Times New Roman"/>
                          <a:ea typeface="Times New Roman"/>
                          <a:cs typeface="Calibri"/>
                        </a:rPr>
                        <a:t>sampel</a:t>
                      </a:r>
                      <a:r>
                        <a:rPr lang="en-US" sz="2200" b="1" dirty="0">
                          <a:effectLst/>
                          <a:latin typeface="Times New Roman"/>
                          <a:ea typeface="Times New Roman"/>
                          <a:cs typeface="Calibri"/>
                        </a:rPr>
                        <a:t>)</a:t>
                      </a:r>
                      <a:endParaRPr lang="id-ID" sz="2200" b="1" dirty="0">
                        <a:effectLst/>
                        <a:latin typeface="Calibri"/>
                        <a:ea typeface="Times New Roman"/>
                        <a:cs typeface="Calibri"/>
                      </a:endParaRPr>
                    </a:p>
                  </a:txBody>
                  <a:tcPr marL="68580" marR="68580" marT="0" marB="0" anchor="ctr"/>
                </a:tc>
                <a:tc>
                  <a:txBody>
                    <a:bodyPr/>
                    <a:lstStyle/>
                    <a:p>
                      <a:pPr marL="0" marR="0">
                        <a:lnSpc>
                          <a:spcPct val="115000"/>
                        </a:lnSpc>
                        <a:spcBef>
                          <a:spcPts val="0"/>
                        </a:spcBef>
                        <a:spcAft>
                          <a:spcPts val="0"/>
                        </a:spcAft>
                      </a:pPr>
                      <a:r>
                        <a:rPr lang="en-US" sz="2200" b="1" dirty="0" err="1" smtClean="0">
                          <a:effectLst/>
                          <a:latin typeface="Times New Roman"/>
                          <a:ea typeface="Times New Roman"/>
                          <a:cs typeface="Calibri"/>
                        </a:rPr>
                        <a:t>Proporsi</a:t>
                      </a:r>
                      <a:endParaRPr lang="id-ID" sz="2200" b="1" dirty="0">
                        <a:effectLst/>
                        <a:latin typeface="Calibri"/>
                        <a:ea typeface="Times New Roman"/>
                        <a:cs typeface="Calibri"/>
                      </a:endParaRPr>
                    </a:p>
                  </a:txBody>
                  <a:tcPr marL="68580" marR="68580" marT="0" marB="0" anchor="ctr"/>
                </a:tc>
                <a:tc>
                  <a:txBody>
                    <a:bodyPr/>
                    <a:lstStyle/>
                    <a:p>
                      <a:r>
                        <a:rPr lang="en-US" sz="2200" b="1" kern="1200" dirty="0" smtClean="0">
                          <a:solidFill>
                            <a:schemeClr val="dk1"/>
                          </a:solidFill>
                          <a:effectLst/>
                          <a:latin typeface="+mn-lt"/>
                          <a:ea typeface="+mn-ea"/>
                          <a:cs typeface="+mn-cs"/>
                        </a:rPr>
                        <a:t>p, </a:t>
                      </a:r>
                      <a:r>
                        <a:rPr lang="en-US" sz="2200" b="1" kern="1200" dirty="0" err="1" smtClean="0">
                          <a:solidFill>
                            <a:schemeClr val="dk1"/>
                          </a:solidFill>
                          <a:effectLst/>
                          <a:latin typeface="+mn-lt"/>
                          <a:ea typeface="+mn-ea"/>
                          <a:cs typeface="+mn-cs"/>
                        </a:rPr>
                        <a:t>presisi</a:t>
                      </a:r>
                      <a:endParaRPr lang="id-ID" sz="2200" b="1" dirty="0"/>
                    </a:p>
                  </a:txBody>
                  <a:tcPr/>
                </a:tc>
                <a:tc>
                  <a:txBody>
                    <a:bodyPr/>
                    <a:lstStyle/>
                    <a:p>
                      <a:r>
                        <a:rPr lang="en-US" sz="2200" b="1" kern="1200" dirty="0" smtClean="0">
                          <a:solidFill>
                            <a:schemeClr val="dk1"/>
                          </a:solidFill>
                          <a:effectLst/>
                          <a:latin typeface="+mn-lt"/>
                          <a:ea typeface="+mn-ea"/>
                          <a:cs typeface="+mn-cs"/>
                        </a:rPr>
                        <a:t>90, 95, 99%</a:t>
                      </a:r>
                      <a:endParaRPr lang="id-ID" sz="2200" b="1" dirty="0"/>
                    </a:p>
                  </a:txBody>
                  <a:tcPr/>
                </a:tc>
                <a:tc>
                  <a:txBody>
                    <a:bodyPr/>
                    <a:lstStyle/>
                    <a:p>
                      <a:endParaRPr lang="id-ID" sz="2200" b="1"/>
                    </a:p>
                  </a:txBody>
                  <a:tcPr/>
                </a:tc>
                <a:tc>
                  <a:txBody>
                    <a:bodyPr/>
                    <a:lstStyle/>
                    <a:p>
                      <a:pPr marL="0" marR="0">
                        <a:lnSpc>
                          <a:spcPct val="115000"/>
                        </a:lnSpc>
                        <a:spcBef>
                          <a:spcPts val="0"/>
                        </a:spcBef>
                        <a:spcAft>
                          <a:spcPts val="0"/>
                        </a:spcAft>
                      </a:pPr>
                      <a:r>
                        <a:rPr lang="en-US" sz="2200" b="1" dirty="0" smtClean="0">
                          <a:effectLst/>
                          <a:latin typeface="Times New Roman"/>
                          <a:ea typeface="Times New Roman"/>
                          <a:cs typeface="Calibri"/>
                        </a:rPr>
                        <a:t> </a:t>
                      </a:r>
                      <a:r>
                        <a:rPr lang="en-US" sz="2200" b="1" dirty="0" err="1">
                          <a:effectLst/>
                          <a:latin typeface="Times New Roman"/>
                          <a:ea typeface="Times New Roman"/>
                          <a:cs typeface="Calibri"/>
                        </a:rPr>
                        <a:t>Acak</a:t>
                      </a:r>
                      <a:r>
                        <a:rPr lang="en-US" sz="2200" b="1" dirty="0">
                          <a:effectLst/>
                          <a:latin typeface="Times New Roman"/>
                          <a:ea typeface="Times New Roman"/>
                          <a:cs typeface="Calibri"/>
                        </a:rPr>
                        <a:t> </a:t>
                      </a:r>
                      <a:r>
                        <a:rPr lang="en-US" sz="2200" b="1" dirty="0" err="1">
                          <a:effectLst/>
                          <a:latin typeface="Times New Roman"/>
                          <a:ea typeface="Times New Roman"/>
                          <a:cs typeface="Calibri"/>
                        </a:rPr>
                        <a:t>sederhana</a:t>
                      </a:r>
                      <a:endParaRPr lang="id-ID" sz="2200" b="1" dirty="0">
                        <a:effectLst/>
                        <a:latin typeface="Calibri"/>
                        <a:ea typeface="Times New Roman"/>
                        <a:cs typeface="Calibri"/>
                      </a:endParaRPr>
                    </a:p>
                  </a:txBody>
                  <a:tcPr marL="68580" marR="68580" marT="0" marB="0" anchor="ctr"/>
                </a:tc>
              </a:tr>
              <a:tr h="370840">
                <a:tc vMerge="1">
                  <a:txBody>
                    <a:bodyPr/>
                    <a:lstStyle/>
                    <a:p>
                      <a:pPr marL="0" marR="0">
                        <a:lnSpc>
                          <a:spcPct val="115000"/>
                        </a:lnSpc>
                        <a:spcBef>
                          <a:spcPts val="0"/>
                        </a:spcBef>
                        <a:spcAft>
                          <a:spcPts val="0"/>
                        </a:spcAft>
                      </a:pPr>
                      <a:endParaRPr lang="id-ID" sz="1100" dirty="0">
                        <a:effectLst/>
                        <a:latin typeface="Calibri"/>
                        <a:ea typeface="Times New Roman"/>
                        <a:cs typeface="Calibri"/>
                      </a:endParaRPr>
                    </a:p>
                  </a:txBody>
                  <a:tcPr marL="68580" marR="68580" marT="0" marB="0" anchor="ctr"/>
                </a:tc>
                <a:tc>
                  <a:txBody>
                    <a:bodyPr/>
                    <a:lstStyle/>
                    <a:p>
                      <a:r>
                        <a:rPr lang="en-US" sz="2200" b="1" kern="1200" dirty="0" err="1" smtClean="0">
                          <a:solidFill>
                            <a:schemeClr val="dk1"/>
                          </a:solidFill>
                          <a:effectLst/>
                          <a:latin typeface="+mn-lt"/>
                          <a:ea typeface="+mn-ea"/>
                          <a:cs typeface="+mn-cs"/>
                        </a:rPr>
                        <a:t>Rerata</a:t>
                      </a:r>
                      <a:endParaRPr lang="id-ID" sz="2200" b="1" dirty="0"/>
                    </a:p>
                  </a:txBody>
                  <a:tcPr/>
                </a:tc>
                <a:tc>
                  <a:txBody>
                    <a:bodyPr/>
                    <a:lstStyle/>
                    <a:p>
                      <a:r>
                        <a:rPr lang="en-US" sz="2200" b="1" kern="1200" dirty="0" smtClean="0">
                          <a:solidFill>
                            <a:schemeClr val="dk1"/>
                          </a:solidFill>
                          <a:effectLst/>
                          <a:latin typeface="+mn-lt"/>
                          <a:ea typeface="+mn-ea"/>
                          <a:cs typeface="+mn-cs"/>
                        </a:rPr>
                        <a:t>x, </a:t>
                      </a:r>
                      <a:r>
                        <a:rPr lang="en-US" sz="2200" b="1" kern="1200" dirty="0" err="1" smtClean="0">
                          <a:solidFill>
                            <a:schemeClr val="dk1"/>
                          </a:solidFill>
                          <a:effectLst/>
                          <a:latin typeface="+mn-lt"/>
                          <a:ea typeface="+mn-ea"/>
                          <a:cs typeface="+mn-cs"/>
                        </a:rPr>
                        <a:t>presisi</a:t>
                      </a:r>
                      <a:endParaRPr lang="id-ID" sz="2200" b="1" dirty="0"/>
                    </a:p>
                  </a:txBody>
                  <a:tcPr/>
                </a:tc>
                <a:tc>
                  <a:txBody>
                    <a:bodyPr/>
                    <a:lstStyle/>
                    <a:p>
                      <a:endParaRPr lang="id-ID" sz="2200" b="1" dirty="0"/>
                    </a:p>
                  </a:txBody>
                  <a:tcPr/>
                </a:tc>
                <a:tc>
                  <a:txBody>
                    <a:bodyPr/>
                    <a:lstStyle/>
                    <a:p>
                      <a:endParaRPr lang="id-ID" sz="2200" b="1" dirty="0"/>
                    </a:p>
                  </a:txBody>
                  <a:tcPr/>
                </a:tc>
                <a:tc>
                  <a:txBody>
                    <a:bodyPr/>
                    <a:lstStyle/>
                    <a:p>
                      <a:pPr marL="0" marR="0">
                        <a:lnSpc>
                          <a:spcPct val="115000"/>
                        </a:lnSpc>
                        <a:spcBef>
                          <a:spcPts val="0"/>
                        </a:spcBef>
                        <a:spcAft>
                          <a:spcPts val="0"/>
                        </a:spcAft>
                      </a:pPr>
                      <a:r>
                        <a:rPr lang="en-US" sz="2200" b="1" dirty="0" err="1" smtClean="0">
                          <a:effectLst/>
                          <a:latin typeface="Times New Roman"/>
                          <a:ea typeface="Times New Roman"/>
                          <a:cs typeface="Calibri"/>
                        </a:rPr>
                        <a:t>Kompleks</a:t>
                      </a:r>
                      <a:r>
                        <a:rPr lang="en-US" sz="2200" b="1" dirty="0" smtClean="0">
                          <a:effectLst/>
                          <a:latin typeface="Times New Roman"/>
                          <a:ea typeface="Times New Roman"/>
                          <a:cs typeface="Calibri"/>
                        </a:rPr>
                        <a:t> </a:t>
                      </a:r>
                      <a:r>
                        <a:rPr lang="en-US" sz="2200" b="1" dirty="0" err="1">
                          <a:effectLst/>
                          <a:latin typeface="Times New Roman"/>
                          <a:ea typeface="Times New Roman"/>
                          <a:cs typeface="Calibri"/>
                        </a:rPr>
                        <a:t>sampel</a:t>
                      </a:r>
                      <a:endParaRPr lang="id-ID" sz="2200" b="1" dirty="0">
                        <a:effectLst/>
                        <a:latin typeface="Calibri"/>
                        <a:ea typeface="Times New Roman"/>
                        <a:cs typeface="Calibri"/>
                      </a:endParaRPr>
                    </a:p>
                  </a:txBody>
                  <a:tcPr marL="68580" marR="68580" marT="0" marB="0" anchor="ctr"/>
                </a:tc>
              </a:tr>
              <a:tr h="370840">
                <a:tc rowSpan="2">
                  <a:txBody>
                    <a:bodyPr/>
                    <a:lstStyle/>
                    <a:p>
                      <a:pPr marL="0" marR="0">
                        <a:lnSpc>
                          <a:spcPct val="115000"/>
                        </a:lnSpc>
                        <a:spcBef>
                          <a:spcPts val="0"/>
                        </a:spcBef>
                        <a:spcAft>
                          <a:spcPts val="0"/>
                        </a:spcAft>
                      </a:pPr>
                      <a:r>
                        <a:rPr lang="en-US" sz="2200" b="1" dirty="0" err="1" smtClean="0">
                          <a:effectLst/>
                          <a:latin typeface="Times New Roman"/>
                          <a:ea typeface="Times New Roman"/>
                          <a:cs typeface="Calibri"/>
                        </a:rPr>
                        <a:t>Uji</a:t>
                      </a:r>
                      <a:r>
                        <a:rPr lang="en-US" sz="2200" b="1" dirty="0" smtClean="0">
                          <a:effectLst/>
                          <a:latin typeface="Times New Roman"/>
                          <a:ea typeface="Times New Roman"/>
                          <a:cs typeface="Calibri"/>
                        </a:rPr>
                        <a:t> </a:t>
                      </a:r>
                      <a:r>
                        <a:rPr lang="en-US" sz="2200" b="1" dirty="0" err="1">
                          <a:effectLst/>
                          <a:latin typeface="Times New Roman"/>
                          <a:ea typeface="Times New Roman"/>
                          <a:cs typeface="Calibri"/>
                        </a:rPr>
                        <a:t>Hipotesis</a:t>
                      </a:r>
                      <a:r>
                        <a:rPr lang="en-US" sz="2200" b="1" dirty="0">
                          <a:effectLst/>
                          <a:latin typeface="Times New Roman"/>
                          <a:ea typeface="Times New Roman"/>
                          <a:cs typeface="Calibri"/>
                        </a:rPr>
                        <a:t> </a:t>
                      </a:r>
                      <a:endParaRPr lang="id-ID" sz="2200" b="1" dirty="0">
                        <a:effectLst/>
                        <a:latin typeface="Calibri"/>
                        <a:ea typeface="Times New Roman"/>
                        <a:cs typeface="Calibri"/>
                      </a:endParaRPr>
                    </a:p>
                    <a:p>
                      <a:pPr marL="0" marR="0">
                        <a:lnSpc>
                          <a:spcPct val="115000"/>
                        </a:lnSpc>
                        <a:spcBef>
                          <a:spcPts val="0"/>
                        </a:spcBef>
                        <a:spcAft>
                          <a:spcPts val="0"/>
                        </a:spcAft>
                      </a:pPr>
                      <a:r>
                        <a:rPr lang="en-US" sz="2200" b="1" dirty="0" smtClean="0">
                          <a:effectLst/>
                          <a:latin typeface="Times New Roman"/>
                          <a:ea typeface="Times New Roman"/>
                          <a:cs typeface="Calibri"/>
                        </a:rPr>
                        <a:t>(2 </a:t>
                      </a:r>
                      <a:r>
                        <a:rPr lang="en-US" sz="2200" b="1" dirty="0" err="1">
                          <a:effectLst/>
                          <a:latin typeface="Times New Roman"/>
                          <a:ea typeface="Times New Roman"/>
                          <a:cs typeface="Calibri"/>
                        </a:rPr>
                        <a:t>sampel</a:t>
                      </a:r>
                      <a:r>
                        <a:rPr lang="en-US" sz="2200" b="1" dirty="0">
                          <a:effectLst/>
                          <a:latin typeface="Times New Roman"/>
                          <a:ea typeface="Times New Roman"/>
                          <a:cs typeface="Calibri"/>
                        </a:rPr>
                        <a:t>)</a:t>
                      </a:r>
                      <a:endParaRPr lang="id-ID" sz="2200" b="1" dirty="0">
                        <a:effectLst/>
                        <a:latin typeface="Calibri"/>
                        <a:ea typeface="Times New Roman"/>
                        <a:cs typeface="Calibri"/>
                      </a:endParaRPr>
                    </a:p>
                  </a:txBody>
                  <a:tcPr marL="68580" marR="68580" marT="0" marB="0" anchor="ctr"/>
                </a:tc>
                <a:tc>
                  <a:txBody>
                    <a:bodyPr/>
                    <a:lstStyle/>
                    <a:p>
                      <a:r>
                        <a:rPr lang="en-US" sz="2200" b="1" kern="1200" dirty="0" smtClean="0">
                          <a:solidFill>
                            <a:schemeClr val="dk1"/>
                          </a:solidFill>
                          <a:effectLst/>
                          <a:latin typeface="+mn-lt"/>
                          <a:ea typeface="+mn-ea"/>
                          <a:cs typeface="+mn-cs"/>
                        </a:rPr>
                        <a:t>Beda </a:t>
                      </a:r>
                      <a:r>
                        <a:rPr lang="en-US" sz="2200" b="1" kern="1200" dirty="0" err="1" smtClean="0">
                          <a:solidFill>
                            <a:schemeClr val="dk1"/>
                          </a:solidFill>
                          <a:effectLst/>
                          <a:latin typeface="+mn-lt"/>
                          <a:ea typeface="+mn-ea"/>
                          <a:cs typeface="+mn-cs"/>
                        </a:rPr>
                        <a:t>proporsi</a:t>
                      </a:r>
                      <a:endParaRPr lang="id-ID" sz="2200" b="1" dirty="0"/>
                    </a:p>
                  </a:txBody>
                  <a:tcPr/>
                </a:tc>
                <a:tc>
                  <a:txBody>
                    <a:bodyPr/>
                    <a:lstStyle/>
                    <a:p>
                      <a:pPr marL="0" marR="0">
                        <a:lnSpc>
                          <a:spcPct val="115000"/>
                        </a:lnSpc>
                        <a:spcBef>
                          <a:spcPts val="0"/>
                        </a:spcBef>
                        <a:spcAft>
                          <a:spcPts val="0"/>
                        </a:spcAft>
                      </a:pPr>
                      <a:r>
                        <a:rPr lang="en-US" sz="2200" b="1" dirty="0">
                          <a:effectLst/>
                          <a:latin typeface="Times New Roman"/>
                          <a:ea typeface="Times New Roman"/>
                          <a:cs typeface="Calibri"/>
                        </a:rPr>
                        <a:t>p</a:t>
                      </a:r>
                      <a:r>
                        <a:rPr lang="en-US" sz="2200" b="1" baseline="-25000" dirty="0">
                          <a:effectLst/>
                          <a:latin typeface="Times New Roman"/>
                          <a:ea typeface="Times New Roman"/>
                          <a:cs typeface="Calibri"/>
                        </a:rPr>
                        <a:t>1</a:t>
                      </a:r>
                      <a:r>
                        <a:rPr lang="en-US" sz="2200" b="1" dirty="0">
                          <a:effectLst/>
                          <a:latin typeface="Times New Roman"/>
                          <a:ea typeface="Times New Roman"/>
                          <a:cs typeface="Calibri"/>
                        </a:rPr>
                        <a:t>-p</a:t>
                      </a:r>
                      <a:r>
                        <a:rPr lang="en-US" sz="2200" b="1" baseline="-25000" dirty="0">
                          <a:effectLst/>
                          <a:latin typeface="Times New Roman"/>
                          <a:ea typeface="Times New Roman"/>
                          <a:cs typeface="Calibri"/>
                        </a:rPr>
                        <a:t>2</a:t>
                      </a:r>
                      <a:endParaRPr lang="id-ID" sz="2200" b="1" dirty="0">
                        <a:effectLst/>
                        <a:latin typeface="Calibri"/>
                        <a:ea typeface="Times New Roman"/>
                        <a:cs typeface="Calibri"/>
                      </a:endParaRPr>
                    </a:p>
                  </a:txBody>
                  <a:tcPr marL="68580" marR="68580" marT="0" marB="0" anchor="ctr"/>
                </a:tc>
                <a:tc>
                  <a:txBody>
                    <a:bodyPr/>
                    <a:lstStyle/>
                    <a:p>
                      <a:r>
                        <a:rPr lang="en-US" sz="2200" b="1" kern="1200" dirty="0" smtClean="0">
                          <a:solidFill>
                            <a:schemeClr val="dk1"/>
                          </a:solidFill>
                          <a:effectLst/>
                          <a:latin typeface="+mn-lt"/>
                          <a:ea typeface="+mn-ea"/>
                          <a:cs typeface="+mn-cs"/>
                        </a:rPr>
                        <a:t>90, 95, 99%</a:t>
                      </a:r>
                      <a:endParaRPr lang="id-ID" sz="2200" b="1" dirty="0"/>
                    </a:p>
                  </a:txBody>
                  <a:tcPr/>
                </a:tc>
                <a:tc>
                  <a:txBody>
                    <a:bodyPr/>
                    <a:lstStyle/>
                    <a:p>
                      <a:r>
                        <a:rPr lang="en-US" sz="2200" b="1" kern="1200" dirty="0" smtClean="0">
                          <a:solidFill>
                            <a:schemeClr val="dk1"/>
                          </a:solidFill>
                          <a:effectLst/>
                          <a:latin typeface="+mn-lt"/>
                          <a:ea typeface="+mn-ea"/>
                          <a:cs typeface="+mn-cs"/>
                        </a:rPr>
                        <a:t>80,90,95%</a:t>
                      </a:r>
                      <a:endParaRPr lang="id-ID" sz="2200" b="1" dirty="0"/>
                    </a:p>
                  </a:txBody>
                  <a:tcPr/>
                </a:tc>
                <a:tc>
                  <a:txBody>
                    <a:bodyPr/>
                    <a:lstStyle/>
                    <a:p>
                      <a:r>
                        <a:rPr lang="en-US" sz="2200" b="1" kern="1200" dirty="0" err="1" smtClean="0">
                          <a:solidFill>
                            <a:schemeClr val="dk1"/>
                          </a:solidFill>
                          <a:effectLst/>
                          <a:latin typeface="+mn-lt"/>
                          <a:ea typeface="+mn-ea"/>
                          <a:cs typeface="+mn-cs"/>
                        </a:rPr>
                        <a:t>Acak</a:t>
                      </a:r>
                      <a:r>
                        <a:rPr lang="en-US" sz="2200" b="1" kern="1200" dirty="0" smtClean="0">
                          <a:solidFill>
                            <a:schemeClr val="dk1"/>
                          </a:solidFill>
                          <a:effectLst/>
                          <a:latin typeface="+mn-lt"/>
                          <a:ea typeface="+mn-ea"/>
                          <a:cs typeface="+mn-cs"/>
                        </a:rPr>
                        <a:t> </a:t>
                      </a:r>
                      <a:r>
                        <a:rPr lang="en-US" sz="2200" b="1" kern="1200" dirty="0" err="1" smtClean="0">
                          <a:solidFill>
                            <a:schemeClr val="dk1"/>
                          </a:solidFill>
                          <a:effectLst/>
                          <a:latin typeface="+mn-lt"/>
                          <a:ea typeface="+mn-ea"/>
                          <a:cs typeface="+mn-cs"/>
                        </a:rPr>
                        <a:t>sederhana</a:t>
                      </a:r>
                      <a:endParaRPr lang="id-ID" sz="2200" b="1" dirty="0"/>
                    </a:p>
                  </a:txBody>
                  <a:tcPr/>
                </a:tc>
              </a:tr>
              <a:tr h="370840">
                <a:tc vMerge="1">
                  <a:txBody>
                    <a:bodyPr/>
                    <a:lstStyle/>
                    <a:p>
                      <a:pPr marL="0" marR="0">
                        <a:lnSpc>
                          <a:spcPct val="115000"/>
                        </a:lnSpc>
                        <a:spcBef>
                          <a:spcPts val="0"/>
                        </a:spcBef>
                        <a:spcAft>
                          <a:spcPts val="0"/>
                        </a:spcAft>
                      </a:pPr>
                      <a:endParaRPr lang="id-ID" sz="1100" dirty="0">
                        <a:effectLst/>
                        <a:latin typeface="Calibri"/>
                        <a:ea typeface="Times New Roman"/>
                        <a:cs typeface="Calibri"/>
                      </a:endParaRPr>
                    </a:p>
                  </a:txBody>
                  <a:tcPr marL="68580" marR="68580" marT="0" marB="0" anchor="ctr"/>
                </a:tc>
                <a:tc>
                  <a:txBody>
                    <a:bodyPr/>
                    <a:lstStyle/>
                    <a:p>
                      <a:r>
                        <a:rPr lang="en-US" sz="2200" b="1" dirty="0" smtClean="0"/>
                        <a:t>Beda </a:t>
                      </a:r>
                      <a:r>
                        <a:rPr lang="en-US" sz="2200" b="1" dirty="0" err="1" smtClean="0"/>
                        <a:t>Rerata</a:t>
                      </a:r>
                      <a:endParaRPr lang="id-ID" sz="2200" b="1" dirty="0"/>
                    </a:p>
                  </a:txBody>
                  <a:tcPr/>
                </a:tc>
                <a:tc>
                  <a:txBody>
                    <a:bodyPr/>
                    <a:lstStyle/>
                    <a:p>
                      <a:r>
                        <a:rPr lang="en-US" sz="2200" b="1" dirty="0" smtClean="0"/>
                        <a:t>X</a:t>
                      </a:r>
                      <a:r>
                        <a:rPr lang="en-US" sz="2200" b="1" baseline="-25000" dirty="0" smtClean="0"/>
                        <a:t>1</a:t>
                      </a:r>
                      <a:r>
                        <a:rPr lang="en-US" sz="2200" b="1" dirty="0" smtClean="0"/>
                        <a:t>-X</a:t>
                      </a:r>
                      <a:r>
                        <a:rPr lang="en-US" sz="2200" b="1" baseline="-25000" dirty="0" smtClean="0"/>
                        <a:t>2</a:t>
                      </a:r>
                      <a:endParaRPr lang="id-ID" sz="2200" b="1" baseline="-25000" dirty="0"/>
                    </a:p>
                  </a:txBody>
                  <a:tcPr/>
                </a:tc>
                <a:tc>
                  <a:txBody>
                    <a:bodyPr/>
                    <a:lstStyle/>
                    <a:p>
                      <a:r>
                        <a:rPr lang="en-US" sz="2200" b="1" kern="1200" dirty="0" smtClean="0">
                          <a:solidFill>
                            <a:schemeClr val="dk1"/>
                          </a:solidFill>
                          <a:effectLst/>
                          <a:latin typeface="+mn-lt"/>
                          <a:ea typeface="+mn-ea"/>
                          <a:cs typeface="+mn-cs"/>
                        </a:rPr>
                        <a:t>90, 95, 99%</a:t>
                      </a:r>
                      <a:endParaRPr lang="id-ID" sz="2200" b="1" dirty="0"/>
                    </a:p>
                  </a:txBody>
                  <a:tcPr/>
                </a:tc>
                <a:tc>
                  <a:txBody>
                    <a:bodyPr/>
                    <a:lstStyle/>
                    <a:p>
                      <a:r>
                        <a:rPr lang="en-US" sz="2200" b="1" kern="1200" dirty="0" smtClean="0">
                          <a:solidFill>
                            <a:schemeClr val="dk1"/>
                          </a:solidFill>
                          <a:effectLst/>
                          <a:latin typeface="+mn-lt"/>
                          <a:ea typeface="+mn-ea"/>
                          <a:cs typeface="+mn-cs"/>
                        </a:rPr>
                        <a:t>80,90,95%</a:t>
                      </a:r>
                      <a:endParaRPr lang="id-ID" sz="2200" dirty="0"/>
                    </a:p>
                  </a:txBody>
                  <a:tcPr/>
                </a:tc>
                <a:tc>
                  <a:txBody>
                    <a:bodyPr/>
                    <a:lstStyle/>
                    <a:p>
                      <a:r>
                        <a:rPr lang="en-US" sz="2200" b="1" kern="1200" dirty="0" err="1" smtClean="0">
                          <a:solidFill>
                            <a:schemeClr val="dk1"/>
                          </a:solidFill>
                          <a:effectLst/>
                          <a:latin typeface="+mn-lt"/>
                          <a:ea typeface="+mn-ea"/>
                          <a:cs typeface="+mn-cs"/>
                        </a:rPr>
                        <a:t>Kompleks</a:t>
                      </a:r>
                      <a:r>
                        <a:rPr lang="en-US" sz="2200" b="1" kern="1200" dirty="0" smtClean="0">
                          <a:solidFill>
                            <a:schemeClr val="dk1"/>
                          </a:solidFill>
                          <a:effectLst/>
                          <a:latin typeface="+mn-lt"/>
                          <a:ea typeface="+mn-ea"/>
                          <a:cs typeface="+mn-cs"/>
                        </a:rPr>
                        <a:t> </a:t>
                      </a:r>
                      <a:r>
                        <a:rPr lang="en-US" sz="2200" b="1" kern="1200" dirty="0" err="1" smtClean="0">
                          <a:solidFill>
                            <a:schemeClr val="dk1"/>
                          </a:solidFill>
                          <a:effectLst/>
                          <a:latin typeface="+mn-lt"/>
                          <a:ea typeface="+mn-ea"/>
                          <a:cs typeface="+mn-cs"/>
                        </a:rPr>
                        <a:t>sampel</a:t>
                      </a:r>
                      <a:endParaRPr lang="id-ID" sz="2200" b="1" dirty="0"/>
                    </a:p>
                  </a:txBody>
                  <a:tcPr/>
                </a:tc>
              </a:tr>
            </a:tbl>
          </a:graphicData>
        </a:graphic>
      </p:graphicFrame>
      <p:sp>
        <p:nvSpPr>
          <p:cNvPr id="4" name="TextBox 3"/>
          <p:cNvSpPr txBox="1"/>
          <p:nvPr/>
        </p:nvSpPr>
        <p:spPr>
          <a:xfrm>
            <a:off x="381000" y="5638800"/>
            <a:ext cx="8382000" cy="1015663"/>
          </a:xfrm>
          <a:prstGeom prst="rect">
            <a:avLst/>
          </a:prstGeom>
          <a:noFill/>
        </p:spPr>
        <p:txBody>
          <a:bodyPr wrap="square" rtlCol="0">
            <a:spAutoFit/>
          </a:bodyPr>
          <a:lstStyle/>
          <a:p>
            <a:r>
              <a:rPr lang="id-ID" sz="2000" b="1" i="1" dirty="0"/>
              <a:t>OR=Odds Ratio, RR=Risk Ratio, p= Proporsi, x=Rata-rata, </a:t>
            </a:r>
            <a:endParaRPr lang="id-ID" sz="2000" b="1" dirty="0"/>
          </a:p>
          <a:p>
            <a:r>
              <a:rPr lang="id-ID" sz="2000" b="1" i="1" dirty="0"/>
              <a:t>P</a:t>
            </a:r>
            <a:r>
              <a:rPr lang="id-ID" sz="2000" b="1" i="1" baseline="-25000" dirty="0"/>
              <a:t>1</a:t>
            </a:r>
            <a:r>
              <a:rPr lang="id-ID" sz="2000" b="1" i="1" dirty="0"/>
              <a:t> = Perkiraan Proporsi kelompok-1, P</a:t>
            </a:r>
            <a:r>
              <a:rPr lang="id-ID" sz="2000" b="1" i="1" baseline="-25000" dirty="0"/>
              <a:t>2</a:t>
            </a:r>
            <a:r>
              <a:rPr lang="id-ID" sz="2000" b="1" i="1" dirty="0"/>
              <a:t> = Perkiraan Proporsi kelompok-2, </a:t>
            </a:r>
            <a:br>
              <a:rPr lang="id-ID" sz="2000" b="1" i="1" dirty="0"/>
            </a:br>
            <a:r>
              <a:rPr lang="id-ID" sz="2000" b="1" i="1" dirty="0"/>
              <a:t>X</a:t>
            </a:r>
            <a:r>
              <a:rPr lang="id-ID" sz="2000" b="1" i="1" baseline="-25000" dirty="0"/>
              <a:t>1</a:t>
            </a:r>
            <a:r>
              <a:rPr lang="id-ID" sz="2000" b="1" i="1" dirty="0"/>
              <a:t> = Perkiraan rata-rata kelompok-1, X</a:t>
            </a:r>
            <a:r>
              <a:rPr lang="id-ID" sz="2000" b="1" i="1" baseline="-25000" dirty="0"/>
              <a:t>2</a:t>
            </a:r>
            <a:r>
              <a:rPr lang="id-ID" sz="2000" b="1" i="1" dirty="0"/>
              <a:t> = Perkiraan rata-rata kelompok-2</a:t>
            </a:r>
            <a:r>
              <a:rPr lang="id-ID" sz="2000" b="1" i="1" dirty="0" smtClean="0"/>
              <a:t>,</a:t>
            </a:r>
            <a:endParaRPr lang="id-ID" sz="2000" b="1" dirty="0"/>
          </a:p>
        </p:txBody>
      </p:sp>
    </p:spTree>
    <p:extLst>
      <p:ext uri="{BB962C8B-B14F-4D97-AF65-F5344CB8AC3E}">
        <p14:creationId xmlns:p14="http://schemas.microsoft.com/office/powerpoint/2010/main" val="3304497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5282</TotalTime>
  <Words>2573</Words>
  <Application>Microsoft Office PowerPoint</Application>
  <PresentationFormat>On-screen Show (4:3)</PresentationFormat>
  <Paragraphs>281</Paragraphs>
  <Slides>49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Statistical power</vt:lpstr>
      <vt:lpstr>PowerPoint Presentation</vt:lpstr>
      <vt:lpstr>Sample size calculation: Response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TERIMAKASIH</vt:lpstr>
    </vt:vector>
  </TitlesOfParts>
  <Company>Nutrition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dan Masalah  Kurang Vitamin A (KVA)</dc:title>
  <dc:creator>Dudung Angkasa;Idrus Jus'at</dc:creator>
  <cp:lastModifiedBy>User</cp:lastModifiedBy>
  <cp:revision>85</cp:revision>
  <dcterms:created xsi:type="dcterms:W3CDTF">2017-09-26T01:46:28Z</dcterms:created>
  <dcterms:modified xsi:type="dcterms:W3CDTF">2018-12-04T08:16:10Z</dcterms:modified>
</cp:coreProperties>
</file>