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60" r:id="rId5"/>
    <p:sldId id="259" r:id="rId6"/>
    <p:sldId id="263" r:id="rId7"/>
    <p:sldId id="265" r:id="rId8"/>
    <p:sldId id="268" r:id="rId9"/>
    <p:sldId id="267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52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FCCC-E228-4721-BB3B-2F4B55DD78C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8772-8E55-4843-8E6F-5CE87B18267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FCCC-E228-4721-BB3B-2F4B55DD78C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8772-8E55-4843-8E6F-5CE87B1826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FCCC-E228-4721-BB3B-2F4B55DD78C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8772-8E55-4843-8E6F-5CE87B1826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572000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6248400" y="4572000"/>
            <a:ext cx="2895600" cy="2286000"/>
          </a:xfrm>
          <a:prstGeom prst="rect">
            <a:avLst/>
          </a:prstGeom>
          <a:solidFill>
            <a:schemeClr val="bg2">
              <a:lumMod val="50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 userDrawn="1"/>
        </p:nvSpPr>
        <p:spPr>
          <a:xfrm>
            <a:off x="5715000" y="0"/>
            <a:ext cx="3429000" cy="4648200"/>
          </a:xfrm>
          <a:prstGeom prst="rect">
            <a:avLst/>
          </a:prstGeom>
          <a:solidFill>
            <a:srgbClr val="0000D7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5334000" y="0"/>
            <a:ext cx="3429000" cy="4648200"/>
          </a:xfrm>
          <a:prstGeom prst="rect">
            <a:avLst/>
          </a:prstGeom>
          <a:solidFill>
            <a:srgbClr val="0000CD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4953000" y="0"/>
            <a:ext cx="3429000" cy="4648200"/>
          </a:xfrm>
          <a:prstGeom prst="rect">
            <a:avLst/>
          </a:prstGeom>
          <a:solidFill>
            <a:srgbClr val="0000C3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4419600" y="0"/>
            <a:ext cx="3429000" cy="4648200"/>
          </a:xfrm>
          <a:prstGeom prst="rect">
            <a:avLst/>
          </a:prstGeom>
          <a:solidFill>
            <a:srgbClr val="0000B9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3657600" y="0"/>
            <a:ext cx="3429000" cy="4648200"/>
          </a:xfrm>
          <a:prstGeom prst="rect">
            <a:avLst/>
          </a:prstGeom>
          <a:solidFill>
            <a:srgbClr val="0000AF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2590800" y="0"/>
            <a:ext cx="3429000" cy="4648200"/>
          </a:xfrm>
          <a:prstGeom prst="rect">
            <a:avLst/>
          </a:prstGeom>
          <a:solidFill>
            <a:srgbClr val="0000A5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1371600" y="0"/>
            <a:ext cx="3429000" cy="4648200"/>
          </a:xfrm>
          <a:prstGeom prst="rect">
            <a:avLst/>
          </a:prstGeom>
          <a:solidFill>
            <a:srgbClr val="000096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429000" cy="4648200"/>
          </a:xfrm>
          <a:prstGeom prst="rect">
            <a:avLst/>
          </a:prstGeom>
          <a:solidFill>
            <a:srgbClr val="00008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3FE0-538F-4EF2-B6D6-DD67FE6CCDDF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350E-DA8F-456F-9239-E0A68A30F4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Flowchart: Alternate Process 28"/>
          <p:cNvSpPr/>
          <p:nvPr userDrawn="1"/>
        </p:nvSpPr>
        <p:spPr>
          <a:xfrm>
            <a:off x="0" y="152400"/>
            <a:ext cx="685800" cy="5791200"/>
          </a:xfrm>
          <a:prstGeom prst="flowChartAlternateProcess">
            <a:avLst/>
          </a:prstGeom>
          <a:solidFill>
            <a:schemeClr val="tx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000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3FE0-538F-4EF2-B6D6-DD67FE6CCDDF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350E-DA8F-456F-9239-E0A68A30F47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524000"/>
            <a:ext cx="9144000" cy="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577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3FE0-538F-4EF2-B6D6-DD67FE6CCDDF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350E-DA8F-456F-9239-E0A68A30F4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68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3FE0-538F-4EF2-B6D6-DD67FE6CCDDF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350E-DA8F-456F-9239-E0A68A30F47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524000"/>
            <a:ext cx="9144000" cy="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488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3FE0-538F-4EF2-B6D6-DD67FE6CCDDF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350E-DA8F-456F-9239-E0A68A30F4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07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3FE0-538F-4EF2-B6D6-DD67FE6CCDDF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350E-DA8F-456F-9239-E0A68A30F47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524000"/>
            <a:ext cx="9144000" cy="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09171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3FE0-538F-4EF2-B6D6-DD67FE6CCDDF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350E-DA8F-456F-9239-E0A68A30F47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248400"/>
            <a:ext cx="9144000" cy="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2492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3FE0-538F-4EF2-B6D6-DD67FE6CCDDF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350E-DA8F-456F-9239-E0A68A30F4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5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FCCC-E228-4721-BB3B-2F4B55DD78C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8772-8E55-4843-8E6F-5CE87B1826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3FE0-538F-4EF2-B6D6-DD67FE6CCDDF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350E-DA8F-456F-9239-E0A68A30F4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40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3FE0-538F-4EF2-B6D6-DD67FE6CCDDF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350E-DA8F-456F-9239-E0A68A30F4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74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3FE0-538F-4EF2-B6D6-DD67FE6CCDDF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350E-DA8F-456F-9239-E0A68A30F4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2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FCCC-E228-4721-BB3B-2F4B55DD78C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8772-8E55-4843-8E6F-5CE87B1826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FCCC-E228-4721-BB3B-2F4B55DD78C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8772-8E55-4843-8E6F-5CE87B1826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FCCC-E228-4721-BB3B-2F4B55DD78C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8772-8E55-4843-8E6F-5CE87B1826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FCCC-E228-4721-BB3B-2F4B55DD78C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8772-8E55-4843-8E6F-5CE87B1826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FCCC-E228-4721-BB3B-2F4B55DD78C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8772-8E55-4843-8E6F-5CE87B1826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FCCC-E228-4721-BB3B-2F4B55DD78C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8772-8E55-4843-8E6F-5CE87B18267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FC7FCCC-E228-4721-BB3B-2F4B55DD78C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74C8772-8E55-4843-8E6F-5CE87B1826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C7FCCC-E228-4721-BB3B-2F4B55DD78C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74C8772-8E55-4843-8E6F-5CE87B1826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00"/>
                </a:solidFill>
              </a:defRPr>
            </a:lvl1pPr>
          </a:lstStyle>
          <a:p>
            <a:fld id="{4C1B3FE0-538F-4EF2-B6D6-DD67FE6CCDDF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487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rgbClr val="FFFF00"/>
                </a:solidFill>
              </a:defRPr>
            </a:lvl1pPr>
          </a:lstStyle>
          <a:p>
            <a:fld id="{72F7350E-DA8F-456F-9239-E0A68A30F4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761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8077200" cy="1673352"/>
          </a:xfrm>
        </p:spPr>
        <p:txBody>
          <a:bodyPr/>
          <a:lstStyle/>
          <a:p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Product Realisation Process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905000"/>
            <a:ext cx="7924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Pemuasan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001000" cy="4244609"/>
          </a:xfrm>
        </p:spPr>
        <p:txBody>
          <a:bodyPr>
            <a:normAutofit/>
          </a:bodyPr>
          <a:lstStyle/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realisasi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diingini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(</a:t>
            </a:r>
            <a:r>
              <a:rPr lang="en-US" dirty="0" err="1" smtClean="0"/>
              <a:t>pasar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endParaRPr lang="en-US" dirty="0" smtClean="0"/>
          </a:p>
          <a:p>
            <a:pPr lvl="1"/>
            <a:r>
              <a:rPr lang="en-US" dirty="0" err="1" smtClean="0"/>
              <a:t>Pemenuhan</a:t>
            </a:r>
            <a:r>
              <a:rPr lang="en-US" dirty="0" smtClean="0"/>
              <a:t> Basic Quality(MUSTs)</a:t>
            </a:r>
          </a:p>
          <a:p>
            <a:pPr lvl="1"/>
            <a:r>
              <a:rPr lang="en-US" dirty="0" err="1" smtClean="0"/>
              <a:t>Pemenuhan</a:t>
            </a:r>
            <a:r>
              <a:rPr lang="en-US" dirty="0" smtClean="0"/>
              <a:t> Performance Quality(WANTs)</a:t>
            </a:r>
          </a:p>
          <a:p>
            <a:pPr lvl="1"/>
            <a:r>
              <a:rPr lang="en-US" dirty="0" err="1" smtClean="0"/>
              <a:t>Pemenuhan</a:t>
            </a:r>
            <a:r>
              <a:rPr lang="en-US" dirty="0" smtClean="0"/>
              <a:t> Excitement Quality (WOWs)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Perancangan</a:t>
            </a:r>
            <a:endParaRPr lang="en-US" dirty="0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2057400" y="2819400"/>
          <a:ext cx="2209800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lip" r:id="rId3" imgW="5767200" imgH="4106520" progId="">
                  <p:embed/>
                </p:oleObj>
              </mc:Choice>
              <mc:Fallback>
                <p:oleObj name="Clip" r:id="rId3" imgW="5767200" imgH="41065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819400"/>
                        <a:ext cx="2209800" cy="158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2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31925" y="2014538"/>
            <a:ext cx="1339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Tahoma" pitchFamily="34" charset="0"/>
              </a:rPr>
              <a:t>Time to</a:t>
            </a:r>
          </a:p>
          <a:p>
            <a:pPr eaLnBrk="0" hangingPunct="0"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Tahoma" pitchFamily="34" charset="0"/>
              </a:rPr>
              <a:t>Market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70325" y="1938338"/>
            <a:ext cx="2143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Tahoma" pitchFamily="34" charset="0"/>
              </a:rPr>
              <a:t>Product</a:t>
            </a:r>
          </a:p>
          <a:p>
            <a:pPr eaLnBrk="0" hangingPunct="0"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Tahoma" pitchFamily="34" charset="0"/>
              </a:rPr>
              <a:t>Performance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127125" y="4605338"/>
            <a:ext cx="210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Tahoma" pitchFamily="34" charset="0"/>
              </a:rPr>
              <a:t>Unit Product</a:t>
            </a:r>
          </a:p>
          <a:p>
            <a:pPr eaLnBrk="0" hangingPunct="0"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Tahoma" pitchFamily="34" charset="0"/>
              </a:rPr>
              <a:t>Cost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65550" y="4640263"/>
            <a:ext cx="2219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Tahoma" pitchFamily="34" charset="0"/>
              </a:rPr>
              <a:t>Development</a:t>
            </a:r>
          </a:p>
          <a:p>
            <a:pPr eaLnBrk="0" hangingPunct="0"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Tahoma" pitchFamily="34" charset="0"/>
              </a:rPr>
              <a:t>Cost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4876800" y="3200400"/>
            <a:ext cx="1066800" cy="762000"/>
          </a:xfrm>
          <a:prstGeom prst="rightArrow">
            <a:avLst>
              <a:gd name="adj1" fmla="val 49676"/>
              <a:gd name="adj2" fmla="val 36653"/>
            </a:avLst>
          </a:prstGeom>
          <a:solidFill>
            <a:srgbClr val="6E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248400" y="3192463"/>
            <a:ext cx="27510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buFontTx/>
              <a:buNone/>
            </a:pPr>
            <a:r>
              <a:rPr lang="en-US" sz="2400" b="1">
                <a:latin typeface="Tahoma" pitchFamily="34" charset="0"/>
              </a:rPr>
              <a:t>Market</a:t>
            </a:r>
          </a:p>
          <a:p>
            <a:pPr algn="l" eaLnBrk="0" hangingPunct="0">
              <a:buFontTx/>
              <a:buNone/>
            </a:pPr>
            <a:r>
              <a:rPr lang="en-US" sz="2400" b="1">
                <a:latin typeface="Tahoma" pitchFamily="34" charset="0"/>
              </a:rPr>
              <a:t>Competitiveness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Time to Market</a:t>
            </a:r>
            <a:endParaRPr lang="en-US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: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ditransformasi</a:t>
            </a:r>
            <a:r>
              <a:rPr lang="en-US" dirty="0" smtClean="0"/>
              <a:t>  </a:t>
            </a:r>
            <a:r>
              <a:rPr lang="en-US" dirty="0" err="1" smtClean="0"/>
              <a:t>menjadi</a:t>
            </a:r>
            <a:r>
              <a:rPr lang="en-US" dirty="0" smtClean="0"/>
              <a:t> r </a:t>
            </a:r>
            <a:r>
              <a:rPr lang="en-US" dirty="0" err="1" smtClean="0"/>
              <a:t>produk</a:t>
            </a:r>
            <a:endParaRPr lang="en-US" dirty="0" smtClean="0"/>
          </a:p>
          <a:p>
            <a:pPr lvl="1"/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memenangkan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; </a:t>
            </a:r>
            <a:r>
              <a:rPr lang="en-US" dirty="0" err="1" smtClean="0"/>
              <a:t>siapa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memenangkan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Unit Product Costs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sz="3200" smtClean="0"/>
              <a:t>Konsep Cost Substraction</a:t>
            </a:r>
          </a:p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905000" y="2514600"/>
            <a:ext cx="5334000" cy="1143000"/>
          </a:xfrm>
          <a:prstGeom prst="roundRect">
            <a:avLst/>
          </a:prstGeom>
          <a:solidFill>
            <a:srgbClr val="FF0000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prstClr val="white"/>
                </a:solidFill>
              </a:rPr>
              <a:t>COSTS = PRICE - PROFIT</a:t>
            </a:r>
            <a:endParaRPr lang="en-US" sz="2800" b="1">
              <a:solidFill>
                <a:prstClr val="white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1219200" y="3733800"/>
            <a:ext cx="3048000" cy="1143000"/>
          </a:xfrm>
          <a:prstGeom prst="wedgeRoundRectCallout">
            <a:avLst>
              <a:gd name="adj1" fmla="val 57065"/>
              <a:gd name="adj2" fmla="val -78529"/>
              <a:gd name="adj3" fmla="val 16667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FF00"/>
                </a:solidFill>
              </a:rPr>
              <a:t>Ditentukan oleh Pasar</a:t>
            </a: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105400" y="3886200"/>
            <a:ext cx="3048000" cy="1295400"/>
          </a:xfrm>
          <a:prstGeom prst="wedgeRoundRectCallout">
            <a:avLst>
              <a:gd name="adj1" fmla="val -31550"/>
              <a:gd name="adj2" fmla="val -87760"/>
              <a:gd name="adj3" fmla="val 16667"/>
            </a:avLst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FF00"/>
                </a:solidFill>
              </a:rPr>
              <a:t>Ditentukan oleh Perusahaan</a:t>
            </a: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819400" y="2438400"/>
            <a:ext cx="1066800" cy="1219200"/>
          </a:xfrm>
          <a:prstGeom prst="ellipse">
            <a:avLst/>
          </a:prstGeom>
          <a:solidFill>
            <a:srgbClr val="FFFF00">
              <a:alpha val="25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Arrow Connector 10"/>
          <p:cNvCxnSpPr>
            <a:stCxn id="9" idx="5"/>
          </p:cNvCxnSpPr>
          <p:nvPr/>
        </p:nvCxnSpPr>
        <p:spPr>
          <a:xfrm rot="16200000" flipH="1">
            <a:off x="3261611" y="3947411"/>
            <a:ext cx="2235948" cy="1299229"/>
          </a:xfrm>
          <a:prstGeom prst="straightConnector1">
            <a:avLst/>
          </a:prstGeom>
          <a:ln w="25400">
            <a:solidFill>
              <a:srgbClr val="FFFF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81600" y="5562600"/>
            <a:ext cx="190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</a:rPr>
              <a:t>TARGET COSTING</a:t>
            </a:r>
            <a:endParaRPr lang="en-US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81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7" grpId="0" animBg="1"/>
      <p:bldP spid="9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57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4191000"/>
            <a:ext cx="4114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4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Product Performance</a:t>
            </a:r>
            <a:endParaRPr lang="en-US" dirty="0"/>
          </a:p>
        </p:txBody>
      </p:sp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3276600" y="1947863"/>
            <a:ext cx="2570163" cy="2898775"/>
            <a:chOff x="2122" y="1374"/>
            <a:chExt cx="1080" cy="121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22" y="1374"/>
              <a:ext cx="1080" cy="121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6" name="Rectangle 4"/>
            <p:cNvSpPr>
              <a:spLocks noChangeAspect="1" noChangeArrowheads="1"/>
            </p:cNvSpPr>
            <p:nvPr/>
          </p:nvSpPr>
          <p:spPr bwMode="auto">
            <a:xfrm>
              <a:off x="2419" y="1374"/>
              <a:ext cx="771" cy="183"/>
            </a:xfrm>
            <a:prstGeom prst="rect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6042025" y="1676400"/>
            <a:ext cx="3101975" cy="4219575"/>
            <a:chOff x="3888" y="1056"/>
            <a:chExt cx="1954" cy="2658"/>
          </a:xfrm>
        </p:grpSpPr>
        <p:grpSp>
          <p:nvGrpSpPr>
            <p:cNvPr id="8" name="Group 7"/>
            <p:cNvGrpSpPr>
              <a:grpSpLocks noChangeAspect="1"/>
            </p:cNvGrpSpPr>
            <p:nvPr/>
          </p:nvGrpSpPr>
          <p:grpSpPr bwMode="auto">
            <a:xfrm>
              <a:off x="3888" y="1392"/>
              <a:ext cx="1630" cy="1639"/>
              <a:chOff x="3743" y="1374"/>
              <a:chExt cx="1086" cy="1092"/>
            </a:xfrm>
          </p:grpSpPr>
          <p:pic>
            <p:nvPicPr>
              <p:cNvPr id="11" name="Picture 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743" y="1374"/>
                <a:ext cx="1086" cy="109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2" name="Rectangle 9"/>
              <p:cNvSpPr>
                <a:spLocks noChangeAspect="1" noChangeArrowheads="1"/>
              </p:cNvSpPr>
              <p:nvPr/>
            </p:nvSpPr>
            <p:spPr bwMode="auto">
              <a:xfrm>
                <a:off x="4251" y="1374"/>
                <a:ext cx="578" cy="135"/>
              </a:xfrm>
              <a:prstGeom prst="rect">
                <a:avLst/>
              </a:prstGeom>
              <a:solidFill>
                <a:schemeClr val="tx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936" y="1056"/>
              <a:ext cx="99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00"/>
                  </a:solidFill>
                </a:rPr>
                <a:t>(c) Final design</a:t>
              </a:r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4032" y="3312"/>
              <a:ext cx="1810" cy="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>
                  <a:solidFill>
                    <a:prstClr val="white"/>
                  </a:solidFill>
                </a:rPr>
                <a:t>Design for push-and-snap </a:t>
              </a:r>
            </a:p>
            <a:p>
              <a:pPr eaLnBrk="0" hangingPunct="0"/>
              <a:r>
                <a:rPr lang="en-US">
                  <a:solidFill>
                    <a:prstClr val="white"/>
                  </a:solidFill>
                </a:rPr>
                <a:t>assembly</a:t>
              </a:r>
            </a:p>
          </p:txBody>
        </p: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296282" y="1581836"/>
            <a:ext cx="188154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>
                <a:solidFill>
                  <a:srgbClr val="FF0000"/>
                </a:solidFill>
              </a:rPr>
              <a:t>(b) Revised design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429000" y="5072063"/>
            <a:ext cx="25939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>
                <a:solidFill>
                  <a:prstClr val="white"/>
                </a:solidFill>
              </a:rPr>
              <a:t>One-piece base &amp;</a:t>
            </a:r>
          </a:p>
          <a:p>
            <a:pPr eaLnBrk="0" hangingPunct="0"/>
            <a:r>
              <a:rPr lang="en-US">
                <a:solidFill>
                  <a:prstClr val="white"/>
                </a:solidFill>
              </a:rPr>
              <a:t> elimination of fasteners</a:t>
            </a:r>
            <a:endParaRPr lang="en-US" sz="1400">
              <a:solidFill>
                <a:prstClr val="white"/>
              </a:solidFill>
            </a:endParaRP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155359" y="1631923"/>
            <a:ext cx="2857500" cy="5100638"/>
            <a:chOff x="144" y="1077"/>
            <a:chExt cx="1800" cy="3213"/>
          </a:xfrm>
        </p:grpSpPr>
        <p:pic>
          <p:nvPicPr>
            <p:cNvPr id="16" name="Picture 1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4" y="1392"/>
              <a:ext cx="1800" cy="22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94" y="1077"/>
              <a:ext cx="1421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FF0000"/>
                  </a:solidFill>
                </a:rPr>
                <a:t>(a) The original design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480" y="3888"/>
              <a:ext cx="1298" cy="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>
                  <a:solidFill>
                    <a:prstClr val="white"/>
                  </a:solidFill>
                </a:rPr>
                <a:t>Assembly using </a:t>
              </a:r>
            </a:p>
            <a:p>
              <a:pPr eaLnBrk="0" hangingPunct="0"/>
              <a:r>
                <a:rPr lang="en-US">
                  <a:solidFill>
                    <a:prstClr val="white"/>
                  </a:solidFill>
                </a:rPr>
                <a:t>common fasteners</a:t>
              </a:r>
              <a:endParaRPr lang="en-US" sz="14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342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Keunggulan</a:t>
            </a: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838200" y="1828800"/>
            <a:ext cx="2362200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latin typeface="Swis721 Md BT"/>
              </a:rPr>
              <a:t>Quality</a:t>
            </a:r>
            <a:endParaRPr lang="en-US" sz="2400" b="1">
              <a:latin typeface="Swis721 Md BT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38200" y="2895600"/>
            <a:ext cx="2362200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Swis721 Md BT"/>
              </a:rPr>
              <a:t>Dependability</a:t>
            </a:r>
            <a:endParaRPr lang="en-US" sz="2400" b="1" dirty="0">
              <a:latin typeface="Swis721 Md B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14400" y="4038600"/>
            <a:ext cx="2286000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Swis721 Md BT"/>
              </a:rPr>
              <a:t>Cost Efficiency</a:t>
            </a:r>
            <a:endParaRPr lang="en-US" sz="2400" b="1" dirty="0">
              <a:latin typeface="Swis721 Md B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14400" y="5257800"/>
            <a:ext cx="2286000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latin typeface="Swis721 Md BT"/>
              </a:rPr>
              <a:t>Flexibility</a:t>
            </a:r>
            <a:endParaRPr lang="en-US" sz="2400" b="1">
              <a:latin typeface="Swis721 Md B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1752600"/>
            <a:ext cx="5029200" cy="830997"/>
          </a:xfrm>
          <a:prstGeom prst="rect">
            <a:avLst/>
          </a:prstGeom>
          <a:solidFill>
            <a:srgbClr val="FF0000"/>
          </a:solidFill>
          <a:effectLst>
            <a:softEdge rad="317500"/>
          </a:effectLst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wis721 Md BT"/>
              </a:rPr>
              <a:t>Kemampuan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untuk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memenuhi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kebutuhan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dan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harapan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pelanggan</a:t>
            </a:r>
            <a:endParaRPr lang="en-US" sz="2400" dirty="0">
              <a:latin typeface="Swis721 Md B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2667000"/>
            <a:ext cx="5029200" cy="1200329"/>
          </a:xfrm>
          <a:prstGeom prst="rect">
            <a:avLst/>
          </a:prstGeom>
          <a:solidFill>
            <a:srgbClr val="FF0000"/>
          </a:solidFill>
          <a:effectLst>
            <a:softEdge rad="317500"/>
          </a:effectLst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Swis721 Md BT"/>
              </a:rPr>
              <a:t>Kemampuan untuk delivery produk ke pelanggan baik kecepatan maupun keandalannya</a:t>
            </a:r>
            <a:endParaRPr lang="en-US" sz="2400">
              <a:latin typeface="Swis721 Md B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3886200"/>
            <a:ext cx="5029200" cy="1200329"/>
          </a:xfrm>
          <a:prstGeom prst="rect">
            <a:avLst/>
          </a:prstGeom>
          <a:solidFill>
            <a:srgbClr val="FF0000"/>
          </a:solidFill>
          <a:effectLst>
            <a:softEdge rad="317500"/>
          </a:effectLst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wis721 Md BT"/>
              </a:rPr>
              <a:t>Kemampuan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untuk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membuat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dan</a:t>
            </a:r>
            <a:r>
              <a:rPr lang="en-US" sz="2400" dirty="0" smtClean="0">
                <a:latin typeface="Swis721 Md BT"/>
              </a:rPr>
              <a:t> men-deliver </a:t>
            </a:r>
            <a:r>
              <a:rPr lang="en-US" sz="2400" dirty="0" err="1" smtClean="0">
                <a:latin typeface="Swis721 Md BT"/>
              </a:rPr>
              <a:t>produk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pada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biaya</a:t>
            </a:r>
            <a:r>
              <a:rPr lang="en-US" sz="2400" dirty="0" smtClean="0">
                <a:latin typeface="Swis721 Md BT"/>
              </a:rPr>
              <a:t> yang </a:t>
            </a:r>
            <a:r>
              <a:rPr lang="en-US" sz="2400" dirty="0" err="1" smtClean="0">
                <a:latin typeface="Swis721 Md BT"/>
              </a:rPr>
              <a:t>rendah</a:t>
            </a:r>
            <a:endParaRPr lang="en-US" sz="2400" dirty="0">
              <a:latin typeface="Swis721 Md B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81400" y="5257800"/>
            <a:ext cx="5029200" cy="1200329"/>
          </a:xfrm>
          <a:prstGeom prst="rect">
            <a:avLst/>
          </a:prstGeom>
          <a:solidFill>
            <a:srgbClr val="FF0000"/>
          </a:solidFill>
          <a:effectLst>
            <a:softEdge rad="317500"/>
          </a:effectLst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wis721 Md BT"/>
              </a:rPr>
              <a:t>Kemampuan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untuk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dengan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cepat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dan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efisien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menyesuaikan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dengan</a:t>
            </a:r>
            <a:r>
              <a:rPr lang="en-US" sz="2400" dirty="0" smtClean="0">
                <a:latin typeface="Swis721 Md BT"/>
              </a:rPr>
              <a:t> </a:t>
            </a:r>
            <a:r>
              <a:rPr lang="en-US" sz="2400" dirty="0" err="1" smtClean="0">
                <a:latin typeface="Swis721 Md BT"/>
              </a:rPr>
              <a:t>perubahan</a:t>
            </a:r>
            <a:r>
              <a:rPr lang="en-US" sz="2400" dirty="0" smtClean="0">
                <a:latin typeface="Swis721 Md BT"/>
              </a:rPr>
              <a:t> yang </a:t>
            </a:r>
            <a:r>
              <a:rPr lang="en-US" sz="2400" dirty="0" err="1" smtClean="0">
                <a:latin typeface="Swis721 Md BT"/>
              </a:rPr>
              <a:t>terjadi</a:t>
            </a:r>
            <a:endParaRPr lang="en-US" sz="2400" dirty="0">
              <a:latin typeface="Swis721 Md B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151</TotalTime>
  <Words>196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Module</vt:lpstr>
      <vt:lpstr>Office Theme</vt:lpstr>
      <vt:lpstr>Clip</vt:lpstr>
      <vt:lpstr>Kriteria rancangan sukses</vt:lpstr>
      <vt:lpstr>Product Realisation Process</vt:lpstr>
      <vt:lpstr>Pemuasan Pelanggan</vt:lpstr>
      <vt:lpstr>Kunci Sukses Hasil Perancangan</vt:lpstr>
      <vt:lpstr>Time to Market</vt:lpstr>
      <vt:lpstr>Unit Product Costs</vt:lpstr>
      <vt:lpstr>Performa dan Inovasi</vt:lpstr>
      <vt:lpstr>Product Performance</vt:lpstr>
      <vt:lpstr>Keunggulan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Agent 09</dc:creator>
  <cp:lastModifiedBy>BPISTI2008</cp:lastModifiedBy>
  <cp:revision>5</cp:revision>
  <dcterms:created xsi:type="dcterms:W3CDTF">2014-01-20T03:43:27Z</dcterms:created>
  <dcterms:modified xsi:type="dcterms:W3CDTF">2018-12-19T12:00:27Z</dcterms:modified>
</cp:coreProperties>
</file>