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media/audio1.bin" ContentType="audio/unknown"/>
  <Override PartName="/ppt/media/audio2.bin" ContentType="audio/unknown"/>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16" r:id="rId2"/>
    <p:sldId id="335" r:id="rId3"/>
    <p:sldId id="390" r:id="rId4"/>
    <p:sldId id="365" r:id="rId5"/>
    <p:sldId id="394" r:id="rId6"/>
    <p:sldId id="393" r:id="rId7"/>
    <p:sldId id="391" r:id="rId8"/>
    <p:sldId id="473" r:id="rId9"/>
    <p:sldId id="474" r:id="rId10"/>
    <p:sldId id="475" r:id="rId11"/>
    <p:sldId id="476" r:id="rId12"/>
    <p:sldId id="477" r:id="rId13"/>
    <p:sldId id="478" r:id="rId14"/>
    <p:sldId id="479" r:id="rId15"/>
    <p:sldId id="480" r:id="rId16"/>
    <p:sldId id="443" r:id="rId17"/>
    <p:sldId id="444" r:id="rId18"/>
    <p:sldId id="445" r:id="rId19"/>
    <p:sldId id="446" r:id="rId20"/>
    <p:sldId id="447" r:id="rId21"/>
    <p:sldId id="448" r:id="rId22"/>
    <p:sldId id="450" r:id="rId23"/>
    <p:sldId id="452" r:id="rId24"/>
    <p:sldId id="453" r:id="rId25"/>
    <p:sldId id="454" r:id="rId26"/>
    <p:sldId id="455" r:id="rId27"/>
    <p:sldId id="456" r:id="rId28"/>
    <p:sldId id="457" r:id="rId29"/>
    <p:sldId id="458" r:id="rId30"/>
    <p:sldId id="459" r:id="rId31"/>
    <p:sldId id="460" r:id="rId32"/>
    <p:sldId id="461" r:id="rId33"/>
    <p:sldId id="462" r:id="rId34"/>
    <p:sldId id="463" r:id="rId35"/>
    <p:sldId id="464" r:id="rId36"/>
    <p:sldId id="465" r:id="rId37"/>
    <p:sldId id="466" r:id="rId38"/>
    <p:sldId id="467" r:id="rId39"/>
    <p:sldId id="468" r:id="rId40"/>
    <p:sldId id="469" r:id="rId41"/>
    <p:sldId id="470" r:id="rId42"/>
    <p:sldId id="471" r:id="rId43"/>
    <p:sldId id="472" r:id="rId44"/>
    <p:sldId id="442"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1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832D207B-047D-E543-AFE1-85E60910A010}" type="datetimeFigureOut">
              <a:rPr lang="id-ID"/>
              <a:pPr>
                <a:defRPr/>
              </a:pPr>
              <a:t>10/26/18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7F4B1DB9-2487-4548-9DC0-090348AE0A28}" type="slidenum">
              <a:rPr lang="id-ID"/>
              <a:pPr>
                <a:defRPr/>
              </a:pPr>
              <a:t>‹#›</a:t>
            </a:fld>
            <a:endParaRPr lang="id-ID"/>
          </a:p>
        </p:txBody>
      </p:sp>
    </p:spTree>
    <p:extLst>
      <p:ext uri="{BB962C8B-B14F-4D97-AF65-F5344CB8AC3E}">
        <p14:creationId xmlns:p14="http://schemas.microsoft.com/office/powerpoint/2010/main" val="15560011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BD09F2B-0508-6F4D-988D-ED32E3F4FB44}" type="slidenum">
              <a:rPr lang="id-ID" sz="1200">
                <a:latin typeface="Calibri" charset="0"/>
              </a:rPr>
              <a:pPr eaLnBrk="1" hangingPunct="1"/>
              <a:t>2</a:t>
            </a:fld>
            <a:endParaRPr lang="id-ID"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11</a:t>
            </a:fld>
            <a:endParaRPr lang="id-ID"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12</a:t>
            </a:fld>
            <a:endParaRPr lang="id-ID"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13</a:t>
            </a:fld>
            <a:endParaRPr lang="id-ID"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14</a:t>
            </a:fld>
            <a:endParaRPr lang="id-ID" sz="1200">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15</a:t>
            </a:fld>
            <a:endParaRPr lang="id-ID" sz="1200">
              <a:latin typeface="Calibri"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B55F5D0-EA7D-F141-85B0-8E0987551F37}" type="slidenum">
              <a:rPr lang="id-ID" sz="1200">
                <a:latin typeface="Calibri" charset="0"/>
              </a:rPr>
              <a:pPr eaLnBrk="1" hangingPunct="1"/>
              <a:t>16</a:t>
            </a:fld>
            <a:endParaRPr lang="id-ID"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17</a:t>
            </a:fld>
            <a:endParaRPr lang="id-ID" sz="1200">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18</a:t>
            </a:fld>
            <a:endParaRPr lang="id-ID" sz="1200">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19</a:t>
            </a:fld>
            <a:endParaRPr lang="id-ID" sz="1200">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20</a:t>
            </a:fld>
            <a:endParaRPr lang="id-ID"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5B7CA1D-E5E1-DF45-A18F-B342BCC301B5}" type="slidenum">
              <a:rPr lang="id-ID" sz="1200">
                <a:latin typeface="Calibri" charset="0"/>
              </a:rPr>
              <a:pPr eaLnBrk="1" hangingPunct="1"/>
              <a:t>3</a:t>
            </a:fld>
            <a:endParaRPr lang="id-ID" sz="1200">
              <a:latin typeface="Calibri"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21</a:t>
            </a:fld>
            <a:endParaRPr lang="id-ID" sz="1200">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22</a:t>
            </a:fld>
            <a:endParaRPr lang="id-ID" sz="1200">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23</a:t>
            </a:fld>
            <a:endParaRPr lang="id-ID" sz="1200">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24</a:t>
            </a:fld>
            <a:endParaRPr lang="id-ID" sz="1200">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25</a:t>
            </a:fld>
            <a:endParaRPr lang="id-ID" sz="1200">
              <a:latin typeface="Calibri"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26</a:t>
            </a:fld>
            <a:endParaRPr lang="id-ID" sz="1200">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27</a:t>
            </a:fld>
            <a:endParaRPr lang="id-ID" sz="1200">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28</a:t>
            </a:fld>
            <a:endParaRPr lang="id-ID" sz="1200">
              <a:latin typeface="Calibri"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24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1024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1F6AF9-F0C1-6441-94C4-56F443390256}" type="slidenum">
              <a:rPr lang="id-ID" sz="1200">
                <a:latin typeface="Calibri" charset="0"/>
              </a:rPr>
              <a:pPr eaLnBrk="1" hangingPunct="1"/>
              <a:t>44</a:t>
            </a:fld>
            <a:endParaRPr lang="id-ID"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B55F5D0-EA7D-F141-85B0-8E0987551F37}" type="slidenum">
              <a:rPr lang="id-ID" sz="1200">
                <a:latin typeface="Calibri" charset="0"/>
              </a:rPr>
              <a:pPr eaLnBrk="1" hangingPunct="1"/>
              <a:t>4</a:t>
            </a:fld>
            <a:endParaRPr lang="id-ID"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25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5226647-8272-8643-8729-9409827330B4}" type="slidenum">
              <a:rPr lang="id-ID" sz="1200">
                <a:latin typeface="Calibri" charset="0"/>
              </a:rPr>
              <a:pPr eaLnBrk="1" hangingPunct="1"/>
              <a:t>5</a:t>
            </a:fld>
            <a:endParaRPr lang="id-ID"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643E9A7-4B4E-B343-8FD7-C8038B5810B5}" type="slidenum">
              <a:rPr lang="id-ID" sz="1200">
                <a:latin typeface="Calibri" charset="0"/>
              </a:rPr>
              <a:pPr eaLnBrk="1" hangingPunct="1"/>
              <a:t>6</a:t>
            </a:fld>
            <a:endParaRPr lang="id-ID"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7</a:t>
            </a:fld>
            <a:endParaRPr lang="id-ID"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8</a:t>
            </a:fld>
            <a:endParaRPr lang="id-ID"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9</a:t>
            </a:fld>
            <a:endParaRPr lang="id-ID"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id-ID">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98C6181-ADEC-8545-902F-BD1991542AF8}" type="slidenum">
              <a:rPr lang="id-ID" sz="1200">
                <a:latin typeface="Calibri" charset="0"/>
              </a:rPr>
              <a:pPr eaLnBrk="1" hangingPunct="1"/>
              <a:t>10</a:t>
            </a:fld>
            <a:endParaRPr lang="id-ID"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7B8C112-D778-6D4A-96DB-0FD57AF62B46}" type="datetime1">
              <a:rPr lang="en-US"/>
              <a:pPr>
                <a:defRPr/>
              </a:pPr>
              <a:t>10/26/18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27A48C-0210-CA44-AE2F-08086E636A69}" type="slidenum">
              <a:rPr lang="en-US"/>
              <a:pPr>
                <a:defRPr/>
              </a:pPr>
              <a:t>‹#›</a:t>
            </a:fld>
            <a:endParaRPr lang="en-US"/>
          </a:p>
        </p:txBody>
      </p:sp>
    </p:spTree>
    <p:extLst>
      <p:ext uri="{BB962C8B-B14F-4D97-AF65-F5344CB8AC3E}">
        <p14:creationId xmlns:p14="http://schemas.microsoft.com/office/powerpoint/2010/main" val="4759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D5E928-5AB0-D949-8A59-4A4E2BA8AB02}" type="datetime1">
              <a:rPr lang="en-US"/>
              <a:pPr>
                <a:defRPr/>
              </a:pPr>
              <a:t>10/26/18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F45873-7FB0-CC4E-9B6E-2719423659F6}" type="slidenum">
              <a:rPr lang="en-US"/>
              <a:pPr>
                <a:defRPr/>
              </a:pPr>
              <a:t>‹#›</a:t>
            </a:fld>
            <a:endParaRPr lang="en-US"/>
          </a:p>
        </p:txBody>
      </p:sp>
    </p:spTree>
    <p:extLst>
      <p:ext uri="{BB962C8B-B14F-4D97-AF65-F5344CB8AC3E}">
        <p14:creationId xmlns:p14="http://schemas.microsoft.com/office/powerpoint/2010/main" val="205871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F9F4F1-9D4C-E646-82F4-4C90F6ED624F}" type="datetime1">
              <a:rPr lang="en-US"/>
              <a:pPr>
                <a:defRPr/>
              </a:pPr>
              <a:t>10/26/18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E23C1A-AD0E-7840-8B72-105E06882BF4}" type="slidenum">
              <a:rPr lang="en-US"/>
              <a:pPr>
                <a:defRPr/>
              </a:pPr>
              <a:t>‹#›</a:t>
            </a:fld>
            <a:endParaRPr lang="en-US"/>
          </a:p>
        </p:txBody>
      </p:sp>
    </p:spTree>
    <p:extLst>
      <p:ext uri="{BB962C8B-B14F-4D97-AF65-F5344CB8AC3E}">
        <p14:creationId xmlns:p14="http://schemas.microsoft.com/office/powerpoint/2010/main" val="657276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2"/>
          <p:cNvSpPr>
            <a:spLocks noGrp="1" noChangeArrowheads="1"/>
          </p:cNvSpPr>
          <p:nvPr>
            <p:ph type="dt" sz="half" idx="10"/>
          </p:nvPr>
        </p:nvSpPr>
        <p:spPr/>
        <p:txBody>
          <a:bodyPr/>
          <a:lstStyle>
            <a:lvl1pPr>
              <a:defRPr/>
            </a:lvl1pPr>
          </a:lstStyle>
          <a:p>
            <a:pPr>
              <a:defRPr/>
            </a:pPr>
            <a:endParaRPr lang="en-US"/>
          </a:p>
        </p:txBody>
      </p:sp>
      <p:sp>
        <p:nvSpPr>
          <p:cNvPr id="4" name="Rectangle 3"/>
          <p:cNvSpPr>
            <a:spLocks noGrp="1" noChangeArrowheads="1"/>
          </p:cNvSpPr>
          <p:nvPr>
            <p:ph type="sldNum" sz="quarter" idx="11"/>
          </p:nvPr>
        </p:nvSpPr>
        <p:spPr/>
        <p:txBody>
          <a:bodyPr/>
          <a:lstStyle>
            <a:lvl1pPr>
              <a:defRPr/>
            </a:lvl1pPr>
          </a:lstStyle>
          <a:p>
            <a:fld id="{4899AF3F-95EC-8C43-B33F-AE8E4DD9E722}" type="slidenum">
              <a:rPr lang="en-US"/>
              <a:pPr/>
              <a:t>‹#›</a:t>
            </a:fld>
            <a:endParaRPr lang="en-US"/>
          </a:p>
        </p:txBody>
      </p:sp>
      <p:sp>
        <p:nvSpPr>
          <p:cNvPr id="5"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61751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371ECF-033E-1843-A540-4F6CD9EC891E}" type="datetime1">
              <a:rPr lang="en-US"/>
              <a:pPr>
                <a:defRPr/>
              </a:pPr>
              <a:t>10/26/18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C77303-26C8-F84B-AC3F-1FD40A59FA9C}" type="slidenum">
              <a:rPr lang="en-US"/>
              <a:pPr>
                <a:defRPr/>
              </a:pPr>
              <a:t>‹#›</a:t>
            </a:fld>
            <a:endParaRPr lang="en-US"/>
          </a:p>
        </p:txBody>
      </p:sp>
    </p:spTree>
    <p:extLst>
      <p:ext uri="{BB962C8B-B14F-4D97-AF65-F5344CB8AC3E}">
        <p14:creationId xmlns:p14="http://schemas.microsoft.com/office/powerpoint/2010/main" val="295208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98AC936-EAAD-C440-A8BB-9CA989046831}" type="datetime1">
              <a:rPr lang="en-US"/>
              <a:pPr>
                <a:defRPr/>
              </a:pPr>
              <a:t>10/26/18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E0F97B-0705-EB4E-B1DF-AE3C2CEC4880}" type="slidenum">
              <a:rPr lang="en-US"/>
              <a:pPr>
                <a:defRPr/>
              </a:pPr>
              <a:t>‹#›</a:t>
            </a:fld>
            <a:endParaRPr lang="en-US"/>
          </a:p>
        </p:txBody>
      </p:sp>
    </p:spTree>
    <p:extLst>
      <p:ext uri="{BB962C8B-B14F-4D97-AF65-F5344CB8AC3E}">
        <p14:creationId xmlns:p14="http://schemas.microsoft.com/office/powerpoint/2010/main" val="40743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700C992-C809-9D48-9A88-F9D4DE26731B}" type="datetime1">
              <a:rPr lang="en-US"/>
              <a:pPr>
                <a:defRPr/>
              </a:pPr>
              <a:t>10/26/18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CF6E1B-9AF2-034B-8347-812782D84D95}" type="slidenum">
              <a:rPr lang="en-US"/>
              <a:pPr>
                <a:defRPr/>
              </a:pPr>
              <a:t>‹#›</a:t>
            </a:fld>
            <a:endParaRPr lang="en-US"/>
          </a:p>
        </p:txBody>
      </p:sp>
    </p:spTree>
    <p:extLst>
      <p:ext uri="{BB962C8B-B14F-4D97-AF65-F5344CB8AC3E}">
        <p14:creationId xmlns:p14="http://schemas.microsoft.com/office/powerpoint/2010/main" val="2617663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BE39D65-1036-8B4A-989E-CD2C05E7B5E5}" type="datetime1">
              <a:rPr lang="en-US"/>
              <a:pPr>
                <a:defRPr/>
              </a:pPr>
              <a:t>10/26/18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464F3A3-8AFD-6840-9A6A-BA09FBB0E518}" type="slidenum">
              <a:rPr lang="en-US"/>
              <a:pPr>
                <a:defRPr/>
              </a:pPr>
              <a:t>‹#›</a:t>
            </a:fld>
            <a:endParaRPr lang="en-US"/>
          </a:p>
        </p:txBody>
      </p:sp>
    </p:spTree>
    <p:extLst>
      <p:ext uri="{BB962C8B-B14F-4D97-AF65-F5344CB8AC3E}">
        <p14:creationId xmlns:p14="http://schemas.microsoft.com/office/powerpoint/2010/main" val="46217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0E6DDF8-7E9F-2F4B-A576-40290D700B01}" type="datetime1">
              <a:rPr lang="en-US"/>
              <a:pPr>
                <a:defRPr/>
              </a:pPr>
              <a:t>10/26/18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7BE7A41-32D0-E644-876A-48E8C7CB65D4}" type="slidenum">
              <a:rPr lang="en-US"/>
              <a:pPr>
                <a:defRPr/>
              </a:pPr>
              <a:t>‹#›</a:t>
            </a:fld>
            <a:endParaRPr lang="en-US"/>
          </a:p>
        </p:txBody>
      </p:sp>
    </p:spTree>
    <p:extLst>
      <p:ext uri="{BB962C8B-B14F-4D97-AF65-F5344CB8AC3E}">
        <p14:creationId xmlns:p14="http://schemas.microsoft.com/office/powerpoint/2010/main" val="191863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6B9D75-998A-3F48-AF02-B434FBB4546D}" type="datetime1">
              <a:rPr lang="en-US"/>
              <a:pPr>
                <a:defRPr/>
              </a:pPr>
              <a:t>10/26/18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FEE1872-CFD2-BC42-AB23-A452910FE1B2}" type="slidenum">
              <a:rPr lang="en-US"/>
              <a:pPr>
                <a:defRPr/>
              </a:pPr>
              <a:t>‹#›</a:t>
            </a:fld>
            <a:endParaRPr lang="en-US"/>
          </a:p>
        </p:txBody>
      </p:sp>
    </p:spTree>
    <p:extLst>
      <p:ext uri="{BB962C8B-B14F-4D97-AF65-F5344CB8AC3E}">
        <p14:creationId xmlns:p14="http://schemas.microsoft.com/office/powerpoint/2010/main" val="86063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F4ECA2-527A-1044-82A4-2338593F78F6}" type="datetime1">
              <a:rPr lang="en-US"/>
              <a:pPr>
                <a:defRPr/>
              </a:pPr>
              <a:t>10/26/18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3DC46D-2BBA-084C-94E3-060EDDFA5853}" type="slidenum">
              <a:rPr lang="en-US"/>
              <a:pPr>
                <a:defRPr/>
              </a:pPr>
              <a:t>‹#›</a:t>
            </a:fld>
            <a:endParaRPr lang="en-US"/>
          </a:p>
        </p:txBody>
      </p:sp>
    </p:spTree>
    <p:extLst>
      <p:ext uri="{BB962C8B-B14F-4D97-AF65-F5344CB8AC3E}">
        <p14:creationId xmlns:p14="http://schemas.microsoft.com/office/powerpoint/2010/main" val="3920778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D098B3-2A10-7A4F-8F59-2A76D1D83F58}" type="datetime1">
              <a:rPr lang="en-US"/>
              <a:pPr>
                <a:defRPr/>
              </a:pPr>
              <a:t>10/26/18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B7A5B4-EEA8-044C-AE2F-B116F8D6EB27}" type="slidenum">
              <a:rPr lang="en-US"/>
              <a:pPr>
                <a:defRPr/>
              </a:pPr>
              <a:t>‹#›</a:t>
            </a:fld>
            <a:endParaRPr lang="en-US"/>
          </a:p>
        </p:txBody>
      </p:sp>
    </p:spTree>
    <p:extLst>
      <p:ext uri="{BB962C8B-B14F-4D97-AF65-F5344CB8AC3E}">
        <p14:creationId xmlns:p14="http://schemas.microsoft.com/office/powerpoint/2010/main" val="41839729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mn-cs"/>
              </a:defRPr>
            </a:lvl1pPr>
          </a:lstStyle>
          <a:p>
            <a:pPr>
              <a:defRPr/>
            </a:pPr>
            <a:fld id="{9FB2FABD-7E09-0B4C-959A-68A95BD4DACC}" type="datetime1">
              <a:rPr lang="en-US"/>
              <a:pPr>
                <a:defRPr/>
              </a:pPr>
              <a:t>10/26/18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400">
                <a:latin typeface="Calibri" charset="0"/>
                <a:cs typeface="+mn-cs"/>
              </a:defRPr>
            </a:lvl1pPr>
          </a:lstStyle>
          <a:p>
            <a:pPr>
              <a:defRPr/>
            </a:pPr>
            <a:fld id="{E9A901C0-6A5C-3B4A-B3F0-326553D0837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2.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2.bin"/><Relationship Id="rId3" Type="http://schemas.openxmlformats.org/officeDocument/2006/relationships/image" Target="../media/image5.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6.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2.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2.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30480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extBox 1"/>
          <p:cNvSpPr txBox="1">
            <a:spLocks noChangeArrowheads="1"/>
          </p:cNvSpPr>
          <p:nvPr/>
        </p:nvSpPr>
        <p:spPr bwMode="auto">
          <a:xfrm>
            <a:off x="3200400" y="3725863"/>
            <a:ext cx="5943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a:t>Hukum dan Etik dalam Pelayanan Geriatrik   </a:t>
            </a:r>
          </a:p>
          <a:p>
            <a:pPr algn="ctr" eaLnBrk="1" hangingPunct="1"/>
            <a:r>
              <a:rPr lang="en-US" sz="1800" b="1">
                <a:solidFill>
                  <a:schemeClr val="bg1"/>
                </a:solidFill>
              </a:rPr>
              <a:t>Rian Adi Pamungkas, S.Kep. Ns., MNS </a:t>
            </a:r>
          </a:p>
          <a:p>
            <a:pPr algn="ctr" eaLnBrk="1" hangingPunct="1"/>
            <a:r>
              <a:rPr lang="en-US" sz="1800" b="1">
                <a:solidFill>
                  <a:schemeClr val="bg1"/>
                </a:solidFill>
              </a:rPr>
              <a:t>Prodi Keperawatan, Fakultas Ilmu Kesehatan </a:t>
            </a: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8"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lvl="0">
              <a:spcBef>
                <a:spcPct val="50000"/>
              </a:spcBef>
            </a:pPr>
            <a:r>
              <a:rPr lang="id-ID" sz="3200" dirty="0" smtClean="0"/>
              <a:t/>
            </a:r>
            <a:br>
              <a:rPr lang="id-ID" sz="3200" dirty="0" smtClean="0"/>
            </a:br>
            <a:r>
              <a:rPr lang="x-none" sz="3200" dirty="0" smtClean="0"/>
              <a:t>Proses Asuhan Keperawatan </a:t>
            </a:r>
            <a:br>
              <a:rPr lang="x-none" sz="3200" dirty="0" smtClean="0"/>
            </a:b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lvl="0" indent="0">
              <a:buNone/>
            </a:pPr>
            <a:r>
              <a:rPr lang="x-none" dirty="0" smtClean="0"/>
              <a:t>Pengkajian </a:t>
            </a:r>
            <a:endParaRPr lang="en-US" dirty="0"/>
          </a:p>
          <a:p>
            <a:r>
              <a:rPr lang="id-ID" dirty="0" smtClean="0"/>
              <a:t>Fisik </a:t>
            </a:r>
            <a:endParaRPr lang="en-US" dirty="0"/>
          </a:p>
          <a:p>
            <a:pPr marL="0" lvl="0" indent="0">
              <a:buNone/>
            </a:pPr>
            <a:r>
              <a:rPr lang="id-ID" dirty="0" smtClean="0"/>
              <a:t>    Review </a:t>
            </a:r>
            <a:r>
              <a:rPr lang="id-ID" dirty="0"/>
              <a:t>of system</a:t>
            </a:r>
            <a:endParaRPr lang="en-US" dirty="0"/>
          </a:p>
          <a:p>
            <a:pPr marL="0" lvl="0" indent="0">
              <a:buNone/>
            </a:pPr>
            <a:r>
              <a:rPr lang="id-ID" dirty="0" smtClean="0"/>
              <a:t>    Head </a:t>
            </a:r>
            <a:r>
              <a:rPr lang="id-ID" dirty="0"/>
              <a:t>to toe</a:t>
            </a:r>
            <a:endParaRPr lang="en-US" dirty="0"/>
          </a:p>
          <a:p>
            <a:pPr lvl="0"/>
            <a:r>
              <a:rPr lang="id-ID" dirty="0"/>
              <a:t>Psikologis</a:t>
            </a:r>
            <a:endParaRPr lang="en-US" dirty="0"/>
          </a:p>
          <a:p>
            <a:pPr lvl="0"/>
            <a:r>
              <a:rPr lang="id-ID" dirty="0"/>
              <a:t>Sosial ekonomi</a:t>
            </a:r>
            <a:endParaRPr lang="en-US" dirty="0"/>
          </a:p>
          <a:p>
            <a:pPr lvl="0"/>
            <a:r>
              <a:rPr lang="id-ID" dirty="0"/>
              <a:t>Spiritual </a:t>
            </a:r>
            <a:endParaRPr lang="en-US" dirty="0"/>
          </a:p>
        </p:txBody>
      </p:sp>
    </p:spTree>
    <p:extLst>
      <p:ext uri="{BB962C8B-B14F-4D97-AF65-F5344CB8AC3E}">
        <p14:creationId xmlns:p14="http://schemas.microsoft.com/office/powerpoint/2010/main" val="31225174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8"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lvl="0">
              <a:spcBef>
                <a:spcPct val="50000"/>
              </a:spcBef>
            </a:pPr>
            <a:r>
              <a:rPr lang="id-ID" sz="3200" dirty="0" smtClean="0"/>
              <a:t/>
            </a:r>
            <a:br>
              <a:rPr lang="id-ID" sz="3200" dirty="0" smtClean="0"/>
            </a:br>
            <a:r>
              <a:rPr lang="x-none" sz="3200" dirty="0" smtClean="0"/>
              <a:t>Diagnosa Keperawatan </a:t>
            </a:r>
            <a:br>
              <a:rPr lang="x-none" sz="3200" dirty="0" smtClean="0"/>
            </a:b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indent="0">
              <a:buNone/>
            </a:pPr>
            <a:r>
              <a:rPr lang="id-ID" dirty="0" smtClean="0"/>
              <a:t>Fisik/biologis</a:t>
            </a:r>
            <a:r>
              <a:rPr lang="x-none" dirty="0" smtClean="0"/>
              <a:t> </a:t>
            </a:r>
            <a:endParaRPr lang="en-US" dirty="0"/>
          </a:p>
          <a:p>
            <a:pPr lvl="0"/>
            <a:r>
              <a:rPr lang="id-ID" dirty="0"/>
              <a:t>Gangguan nutrisi: kurang/berlebihan dari kebutuhan tubuh sehubungan dengan pemasukan yang tidak adekuat</a:t>
            </a:r>
            <a:endParaRPr lang="en-US" dirty="0"/>
          </a:p>
          <a:p>
            <a:pPr lvl="0"/>
            <a:r>
              <a:rPr lang="id-ID" dirty="0"/>
              <a:t>Gangguan perpepsi sensorik: pendengaran, penglihatan sehubungan dengan hambatan penerimaan, dan pengiriman rangsangan.</a:t>
            </a:r>
            <a:endParaRPr lang="en-US" dirty="0"/>
          </a:p>
          <a:p>
            <a:pPr lvl="0"/>
            <a:r>
              <a:rPr lang="id-ID" dirty="0"/>
              <a:t>Kurangnya perawatan diri sehubungan dengan penurunan minat dalam perawatan diri</a:t>
            </a:r>
            <a:r>
              <a:rPr lang="id-ID" dirty="0" smtClean="0"/>
              <a:t>.</a:t>
            </a:r>
            <a:endParaRPr lang="en-US" dirty="0"/>
          </a:p>
        </p:txBody>
      </p:sp>
    </p:spTree>
    <p:extLst>
      <p:ext uri="{BB962C8B-B14F-4D97-AF65-F5344CB8AC3E}">
        <p14:creationId xmlns:p14="http://schemas.microsoft.com/office/powerpoint/2010/main" val="114482431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8"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533400"/>
          </a:xfrm>
        </p:spPr>
        <p:txBody>
          <a:bodyPr/>
          <a:lstStyle/>
          <a:p>
            <a:pPr lvl="0">
              <a:spcBef>
                <a:spcPct val="50000"/>
              </a:spcBef>
            </a:pPr>
            <a:r>
              <a:rPr lang="id-ID" sz="3200" dirty="0" smtClean="0"/>
              <a:t/>
            </a:r>
            <a:br>
              <a:rPr lang="id-ID" sz="3200" dirty="0" smtClean="0"/>
            </a:br>
            <a:r>
              <a:rPr lang="x-none" sz="3200" dirty="0" smtClean="0"/>
              <a:t>Diagnosa Keperawatan </a:t>
            </a:r>
            <a:br>
              <a:rPr lang="x-none" sz="3200" dirty="0" smtClean="0"/>
            </a:br>
            <a:endParaRPr lang="en-US" sz="3200" dirty="0">
              <a:latin typeface="Arial" charset="0"/>
              <a:cs typeface="Arial" charset="0"/>
            </a:endParaRPr>
          </a:p>
        </p:txBody>
      </p:sp>
      <p:sp>
        <p:nvSpPr>
          <p:cNvPr id="25603" name="Content Placeholder 1"/>
          <p:cNvSpPr>
            <a:spLocks noGrp="1"/>
          </p:cNvSpPr>
          <p:nvPr>
            <p:ph idx="1"/>
          </p:nvPr>
        </p:nvSpPr>
        <p:spPr>
          <a:xfrm>
            <a:off x="457200" y="1219200"/>
            <a:ext cx="8229600" cy="4754563"/>
          </a:xfrm>
        </p:spPr>
        <p:txBody>
          <a:bodyPr/>
          <a:lstStyle/>
          <a:p>
            <a:pPr marL="0" indent="0">
              <a:buNone/>
            </a:pPr>
            <a:r>
              <a:rPr lang="id-ID" dirty="0" smtClean="0"/>
              <a:t>Fisik/biologis</a:t>
            </a:r>
            <a:r>
              <a:rPr lang="x-none" dirty="0" smtClean="0"/>
              <a:t> </a:t>
            </a:r>
            <a:endParaRPr lang="en-US" dirty="0"/>
          </a:p>
          <a:p>
            <a:pPr lvl="0"/>
            <a:r>
              <a:rPr lang="id-ID" dirty="0"/>
              <a:t>Potensial cedera fisik sehubungan dengan penurunan fungsi tubuh.</a:t>
            </a:r>
            <a:endParaRPr lang="en-US" dirty="0"/>
          </a:p>
          <a:p>
            <a:pPr lvl="0"/>
            <a:r>
              <a:rPr lang="id-ID" dirty="0"/>
              <a:t>Gangguan pola tidur sehubungan dengan kecemasan atau nyeri.</a:t>
            </a:r>
            <a:endParaRPr lang="en-US" dirty="0"/>
          </a:p>
          <a:p>
            <a:pPr lvl="0"/>
            <a:r>
              <a:rPr lang="id-ID" dirty="0"/>
              <a:t>Perubahan pola eliminasi sehubungan dengan penyempitan jalan  napas atau adanya secret pada jalan napas.</a:t>
            </a:r>
            <a:endParaRPr lang="en-US" dirty="0"/>
          </a:p>
          <a:p>
            <a:r>
              <a:rPr lang="id-ID" dirty="0"/>
              <a:t>Gangguan mobilitas fisik sehubungan dengan kekuatan sendi</a:t>
            </a:r>
            <a:r>
              <a:rPr lang="en-US" dirty="0"/>
              <a:t> </a:t>
            </a:r>
          </a:p>
        </p:txBody>
      </p:sp>
    </p:spTree>
    <p:extLst>
      <p:ext uri="{BB962C8B-B14F-4D97-AF65-F5344CB8AC3E}">
        <p14:creationId xmlns:p14="http://schemas.microsoft.com/office/powerpoint/2010/main" val="293199821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8"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533400"/>
          </a:xfrm>
        </p:spPr>
        <p:txBody>
          <a:bodyPr/>
          <a:lstStyle/>
          <a:p>
            <a:pPr lvl="0">
              <a:spcBef>
                <a:spcPct val="50000"/>
              </a:spcBef>
            </a:pPr>
            <a:r>
              <a:rPr lang="id-ID" sz="3200" dirty="0" smtClean="0"/>
              <a:t/>
            </a:r>
            <a:br>
              <a:rPr lang="id-ID" sz="3200" dirty="0" smtClean="0"/>
            </a:br>
            <a:r>
              <a:rPr lang="x-none" sz="3200" dirty="0" smtClean="0"/>
              <a:t>Diagnosa Keperawatan </a:t>
            </a:r>
            <a:br>
              <a:rPr lang="x-none" sz="3200" dirty="0" smtClean="0"/>
            </a:br>
            <a:endParaRPr lang="en-US" sz="3200" dirty="0">
              <a:latin typeface="Arial" charset="0"/>
              <a:cs typeface="Arial" charset="0"/>
            </a:endParaRPr>
          </a:p>
        </p:txBody>
      </p:sp>
      <p:sp>
        <p:nvSpPr>
          <p:cNvPr id="25603" name="Content Placeholder 1"/>
          <p:cNvSpPr>
            <a:spLocks noGrp="1"/>
          </p:cNvSpPr>
          <p:nvPr>
            <p:ph idx="1"/>
          </p:nvPr>
        </p:nvSpPr>
        <p:spPr>
          <a:xfrm>
            <a:off x="457200" y="1219200"/>
            <a:ext cx="8229600" cy="4754563"/>
          </a:xfrm>
        </p:spPr>
        <p:txBody>
          <a:bodyPr/>
          <a:lstStyle/>
          <a:p>
            <a:pPr marL="0" indent="0">
              <a:buNone/>
            </a:pPr>
            <a:r>
              <a:rPr lang="id-ID" dirty="0" smtClean="0"/>
              <a:t>Psikososial</a:t>
            </a:r>
            <a:r>
              <a:rPr lang="x-none" dirty="0" smtClean="0"/>
              <a:t> </a:t>
            </a:r>
            <a:endParaRPr lang="en-US" dirty="0"/>
          </a:p>
          <a:p>
            <a:pPr lvl="0"/>
            <a:r>
              <a:rPr lang="id-ID" dirty="0"/>
              <a:t>solasi sosial sehubungan dengan perasaan curiga. </a:t>
            </a:r>
            <a:endParaRPr lang="en-US" dirty="0"/>
          </a:p>
          <a:p>
            <a:pPr lvl="0"/>
            <a:r>
              <a:rPr lang="id-ID" dirty="0"/>
              <a:t>Menarik diri dari lingkungan sehubungan dengan perasaan tidak mampu. </a:t>
            </a:r>
            <a:endParaRPr lang="en-US" dirty="0"/>
          </a:p>
          <a:p>
            <a:pPr lvl="0"/>
            <a:r>
              <a:rPr lang="id-ID" dirty="0"/>
              <a:t>Depresi sehubungan dengan isolasi sosial. </a:t>
            </a:r>
            <a:endParaRPr lang="en-US" dirty="0"/>
          </a:p>
          <a:p>
            <a:pPr lvl="0"/>
            <a:r>
              <a:rPr lang="id-ID" dirty="0"/>
              <a:t>Harga diri rendah sehubungan dengan perasaan ditolak. </a:t>
            </a:r>
            <a:endParaRPr lang="en-US" dirty="0"/>
          </a:p>
        </p:txBody>
      </p:sp>
    </p:spTree>
    <p:extLst>
      <p:ext uri="{BB962C8B-B14F-4D97-AF65-F5344CB8AC3E}">
        <p14:creationId xmlns:p14="http://schemas.microsoft.com/office/powerpoint/2010/main" val="147080844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8"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533400"/>
          </a:xfrm>
        </p:spPr>
        <p:txBody>
          <a:bodyPr/>
          <a:lstStyle/>
          <a:p>
            <a:pPr lvl="0">
              <a:spcBef>
                <a:spcPct val="50000"/>
              </a:spcBef>
            </a:pPr>
            <a:r>
              <a:rPr lang="id-ID" sz="3200" dirty="0" smtClean="0"/>
              <a:t/>
            </a:r>
            <a:br>
              <a:rPr lang="id-ID" sz="3200" dirty="0" smtClean="0"/>
            </a:br>
            <a:r>
              <a:rPr lang="x-none" sz="3200" dirty="0" smtClean="0"/>
              <a:t>Diagnosa Keperawatan </a:t>
            </a:r>
            <a:br>
              <a:rPr lang="x-none" sz="3200" dirty="0" smtClean="0"/>
            </a:br>
            <a:endParaRPr lang="en-US" sz="3200" dirty="0">
              <a:latin typeface="Arial" charset="0"/>
              <a:cs typeface="Arial" charset="0"/>
            </a:endParaRPr>
          </a:p>
        </p:txBody>
      </p:sp>
      <p:sp>
        <p:nvSpPr>
          <p:cNvPr id="25603" name="Content Placeholder 1"/>
          <p:cNvSpPr>
            <a:spLocks noGrp="1"/>
          </p:cNvSpPr>
          <p:nvPr>
            <p:ph idx="1"/>
          </p:nvPr>
        </p:nvSpPr>
        <p:spPr>
          <a:xfrm>
            <a:off x="457200" y="1219200"/>
            <a:ext cx="8229600" cy="4754563"/>
          </a:xfrm>
        </p:spPr>
        <p:txBody>
          <a:bodyPr/>
          <a:lstStyle/>
          <a:p>
            <a:pPr marL="0" indent="0">
              <a:buNone/>
            </a:pPr>
            <a:r>
              <a:rPr lang="id-ID" dirty="0" smtClean="0"/>
              <a:t>Psikososial</a:t>
            </a:r>
            <a:r>
              <a:rPr lang="x-none" dirty="0" smtClean="0"/>
              <a:t> </a:t>
            </a:r>
            <a:endParaRPr lang="en-US" dirty="0"/>
          </a:p>
          <a:p>
            <a:pPr lvl="0"/>
            <a:r>
              <a:rPr lang="id-ID" dirty="0"/>
              <a:t>Coping tidak adekuat sehubungan dengan ketidakmampuan mengemukakan perasaan secara tepat. </a:t>
            </a:r>
            <a:endParaRPr lang="en-US" dirty="0"/>
          </a:p>
          <a:p>
            <a:r>
              <a:rPr lang="id-ID" dirty="0"/>
              <a:t>Cemas sehubungan dengan sumber keuangan yang terbatas</a:t>
            </a:r>
            <a:r>
              <a:rPr lang="en-US" dirty="0"/>
              <a:t> </a:t>
            </a:r>
            <a:r>
              <a:rPr lang="id-ID" dirty="0" smtClean="0"/>
              <a:t> </a:t>
            </a:r>
            <a:endParaRPr lang="en-US" dirty="0"/>
          </a:p>
        </p:txBody>
      </p:sp>
    </p:spTree>
    <p:extLst>
      <p:ext uri="{BB962C8B-B14F-4D97-AF65-F5344CB8AC3E}">
        <p14:creationId xmlns:p14="http://schemas.microsoft.com/office/powerpoint/2010/main" val="40737155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08"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533400"/>
          </a:xfrm>
        </p:spPr>
        <p:txBody>
          <a:bodyPr/>
          <a:lstStyle/>
          <a:p>
            <a:pPr lvl="0">
              <a:spcBef>
                <a:spcPct val="50000"/>
              </a:spcBef>
            </a:pPr>
            <a:r>
              <a:rPr lang="id-ID" sz="3200" dirty="0" smtClean="0"/>
              <a:t/>
            </a:r>
            <a:br>
              <a:rPr lang="id-ID" sz="3200" dirty="0" smtClean="0"/>
            </a:br>
            <a:r>
              <a:rPr lang="x-none" sz="3200" dirty="0" smtClean="0"/>
              <a:t>Diagnosa Keperawatan </a:t>
            </a:r>
            <a:br>
              <a:rPr lang="x-none" sz="3200" dirty="0" smtClean="0"/>
            </a:br>
            <a:endParaRPr lang="en-US" sz="3200" dirty="0">
              <a:latin typeface="Arial" charset="0"/>
              <a:cs typeface="Arial" charset="0"/>
            </a:endParaRPr>
          </a:p>
        </p:txBody>
      </p:sp>
      <p:sp>
        <p:nvSpPr>
          <p:cNvPr id="25603" name="Content Placeholder 1"/>
          <p:cNvSpPr>
            <a:spLocks noGrp="1"/>
          </p:cNvSpPr>
          <p:nvPr>
            <p:ph idx="1"/>
          </p:nvPr>
        </p:nvSpPr>
        <p:spPr>
          <a:xfrm>
            <a:off x="457200" y="1219200"/>
            <a:ext cx="8229600" cy="4754563"/>
          </a:xfrm>
        </p:spPr>
        <p:txBody>
          <a:bodyPr/>
          <a:lstStyle/>
          <a:p>
            <a:pPr marL="0" indent="0">
              <a:buNone/>
            </a:pPr>
            <a:r>
              <a:rPr lang="x-none" dirty="0" smtClean="0"/>
              <a:t>Spritual</a:t>
            </a:r>
            <a:endParaRPr lang="en-US" dirty="0"/>
          </a:p>
          <a:p>
            <a:pPr lvl="0"/>
            <a:r>
              <a:rPr lang="id-ID" sz="2800" dirty="0"/>
              <a:t>Reaksi berkabung atau berduka sehubungan dengan ditinggal pasangan</a:t>
            </a:r>
            <a:endParaRPr lang="en-US" sz="2800" dirty="0"/>
          </a:p>
          <a:p>
            <a:pPr lvl="0"/>
            <a:r>
              <a:rPr lang="id-ID" sz="2800" dirty="0"/>
              <a:t>Penolakan terhadap proses penuaan sehubungan dengan ketidakpastian menghadapi kematian.</a:t>
            </a:r>
            <a:endParaRPr lang="en-US" sz="2800" dirty="0"/>
          </a:p>
          <a:p>
            <a:pPr lvl="0"/>
            <a:r>
              <a:rPr lang="id-ID" sz="2800" dirty="0"/>
              <a:t>Marah terhadap tuhan sehubungan dengan kegagalan yang dialami.</a:t>
            </a:r>
            <a:endParaRPr lang="en-US" sz="2800" dirty="0"/>
          </a:p>
          <a:p>
            <a:r>
              <a:rPr lang="id-ID" sz="2800" dirty="0"/>
              <a:t>Perasaan tidak tenang sehubungan dengan ketidakmampuan melakukan ibadah secara tepat.</a:t>
            </a:r>
            <a:r>
              <a:rPr lang="en-US" sz="2800" dirty="0"/>
              <a:t> </a:t>
            </a:r>
          </a:p>
        </p:txBody>
      </p:sp>
    </p:spTree>
    <p:extLst>
      <p:ext uri="{BB962C8B-B14F-4D97-AF65-F5344CB8AC3E}">
        <p14:creationId xmlns:p14="http://schemas.microsoft.com/office/powerpoint/2010/main" val="13951885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8" y="0"/>
            <a:ext cx="917257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Content Placeholder 1"/>
          <p:cNvSpPr>
            <a:spLocks noGrp="1"/>
          </p:cNvSpPr>
          <p:nvPr>
            <p:ph idx="1"/>
          </p:nvPr>
        </p:nvSpPr>
        <p:spPr>
          <a:xfrm>
            <a:off x="685800" y="2667000"/>
            <a:ext cx="7924800" cy="1143000"/>
          </a:xfrm>
        </p:spPr>
        <p:txBody>
          <a:bodyPr/>
          <a:lstStyle/>
          <a:p>
            <a:pPr marL="0" indent="0" algn="ctr">
              <a:buNone/>
              <a:defRPr/>
            </a:pPr>
            <a:r>
              <a:rPr lang="id-ID" sz="4000" dirty="0"/>
              <a:t>ASUHAN KEPERAWATAN LANSIA PADA </a:t>
            </a:r>
            <a:r>
              <a:rPr lang="x-none" sz="4000" dirty="0" smtClean="0"/>
              <a:t>KELUARGA</a:t>
            </a:r>
            <a:endParaRPr lang="en-US" sz="4000" dirty="0"/>
          </a:p>
          <a:p>
            <a:pPr>
              <a:defRPr/>
            </a:pPr>
            <a:endParaRPr lang="en-US" sz="4000" dirty="0"/>
          </a:p>
        </p:txBody>
      </p:sp>
    </p:spTree>
    <p:extLst>
      <p:ext uri="{BB962C8B-B14F-4D97-AF65-F5344CB8AC3E}">
        <p14:creationId xmlns:p14="http://schemas.microsoft.com/office/powerpoint/2010/main" val="19330476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lnSpc>
                <a:spcPct val="90000"/>
              </a:lnSpc>
              <a:buFont typeface="Wingdings" charset="0"/>
              <a:buNone/>
            </a:pPr>
            <a:r>
              <a:rPr lang="en-US" b="1" dirty="0" smtClean="0">
                <a:solidFill>
                  <a:srgbClr val="FB6F9E"/>
                </a:solidFill>
                <a:latin typeface="Corbel" charset="0"/>
                <a:cs typeface="Times New Roman" charset="0"/>
              </a:rPr>
              <a:t>Data </a:t>
            </a:r>
            <a:r>
              <a:rPr lang="en-US" b="1" dirty="0" err="1" smtClean="0">
                <a:solidFill>
                  <a:srgbClr val="FB6F9E"/>
                </a:solidFill>
                <a:latin typeface="Corbel" charset="0"/>
                <a:cs typeface="Times New Roman" charset="0"/>
              </a:rPr>
              <a:t>Umum</a:t>
            </a:r>
            <a:endParaRPr lang="en-US" dirty="0" smtClean="0">
              <a:solidFill>
                <a:srgbClr val="FB6F9E"/>
              </a:solidFill>
              <a:latin typeface="Corbel" charset="0"/>
              <a:cs typeface="Times New Roman" charset="0"/>
            </a:endParaRPr>
          </a:p>
          <a:p>
            <a:pPr algn="just">
              <a:lnSpc>
                <a:spcPct val="90000"/>
              </a:lnSpc>
              <a:buFont typeface="Wingdings" charset="0"/>
              <a:buNone/>
            </a:pPr>
            <a:r>
              <a:rPr lang="en-US" dirty="0" smtClean="0">
                <a:latin typeface="Corbel" charset="0"/>
                <a:cs typeface="Times New Roman" charset="0"/>
              </a:rPr>
              <a:t> </a:t>
            </a:r>
            <a:r>
              <a:rPr lang="en-US" dirty="0" err="1" smtClean="0">
                <a:latin typeface="Corbel" charset="0"/>
                <a:cs typeface="Times New Roman" charset="0"/>
              </a:rPr>
              <a:t>Pengkajian</a:t>
            </a:r>
            <a:r>
              <a:rPr lang="en-US" dirty="0" smtClean="0">
                <a:latin typeface="Corbel" charset="0"/>
                <a:cs typeface="Times New Roman" charset="0"/>
              </a:rPr>
              <a:t> </a:t>
            </a:r>
            <a:r>
              <a:rPr lang="en-US" dirty="0" err="1" smtClean="0">
                <a:latin typeface="Corbel" charset="0"/>
                <a:cs typeface="Times New Roman" charset="0"/>
              </a:rPr>
              <a:t>thadap</a:t>
            </a:r>
            <a:r>
              <a:rPr lang="en-US" dirty="0" smtClean="0">
                <a:latin typeface="Corbel" charset="0"/>
                <a:cs typeface="Times New Roman" charset="0"/>
              </a:rPr>
              <a:t> data </a:t>
            </a:r>
            <a:r>
              <a:rPr lang="en-US" dirty="0" err="1" smtClean="0">
                <a:latin typeface="Corbel" charset="0"/>
                <a:cs typeface="Times New Roman" charset="0"/>
              </a:rPr>
              <a:t>umum</a:t>
            </a:r>
            <a:r>
              <a:rPr lang="en-US" dirty="0" smtClean="0">
                <a:latin typeface="Corbel" charset="0"/>
                <a:cs typeface="Times New Roman" charset="0"/>
              </a:rPr>
              <a:t> </a:t>
            </a:r>
            <a:r>
              <a:rPr lang="en-US" dirty="0" err="1" smtClean="0">
                <a:latin typeface="Corbel" charset="0"/>
                <a:cs typeface="Times New Roman" charset="0"/>
              </a:rPr>
              <a:t>keluarga</a:t>
            </a:r>
            <a:r>
              <a:rPr lang="en-US" dirty="0" smtClean="0">
                <a:latin typeface="Corbel" charset="0"/>
                <a:cs typeface="Times New Roman" charset="0"/>
              </a:rPr>
              <a:t> </a:t>
            </a:r>
            <a:r>
              <a:rPr lang="en-US" dirty="0" err="1" smtClean="0">
                <a:latin typeface="Corbel" charset="0"/>
                <a:cs typeface="Times New Roman" charset="0"/>
              </a:rPr>
              <a:t>meliputi</a:t>
            </a:r>
            <a:r>
              <a:rPr lang="en-US" dirty="0" smtClean="0">
                <a:latin typeface="Corbel" charset="0"/>
                <a:cs typeface="Times New Roman" charset="0"/>
              </a:rPr>
              <a:t> :</a:t>
            </a:r>
          </a:p>
          <a:p>
            <a:pPr>
              <a:lnSpc>
                <a:spcPct val="90000"/>
              </a:lnSpc>
              <a:buFont typeface="Wingdings" charset="0"/>
              <a:buNone/>
            </a:pPr>
            <a:r>
              <a:rPr lang="en-US" dirty="0" smtClean="0">
                <a:latin typeface="Corbel" charset="0"/>
                <a:cs typeface="Times New Roman" charset="0"/>
              </a:rPr>
              <a:t>    1) </a:t>
            </a:r>
            <a:r>
              <a:rPr lang="en-US" dirty="0" err="1" smtClean="0">
                <a:latin typeface="Corbel" charset="0"/>
                <a:cs typeface="Times New Roman" charset="0"/>
              </a:rPr>
              <a:t>Nama</a:t>
            </a:r>
            <a:r>
              <a:rPr lang="en-US" dirty="0" smtClean="0">
                <a:latin typeface="Corbel" charset="0"/>
                <a:cs typeface="Times New Roman" charset="0"/>
              </a:rPr>
              <a:t> </a:t>
            </a:r>
            <a:r>
              <a:rPr lang="en-US" dirty="0" err="1" smtClean="0">
                <a:latin typeface="Corbel" charset="0"/>
                <a:cs typeface="Times New Roman" charset="0"/>
              </a:rPr>
              <a:t>kepala</a:t>
            </a:r>
            <a:r>
              <a:rPr lang="en-US" dirty="0" smtClean="0">
                <a:latin typeface="Corbel" charset="0"/>
                <a:cs typeface="Times New Roman" charset="0"/>
              </a:rPr>
              <a:t> </a:t>
            </a:r>
            <a:r>
              <a:rPr lang="en-US" dirty="0" err="1" smtClean="0">
                <a:latin typeface="Corbel" charset="0"/>
                <a:cs typeface="Times New Roman" charset="0"/>
              </a:rPr>
              <a:t>keluarga</a:t>
            </a:r>
            <a:r>
              <a:rPr lang="en-US" dirty="0" smtClean="0">
                <a:latin typeface="Corbel" charset="0"/>
                <a:cs typeface="Times New Roman" charset="0"/>
              </a:rPr>
              <a:t> (KK)</a:t>
            </a:r>
          </a:p>
          <a:p>
            <a:pPr>
              <a:lnSpc>
                <a:spcPct val="90000"/>
              </a:lnSpc>
              <a:buFont typeface="Wingdings" charset="0"/>
              <a:buNone/>
            </a:pPr>
            <a:r>
              <a:rPr lang="en-US" dirty="0" smtClean="0">
                <a:latin typeface="Corbel" charset="0"/>
                <a:cs typeface="Times New Roman" charset="0"/>
              </a:rPr>
              <a:t>    2) </a:t>
            </a:r>
            <a:r>
              <a:rPr lang="en-US" dirty="0" err="1" smtClean="0">
                <a:latin typeface="Corbel" charset="0"/>
                <a:cs typeface="Times New Roman" charset="0"/>
              </a:rPr>
              <a:t>Alamat</a:t>
            </a:r>
            <a:r>
              <a:rPr lang="en-US" dirty="0" smtClean="0">
                <a:latin typeface="Corbel" charset="0"/>
                <a:cs typeface="Times New Roman" charset="0"/>
              </a:rPr>
              <a:t> </a:t>
            </a:r>
            <a:r>
              <a:rPr lang="en-US" dirty="0" err="1" smtClean="0">
                <a:latin typeface="Corbel" charset="0"/>
                <a:cs typeface="Times New Roman" charset="0"/>
              </a:rPr>
              <a:t>dan</a:t>
            </a:r>
            <a:r>
              <a:rPr lang="en-US" dirty="0" smtClean="0">
                <a:latin typeface="Corbel" charset="0"/>
                <a:cs typeface="Times New Roman" charset="0"/>
              </a:rPr>
              <a:t> </a:t>
            </a:r>
            <a:r>
              <a:rPr lang="en-US" dirty="0" err="1" smtClean="0">
                <a:latin typeface="Corbel" charset="0"/>
                <a:cs typeface="Times New Roman" charset="0"/>
              </a:rPr>
              <a:t>telepon</a:t>
            </a:r>
            <a:endParaRPr lang="en-US" dirty="0" smtClean="0">
              <a:latin typeface="Corbel" charset="0"/>
              <a:cs typeface="Times New Roman" charset="0"/>
            </a:endParaRPr>
          </a:p>
          <a:p>
            <a:pPr>
              <a:lnSpc>
                <a:spcPct val="90000"/>
              </a:lnSpc>
              <a:buFont typeface="Wingdings" charset="0"/>
              <a:buNone/>
            </a:pPr>
            <a:r>
              <a:rPr lang="en-US" dirty="0" smtClean="0">
                <a:latin typeface="Corbel" charset="0"/>
                <a:cs typeface="Times New Roman" charset="0"/>
              </a:rPr>
              <a:t>    3) </a:t>
            </a:r>
            <a:r>
              <a:rPr lang="en-US" dirty="0" err="1" smtClean="0">
                <a:latin typeface="Corbel" charset="0"/>
                <a:cs typeface="Times New Roman" charset="0"/>
              </a:rPr>
              <a:t>Pekerjaan</a:t>
            </a:r>
            <a:r>
              <a:rPr lang="en-US" dirty="0" smtClean="0">
                <a:latin typeface="Corbel" charset="0"/>
                <a:cs typeface="Times New Roman" charset="0"/>
              </a:rPr>
              <a:t> </a:t>
            </a:r>
            <a:r>
              <a:rPr lang="en-US" dirty="0" err="1" smtClean="0">
                <a:latin typeface="Corbel" charset="0"/>
                <a:cs typeface="Times New Roman" charset="0"/>
              </a:rPr>
              <a:t>kepala</a:t>
            </a:r>
            <a:r>
              <a:rPr lang="en-US" dirty="0" smtClean="0">
                <a:latin typeface="Corbel" charset="0"/>
                <a:cs typeface="Times New Roman" charset="0"/>
              </a:rPr>
              <a:t> </a:t>
            </a:r>
            <a:r>
              <a:rPr lang="en-US" dirty="0" err="1" smtClean="0">
                <a:latin typeface="Corbel" charset="0"/>
                <a:cs typeface="Times New Roman" charset="0"/>
              </a:rPr>
              <a:t>keluarga</a:t>
            </a:r>
            <a:endParaRPr lang="en-US" dirty="0" smtClean="0">
              <a:latin typeface="Corbel" charset="0"/>
              <a:cs typeface="Times New Roman" charset="0"/>
            </a:endParaRPr>
          </a:p>
          <a:p>
            <a:pPr>
              <a:lnSpc>
                <a:spcPct val="90000"/>
              </a:lnSpc>
              <a:buFont typeface="Wingdings" charset="0"/>
              <a:buNone/>
            </a:pPr>
            <a:r>
              <a:rPr lang="en-US" dirty="0" smtClean="0">
                <a:latin typeface="Corbel" charset="0"/>
                <a:cs typeface="Times New Roman" charset="0"/>
              </a:rPr>
              <a:t>    4) </a:t>
            </a:r>
            <a:r>
              <a:rPr lang="en-US" dirty="0" err="1" smtClean="0">
                <a:latin typeface="Corbel" charset="0"/>
                <a:cs typeface="Times New Roman" charset="0"/>
              </a:rPr>
              <a:t>Pendidikan</a:t>
            </a:r>
            <a:r>
              <a:rPr lang="en-US" dirty="0" smtClean="0">
                <a:latin typeface="Corbel" charset="0"/>
                <a:cs typeface="Times New Roman" charset="0"/>
              </a:rPr>
              <a:t> </a:t>
            </a:r>
            <a:r>
              <a:rPr lang="en-US" dirty="0" err="1" smtClean="0">
                <a:latin typeface="Corbel" charset="0"/>
                <a:cs typeface="Times New Roman" charset="0"/>
              </a:rPr>
              <a:t>kepala</a:t>
            </a:r>
            <a:r>
              <a:rPr lang="en-US" dirty="0" smtClean="0">
                <a:latin typeface="Corbel" charset="0"/>
                <a:cs typeface="Times New Roman" charset="0"/>
              </a:rPr>
              <a:t> </a:t>
            </a:r>
            <a:r>
              <a:rPr lang="en-US" dirty="0" err="1" smtClean="0">
                <a:latin typeface="Corbel" charset="0"/>
                <a:cs typeface="Times New Roman" charset="0"/>
              </a:rPr>
              <a:t>keluarga</a:t>
            </a:r>
            <a:endParaRPr lang="en-US" dirty="0" smtClean="0">
              <a:latin typeface="Corbel" charset="0"/>
              <a:cs typeface="Times New Roman" charset="0"/>
            </a:endParaRPr>
          </a:p>
          <a:p>
            <a:pPr>
              <a:lnSpc>
                <a:spcPct val="90000"/>
              </a:lnSpc>
              <a:buFont typeface="Wingdings" charset="0"/>
              <a:buNone/>
            </a:pPr>
            <a:r>
              <a:rPr lang="en-US" dirty="0" smtClean="0">
                <a:latin typeface="Corbel" charset="0"/>
                <a:cs typeface="Times New Roman" charset="0"/>
              </a:rPr>
              <a:t>    5)  </a:t>
            </a:r>
            <a:r>
              <a:rPr lang="en-US" dirty="0" err="1" smtClean="0">
                <a:latin typeface="Corbel" charset="0"/>
                <a:cs typeface="Times New Roman" charset="0"/>
              </a:rPr>
              <a:t>Komposisi</a:t>
            </a:r>
            <a:r>
              <a:rPr lang="en-US" dirty="0" smtClean="0">
                <a:latin typeface="Corbel" charset="0"/>
                <a:cs typeface="Times New Roman" charset="0"/>
              </a:rPr>
              <a:t> </a:t>
            </a:r>
            <a:r>
              <a:rPr lang="en-US" dirty="0" err="1" smtClean="0">
                <a:latin typeface="Corbel" charset="0"/>
                <a:cs typeface="Times New Roman" charset="0"/>
              </a:rPr>
              <a:t>keluarga</a:t>
            </a:r>
            <a:r>
              <a:rPr lang="en-US" dirty="0" smtClean="0">
                <a:latin typeface="Corbel" charset="0"/>
              </a:rPr>
              <a:t> </a:t>
            </a:r>
            <a:endParaRPr lang="en-US" dirty="0"/>
          </a:p>
        </p:txBody>
      </p:sp>
    </p:spTree>
    <p:extLst>
      <p:ext uri="{BB962C8B-B14F-4D97-AF65-F5344CB8AC3E}">
        <p14:creationId xmlns:p14="http://schemas.microsoft.com/office/powerpoint/2010/main" val="11124942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609600" indent="-609600" algn="just">
              <a:lnSpc>
                <a:spcPct val="90000"/>
              </a:lnSpc>
              <a:buFont typeface="Wingdings" charset="0"/>
              <a:buNone/>
            </a:pPr>
            <a:r>
              <a:rPr lang="en-US" sz="2400" b="1" dirty="0" smtClean="0">
                <a:solidFill>
                  <a:srgbClr val="00CC00"/>
                </a:solidFill>
                <a:latin typeface="Corbel" charset="0"/>
                <a:cs typeface="Times New Roman" charset="0"/>
              </a:rPr>
              <a:t>6)     </a:t>
            </a:r>
            <a:r>
              <a:rPr lang="en-US" sz="2400" b="1" dirty="0" err="1" smtClean="0">
                <a:solidFill>
                  <a:srgbClr val="00CC00"/>
                </a:solidFill>
                <a:latin typeface="Corbel" charset="0"/>
                <a:cs typeface="Times New Roman" charset="0"/>
              </a:rPr>
              <a:t>Tipe</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keluarga</a:t>
            </a:r>
            <a:endParaRPr lang="en-US" sz="2400" b="1" dirty="0" smtClean="0">
              <a:solidFill>
                <a:srgbClr val="00CC00"/>
              </a:solidFill>
              <a:latin typeface="Corbel" charset="0"/>
              <a:cs typeface="Times New Roman" charset="0"/>
            </a:endParaRPr>
          </a:p>
          <a:p>
            <a:pPr marL="609600" indent="-609600" algn="just">
              <a:lnSpc>
                <a:spcPct val="90000"/>
              </a:lnSpc>
              <a:buFont typeface="Wingdings" charset="0"/>
              <a:buNone/>
            </a:pPr>
            <a:r>
              <a:rPr lang="en-US" sz="2400" dirty="0" smtClean="0">
                <a:latin typeface="Corbel" charset="0"/>
                <a:cs typeface="Times New Roman" charset="0"/>
              </a:rPr>
              <a:t>  </a:t>
            </a:r>
            <a:r>
              <a:rPr lang="en-US" sz="2400" dirty="0">
                <a:latin typeface="Corbel" charset="0"/>
                <a:cs typeface="Times New Roman" charset="0"/>
              </a:rPr>
              <a:t> </a:t>
            </a:r>
            <a:r>
              <a:rPr lang="en-US" sz="2400" dirty="0" smtClean="0">
                <a:latin typeface="Corbel" charset="0"/>
                <a:cs typeface="Times New Roman" charset="0"/>
              </a:rPr>
              <a:t>  </a:t>
            </a:r>
            <a:r>
              <a:rPr lang="en-US" sz="2400" dirty="0" err="1" smtClean="0">
                <a:latin typeface="Corbel" charset="0"/>
                <a:cs typeface="Times New Roman" charset="0"/>
              </a:rPr>
              <a:t>Menjelaskan</a:t>
            </a:r>
            <a:r>
              <a:rPr lang="en-US" sz="2400" dirty="0" smtClean="0">
                <a:latin typeface="Corbel" charset="0"/>
                <a:cs typeface="Times New Roman" charset="0"/>
              </a:rPr>
              <a:t> </a:t>
            </a:r>
            <a:r>
              <a:rPr lang="en-US" sz="2400" dirty="0" err="1" smtClean="0">
                <a:latin typeface="Corbel" charset="0"/>
                <a:cs typeface="Times New Roman" charset="0"/>
              </a:rPr>
              <a:t>mengenai</a:t>
            </a:r>
            <a:r>
              <a:rPr lang="en-US" sz="2400" dirty="0" smtClean="0">
                <a:latin typeface="Corbel" charset="0"/>
                <a:cs typeface="Times New Roman" charset="0"/>
              </a:rPr>
              <a:t> </a:t>
            </a:r>
            <a:r>
              <a:rPr lang="en-US" sz="2400" dirty="0" err="1" smtClean="0">
                <a:latin typeface="Corbel" charset="0"/>
                <a:cs typeface="Times New Roman" charset="0"/>
              </a:rPr>
              <a:t>jenis</a:t>
            </a:r>
            <a:r>
              <a:rPr lang="en-US" sz="2400" dirty="0" smtClean="0">
                <a:latin typeface="Corbel" charset="0"/>
                <a:cs typeface="Times New Roman" charset="0"/>
              </a:rPr>
              <a:t> </a:t>
            </a:r>
            <a:r>
              <a:rPr lang="en-US" sz="2400" dirty="0" err="1" smtClean="0">
                <a:latin typeface="Corbel" charset="0"/>
                <a:cs typeface="Times New Roman" charset="0"/>
              </a:rPr>
              <a:t>tipe</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beserta</a:t>
            </a:r>
            <a:r>
              <a:rPr lang="en-US" sz="2400" dirty="0" smtClean="0">
                <a:latin typeface="Corbel" charset="0"/>
                <a:cs typeface="Times New Roman" charset="0"/>
              </a:rPr>
              <a:t> </a:t>
            </a:r>
            <a:r>
              <a:rPr lang="en-US" sz="2400" dirty="0" err="1" smtClean="0">
                <a:latin typeface="Corbel" charset="0"/>
                <a:cs typeface="Times New Roman" charset="0"/>
              </a:rPr>
              <a:t>kendala</a:t>
            </a:r>
            <a:r>
              <a:rPr lang="en-US" sz="2400" dirty="0" smtClean="0">
                <a:latin typeface="Corbel" charset="0"/>
                <a:cs typeface="Times New Roman" charset="0"/>
              </a:rPr>
              <a:t> </a:t>
            </a:r>
            <a:r>
              <a:rPr lang="en-US" sz="2400" dirty="0" err="1" smtClean="0">
                <a:latin typeface="Corbel" charset="0"/>
                <a:cs typeface="Times New Roman" charset="0"/>
              </a:rPr>
              <a:t>atau</a:t>
            </a:r>
            <a:r>
              <a:rPr lang="en-US" sz="2400" dirty="0" smtClean="0">
                <a:latin typeface="Corbel" charset="0"/>
                <a:cs typeface="Times New Roman" charset="0"/>
              </a:rPr>
              <a:t>, </a:t>
            </a:r>
            <a:r>
              <a:rPr lang="en-US" sz="2400" dirty="0" err="1" smtClean="0">
                <a:latin typeface="Corbel" charset="0"/>
                <a:cs typeface="Times New Roman" charset="0"/>
              </a:rPr>
              <a:t>masalah-masalah</a:t>
            </a:r>
            <a:r>
              <a:rPr lang="en-US" sz="2400" dirty="0" smtClean="0">
                <a:latin typeface="Corbel" charset="0"/>
                <a:cs typeface="Times New Roman" charset="0"/>
              </a:rPr>
              <a:t> yang </a:t>
            </a:r>
            <a:r>
              <a:rPr lang="en-US" sz="2400" dirty="0" err="1" smtClean="0">
                <a:latin typeface="Corbel" charset="0"/>
                <a:cs typeface="Times New Roman" charset="0"/>
              </a:rPr>
              <a:t>terjadi</a:t>
            </a:r>
            <a:r>
              <a:rPr lang="en-US" sz="2400" dirty="0" smtClean="0">
                <a:latin typeface="Corbel" charset="0"/>
                <a:cs typeface="Times New Roman" charset="0"/>
              </a:rPr>
              <a:t> </a:t>
            </a:r>
            <a:r>
              <a:rPr lang="en-US" sz="2400" dirty="0" err="1" smtClean="0">
                <a:latin typeface="Corbel" charset="0"/>
                <a:cs typeface="Times New Roman" charset="0"/>
              </a:rPr>
              <a:t>dengan</a:t>
            </a:r>
            <a:r>
              <a:rPr lang="en-US" sz="2400" dirty="0" smtClean="0">
                <a:latin typeface="Corbel" charset="0"/>
                <a:cs typeface="Times New Roman" charset="0"/>
              </a:rPr>
              <a:t> </a:t>
            </a:r>
            <a:r>
              <a:rPr lang="en-US" sz="2400" dirty="0" err="1" smtClean="0">
                <a:latin typeface="Corbel" charset="0"/>
                <a:cs typeface="Times New Roman" charset="0"/>
              </a:rPr>
              <a:t>jenis</a:t>
            </a:r>
            <a:r>
              <a:rPr lang="en-US" sz="2400" dirty="0" smtClean="0">
                <a:latin typeface="Corbel" charset="0"/>
                <a:cs typeface="Times New Roman" charset="0"/>
              </a:rPr>
              <a:t> </a:t>
            </a:r>
            <a:r>
              <a:rPr lang="en-US" sz="2400" dirty="0" err="1" smtClean="0">
                <a:latin typeface="Corbel" charset="0"/>
                <a:cs typeface="Times New Roman" charset="0"/>
              </a:rPr>
              <a:t>tipe</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tersebut</a:t>
            </a:r>
            <a:r>
              <a:rPr lang="en-US" sz="2400" dirty="0" smtClean="0">
                <a:latin typeface="Corbel" charset="0"/>
                <a:cs typeface="Times New Roman" charset="0"/>
              </a:rPr>
              <a:t>.</a:t>
            </a:r>
          </a:p>
          <a:p>
            <a:pPr marL="609600" indent="-609600" algn="just">
              <a:lnSpc>
                <a:spcPct val="90000"/>
              </a:lnSpc>
              <a:buFont typeface="Wingdings" charset="0"/>
              <a:buNone/>
            </a:pPr>
            <a:r>
              <a:rPr lang="en-US" sz="2400" b="1" dirty="0" smtClean="0">
                <a:solidFill>
                  <a:srgbClr val="00CC00"/>
                </a:solidFill>
                <a:latin typeface="Corbel" charset="0"/>
                <a:cs typeface="Times New Roman" charset="0"/>
              </a:rPr>
              <a:t>7)      </a:t>
            </a:r>
            <a:r>
              <a:rPr lang="en-US" sz="2400" b="1" dirty="0" err="1" smtClean="0">
                <a:solidFill>
                  <a:srgbClr val="00CC00"/>
                </a:solidFill>
                <a:latin typeface="Corbel" charset="0"/>
                <a:cs typeface="Times New Roman" charset="0"/>
              </a:rPr>
              <a:t>Suku</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bangsa</a:t>
            </a:r>
            <a:endParaRPr lang="en-US" sz="2400" b="1" dirty="0" smtClean="0">
              <a:solidFill>
                <a:srgbClr val="00CC00"/>
              </a:solidFill>
              <a:latin typeface="Corbel" charset="0"/>
              <a:cs typeface="Times New Roman" charset="0"/>
            </a:endParaRPr>
          </a:p>
          <a:p>
            <a:pPr marL="609600" indent="-609600" algn="just">
              <a:lnSpc>
                <a:spcPct val="90000"/>
              </a:lnSpc>
              <a:buFont typeface="Wingdings" charset="0"/>
              <a:buNone/>
            </a:pPr>
            <a:r>
              <a:rPr lang="en-US" sz="2400" dirty="0" smtClean="0">
                <a:latin typeface="Corbel" charset="0"/>
                <a:cs typeface="Times New Roman" charset="0"/>
              </a:rPr>
              <a:t>       </a:t>
            </a:r>
            <a:r>
              <a:rPr lang="en-US" sz="2400" dirty="0" err="1" smtClean="0">
                <a:latin typeface="Corbel" charset="0"/>
                <a:cs typeface="Times New Roman" charset="0"/>
              </a:rPr>
              <a:t>Mengkaji</a:t>
            </a:r>
            <a:r>
              <a:rPr lang="en-US" sz="2400" dirty="0" smtClean="0">
                <a:latin typeface="Corbel" charset="0"/>
                <a:cs typeface="Times New Roman" charset="0"/>
              </a:rPr>
              <a:t> </a:t>
            </a:r>
            <a:r>
              <a:rPr lang="en-US" sz="2400" dirty="0" err="1" smtClean="0">
                <a:latin typeface="Corbel" charset="0"/>
                <a:cs typeface="Times New Roman" charset="0"/>
              </a:rPr>
              <a:t>asal</a:t>
            </a:r>
            <a:r>
              <a:rPr lang="en-US" sz="2400" dirty="0" smtClean="0">
                <a:latin typeface="Corbel" charset="0"/>
                <a:cs typeface="Times New Roman" charset="0"/>
              </a:rPr>
              <a:t> </a:t>
            </a:r>
            <a:r>
              <a:rPr lang="en-US" sz="2400" dirty="0" err="1" smtClean="0">
                <a:latin typeface="Corbel" charset="0"/>
                <a:cs typeface="Times New Roman" charset="0"/>
              </a:rPr>
              <a:t>suku</a:t>
            </a:r>
            <a:r>
              <a:rPr lang="en-US" sz="2400" dirty="0" smtClean="0">
                <a:latin typeface="Corbel" charset="0"/>
                <a:cs typeface="Times New Roman" charset="0"/>
              </a:rPr>
              <a:t> </a:t>
            </a:r>
            <a:r>
              <a:rPr lang="en-US" sz="2400" dirty="0" err="1" smtClean="0">
                <a:latin typeface="Corbel" charset="0"/>
                <a:cs typeface="Times New Roman" charset="0"/>
              </a:rPr>
              <a:t>bangsa</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dengan</a:t>
            </a:r>
            <a:r>
              <a:rPr lang="en-US" sz="2400" dirty="0" smtClean="0">
                <a:latin typeface="Corbel" charset="0"/>
                <a:cs typeface="Times New Roman" charset="0"/>
              </a:rPr>
              <a:t> </a:t>
            </a:r>
            <a:r>
              <a:rPr lang="en-US" sz="2400" dirty="0" err="1" smtClean="0">
                <a:latin typeface="Corbel" charset="0"/>
                <a:cs typeface="Times New Roman" charset="0"/>
              </a:rPr>
              <a:t>tersebut</a:t>
            </a:r>
            <a:r>
              <a:rPr lang="en-US" sz="2400" dirty="0" smtClean="0">
                <a:latin typeface="Corbel" charset="0"/>
                <a:cs typeface="Times New Roman" charset="0"/>
              </a:rPr>
              <a:t> </a:t>
            </a:r>
            <a:r>
              <a:rPr lang="en-US" sz="2400" dirty="0" err="1" smtClean="0">
                <a:latin typeface="Corbel" charset="0"/>
                <a:cs typeface="Times New Roman" charset="0"/>
              </a:rPr>
              <a:t>serta</a:t>
            </a:r>
            <a:r>
              <a:rPr lang="en-US" sz="2400" dirty="0" smtClean="0">
                <a:latin typeface="Corbel" charset="0"/>
                <a:cs typeface="Times New Roman" charset="0"/>
              </a:rPr>
              <a:t> </a:t>
            </a:r>
            <a:r>
              <a:rPr lang="en-US" sz="2400" dirty="0" err="1" smtClean="0">
                <a:latin typeface="Corbel" charset="0"/>
                <a:cs typeface="Times New Roman" charset="0"/>
              </a:rPr>
              <a:t>mengidentifikasi</a:t>
            </a:r>
            <a:r>
              <a:rPr lang="en-US" sz="2400" dirty="0" smtClean="0">
                <a:latin typeface="Corbel" charset="0"/>
                <a:cs typeface="Times New Roman" charset="0"/>
              </a:rPr>
              <a:t> </a:t>
            </a:r>
            <a:r>
              <a:rPr lang="en-US" sz="2400" dirty="0" err="1" smtClean="0">
                <a:latin typeface="Corbel" charset="0"/>
                <a:cs typeface="Times New Roman" charset="0"/>
              </a:rPr>
              <a:t>budaya</a:t>
            </a:r>
            <a:r>
              <a:rPr lang="en-US" sz="2400" dirty="0" smtClean="0">
                <a:latin typeface="Corbel" charset="0"/>
                <a:cs typeface="Times New Roman" charset="0"/>
              </a:rPr>
              <a:t> </a:t>
            </a:r>
            <a:r>
              <a:rPr lang="en-US" sz="2400" dirty="0" err="1" smtClean="0">
                <a:latin typeface="Corbel" charset="0"/>
                <a:cs typeface="Times New Roman" charset="0"/>
              </a:rPr>
              <a:t>suku</a:t>
            </a:r>
            <a:r>
              <a:rPr lang="en-US" sz="2400" dirty="0" smtClean="0">
                <a:latin typeface="Corbel" charset="0"/>
                <a:cs typeface="Times New Roman" charset="0"/>
              </a:rPr>
              <a:t> </a:t>
            </a:r>
            <a:r>
              <a:rPr lang="en-US" sz="2400" dirty="0" err="1" smtClean="0">
                <a:latin typeface="Corbel" charset="0"/>
                <a:cs typeface="Times New Roman" charset="0"/>
              </a:rPr>
              <a:t>bangsa</a:t>
            </a:r>
            <a:r>
              <a:rPr lang="en-US" sz="2400" dirty="0" smtClean="0">
                <a:latin typeface="Corbel" charset="0"/>
                <a:cs typeface="Times New Roman" charset="0"/>
              </a:rPr>
              <a:t> </a:t>
            </a:r>
            <a:r>
              <a:rPr lang="en-US" sz="2400" dirty="0" err="1" smtClean="0">
                <a:latin typeface="Corbel" charset="0"/>
                <a:cs typeface="Times New Roman" charset="0"/>
              </a:rPr>
              <a:t>terkait</a:t>
            </a:r>
            <a:r>
              <a:rPr lang="en-US" sz="2400" dirty="0" smtClean="0">
                <a:latin typeface="Corbel" charset="0"/>
                <a:cs typeface="Times New Roman" charset="0"/>
              </a:rPr>
              <a:t> </a:t>
            </a:r>
            <a:r>
              <a:rPr lang="en-US" sz="2400" dirty="0" err="1" smtClean="0">
                <a:latin typeface="Corbel" charset="0"/>
                <a:cs typeface="Times New Roman" charset="0"/>
              </a:rPr>
              <a:t>dengan</a:t>
            </a:r>
            <a:r>
              <a:rPr lang="en-US" sz="2400" dirty="0" smtClean="0">
                <a:latin typeface="Corbel" charset="0"/>
                <a:cs typeface="Times New Roman" charset="0"/>
              </a:rPr>
              <a:t> </a:t>
            </a:r>
            <a:r>
              <a:rPr lang="en-US" sz="2400" dirty="0" err="1" smtClean="0">
                <a:latin typeface="Corbel" charset="0"/>
                <a:cs typeface="Times New Roman" charset="0"/>
              </a:rPr>
              <a:t>kesehatan</a:t>
            </a:r>
            <a:r>
              <a:rPr lang="en-US" sz="2400" dirty="0" smtClean="0">
                <a:latin typeface="Corbel" charset="0"/>
                <a:cs typeface="Times New Roman" charset="0"/>
              </a:rPr>
              <a:t>.</a:t>
            </a:r>
          </a:p>
          <a:p>
            <a:pPr marL="609600" indent="-609600" algn="just">
              <a:lnSpc>
                <a:spcPct val="90000"/>
              </a:lnSpc>
              <a:buFont typeface="Wingdings" charset="0"/>
              <a:buNone/>
            </a:pPr>
            <a:r>
              <a:rPr lang="en-US" sz="2400" b="1" dirty="0" smtClean="0">
                <a:solidFill>
                  <a:srgbClr val="00CC00"/>
                </a:solidFill>
                <a:latin typeface="Corbel" charset="0"/>
                <a:cs typeface="Times New Roman" charset="0"/>
              </a:rPr>
              <a:t>8)     Agama</a:t>
            </a:r>
          </a:p>
          <a:p>
            <a:pPr marL="609600" indent="-609600">
              <a:lnSpc>
                <a:spcPct val="90000"/>
              </a:lnSpc>
              <a:buFont typeface="Wingdings" charset="0"/>
              <a:buNone/>
            </a:pPr>
            <a:r>
              <a:rPr lang="en-US" sz="2400" dirty="0" smtClean="0">
                <a:latin typeface="Corbel" charset="0"/>
                <a:cs typeface="Times New Roman" charset="0"/>
              </a:rPr>
              <a:t>         </a:t>
            </a:r>
            <a:r>
              <a:rPr lang="en-US" sz="2400" dirty="0" err="1" smtClean="0">
                <a:latin typeface="Corbel" charset="0"/>
                <a:cs typeface="Times New Roman" charset="0"/>
              </a:rPr>
              <a:t>Mengkaji</a:t>
            </a:r>
            <a:r>
              <a:rPr lang="en-US" sz="2400" dirty="0" smtClean="0">
                <a:latin typeface="Corbel" charset="0"/>
                <a:cs typeface="Times New Roman" charset="0"/>
              </a:rPr>
              <a:t> agama yang </a:t>
            </a:r>
            <a:r>
              <a:rPr lang="en-US" sz="2400" dirty="0" err="1" smtClean="0">
                <a:latin typeface="Corbel" charset="0"/>
                <a:cs typeface="Times New Roman" charset="0"/>
              </a:rPr>
              <a:t>dianut</a:t>
            </a:r>
            <a:r>
              <a:rPr lang="en-US" sz="2400" dirty="0" smtClean="0">
                <a:latin typeface="Corbel" charset="0"/>
                <a:cs typeface="Times New Roman" charset="0"/>
              </a:rPr>
              <a:t> </a:t>
            </a:r>
            <a:r>
              <a:rPr lang="en-US" sz="2400" dirty="0" err="1" smtClean="0">
                <a:latin typeface="Corbel" charset="0"/>
                <a:cs typeface="Times New Roman" charset="0"/>
              </a:rPr>
              <a:t>oleh</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serta</a:t>
            </a:r>
            <a:r>
              <a:rPr lang="en-US" sz="2400" dirty="0" smtClean="0">
                <a:latin typeface="Corbel" charset="0"/>
                <a:cs typeface="Times New Roman" charset="0"/>
              </a:rPr>
              <a:t> </a:t>
            </a:r>
            <a:r>
              <a:rPr lang="en-US" sz="2400" dirty="0" err="1" smtClean="0">
                <a:latin typeface="Corbel" charset="0"/>
                <a:cs typeface="Times New Roman" charset="0"/>
              </a:rPr>
              <a:t>kepercayaan</a:t>
            </a:r>
            <a:r>
              <a:rPr lang="en-US" sz="2400" dirty="0" smtClean="0">
                <a:latin typeface="Corbel" charset="0"/>
                <a:cs typeface="Times New Roman" charset="0"/>
              </a:rPr>
              <a:t> yang </a:t>
            </a:r>
            <a:r>
              <a:rPr lang="en-US" sz="2400" dirty="0" err="1" smtClean="0">
                <a:latin typeface="Corbel" charset="0"/>
                <a:cs typeface="Times New Roman" charset="0"/>
              </a:rPr>
              <a:t>dapat</a:t>
            </a:r>
            <a:r>
              <a:rPr lang="en-US" sz="2400" dirty="0" smtClean="0">
                <a:latin typeface="Corbel" charset="0"/>
                <a:cs typeface="Times New Roman" charset="0"/>
              </a:rPr>
              <a:t> </a:t>
            </a:r>
            <a:r>
              <a:rPr lang="en-US" sz="2400" dirty="0" err="1" smtClean="0">
                <a:latin typeface="Corbel" charset="0"/>
                <a:cs typeface="Times New Roman" charset="0"/>
              </a:rPr>
              <a:t>mempengaruhi</a:t>
            </a:r>
            <a:r>
              <a:rPr lang="en-US" sz="2400" dirty="0" smtClean="0">
                <a:latin typeface="Corbel" charset="0"/>
                <a:cs typeface="Times New Roman" charset="0"/>
              </a:rPr>
              <a:t> </a:t>
            </a:r>
            <a:r>
              <a:rPr lang="en-US" sz="2400" dirty="0" err="1" smtClean="0">
                <a:latin typeface="Corbel" charset="0"/>
                <a:cs typeface="Times New Roman" charset="0"/>
              </a:rPr>
              <a:t>kesehatan</a:t>
            </a:r>
            <a:r>
              <a:rPr lang="en-US" sz="2400" dirty="0" smtClean="0">
                <a:latin typeface="Corbel" charset="0"/>
                <a:cs typeface="Times New Roman" charset="0"/>
              </a:rPr>
              <a:t> </a:t>
            </a:r>
            <a:r>
              <a:rPr lang="en-US" sz="2400" dirty="0" err="1" smtClean="0">
                <a:latin typeface="Corbel" charset="0"/>
                <a:cs typeface="Times New Roman" charset="0"/>
              </a:rPr>
              <a:t>lansia</a:t>
            </a:r>
            <a:endParaRPr lang="en-US" sz="2400" dirty="0" smtClean="0">
              <a:latin typeface="Corbel" charset="0"/>
            </a:endParaRPr>
          </a:p>
          <a:p>
            <a:pPr>
              <a:lnSpc>
                <a:spcPct val="90000"/>
              </a:lnSpc>
              <a:buFont typeface="Wingdings" charset="0"/>
              <a:buNone/>
            </a:pPr>
            <a:endParaRPr lang="en-US" sz="2400" dirty="0"/>
          </a:p>
        </p:txBody>
      </p:sp>
    </p:spTree>
    <p:extLst>
      <p:ext uri="{BB962C8B-B14F-4D97-AF65-F5344CB8AC3E}">
        <p14:creationId xmlns:p14="http://schemas.microsoft.com/office/powerpoint/2010/main" val="15434706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533400" indent="-533400" algn="just">
              <a:lnSpc>
                <a:spcPct val="90000"/>
              </a:lnSpc>
              <a:buFont typeface="Wingdings" charset="0"/>
              <a:buNone/>
            </a:pPr>
            <a:r>
              <a:rPr lang="en-US" sz="2400" b="1" dirty="0" smtClean="0">
                <a:solidFill>
                  <a:srgbClr val="00CC00"/>
                </a:solidFill>
                <a:latin typeface="Corbel" charset="0"/>
                <a:cs typeface="Times New Roman" charset="0"/>
              </a:rPr>
              <a:t>9) Status </a:t>
            </a:r>
            <a:r>
              <a:rPr lang="en-US" sz="2400" b="1" dirty="0" err="1" smtClean="0">
                <a:solidFill>
                  <a:srgbClr val="00CC00"/>
                </a:solidFill>
                <a:latin typeface="Corbel" charset="0"/>
                <a:cs typeface="Times New Roman" charset="0"/>
              </a:rPr>
              <a:t>Sosial</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Ekonomi</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kelg</a:t>
            </a:r>
            <a:r>
              <a:rPr lang="en-US" sz="2400" b="1" dirty="0" smtClean="0">
                <a:solidFill>
                  <a:srgbClr val="00CC00"/>
                </a:solidFill>
                <a:latin typeface="Corbel" charset="0"/>
                <a:cs typeface="Times New Roman" charset="0"/>
              </a:rPr>
              <a:t>.</a:t>
            </a:r>
          </a:p>
          <a:p>
            <a:pPr marL="533400" indent="-533400" algn="just">
              <a:lnSpc>
                <a:spcPct val="90000"/>
              </a:lnSpc>
              <a:buFont typeface="Wingdings" charset="0"/>
              <a:buNone/>
            </a:pPr>
            <a:r>
              <a:rPr lang="en-US" sz="2400" dirty="0" smtClean="0">
                <a:latin typeface="Corbel" charset="0"/>
                <a:cs typeface="Times New Roman" charset="0"/>
              </a:rPr>
              <a:t>       Status </a:t>
            </a:r>
            <a:r>
              <a:rPr lang="en-US" sz="2400" dirty="0" err="1" smtClean="0">
                <a:latin typeface="Corbel" charset="0"/>
                <a:cs typeface="Times New Roman" charset="0"/>
              </a:rPr>
              <a:t>sosial</a:t>
            </a:r>
            <a:r>
              <a:rPr lang="en-US" sz="2400" dirty="0" smtClean="0">
                <a:latin typeface="Corbel" charset="0"/>
                <a:cs typeface="Times New Roman" charset="0"/>
              </a:rPr>
              <a:t> </a:t>
            </a:r>
            <a:r>
              <a:rPr lang="en-US" sz="2400" dirty="0" err="1" smtClean="0">
                <a:latin typeface="Corbel" charset="0"/>
                <a:cs typeface="Times New Roman" charset="0"/>
              </a:rPr>
              <a:t>ekonomi</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ditentukan</a:t>
            </a:r>
            <a:r>
              <a:rPr lang="en-US" sz="2400" dirty="0" smtClean="0">
                <a:latin typeface="Corbel" charset="0"/>
                <a:cs typeface="Times New Roman" charset="0"/>
              </a:rPr>
              <a:t> </a:t>
            </a:r>
            <a:r>
              <a:rPr lang="en-US" sz="2400" dirty="0" err="1" smtClean="0">
                <a:latin typeface="Corbel" charset="0"/>
                <a:cs typeface="Times New Roman" charset="0"/>
              </a:rPr>
              <a:t>oleh</a:t>
            </a:r>
            <a:r>
              <a:rPr lang="en-US" sz="2400" dirty="0" smtClean="0">
                <a:latin typeface="Corbel" charset="0"/>
                <a:cs typeface="Times New Roman" charset="0"/>
              </a:rPr>
              <a:t> </a:t>
            </a:r>
            <a:r>
              <a:rPr lang="en-US" sz="2400" dirty="0" err="1" smtClean="0">
                <a:latin typeface="Corbel" charset="0"/>
                <a:cs typeface="Times New Roman" charset="0"/>
              </a:rPr>
              <a:t>pendapatan</a:t>
            </a:r>
            <a:r>
              <a:rPr lang="en-US" sz="2400" dirty="0" smtClean="0">
                <a:latin typeface="Corbel" charset="0"/>
                <a:cs typeface="Times New Roman" charset="0"/>
              </a:rPr>
              <a:t> </a:t>
            </a:r>
            <a:r>
              <a:rPr lang="en-US" sz="2400" dirty="0" err="1" smtClean="0">
                <a:latin typeface="Corbel" charset="0"/>
                <a:cs typeface="Times New Roman" charset="0"/>
              </a:rPr>
              <a:t>baik</a:t>
            </a:r>
            <a:r>
              <a:rPr lang="en-US" sz="2400" dirty="0" smtClean="0">
                <a:latin typeface="Corbel" charset="0"/>
                <a:cs typeface="Times New Roman" charset="0"/>
              </a:rPr>
              <a:t> </a:t>
            </a:r>
            <a:r>
              <a:rPr lang="en-US" sz="2400" dirty="0" err="1" smtClean="0">
                <a:latin typeface="Corbel" charset="0"/>
                <a:cs typeface="Times New Roman" charset="0"/>
              </a:rPr>
              <a:t>dari</a:t>
            </a:r>
            <a:r>
              <a:rPr lang="en-US" sz="2400" dirty="0" smtClean="0">
                <a:latin typeface="Corbel" charset="0"/>
                <a:cs typeface="Times New Roman" charset="0"/>
              </a:rPr>
              <a:t> </a:t>
            </a:r>
            <a:r>
              <a:rPr lang="en-US" sz="2400" dirty="0" err="1" smtClean="0">
                <a:latin typeface="Corbel" charset="0"/>
                <a:cs typeface="Times New Roman" charset="0"/>
              </a:rPr>
              <a:t>kepala</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maupun</a:t>
            </a:r>
            <a:r>
              <a:rPr lang="en-US" sz="2400" dirty="0" smtClean="0">
                <a:latin typeface="Corbel" charset="0"/>
                <a:cs typeface="Times New Roman" charset="0"/>
              </a:rPr>
              <a:t> </a:t>
            </a:r>
            <a:r>
              <a:rPr lang="en-US" sz="2400" dirty="0" err="1" smtClean="0">
                <a:latin typeface="Corbel" charset="0"/>
                <a:cs typeface="Times New Roman" charset="0"/>
              </a:rPr>
              <a:t>anggota</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lainnya</a:t>
            </a:r>
            <a:r>
              <a:rPr lang="en-US" sz="2400" dirty="0" smtClean="0">
                <a:latin typeface="Corbel" charset="0"/>
                <a:cs typeface="Times New Roman" charset="0"/>
              </a:rPr>
              <a:t>. </a:t>
            </a:r>
            <a:r>
              <a:rPr lang="en-US" sz="2400" dirty="0" err="1" smtClean="0">
                <a:latin typeface="Corbel" charset="0"/>
                <a:cs typeface="Times New Roman" charset="0"/>
              </a:rPr>
              <a:t>Selain</a:t>
            </a:r>
            <a:r>
              <a:rPr lang="en-US" sz="2400" dirty="0" smtClean="0">
                <a:latin typeface="Corbel" charset="0"/>
                <a:cs typeface="Times New Roman" charset="0"/>
              </a:rPr>
              <a:t> </a:t>
            </a:r>
            <a:r>
              <a:rPr lang="en-US" sz="2400" dirty="0" err="1" smtClean="0">
                <a:latin typeface="Corbel" charset="0"/>
                <a:cs typeface="Times New Roman" charset="0"/>
              </a:rPr>
              <a:t>itu</a:t>
            </a:r>
            <a:r>
              <a:rPr lang="en-US" sz="2400" dirty="0" smtClean="0">
                <a:latin typeface="Corbel" charset="0"/>
                <a:cs typeface="Times New Roman" charset="0"/>
              </a:rPr>
              <a:t> status </a:t>
            </a:r>
            <a:r>
              <a:rPr lang="en-US" sz="2400" dirty="0" err="1" smtClean="0">
                <a:latin typeface="Corbel" charset="0"/>
                <a:cs typeface="Times New Roman" charset="0"/>
              </a:rPr>
              <a:t>sosial</a:t>
            </a:r>
            <a:r>
              <a:rPr lang="en-US" sz="2400" dirty="0" smtClean="0">
                <a:latin typeface="Corbel" charset="0"/>
                <a:cs typeface="Times New Roman" charset="0"/>
              </a:rPr>
              <a:t> </a:t>
            </a:r>
            <a:r>
              <a:rPr lang="en-US" sz="2400" dirty="0" err="1" smtClean="0">
                <a:latin typeface="Corbel" charset="0"/>
                <a:cs typeface="Times New Roman" charset="0"/>
              </a:rPr>
              <a:t>ekonomi</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ditentukan</a:t>
            </a:r>
            <a:r>
              <a:rPr lang="en-US" sz="2400" dirty="0" smtClean="0">
                <a:latin typeface="Corbel" charset="0"/>
                <a:cs typeface="Times New Roman" charset="0"/>
              </a:rPr>
              <a:t> pula </a:t>
            </a:r>
            <a:r>
              <a:rPr lang="en-US" sz="2400" dirty="0" err="1" smtClean="0">
                <a:latin typeface="Corbel" charset="0"/>
                <a:cs typeface="Times New Roman" charset="0"/>
              </a:rPr>
              <a:t>oleh</a:t>
            </a:r>
            <a:r>
              <a:rPr lang="en-US" sz="2400" dirty="0" smtClean="0">
                <a:latin typeface="Corbel" charset="0"/>
                <a:cs typeface="Times New Roman" charset="0"/>
              </a:rPr>
              <a:t> </a:t>
            </a:r>
            <a:r>
              <a:rPr lang="en-US" sz="2400" dirty="0" err="1" smtClean="0">
                <a:latin typeface="Corbel" charset="0"/>
                <a:cs typeface="Times New Roman" charset="0"/>
              </a:rPr>
              <a:t>kebutuhan-kebutuhan</a:t>
            </a:r>
            <a:r>
              <a:rPr lang="en-US" sz="2400" dirty="0" smtClean="0">
                <a:latin typeface="Corbel" charset="0"/>
                <a:cs typeface="Times New Roman" charset="0"/>
              </a:rPr>
              <a:t> yang </a:t>
            </a:r>
            <a:r>
              <a:rPr lang="en-US" sz="2400" dirty="0" err="1" smtClean="0">
                <a:latin typeface="Corbel" charset="0"/>
                <a:cs typeface="Times New Roman" charset="0"/>
              </a:rPr>
              <a:t>dikeluarkan</a:t>
            </a:r>
            <a:r>
              <a:rPr lang="en-US" sz="2400" dirty="0" smtClean="0">
                <a:latin typeface="Corbel" charset="0"/>
                <a:cs typeface="Times New Roman" charset="0"/>
              </a:rPr>
              <a:t> </a:t>
            </a:r>
            <a:r>
              <a:rPr lang="en-US" sz="2400" dirty="0" err="1" smtClean="0">
                <a:latin typeface="Corbel" charset="0"/>
                <a:cs typeface="Times New Roman" charset="0"/>
              </a:rPr>
              <a:t>oleh</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serta</a:t>
            </a:r>
            <a:r>
              <a:rPr lang="en-US" sz="2400" dirty="0" smtClean="0">
                <a:latin typeface="Corbel" charset="0"/>
                <a:cs typeface="Times New Roman" charset="0"/>
              </a:rPr>
              <a:t> </a:t>
            </a:r>
            <a:r>
              <a:rPr lang="en-US" sz="2400" dirty="0" err="1" smtClean="0">
                <a:latin typeface="Corbel" charset="0"/>
                <a:cs typeface="Times New Roman" charset="0"/>
              </a:rPr>
              <a:t>barang-barang</a:t>
            </a:r>
            <a:r>
              <a:rPr lang="en-US" sz="2400" dirty="0" smtClean="0">
                <a:latin typeface="Corbel" charset="0"/>
                <a:cs typeface="Times New Roman" charset="0"/>
              </a:rPr>
              <a:t> yang </a:t>
            </a:r>
            <a:r>
              <a:rPr lang="en-US" sz="2400" dirty="0" err="1" smtClean="0">
                <a:latin typeface="Corbel" charset="0"/>
                <a:cs typeface="Times New Roman" charset="0"/>
              </a:rPr>
              <a:t>dimiliki</a:t>
            </a:r>
            <a:r>
              <a:rPr lang="en-US" sz="2400" dirty="0" smtClean="0">
                <a:latin typeface="Corbel" charset="0"/>
                <a:cs typeface="Times New Roman" charset="0"/>
              </a:rPr>
              <a:t> </a:t>
            </a:r>
            <a:r>
              <a:rPr lang="en-US" sz="2400" dirty="0" err="1" smtClean="0">
                <a:latin typeface="Corbel" charset="0"/>
                <a:cs typeface="Times New Roman" charset="0"/>
              </a:rPr>
              <a:t>oleh</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a:t>
            </a:r>
          </a:p>
          <a:p>
            <a:pPr marL="533400" indent="-533400" algn="just">
              <a:lnSpc>
                <a:spcPct val="90000"/>
              </a:lnSpc>
              <a:buFont typeface="Wingdings" charset="0"/>
              <a:buNone/>
            </a:pPr>
            <a:r>
              <a:rPr lang="en-US" sz="2400" dirty="0" smtClean="0">
                <a:latin typeface="Corbel" charset="0"/>
                <a:cs typeface="Times New Roman" charset="0"/>
              </a:rPr>
              <a:t> </a:t>
            </a:r>
          </a:p>
          <a:p>
            <a:pPr marL="533400" indent="-533400" algn="just">
              <a:lnSpc>
                <a:spcPct val="90000"/>
              </a:lnSpc>
              <a:buFont typeface="Wingdings" charset="0"/>
              <a:buNone/>
            </a:pPr>
            <a:r>
              <a:rPr lang="en-US" sz="2400" dirty="0" smtClean="0">
                <a:latin typeface="Corbel" charset="0"/>
                <a:cs typeface="Times New Roman" charset="0"/>
              </a:rPr>
              <a:t> </a:t>
            </a:r>
            <a:r>
              <a:rPr lang="en-US" sz="2400" b="1" dirty="0" smtClean="0">
                <a:solidFill>
                  <a:srgbClr val="00CC00"/>
                </a:solidFill>
                <a:latin typeface="Corbel" charset="0"/>
                <a:cs typeface="Times New Roman" charset="0"/>
              </a:rPr>
              <a:t>10) </a:t>
            </a:r>
            <a:r>
              <a:rPr lang="en-US" sz="2400" b="1" dirty="0" err="1" smtClean="0">
                <a:solidFill>
                  <a:srgbClr val="00CC00"/>
                </a:solidFill>
                <a:latin typeface="Corbel" charset="0"/>
                <a:cs typeface="Times New Roman" charset="0"/>
              </a:rPr>
              <a:t>Aktivitas</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Rekreasi</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kelg</a:t>
            </a:r>
            <a:r>
              <a:rPr lang="en-US" sz="2400" b="1" dirty="0" smtClean="0">
                <a:solidFill>
                  <a:srgbClr val="00CC00"/>
                </a:solidFill>
                <a:latin typeface="Corbel" charset="0"/>
                <a:cs typeface="Times New Roman" charset="0"/>
              </a:rPr>
              <a:t>.</a:t>
            </a:r>
          </a:p>
          <a:p>
            <a:pPr marL="533400" indent="-533400">
              <a:lnSpc>
                <a:spcPct val="90000"/>
              </a:lnSpc>
              <a:buFont typeface="Wingdings" charset="0"/>
              <a:buNone/>
            </a:pPr>
            <a:r>
              <a:rPr lang="en-US" sz="2400" dirty="0" smtClean="0">
                <a:latin typeface="Corbel" charset="0"/>
                <a:cs typeface="Times New Roman" charset="0"/>
              </a:rPr>
              <a:t>       </a:t>
            </a:r>
            <a:r>
              <a:rPr lang="en-US" sz="2400" dirty="0" err="1" smtClean="0">
                <a:latin typeface="Corbel" charset="0"/>
                <a:cs typeface="Times New Roman" charset="0"/>
              </a:rPr>
              <a:t>Rekreasi</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tidak</a:t>
            </a:r>
            <a:r>
              <a:rPr lang="en-US" sz="2400" dirty="0" smtClean="0">
                <a:latin typeface="Corbel" charset="0"/>
                <a:cs typeface="Times New Roman" charset="0"/>
              </a:rPr>
              <a:t> </a:t>
            </a:r>
            <a:r>
              <a:rPr lang="en-US" sz="2400" dirty="0" err="1" smtClean="0">
                <a:latin typeface="Corbel" charset="0"/>
                <a:cs typeface="Times New Roman" charset="0"/>
              </a:rPr>
              <a:t>hanya</a:t>
            </a:r>
            <a:r>
              <a:rPr lang="en-US" sz="2400" dirty="0" smtClean="0">
                <a:latin typeface="Corbel" charset="0"/>
                <a:cs typeface="Times New Roman" charset="0"/>
              </a:rPr>
              <a:t> </a:t>
            </a:r>
            <a:r>
              <a:rPr lang="en-US" sz="2400" dirty="0" err="1" smtClean="0">
                <a:latin typeface="Corbel" charset="0"/>
                <a:cs typeface="Times New Roman" charset="0"/>
              </a:rPr>
              <a:t>dilihat</a:t>
            </a:r>
            <a:r>
              <a:rPr lang="en-US" sz="2400" dirty="0" smtClean="0">
                <a:latin typeface="Corbel" charset="0"/>
                <a:cs typeface="Times New Roman" charset="0"/>
              </a:rPr>
              <a:t> </a:t>
            </a:r>
            <a:r>
              <a:rPr lang="en-US" sz="2400" dirty="0" err="1" smtClean="0">
                <a:latin typeface="Corbel" charset="0"/>
                <a:cs typeface="Times New Roman" charset="0"/>
              </a:rPr>
              <a:t>kapan</a:t>
            </a:r>
            <a:r>
              <a:rPr lang="en-US" sz="2400" dirty="0" smtClean="0">
                <a:latin typeface="Corbel" charset="0"/>
                <a:cs typeface="Times New Roman" charset="0"/>
              </a:rPr>
              <a:t> </a:t>
            </a:r>
            <a:r>
              <a:rPr lang="en-US" sz="2400" dirty="0" err="1" smtClean="0">
                <a:latin typeface="Corbel" charset="0"/>
                <a:cs typeface="Times New Roman" charset="0"/>
              </a:rPr>
              <a:t>saja</a:t>
            </a:r>
            <a:r>
              <a:rPr lang="en-US" sz="2400" dirty="0" smtClean="0">
                <a:latin typeface="Corbel" charset="0"/>
                <a:cs typeface="Times New Roman" charset="0"/>
              </a:rPr>
              <a:t> </a:t>
            </a:r>
            <a:r>
              <a:rPr lang="en-US" sz="2400" dirty="0" err="1" smtClean="0">
                <a:latin typeface="Corbel" charset="0"/>
                <a:cs typeface="Times New Roman" charset="0"/>
              </a:rPr>
              <a:t>kelaurga</a:t>
            </a:r>
            <a:r>
              <a:rPr lang="en-US" sz="2400" dirty="0" smtClean="0">
                <a:latin typeface="Corbel" charset="0"/>
                <a:cs typeface="Times New Roman" charset="0"/>
              </a:rPr>
              <a:t> </a:t>
            </a:r>
            <a:r>
              <a:rPr lang="en-US" sz="2400" dirty="0" err="1" smtClean="0">
                <a:latin typeface="Corbel" charset="0"/>
                <a:cs typeface="Times New Roman" charset="0"/>
              </a:rPr>
              <a:t>pergi</a:t>
            </a:r>
            <a:r>
              <a:rPr lang="en-US" sz="2400" dirty="0" smtClean="0">
                <a:latin typeface="Corbel" charset="0"/>
                <a:cs typeface="Times New Roman" charset="0"/>
              </a:rPr>
              <a:t> </a:t>
            </a:r>
            <a:r>
              <a:rPr lang="en-US" sz="2400" dirty="0" err="1" smtClean="0">
                <a:latin typeface="Corbel" charset="0"/>
                <a:cs typeface="Times New Roman" charset="0"/>
              </a:rPr>
              <a:t>bersama-sama</a:t>
            </a:r>
            <a:r>
              <a:rPr lang="en-US" sz="2400" dirty="0" smtClean="0">
                <a:latin typeface="Corbel" charset="0"/>
                <a:cs typeface="Times New Roman" charset="0"/>
              </a:rPr>
              <a:t> </a:t>
            </a:r>
            <a:r>
              <a:rPr lang="en-US" sz="2400" dirty="0" err="1" smtClean="0">
                <a:latin typeface="Corbel" charset="0"/>
                <a:cs typeface="Times New Roman" charset="0"/>
              </a:rPr>
              <a:t>untuk</a:t>
            </a:r>
            <a:r>
              <a:rPr lang="en-US" sz="2400" dirty="0" smtClean="0">
                <a:latin typeface="Corbel" charset="0"/>
                <a:cs typeface="Times New Roman" charset="0"/>
              </a:rPr>
              <a:t> </a:t>
            </a:r>
            <a:r>
              <a:rPr lang="en-US" sz="2400" dirty="0" err="1" smtClean="0">
                <a:latin typeface="Corbel" charset="0"/>
                <a:cs typeface="Times New Roman" charset="0"/>
              </a:rPr>
              <a:t>mengunjungi</a:t>
            </a:r>
            <a:r>
              <a:rPr lang="en-US" sz="2400" dirty="0" smtClean="0">
                <a:latin typeface="Corbel" charset="0"/>
                <a:cs typeface="Times New Roman" charset="0"/>
              </a:rPr>
              <a:t> </a:t>
            </a:r>
            <a:r>
              <a:rPr lang="en-US" sz="2400" dirty="0" err="1" smtClean="0">
                <a:latin typeface="Corbel" charset="0"/>
                <a:cs typeface="Times New Roman" charset="0"/>
              </a:rPr>
              <a:t>tempat</a:t>
            </a:r>
            <a:r>
              <a:rPr lang="en-US" sz="2400" dirty="0" smtClean="0">
                <a:latin typeface="Corbel" charset="0"/>
                <a:cs typeface="Times New Roman" charset="0"/>
              </a:rPr>
              <a:t> </a:t>
            </a:r>
            <a:r>
              <a:rPr lang="en-US" sz="2400" dirty="0" err="1" smtClean="0">
                <a:latin typeface="Corbel" charset="0"/>
                <a:cs typeface="Times New Roman" charset="0"/>
              </a:rPr>
              <a:t>rekreasi</a:t>
            </a:r>
            <a:r>
              <a:rPr lang="en-US" sz="2400" dirty="0" smtClean="0">
                <a:latin typeface="Corbel" charset="0"/>
                <a:cs typeface="Times New Roman" charset="0"/>
              </a:rPr>
              <a:t> </a:t>
            </a:r>
            <a:r>
              <a:rPr lang="en-US" sz="2400" dirty="0" err="1" smtClean="0">
                <a:latin typeface="Corbel" charset="0"/>
                <a:cs typeface="Times New Roman" charset="0"/>
              </a:rPr>
              <a:t>tertentu</a:t>
            </a:r>
            <a:r>
              <a:rPr lang="en-US" sz="2400" dirty="0" smtClean="0">
                <a:latin typeface="Corbel" charset="0"/>
                <a:cs typeface="Times New Roman" charset="0"/>
              </a:rPr>
              <a:t> </a:t>
            </a:r>
            <a:r>
              <a:rPr lang="en-US" sz="2400" dirty="0" err="1" smtClean="0">
                <a:latin typeface="Corbel" charset="0"/>
                <a:cs typeface="Times New Roman" charset="0"/>
              </a:rPr>
              <a:t>namun</a:t>
            </a:r>
            <a:r>
              <a:rPr lang="en-US" sz="2400" dirty="0" smtClean="0">
                <a:latin typeface="Corbel" charset="0"/>
                <a:cs typeface="Times New Roman" charset="0"/>
              </a:rPr>
              <a:t> </a:t>
            </a:r>
            <a:r>
              <a:rPr lang="en-US" sz="2400" dirty="0" err="1" smtClean="0">
                <a:latin typeface="Corbel" charset="0"/>
                <a:cs typeface="Times New Roman" charset="0"/>
              </a:rPr>
              <a:t>dengan</a:t>
            </a:r>
            <a:r>
              <a:rPr lang="en-US" sz="2400" dirty="0" smtClean="0">
                <a:latin typeface="Corbel" charset="0"/>
                <a:cs typeface="Times New Roman" charset="0"/>
              </a:rPr>
              <a:t> </a:t>
            </a:r>
            <a:r>
              <a:rPr lang="en-US" sz="2400" dirty="0" err="1" smtClean="0">
                <a:latin typeface="Corbel" charset="0"/>
                <a:cs typeface="Times New Roman" charset="0"/>
              </a:rPr>
              <a:t>menonton</a:t>
            </a:r>
            <a:r>
              <a:rPr lang="en-US" sz="2400" dirty="0" smtClean="0">
                <a:latin typeface="Corbel" charset="0"/>
                <a:cs typeface="Times New Roman" charset="0"/>
              </a:rPr>
              <a:t> TV </a:t>
            </a:r>
            <a:r>
              <a:rPr lang="en-US" sz="2400" dirty="0" err="1" smtClean="0">
                <a:latin typeface="Corbel" charset="0"/>
                <a:cs typeface="Times New Roman" charset="0"/>
              </a:rPr>
              <a:t>dan</a:t>
            </a:r>
            <a:r>
              <a:rPr lang="en-US" sz="2400" dirty="0" smtClean="0">
                <a:latin typeface="Corbel" charset="0"/>
                <a:cs typeface="Times New Roman" charset="0"/>
              </a:rPr>
              <a:t> </a:t>
            </a:r>
            <a:r>
              <a:rPr lang="en-US" sz="2400" dirty="0" err="1" smtClean="0">
                <a:latin typeface="Corbel" charset="0"/>
                <a:cs typeface="Times New Roman" charset="0"/>
              </a:rPr>
              <a:t>mendengarkan</a:t>
            </a:r>
            <a:r>
              <a:rPr lang="en-US" sz="2400" dirty="0" smtClean="0">
                <a:latin typeface="Corbel" charset="0"/>
                <a:cs typeface="Times New Roman" charset="0"/>
              </a:rPr>
              <a:t> radio </a:t>
            </a:r>
            <a:r>
              <a:rPr lang="en-US" sz="2400" dirty="0" err="1" smtClean="0">
                <a:latin typeface="Corbel" charset="0"/>
                <a:cs typeface="Times New Roman" charset="0"/>
              </a:rPr>
              <a:t>juga</a:t>
            </a:r>
            <a:r>
              <a:rPr lang="en-US" sz="2400" dirty="0" smtClean="0">
                <a:latin typeface="Corbel" charset="0"/>
                <a:cs typeface="Times New Roman" charset="0"/>
              </a:rPr>
              <a:t> </a:t>
            </a:r>
            <a:r>
              <a:rPr lang="en-US" sz="2400" dirty="0" err="1" smtClean="0">
                <a:latin typeface="Corbel" charset="0"/>
                <a:cs typeface="Times New Roman" charset="0"/>
              </a:rPr>
              <a:t>merupakan</a:t>
            </a:r>
            <a:r>
              <a:rPr lang="en-US" sz="2400" dirty="0" smtClean="0">
                <a:latin typeface="Corbel" charset="0"/>
                <a:cs typeface="Times New Roman" charset="0"/>
              </a:rPr>
              <a:t> </a:t>
            </a:r>
            <a:r>
              <a:rPr lang="en-US" sz="2400" dirty="0" err="1" smtClean="0">
                <a:latin typeface="Corbel" charset="0"/>
                <a:cs typeface="Times New Roman" charset="0"/>
              </a:rPr>
              <a:t>aktifitas</a:t>
            </a:r>
            <a:r>
              <a:rPr lang="en-US" sz="2400" dirty="0" smtClean="0">
                <a:latin typeface="Corbel" charset="0"/>
                <a:cs typeface="Times New Roman" charset="0"/>
              </a:rPr>
              <a:t> </a:t>
            </a:r>
            <a:r>
              <a:rPr lang="en-US" sz="2400" dirty="0" err="1" smtClean="0">
                <a:latin typeface="Corbel" charset="0"/>
                <a:cs typeface="Times New Roman" charset="0"/>
              </a:rPr>
              <a:t>rekreaasi</a:t>
            </a:r>
            <a:r>
              <a:rPr lang="en-US" sz="2400" dirty="0" smtClean="0">
                <a:latin typeface="Corbel" charset="0"/>
                <a:cs typeface="Times New Roman" charset="0"/>
              </a:rPr>
              <a:t>.</a:t>
            </a:r>
            <a:r>
              <a:rPr lang="en-US" sz="2400" dirty="0" smtClean="0">
                <a:latin typeface="Corbel" charset="0"/>
              </a:rPr>
              <a:t> </a:t>
            </a:r>
            <a:endParaRPr lang="en-US" sz="2400" dirty="0"/>
          </a:p>
        </p:txBody>
      </p:sp>
    </p:spTree>
    <p:extLst>
      <p:ext uri="{BB962C8B-B14F-4D97-AF65-F5344CB8AC3E}">
        <p14:creationId xmlns:p14="http://schemas.microsoft.com/office/powerpoint/2010/main" val="20377868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0" y="914400"/>
            <a:ext cx="9144000" cy="646331"/>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sz="3600" b="1" dirty="0"/>
              <a:t>VISI DAN MISI UNIVERSITAS ESA UNGGUL</a:t>
            </a:r>
          </a:p>
        </p:txBody>
      </p:sp>
      <p:pic>
        <p:nvPicPr>
          <p:cNvPr id="15365" name="Content Placeholder 7"/>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a:xfrm>
            <a:off x="0" y="1524000"/>
            <a:ext cx="9144000" cy="4840288"/>
          </a:xfrm>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indent="0" algn="just">
              <a:buNone/>
            </a:pPr>
            <a:r>
              <a:rPr lang="en-US" sz="2400" b="1" dirty="0" err="1" smtClean="0">
                <a:solidFill>
                  <a:srgbClr val="FB6F9E"/>
                </a:solidFill>
                <a:latin typeface="Corbel" charset="0"/>
              </a:rPr>
              <a:t>Riwayat</a:t>
            </a:r>
            <a:r>
              <a:rPr lang="en-US" sz="2400" b="1" dirty="0" smtClean="0">
                <a:solidFill>
                  <a:srgbClr val="FB6F9E"/>
                </a:solidFill>
                <a:latin typeface="Corbel" charset="0"/>
              </a:rPr>
              <a:t> &amp; </a:t>
            </a:r>
            <a:r>
              <a:rPr lang="en-US" sz="2400" b="1" dirty="0" err="1" smtClean="0">
                <a:solidFill>
                  <a:srgbClr val="FB6F9E"/>
                </a:solidFill>
                <a:latin typeface="Corbel" charset="0"/>
              </a:rPr>
              <a:t>Tahap</a:t>
            </a:r>
            <a:r>
              <a:rPr lang="en-US" sz="2400" b="1" dirty="0" smtClean="0">
                <a:solidFill>
                  <a:srgbClr val="FB6F9E"/>
                </a:solidFill>
                <a:latin typeface="Corbel" charset="0"/>
              </a:rPr>
              <a:t> </a:t>
            </a:r>
            <a:r>
              <a:rPr lang="en-US" sz="2400" b="1" dirty="0" err="1" smtClean="0">
                <a:solidFill>
                  <a:srgbClr val="FB6F9E"/>
                </a:solidFill>
                <a:latin typeface="Corbel" charset="0"/>
              </a:rPr>
              <a:t>Perkemb</a:t>
            </a:r>
            <a:r>
              <a:rPr lang="en-US" sz="2400" b="1" dirty="0" smtClean="0">
                <a:solidFill>
                  <a:srgbClr val="FB6F9E"/>
                </a:solidFill>
                <a:latin typeface="Corbel" charset="0"/>
              </a:rPr>
              <a:t>. </a:t>
            </a:r>
            <a:r>
              <a:rPr lang="en-US" sz="2400" b="1" dirty="0" err="1" smtClean="0">
                <a:solidFill>
                  <a:srgbClr val="FB6F9E"/>
                </a:solidFill>
                <a:latin typeface="Corbel" charset="0"/>
              </a:rPr>
              <a:t>keluarga</a:t>
            </a:r>
            <a:endParaRPr lang="en-US" sz="2400" b="1" dirty="0" smtClean="0">
              <a:solidFill>
                <a:srgbClr val="FB6F9E"/>
              </a:solidFill>
              <a:latin typeface="Corbel" charset="0"/>
            </a:endParaRPr>
          </a:p>
          <a:p>
            <a:pPr marL="812800" indent="-812800" algn="just">
              <a:buFont typeface="Wingdings" charset="0"/>
              <a:buNone/>
            </a:pPr>
            <a:endParaRPr lang="en-US" sz="2400" b="1" dirty="0" smtClean="0">
              <a:solidFill>
                <a:srgbClr val="FB6F9E"/>
              </a:solidFill>
              <a:latin typeface="Corbel" charset="0"/>
              <a:cs typeface="Times New Roman" charset="0"/>
            </a:endParaRPr>
          </a:p>
          <a:p>
            <a:pPr marL="812800" indent="-812800" algn="just">
              <a:buFont typeface="Wingdings" charset="0"/>
              <a:buNone/>
            </a:pPr>
            <a:r>
              <a:rPr lang="en-US" sz="2400" b="1" dirty="0" smtClean="0">
                <a:solidFill>
                  <a:srgbClr val="00CC00"/>
                </a:solidFill>
                <a:latin typeface="Corbel" charset="0"/>
                <a:cs typeface="Times New Roman" charset="0"/>
              </a:rPr>
              <a:t>11)  </a:t>
            </a:r>
            <a:r>
              <a:rPr lang="en-US" sz="2400" b="1" dirty="0" err="1" smtClean="0">
                <a:solidFill>
                  <a:srgbClr val="00CC00"/>
                </a:solidFill>
                <a:latin typeface="Corbel" charset="0"/>
                <a:cs typeface="Times New Roman" charset="0"/>
              </a:rPr>
              <a:t>Tahap</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perkembangan</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keluarga</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saat</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ini</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dengan</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lansia</a:t>
            </a:r>
            <a:endParaRPr lang="en-US" sz="2400" b="1" dirty="0" smtClean="0">
              <a:solidFill>
                <a:srgbClr val="00CC00"/>
              </a:solidFill>
              <a:latin typeface="Corbel" charset="0"/>
              <a:cs typeface="Times New Roman" charset="0"/>
            </a:endParaRPr>
          </a:p>
          <a:p>
            <a:pPr marL="533400" indent="-533400">
              <a:lnSpc>
                <a:spcPct val="90000"/>
              </a:lnSpc>
              <a:buFont typeface="Wingdings" charset="0"/>
              <a:buNone/>
            </a:pPr>
            <a:r>
              <a:rPr lang="en-US" sz="2400" dirty="0" smtClean="0">
                <a:latin typeface="Corbel" charset="0"/>
                <a:cs typeface="Times New Roman" charset="0"/>
              </a:rPr>
              <a:t>       </a:t>
            </a:r>
            <a:r>
              <a:rPr lang="en-US" sz="2400" dirty="0" err="1" smtClean="0">
                <a:latin typeface="Corbel" charset="0"/>
                <a:cs typeface="Times New Roman" charset="0"/>
              </a:rPr>
              <a:t>Tahap</a:t>
            </a:r>
            <a:r>
              <a:rPr lang="en-US" sz="2400" dirty="0" smtClean="0">
                <a:latin typeface="Corbel" charset="0"/>
                <a:cs typeface="Times New Roman" charset="0"/>
              </a:rPr>
              <a:t> </a:t>
            </a:r>
            <a:r>
              <a:rPr lang="en-US" sz="2400" dirty="0" err="1" smtClean="0">
                <a:latin typeface="Corbel" charset="0"/>
                <a:cs typeface="Times New Roman" charset="0"/>
              </a:rPr>
              <a:t>ini</a:t>
            </a:r>
            <a:r>
              <a:rPr lang="en-US" sz="2400" dirty="0" smtClean="0">
                <a:latin typeface="Corbel" charset="0"/>
                <a:cs typeface="Times New Roman" charset="0"/>
              </a:rPr>
              <a:t> </a:t>
            </a:r>
            <a:r>
              <a:rPr lang="en-US" sz="2400" dirty="0" err="1" smtClean="0">
                <a:latin typeface="Corbel" charset="0"/>
                <a:cs typeface="Times New Roman" charset="0"/>
              </a:rPr>
              <a:t>perawat</a:t>
            </a:r>
            <a:r>
              <a:rPr lang="en-US" sz="2400" dirty="0" smtClean="0">
                <a:latin typeface="Corbel" charset="0"/>
                <a:cs typeface="Times New Roman" charset="0"/>
              </a:rPr>
              <a:t> </a:t>
            </a:r>
            <a:r>
              <a:rPr lang="en-US" sz="2400" dirty="0" err="1" smtClean="0">
                <a:latin typeface="Corbel" charset="0"/>
                <a:cs typeface="Times New Roman" charset="0"/>
              </a:rPr>
              <a:t>perlu</a:t>
            </a:r>
            <a:r>
              <a:rPr lang="en-US" sz="2400" dirty="0" smtClean="0">
                <a:latin typeface="Corbel" charset="0"/>
                <a:cs typeface="Times New Roman" charset="0"/>
              </a:rPr>
              <a:t> </a:t>
            </a:r>
            <a:r>
              <a:rPr lang="en-US" sz="2400" dirty="0" err="1" smtClean="0">
                <a:latin typeface="Corbel" charset="0"/>
                <a:cs typeface="Times New Roman" charset="0"/>
              </a:rPr>
              <a:t>mengkaji</a:t>
            </a:r>
            <a:r>
              <a:rPr lang="en-US" sz="2400" dirty="0" smtClean="0">
                <a:latin typeface="Corbel" charset="0"/>
                <a:cs typeface="Times New Roman" charset="0"/>
              </a:rPr>
              <a:t> </a:t>
            </a:r>
            <a:r>
              <a:rPr lang="en-US" sz="2400" dirty="0" err="1" smtClean="0">
                <a:latin typeface="Corbel" charset="0"/>
                <a:cs typeface="Times New Roman" charset="0"/>
              </a:rPr>
              <a:t>bahwa</a:t>
            </a:r>
            <a:r>
              <a:rPr lang="en-US" sz="2400" dirty="0" smtClean="0">
                <a:latin typeface="Corbel" charset="0"/>
                <a:cs typeface="Times New Roman" charset="0"/>
              </a:rPr>
              <a:t> </a:t>
            </a:r>
            <a:r>
              <a:rPr lang="en-US" sz="2400" dirty="0" err="1" smtClean="0">
                <a:latin typeface="Corbel" charset="0"/>
                <a:cs typeface="Times New Roman" charset="0"/>
              </a:rPr>
              <a:t>dalam</a:t>
            </a:r>
            <a:r>
              <a:rPr lang="en-US" sz="2400" dirty="0" smtClean="0">
                <a:latin typeface="Corbel" charset="0"/>
                <a:cs typeface="Times New Roman" charset="0"/>
              </a:rPr>
              <a:t> </a:t>
            </a:r>
            <a:r>
              <a:rPr lang="en-US" sz="2400" dirty="0" err="1" smtClean="0">
                <a:latin typeface="Corbel" charset="0"/>
                <a:cs typeface="Times New Roman" charset="0"/>
              </a:rPr>
              <a:t>keluarga</a:t>
            </a:r>
            <a:r>
              <a:rPr lang="en-US" sz="2400" dirty="0" smtClean="0">
                <a:latin typeface="Corbel" charset="0"/>
                <a:cs typeface="Times New Roman" charset="0"/>
              </a:rPr>
              <a:t> </a:t>
            </a:r>
            <a:r>
              <a:rPr lang="en-US" sz="2400" dirty="0" err="1" smtClean="0">
                <a:latin typeface="Corbel" charset="0"/>
                <a:cs typeface="Times New Roman" charset="0"/>
              </a:rPr>
              <a:t>tersebut</a:t>
            </a:r>
            <a:r>
              <a:rPr lang="en-US" sz="2400" dirty="0" smtClean="0">
                <a:latin typeface="Corbel" charset="0"/>
                <a:cs typeface="Times New Roman" charset="0"/>
              </a:rPr>
              <a:t> </a:t>
            </a:r>
            <a:r>
              <a:rPr lang="en-US" sz="2400" dirty="0" err="1" smtClean="0">
                <a:latin typeface="Corbel" charset="0"/>
                <a:cs typeface="Times New Roman" charset="0"/>
              </a:rPr>
              <a:t>berada</a:t>
            </a:r>
            <a:r>
              <a:rPr lang="en-US" sz="2400" dirty="0" smtClean="0">
                <a:latin typeface="Corbel" charset="0"/>
                <a:cs typeface="Times New Roman" charset="0"/>
              </a:rPr>
              <a:t> </a:t>
            </a:r>
            <a:r>
              <a:rPr lang="en-US" sz="2400" dirty="0" err="1" smtClean="0">
                <a:latin typeface="Corbel" charset="0"/>
                <a:cs typeface="Times New Roman" charset="0"/>
              </a:rPr>
              <a:t>pada</a:t>
            </a:r>
            <a:r>
              <a:rPr lang="en-US" sz="2400" dirty="0" smtClean="0">
                <a:latin typeface="Corbel" charset="0"/>
                <a:cs typeface="Times New Roman" charset="0"/>
              </a:rPr>
              <a:t> </a:t>
            </a:r>
            <a:r>
              <a:rPr lang="en-US" sz="2400" dirty="0" err="1" smtClean="0">
                <a:latin typeface="Corbel" charset="0"/>
                <a:cs typeface="Times New Roman" charset="0"/>
              </a:rPr>
              <a:t>tahap</a:t>
            </a:r>
            <a:r>
              <a:rPr lang="en-US" sz="2400" dirty="0" smtClean="0">
                <a:latin typeface="Corbel" charset="0"/>
                <a:cs typeface="Times New Roman" charset="0"/>
              </a:rPr>
              <a:t> </a:t>
            </a:r>
            <a:r>
              <a:rPr lang="en-US" sz="2400" dirty="0" err="1" smtClean="0">
                <a:latin typeface="Corbel" charset="0"/>
                <a:cs typeface="Times New Roman" charset="0"/>
              </a:rPr>
              <a:t>apa</a:t>
            </a:r>
            <a:r>
              <a:rPr lang="en-US" sz="2400" dirty="0" smtClean="0">
                <a:latin typeface="Corbel" charset="0"/>
                <a:cs typeface="Times New Roman" charset="0"/>
              </a:rPr>
              <a:t>, </a:t>
            </a:r>
            <a:r>
              <a:rPr lang="en-US" sz="2400" dirty="0" err="1" smtClean="0">
                <a:latin typeface="Corbel" charset="0"/>
                <a:cs typeface="Times New Roman" charset="0"/>
              </a:rPr>
              <a:t>misalnya</a:t>
            </a:r>
            <a:r>
              <a:rPr lang="en-US" sz="2400" dirty="0" smtClean="0">
                <a:latin typeface="Corbel" charset="0"/>
                <a:cs typeface="Times New Roman" charset="0"/>
              </a:rPr>
              <a:t> </a:t>
            </a:r>
            <a:r>
              <a:rPr lang="en-US" sz="2400" dirty="0" err="1" smtClean="0">
                <a:latin typeface="Corbel" charset="0"/>
                <a:cs typeface="Times New Roman" charset="0"/>
              </a:rPr>
              <a:t>tahap</a:t>
            </a:r>
            <a:r>
              <a:rPr lang="en-US" sz="2400" dirty="0" smtClean="0">
                <a:latin typeface="Corbel" charset="0"/>
                <a:cs typeface="Times New Roman" charset="0"/>
              </a:rPr>
              <a:t> </a:t>
            </a:r>
            <a:r>
              <a:rPr lang="en-US" sz="2400" dirty="0" err="1" smtClean="0">
                <a:latin typeface="Corbel" charset="0"/>
                <a:cs typeface="Times New Roman" charset="0"/>
              </a:rPr>
              <a:t>dewasa</a:t>
            </a:r>
            <a:r>
              <a:rPr lang="en-US" sz="2400" dirty="0" smtClean="0">
                <a:latin typeface="Corbel" charset="0"/>
                <a:cs typeface="Times New Roman" charset="0"/>
              </a:rPr>
              <a:t>, </a:t>
            </a:r>
            <a:r>
              <a:rPr lang="en-US" sz="2400" dirty="0" err="1" smtClean="0">
                <a:latin typeface="Corbel" charset="0"/>
                <a:cs typeface="Times New Roman" charset="0"/>
              </a:rPr>
              <a:t>remaja</a:t>
            </a:r>
            <a:r>
              <a:rPr lang="en-US" sz="2400" dirty="0" smtClean="0">
                <a:latin typeface="Corbel" charset="0"/>
                <a:cs typeface="Times New Roman" charset="0"/>
              </a:rPr>
              <a:t>, </a:t>
            </a:r>
            <a:r>
              <a:rPr lang="en-US" sz="2400" dirty="0" err="1" smtClean="0">
                <a:latin typeface="Corbel" charset="0"/>
                <a:cs typeface="Times New Roman" charset="0"/>
              </a:rPr>
              <a:t>tahap</a:t>
            </a:r>
            <a:r>
              <a:rPr lang="en-US" sz="2400" dirty="0" smtClean="0">
                <a:latin typeface="Corbel" charset="0"/>
                <a:cs typeface="Times New Roman" charset="0"/>
              </a:rPr>
              <a:t> </a:t>
            </a:r>
            <a:r>
              <a:rPr lang="en-US" sz="2400" dirty="0" err="1" smtClean="0">
                <a:latin typeface="Corbel" charset="0"/>
                <a:cs typeface="Times New Roman" charset="0"/>
              </a:rPr>
              <a:t>sekolah</a:t>
            </a:r>
            <a:r>
              <a:rPr lang="en-US" sz="2400" dirty="0" smtClean="0">
                <a:latin typeface="Corbel" charset="0"/>
                <a:cs typeface="Times New Roman" charset="0"/>
              </a:rPr>
              <a:t> </a:t>
            </a:r>
            <a:r>
              <a:rPr lang="en-US" sz="2400" dirty="0" err="1" smtClean="0">
                <a:latin typeface="Corbel" charset="0"/>
                <a:cs typeface="Times New Roman" charset="0"/>
              </a:rPr>
              <a:t>ataupun</a:t>
            </a:r>
            <a:r>
              <a:rPr lang="en-US" sz="2400" dirty="0" smtClean="0">
                <a:latin typeface="Corbel" charset="0"/>
                <a:cs typeface="Times New Roman" charset="0"/>
              </a:rPr>
              <a:t> </a:t>
            </a:r>
            <a:r>
              <a:rPr lang="en-US" sz="2400" dirty="0" err="1" smtClean="0">
                <a:latin typeface="Corbel" charset="0"/>
                <a:cs typeface="Times New Roman" charset="0"/>
              </a:rPr>
              <a:t>tahap</a:t>
            </a:r>
            <a:r>
              <a:rPr lang="en-US" sz="2400" dirty="0" smtClean="0">
                <a:latin typeface="Corbel" charset="0"/>
                <a:cs typeface="Times New Roman" charset="0"/>
              </a:rPr>
              <a:t> </a:t>
            </a:r>
            <a:r>
              <a:rPr lang="en-US" sz="2400" dirty="0" err="1" smtClean="0">
                <a:latin typeface="Corbel" charset="0"/>
                <a:cs typeface="Times New Roman" charset="0"/>
              </a:rPr>
              <a:t>pra</a:t>
            </a:r>
            <a:r>
              <a:rPr lang="en-US" sz="2400" dirty="0" smtClean="0">
                <a:latin typeface="Corbel" charset="0"/>
                <a:cs typeface="Times New Roman" charset="0"/>
              </a:rPr>
              <a:t> </a:t>
            </a:r>
            <a:r>
              <a:rPr lang="en-US" sz="2400" dirty="0" err="1" smtClean="0">
                <a:latin typeface="Corbel" charset="0"/>
                <a:cs typeface="Times New Roman" charset="0"/>
              </a:rPr>
              <a:t>sekolah</a:t>
            </a:r>
            <a:r>
              <a:rPr lang="en-US" sz="2400" dirty="0" smtClean="0">
                <a:latin typeface="Corbel" charset="0"/>
                <a:cs typeface="Times New Roman" charset="0"/>
              </a:rPr>
              <a:t> </a:t>
            </a:r>
            <a:endParaRPr lang="en-US" sz="2400" dirty="0"/>
          </a:p>
        </p:txBody>
      </p:sp>
    </p:spTree>
    <p:extLst>
      <p:ext uri="{BB962C8B-B14F-4D97-AF65-F5344CB8AC3E}">
        <p14:creationId xmlns:p14="http://schemas.microsoft.com/office/powerpoint/2010/main" val="34441528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buFont typeface="Wingdings" charset="0"/>
              <a:buNone/>
            </a:pPr>
            <a:r>
              <a:rPr lang="en-US" sz="2400" b="1" dirty="0" smtClean="0">
                <a:solidFill>
                  <a:srgbClr val="00CC00"/>
                </a:solidFill>
                <a:latin typeface="Corbel" charset="0"/>
                <a:cs typeface="Times New Roman" charset="0"/>
              </a:rPr>
              <a:t>12)  </a:t>
            </a:r>
            <a:r>
              <a:rPr lang="en-US" sz="2400" b="1" dirty="0" err="1" smtClean="0">
                <a:solidFill>
                  <a:srgbClr val="00CC00"/>
                </a:solidFill>
                <a:latin typeface="Corbel" charset="0"/>
                <a:cs typeface="Times New Roman" charset="0"/>
              </a:rPr>
              <a:t>Tahap</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perkemb</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keluarga</a:t>
            </a:r>
            <a:r>
              <a:rPr lang="en-US" sz="2400" b="1" dirty="0" smtClean="0">
                <a:solidFill>
                  <a:srgbClr val="00CC00"/>
                </a:solidFill>
                <a:latin typeface="Corbel" charset="0"/>
                <a:cs typeface="Times New Roman" charset="0"/>
              </a:rPr>
              <a:t> yang </a:t>
            </a:r>
            <a:r>
              <a:rPr lang="en-US" sz="2400" b="1" dirty="0" err="1" smtClean="0">
                <a:solidFill>
                  <a:srgbClr val="00CC00"/>
                </a:solidFill>
                <a:latin typeface="Corbel" charset="0"/>
                <a:cs typeface="Times New Roman" charset="0"/>
              </a:rPr>
              <a:t>belum</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terpenuhi</a:t>
            </a:r>
            <a:endParaRPr lang="en-US" sz="2400" b="1" dirty="0" smtClean="0">
              <a:solidFill>
                <a:srgbClr val="00CC00"/>
              </a:solidFill>
              <a:latin typeface="Corbel" charset="0"/>
              <a:cs typeface="Times New Roman" charset="0"/>
            </a:endParaRPr>
          </a:p>
          <a:p>
            <a:pPr algn="just">
              <a:buFont typeface="Wingdings" charset="0"/>
              <a:buNone/>
            </a:pPr>
            <a:r>
              <a:rPr lang="en-US" sz="2400" dirty="0" smtClean="0">
                <a:latin typeface="Corbel" charset="0"/>
                <a:cs typeface="Times New Roman" charset="0"/>
              </a:rPr>
              <a:t>      </a:t>
            </a:r>
            <a:r>
              <a:rPr lang="en-US" sz="2400" b="1" dirty="0" err="1" smtClean="0">
                <a:latin typeface="Corbel" charset="0"/>
                <a:cs typeface="Times New Roman" charset="0"/>
              </a:rPr>
              <a:t>Menjelaskan</a:t>
            </a:r>
            <a:r>
              <a:rPr lang="en-US" sz="2400" b="1" dirty="0" smtClean="0">
                <a:latin typeface="Corbel" charset="0"/>
                <a:cs typeface="Times New Roman" charset="0"/>
              </a:rPr>
              <a:t> </a:t>
            </a:r>
            <a:r>
              <a:rPr lang="en-US" sz="2400" b="1" dirty="0" err="1" smtClean="0">
                <a:latin typeface="Corbel" charset="0"/>
                <a:cs typeface="Times New Roman" charset="0"/>
              </a:rPr>
              <a:t>mengenai</a:t>
            </a:r>
            <a:r>
              <a:rPr lang="en-US" sz="2400" b="1" dirty="0" smtClean="0">
                <a:latin typeface="Corbel" charset="0"/>
                <a:cs typeface="Times New Roman" charset="0"/>
              </a:rPr>
              <a:t> </a:t>
            </a:r>
            <a:r>
              <a:rPr lang="en-US" sz="2400" b="1" dirty="0" err="1" smtClean="0">
                <a:latin typeface="Corbel" charset="0"/>
                <a:cs typeface="Times New Roman" charset="0"/>
              </a:rPr>
              <a:t>tugas</a:t>
            </a:r>
            <a:r>
              <a:rPr lang="en-US" sz="2400" b="1" dirty="0" smtClean="0">
                <a:latin typeface="Corbel" charset="0"/>
                <a:cs typeface="Times New Roman" charset="0"/>
              </a:rPr>
              <a:t> </a:t>
            </a:r>
            <a:r>
              <a:rPr lang="en-US" sz="2400" b="1" dirty="0" err="1" smtClean="0">
                <a:latin typeface="Corbel" charset="0"/>
                <a:cs typeface="Times New Roman" charset="0"/>
              </a:rPr>
              <a:t>perkembangan</a:t>
            </a:r>
            <a:r>
              <a:rPr lang="en-US" sz="2400" b="1" dirty="0" smtClean="0">
                <a:latin typeface="Corbel" charset="0"/>
                <a:cs typeface="Times New Roman" charset="0"/>
              </a:rPr>
              <a:t> yang </a:t>
            </a:r>
            <a:r>
              <a:rPr lang="en-US" sz="2400" b="1" dirty="0" err="1" smtClean="0">
                <a:latin typeface="Corbel" charset="0"/>
                <a:cs typeface="Times New Roman" charset="0"/>
              </a:rPr>
              <a:t>belum</a:t>
            </a:r>
            <a:r>
              <a:rPr lang="en-US" sz="2400" b="1" dirty="0" smtClean="0">
                <a:latin typeface="Corbel" charset="0"/>
                <a:cs typeface="Times New Roman" charset="0"/>
              </a:rPr>
              <a:t> </a:t>
            </a:r>
            <a:r>
              <a:rPr lang="en-US" sz="2400" b="1" dirty="0" err="1" smtClean="0">
                <a:latin typeface="Corbel" charset="0"/>
                <a:cs typeface="Times New Roman" charset="0"/>
              </a:rPr>
              <a:t>terpenuhi</a:t>
            </a:r>
            <a:r>
              <a:rPr lang="en-US" sz="2400" b="1" dirty="0" smtClean="0">
                <a:latin typeface="Corbel" charset="0"/>
                <a:cs typeface="Times New Roman" charset="0"/>
              </a:rPr>
              <a:t> </a:t>
            </a:r>
            <a:r>
              <a:rPr lang="en-US" sz="2400" b="1" dirty="0" err="1" smtClean="0">
                <a:latin typeface="Corbel" charset="0"/>
                <a:cs typeface="Times New Roman" charset="0"/>
              </a:rPr>
              <a:t>oleh</a:t>
            </a:r>
            <a:r>
              <a:rPr lang="en-US" sz="2400" b="1" dirty="0" smtClean="0">
                <a:latin typeface="Corbel" charset="0"/>
                <a:cs typeface="Times New Roman" charset="0"/>
              </a:rPr>
              <a:t> </a:t>
            </a:r>
            <a:r>
              <a:rPr lang="en-US" sz="2400" b="1" dirty="0" err="1" smtClean="0">
                <a:latin typeface="Corbel" charset="0"/>
                <a:cs typeface="Times New Roman" charset="0"/>
              </a:rPr>
              <a:t>keluarga</a:t>
            </a:r>
            <a:r>
              <a:rPr lang="en-US" sz="2400" b="1" dirty="0" smtClean="0">
                <a:latin typeface="Corbel" charset="0"/>
                <a:cs typeface="Times New Roman" charset="0"/>
              </a:rPr>
              <a:t> </a:t>
            </a:r>
            <a:r>
              <a:rPr lang="en-US" sz="2400" b="1" dirty="0" err="1" smtClean="0">
                <a:latin typeface="Corbel" charset="0"/>
                <a:cs typeface="Times New Roman" charset="0"/>
              </a:rPr>
              <a:t>serta</a:t>
            </a:r>
            <a:r>
              <a:rPr lang="en-US" sz="2400" b="1" dirty="0" smtClean="0">
                <a:latin typeface="Corbel" charset="0"/>
                <a:cs typeface="Times New Roman" charset="0"/>
              </a:rPr>
              <a:t> </a:t>
            </a:r>
            <a:r>
              <a:rPr lang="en-US" sz="2400" b="1" dirty="0" err="1" smtClean="0">
                <a:latin typeface="Corbel" charset="0"/>
                <a:cs typeface="Times New Roman" charset="0"/>
              </a:rPr>
              <a:t>kendala</a:t>
            </a:r>
            <a:r>
              <a:rPr lang="en-US" sz="2400" b="1" dirty="0" smtClean="0">
                <a:latin typeface="Corbel" charset="0"/>
                <a:cs typeface="Times New Roman" charset="0"/>
              </a:rPr>
              <a:t> </a:t>
            </a:r>
            <a:r>
              <a:rPr lang="en-US" sz="2400" b="1" dirty="0" err="1" smtClean="0">
                <a:latin typeface="Corbel" charset="0"/>
                <a:cs typeface="Times New Roman" charset="0"/>
              </a:rPr>
              <a:t>mengapa</a:t>
            </a:r>
            <a:r>
              <a:rPr lang="en-US" sz="2400" b="1" dirty="0" smtClean="0">
                <a:latin typeface="Corbel" charset="0"/>
                <a:cs typeface="Times New Roman" charset="0"/>
              </a:rPr>
              <a:t> </a:t>
            </a:r>
            <a:r>
              <a:rPr lang="en-US" sz="2400" b="1" dirty="0" err="1" smtClean="0">
                <a:latin typeface="Corbel" charset="0"/>
                <a:cs typeface="Times New Roman" charset="0"/>
              </a:rPr>
              <a:t>tugas</a:t>
            </a:r>
            <a:r>
              <a:rPr lang="en-US" sz="2400" b="1" dirty="0" smtClean="0">
                <a:latin typeface="Corbel" charset="0"/>
                <a:cs typeface="Times New Roman" charset="0"/>
              </a:rPr>
              <a:t> </a:t>
            </a:r>
            <a:r>
              <a:rPr lang="en-US" sz="2400" b="1" dirty="0" err="1" smtClean="0">
                <a:latin typeface="Corbel" charset="0"/>
                <a:cs typeface="Times New Roman" charset="0"/>
              </a:rPr>
              <a:t>perkembangan</a:t>
            </a:r>
            <a:r>
              <a:rPr lang="en-US" sz="2400" b="1" dirty="0" smtClean="0">
                <a:latin typeface="Corbel" charset="0"/>
                <a:cs typeface="Times New Roman" charset="0"/>
              </a:rPr>
              <a:t> </a:t>
            </a:r>
            <a:r>
              <a:rPr lang="en-US" sz="2400" b="1" dirty="0" err="1" smtClean="0">
                <a:latin typeface="Corbel" charset="0"/>
                <a:cs typeface="Times New Roman" charset="0"/>
              </a:rPr>
              <a:t>tersebut</a:t>
            </a:r>
            <a:r>
              <a:rPr lang="en-US" sz="2400" b="1" dirty="0" smtClean="0">
                <a:latin typeface="Corbel" charset="0"/>
                <a:cs typeface="Times New Roman" charset="0"/>
              </a:rPr>
              <a:t> </a:t>
            </a:r>
            <a:r>
              <a:rPr lang="en-US" sz="2400" b="1" dirty="0" err="1" smtClean="0">
                <a:latin typeface="Corbel" charset="0"/>
                <a:cs typeface="Times New Roman" charset="0"/>
              </a:rPr>
              <a:t>belum</a:t>
            </a:r>
            <a:r>
              <a:rPr lang="en-US" sz="2400" b="1" dirty="0" smtClean="0">
                <a:latin typeface="Corbel" charset="0"/>
                <a:cs typeface="Times New Roman" charset="0"/>
              </a:rPr>
              <a:t> </a:t>
            </a:r>
            <a:r>
              <a:rPr lang="en-US" sz="2400" b="1" dirty="0" err="1" smtClean="0">
                <a:latin typeface="Corbel" charset="0"/>
                <a:cs typeface="Times New Roman" charset="0"/>
              </a:rPr>
              <a:t>terpenuhi</a:t>
            </a:r>
            <a:r>
              <a:rPr lang="en-US" sz="2400" dirty="0" smtClean="0">
                <a:latin typeface="Corbel" charset="0"/>
                <a:cs typeface="Times New Roman" charset="0"/>
              </a:rPr>
              <a:t>.</a:t>
            </a:r>
          </a:p>
          <a:p>
            <a:pPr algn="just">
              <a:buFont typeface="Wingdings" charset="0"/>
              <a:buNone/>
            </a:pPr>
            <a:r>
              <a:rPr lang="en-US" sz="2400" dirty="0" smtClean="0">
                <a:latin typeface="Corbel" charset="0"/>
                <a:cs typeface="Times New Roman" charset="0"/>
              </a:rPr>
              <a:t>     </a:t>
            </a:r>
          </a:p>
          <a:p>
            <a:pPr algn="just">
              <a:buFont typeface="Wingdings" charset="0"/>
              <a:buNone/>
            </a:pPr>
            <a:r>
              <a:rPr lang="en-US" sz="2400" dirty="0" smtClean="0">
                <a:latin typeface="Corbel" charset="0"/>
                <a:cs typeface="Times New Roman" charset="0"/>
              </a:rPr>
              <a:t>    </a:t>
            </a:r>
            <a:r>
              <a:rPr lang="en-US" sz="2400" b="1" dirty="0" smtClean="0">
                <a:solidFill>
                  <a:srgbClr val="00CC00"/>
                </a:solidFill>
                <a:latin typeface="Corbel" charset="0"/>
                <a:cs typeface="Times New Roman" charset="0"/>
              </a:rPr>
              <a:t>13) </a:t>
            </a:r>
            <a:r>
              <a:rPr lang="en-US" sz="2400" b="1" dirty="0" err="1" smtClean="0">
                <a:solidFill>
                  <a:srgbClr val="00CC00"/>
                </a:solidFill>
                <a:latin typeface="Corbel" charset="0"/>
                <a:cs typeface="Times New Roman" charset="0"/>
              </a:rPr>
              <a:t>Riwayat</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keluarga</a:t>
            </a:r>
            <a:r>
              <a:rPr lang="en-US" sz="2400" b="1" dirty="0" smtClean="0">
                <a:solidFill>
                  <a:srgbClr val="00CC00"/>
                </a:solidFill>
                <a:latin typeface="Corbel" charset="0"/>
                <a:cs typeface="Times New Roman" charset="0"/>
              </a:rPr>
              <a:t> </a:t>
            </a:r>
            <a:r>
              <a:rPr lang="en-US" sz="2400" b="1" dirty="0" err="1" smtClean="0">
                <a:solidFill>
                  <a:srgbClr val="00CC00"/>
                </a:solidFill>
                <a:latin typeface="Corbel" charset="0"/>
                <a:cs typeface="Times New Roman" charset="0"/>
              </a:rPr>
              <a:t>inti</a:t>
            </a:r>
            <a:endParaRPr lang="en-US" sz="2400" b="1" dirty="0" smtClean="0">
              <a:solidFill>
                <a:srgbClr val="00CC00"/>
              </a:solidFill>
              <a:latin typeface="Corbel" charset="0"/>
              <a:cs typeface="Times New Roman" charset="0"/>
            </a:endParaRPr>
          </a:p>
          <a:p>
            <a:pPr>
              <a:buFont typeface="Wingdings" charset="0"/>
              <a:buNone/>
            </a:pPr>
            <a:r>
              <a:rPr lang="en-US" sz="2400" dirty="0" smtClean="0">
                <a:latin typeface="Corbel" charset="0"/>
                <a:cs typeface="Times New Roman" charset="0"/>
              </a:rPr>
              <a:t>      </a:t>
            </a:r>
            <a:r>
              <a:rPr lang="en-US" sz="2400" b="1" dirty="0" err="1" smtClean="0">
                <a:latin typeface="Corbel" charset="0"/>
                <a:cs typeface="Times New Roman" charset="0"/>
              </a:rPr>
              <a:t>Menjelaskan</a:t>
            </a:r>
            <a:r>
              <a:rPr lang="en-US" sz="2400" b="1" dirty="0" smtClean="0">
                <a:latin typeface="Corbel" charset="0"/>
                <a:cs typeface="Times New Roman" charset="0"/>
              </a:rPr>
              <a:t> </a:t>
            </a:r>
            <a:r>
              <a:rPr lang="en-US" sz="2400" b="1" dirty="0" err="1" smtClean="0">
                <a:latin typeface="Corbel" charset="0"/>
                <a:cs typeface="Times New Roman" charset="0"/>
              </a:rPr>
              <a:t>mengenai</a:t>
            </a:r>
            <a:r>
              <a:rPr lang="en-US" sz="2400" b="1" dirty="0" smtClean="0">
                <a:latin typeface="Corbel" charset="0"/>
                <a:cs typeface="Times New Roman" charset="0"/>
              </a:rPr>
              <a:t> </a:t>
            </a:r>
            <a:r>
              <a:rPr lang="en-US" sz="2400" b="1" dirty="0" err="1" smtClean="0">
                <a:latin typeface="Corbel" charset="0"/>
                <a:cs typeface="Times New Roman" charset="0"/>
              </a:rPr>
              <a:t>riwayat</a:t>
            </a:r>
            <a:r>
              <a:rPr lang="en-US" sz="2400" b="1" dirty="0" smtClean="0">
                <a:latin typeface="Corbel" charset="0"/>
                <a:cs typeface="Times New Roman" charset="0"/>
              </a:rPr>
              <a:t> </a:t>
            </a:r>
            <a:r>
              <a:rPr lang="en-US" sz="2400" b="1" dirty="0" err="1" smtClean="0">
                <a:latin typeface="Corbel" charset="0"/>
                <a:cs typeface="Times New Roman" charset="0"/>
              </a:rPr>
              <a:t>kes</a:t>
            </a:r>
            <a:r>
              <a:rPr lang="en-US" sz="2400" b="1" dirty="0" smtClean="0">
                <a:latin typeface="Corbel" charset="0"/>
                <a:cs typeface="Times New Roman" charset="0"/>
              </a:rPr>
              <a:t>. </a:t>
            </a:r>
            <a:r>
              <a:rPr lang="en-US" sz="2400" b="1" dirty="0" err="1" smtClean="0">
                <a:latin typeface="Corbel" charset="0"/>
                <a:cs typeface="Times New Roman" charset="0"/>
              </a:rPr>
              <a:t>pada</a:t>
            </a:r>
            <a:r>
              <a:rPr lang="en-US" sz="2400" b="1" dirty="0" smtClean="0">
                <a:latin typeface="Corbel" charset="0"/>
                <a:cs typeface="Times New Roman" charset="0"/>
              </a:rPr>
              <a:t> </a:t>
            </a:r>
            <a:r>
              <a:rPr lang="en-US" sz="2400" b="1" dirty="0" err="1" smtClean="0">
                <a:latin typeface="Corbel" charset="0"/>
                <a:cs typeface="Times New Roman" charset="0"/>
              </a:rPr>
              <a:t>keluarga</a:t>
            </a:r>
            <a:r>
              <a:rPr lang="en-US" sz="2400" b="1" dirty="0" smtClean="0">
                <a:latin typeface="Corbel" charset="0"/>
                <a:cs typeface="Times New Roman" charset="0"/>
              </a:rPr>
              <a:t> </a:t>
            </a:r>
            <a:r>
              <a:rPr lang="en-US" sz="2400" b="1" dirty="0" err="1" smtClean="0">
                <a:latin typeface="Corbel" charset="0"/>
                <a:cs typeface="Times New Roman" charset="0"/>
              </a:rPr>
              <a:t>inti</a:t>
            </a:r>
            <a:r>
              <a:rPr lang="en-US" sz="2400" b="1" dirty="0" smtClean="0">
                <a:latin typeface="Corbel" charset="0"/>
                <a:cs typeface="Times New Roman" charset="0"/>
              </a:rPr>
              <a:t>, yang </a:t>
            </a:r>
            <a:r>
              <a:rPr lang="en-US" sz="2400" b="1" dirty="0" err="1" smtClean="0">
                <a:latin typeface="Corbel" charset="0"/>
                <a:cs typeface="Times New Roman" charset="0"/>
              </a:rPr>
              <a:t>meliputi</a:t>
            </a:r>
            <a:r>
              <a:rPr lang="en-US" sz="2400" b="1" dirty="0" smtClean="0">
                <a:latin typeface="Corbel" charset="0"/>
                <a:cs typeface="Times New Roman" charset="0"/>
              </a:rPr>
              <a:t> </a:t>
            </a:r>
            <a:r>
              <a:rPr lang="en-US" sz="2400" b="1" dirty="0" err="1" smtClean="0">
                <a:latin typeface="Corbel" charset="0"/>
                <a:cs typeface="Times New Roman" charset="0"/>
              </a:rPr>
              <a:t>riwayat</a:t>
            </a:r>
            <a:r>
              <a:rPr lang="en-US" sz="2400" b="1" dirty="0" smtClean="0">
                <a:latin typeface="Corbel" charset="0"/>
                <a:cs typeface="Times New Roman" charset="0"/>
              </a:rPr>
              <a:t> </a:t>
            </a:r>
            <a:r>
              <a:rPr lang="en-US" sz="2400" b="1" dirty="0" err="1" smtClean="0">
                <a:latin typeface="Corbel" charset="0"/>
                <a:cs typeface="Times New Roman" charset="0"/>
              </a:rPr>
              <a:t>penyakit</a:t>
            </a:r>
            <a:r>
              <a:rPr lang="en-US" sz="2400" b="1" dirty="0" smtClean="0">
                <a:latin typeface="Corbel" charset="0"/>
                <a:cs typeface="Times New Roman" charset="0"/>
              </a:rPr>
              <a:t> </a:t>
            </a:r>
            <a:r>
              <a:rPr lang="en-US" sz="2400" b="1" dirty="0" err="1" smtClean="0">
                <a:latin typeface="Corbel" charset="0"/>
                <a:cs typeface="Times New Roman" charset="0"/>
              </a:rPr>
              <a:t>keturunan</a:t>
            </a:r>
            <a:r>
              <a:rPr lang="en-US" sz="2400" b="1" dirty="0" smtClean="0">
                <a:latin typeface="Corbel" charset="0"/>
                <a:cs typeface="Times New Roman" charset="0"/>
              </a:rPr>
              <a:t>, </a:t>
            </a:r>
            <a:r>
              <a:rPr lang="en-US" sz="2400" b="1" dirty="0" err="1" smtClean="0">
                <a:latin typeface="Corbel" charset="0"/>
                <a:cs typeface="Times New Roman" charset="0"/>
              </a:rPr>
              <a:t>riwayat</a:t>
            </a:r>
            <a:r>
              <a:rPr lang="en-US" sz="2400" b="1" dirty="0" smtClean="0">
                <a:latin typeface="Corbel" charset="0"/>
                <a:cs typeface="Times New Roman" charset="0"/>
              </a:rPr>
              <a:t> </a:t>
            </a:r>
            <a:r>
              <a:rPr lang="en-US" sz="2400" b="1" dirty="0" err="1" smtClean="0">
                <a:latin typeface="Corbel" charset="0"/>
                <a:cs typeface="Times New Roman" charset="0"/>
              </a:rPr>
              <a:t>kesehatan</a:t>
            </a:r>
            <a:r>
              <a:rPr lang="en-US" sz="2400" b="1" dirty="0" smtClean="0">
                <a:latin typeface="Corbel" charset="0"/>
                <a:cs typeface="Times New Roman" charset="0"/>
              </a:rPr>
              <a:t> masing2 </a:t>
            </a:r>
            <a:r>
              <a:rPr lang="en-US" sz="2400" b="1" dirty="0" err="1" smtClean="0">
                <a:latin typeface="Corbel" charset="0"/>
                <a:cs typeface="Times New Roman" charset="0"/>
              </a:rPr>
              <a:t>anggota</a:t>
            </a:r>
            <a:r>
              <a:rPr lang="en-US" sz="2400" b="1" dirty="0" smtClean="0">
                <a:latin typeface="Corbel" charset="0"/>
                <a:cs typeface="Times New Roman" charset="0"/>
              </a:rPr>
              <a:t> </a:t>
            </a:r>
            <a:r>
              <a:rPr lang="en-US" sz="2400" b="1" dirty="0" err="1" smtClean="0">
                <a:latin typeface="Corbel" charset="0"/>
                <a:cs typeface="Times New Roman" charset="0"/>
              </a:rPr>
              <a:t>keluarga</a:t>
            </a:r>
            <a:r>
              <a:rPr lang="en-US" sz="2400" b="1" dirty="0" smtClean="0">
                <a:latin typeface="Corbel" charset="0"/>
                <a:cs typeface="Times New Roman" charset="0"/>
              </a:rPr>
              <a:t>, </a:t>
            </a:r>
            <a:r>
              <a:rPr lang="en-US" sz="2400" b="1" dirty="0" err="1" smtClean="0">
                <a:latin typeface="Corbel" charset="0"/>
                <a:cs typeface="Times New Roman" charset="0"/>
              </a:rPr>
              <a:t>perhatian</a:t>
            </a:r>
            <a:r>
              <a:rPr lang="en-US" sz="2400" b="1" dirty="0" smtClean="0">
                <a:latin typeface="Corbel" charset="0"/>
                <a:cs typeface="Times New Roman" charset="0"/>
              </a:rPr>
              <a:t> </a:t>
            </a:r>
            <a:r>
              <a:rPr lang="en-US" sz="2400" b="1" dirty="0" err="1" smtClean="0">
                <a:latin typeface="Corbel" charset="0"/>
                <a:cs typeface="Times New Roman" charset="0"/>
              </a:rPr>
              <a:t>terhadap</a:t>
            </a:r>
            <a:r>
              <a:rPr lang="en-US" sz="2400" b="1" dirty="0" smtClean="0">
                <a:latin typeface="Corbel" charset="0"/>
                <a:cs typeface="Times New Roman" charset="0"/>
              </a:rPr>
              <a:t> </a:t>
            </a:r>
            <a:r>
              <a:rPr lang="en-US" sz="2400" b="1" dirty="0" err="1" smtClean="0">
                <a:latin typeface="Corbel" charset="0"/>
                <a:cs typeface="Times New Roman" charset="0"/>
              </a:rPr>
              <a:t>pencegahan</a:t>
            </a:r>
            <a:r>
              <a:rPr lang="en-US" sz="2400" b="1" dirty="0" smtClean="0">
                <a:latin typeface="Corbel" charset="0"/>
                <a:cs typeface="Times New Roman" charset="0"/>
              </a:rPr>
              <a:t> </a:t>
            </a:r>
            <a:r>
              <a:rPr lang="en-US" sz="2400" b="1" dirty="0" err="1" smtClean="0">
                <a:latin typeface="Corbel" charset="0"/>
                <a:cs typeface="Times New Roman" charset="0"/>
              </a:rPr>
              <a:t>penyakit</a:t>
            </a:r>
            <a:r>
              <a:rPr lang="en-US" sz="2400" b="1" dirty="0" smtClean="0">
                <a:latin typeface="Corbel" charset="0"/>
                <a:cs typeface="Times New Roman" charset="0"/>
              </a:rPr>
              <a:t> (status </a:t>
            </a:r>
            <a:r>
              <a:rPr lang="en-US" sz="2400" b="1" dirty="0" err="1" smtClean="0">
                <a:latin typeface="Corbel" charset="0"/>
                <a:cs typeface="Times New Roman" charset="0"/>
              </a:rPr>
              <a:t>imunisasi</a:t>
            </a:r>
            <a:r>
              <a:rPr lang="en-US" sz="2400" b="1" dirty="0" smtClean="0">
                <a:latin typeface="Corbel" charset="0"/>
                <a:cs typeface="Times New Roman" charset="0"/>
              </a:rPr>
              <a:t>), </a:t>
            </a:r>
            <a:r>
              <a:rPr lang="en-US" sz="2400" b="1" dirty="0" err="1" smtClean="0">
                <a:latin typeface="Corbel" charset="0"/>
                <a:cs typeface="Times New Roman" charset="0"/>
              </a:rPr>
              <a:t>sumber</a:t>
            </a:r>
            <a:r>
              <a:rPr lang="en-US" sz="2400" b="1" dirty="0" smtClean="0">
                <a:latin typeface="Corbel" charset="0"/>
                <a:cs typeface="Times New Roman" charset="0"/>
              </a:rPr>
              <a:t> </a:t>
            </a:r>
            <a:r>
              <a:rPr lang="en-US" sz="2400" b="1" dirty="0" err="1" smtClean="0">
                <a:latin typeface="Corbel" charset="0"/>
                <a:cs typeface="Times New Roman" charset="0"/>
              </a:rPr>
              <a:t>pelayanan</a:t>
            </a:r>
            <a:r>
              <a:rPr lang="en-US" sz="2400" b="1" dirty="0" smtClean="0">
                <a:latin typeface="Corbel" charset="0"/>
                <a:cs typeface="Times New Roman" charset="0"/>
              </a:rPr>
              <a:t> </a:t>
            </a:r>
            <a:r>
              <a:rPr lang="en-US" sz="2400" b="1" dirty="0" err="1" smtClean="0">
                <a:latin typeface="Corbel" charset="0"/>
                <a:cs typeface="Times New Roman" charset="0"/>
              </a:rPr>
              <a:t>kesehatan</a:t>
            </a:r>
            <a:r>
              <a:rPr lang="en-US" sz="2400" b="1" dirty="0" smtClean="0">
                <a:latin typeface="Corbel" charset="0"/>
                <a:cs typeface="Times New Roman" charset="0"/>
              </a:rPr>
              <a:t> yang </a:t>
            </a:r>
            <a:r>
              <a:rPr lang="en-US" sz="2400" b="1" dirty="0" err="1" smtClean="0">
                <a:latin typeface="Corbel" charset="0"/>
                <a:cs typeface="Times New Roman" charset="0"/>
              </a:rPr>
              <a:t>biasa</a:t>
            </a:r>
            <a:r>
              <a:rPr lang="en-US" sz="2400" b="1" dirty="0" smtClean="0">
                <a:latin typeface="Corbel" charset="0"/>
                <a:cs typeface="Times New Roman" charset="0"/>
              </a:rPr>
              <a:t> </a:t>
            </a:r>
            <a:r>
              <a:rPr lang="en-US" sz="2400" b="1" dirty="0" err="1" smtClean="0">
                <a:latin typeface="Corbel" charset="0"/>
                <a:cs typeface="Times New Roman" charset="0"/>
              </a:rPr>
              <a:t>digunakan</a:t>
            </a:r>
            <a:r>
              <a:rPr lang="en-US" sz="2400" b="1" dirty="0" smtClean="0">
                <a:latin typeface="Corbel" charset="0"/>
                <a:cs typeface="Times New Roman" charset="0"/>
              </a:rPr>
              <a:t> </a:t>
            </a:r>
            <a:r>
              <a:rPr lang="en-US" sz="2400" b="1" dirty="0" err="1" smtClean="0">
                <a:latin typeface="Corbel" charset="0"/>
                <a:cs typeface="Times New Roman" charset="0"/>
              </a:rPr>
              <a:t>keluarga</a:t>
            </a:r>
            <a:r>
              <a:rPr lang="en-US" sz="2400" b="1" dirty="0" smtClean="0">
                <a:latin typeface="Corbel" charset="0"/>
                <a:cs typeface="Times New Roman" charset="0"/>
              </a:rPr>
              <a:t> </a:t>
            </a:r>
            <a:r>
              <a:rPr lang="en-US" sz="2400" b="1" dirty="0" err="1" smtClean="0">
                <a:latin typeface="Corbel" charset="0"/>
                <a:cs typeface="Times New Roman" charset="0"/>
              </a:rPr>
              <a:t>serta</a:t>
            </a:r>
            <a:r>
              <a:rPr lang="en-US" sz="2400" b="1" dirty="0" smtClean="0">
                <a:latin typeface="Corbel" charset="0"/>
                <a:cs typeface="Times New Roman" charset="0"/>
              </a:rPr>
              <a:t> pengalaman2 </a:t>
            </a:r>
            <a:r>
              <a:rPr lang="en-US" sz="2400" b="1" dirty="0" err="1" smtClean="0">
                <a:latin typeface="Corbel" charset="0"/>
                <a:cs typeface="Times New Roman" charset="0"/>
              </a:rPr>
              <a:t>thd</a:t>
            </a:r>
            <a:r>
              <a:rPr lang="en-US" sz="2400" b="1" dirty="0" smtClean="0">
                <a:latin typeface="Corbel" charset="0"/>
                <a:cs typeface="Times New Roman" charset="0"/>
              </a:rPr>
              <a:t> </a:t>
            </a:r>
            <a:r>
              <a:rPr lang="en-US" sz="2400" b="1" dirty="0" err="1" smtClean="0">
                <a:latin typeface="Corbel" charset="0"/>
                <a:cs typeface="Times New Roman" charset="0"/>
              </a:rPr>
              <a:t>yankes</a:t>
            </a:r>
            <a:r>
              <a:rPr lang="en-US" sz="2400" b="1" dirty="0" smtClean="0">
                <a:latin typeface="Corbel" charset="0"/>
                <a:cs typeface="Times New Roman" charset="0"/>
              </a:rPr>
              <a:t>.</a:t>
            </a:r>
            <a:r>
              <a:rPr lang="en-US" sz="2400" dirty="0" smtClean="0">
                <a:latin typeface="Corbel" charset="0"/>
              </a:rPr>
              <a:t> </a:t>
            </a:r>
            <a:endParaRPr lang="en-US" sz="2400" dirty="0">
              <a:latin typeface="Corbel" charset="0"/>
            </a:endParaRPr>
          </a:p>
        </p:txBody>
      </p:sp>
    </p:spTree>
    <p:extLst>
      <p:ext uri="{BB962C8B-B14F-4D97-AF65-F5344CB8AC3E}">
        <p14:creationId xmlns:p14="http://schemas.microsoft.com/office/powerpoint/2010/main" val="23001736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r>
              <a:rPr lang="en-US" sz="2800" dirty="0" smtClean="0">
                <a:solidFill>
                  <a:srgbClr val="00CC00"/>
                </a:solidFill>
                <a:latin typeface="Corbel" charset="0"/>
                <a:cs typeface="Times New Roman" charset="0"/>
              </a:rPr>
              <a:t>14)  </a:t>
            </a:r>
            <a:r>
              <a:rPr lang="en-US" sz="2800" dirty="0" err="1" smtClean="0">
                <a:solidFill>
                  <a:srgbClr val="00CC00"/>
                </a:solidFill>
                <a:latin typeface="Corbel" charset="0"/>
                <a:cs typeface="Times New Roman" charset="0"/>
              </a:rPr>
              <a:t>Riwayat</a:t>
            </a:r>
            <a:r>
              <a:rPr lang="en-US" sz="2800" dirty="0" smtClean="0">
                <a:solidFill>
                  <a:srgbClr val="00CC00"/>
                </a:solidFill>
                <a:latin typeface="Corbel" charset="0"/>
                <a:cs typeface="Times New Roman" charset="0"/>
              </a:rPr>
              <a:t> </a:t>
            </a:r>
            <a:r>
              <a:rPr lang="en-US" sz="2800" dirty="0" err="1" smtClean="0">
                <a:solidFill>
                  <a:srgbClr val="00CC00"/>
                </a:solidFill>
                <a:latin typeface="Corbel" charset="0"/>
                <a:cs typeface="Times New Roman" charset="0"/>
              </a:rPr>
              <a:t>keluarga</a:t>
            </a:r>
            <a:r>
              <a:rPr lang="en-US" sz="2800" dirty="0" smtClean="0">
                <a:solidFill>
                  <a:srgbClr val="00CC00"/>
                </a:solidFill>
                <a:latin typeface="Corbel" charset="0"/>
                <a:cs typeface="Times New Roman" charset="0"/>
              </a:rPr>
              <a:t> </a:t>
            </a:r>
            <a:r>
              <a:rPr lang="en-US" sz="2800" dirty="0" err="1" smtClean="0">
                <a:solidFill>
                  <a:srgbClr val="00CC00"/>
                </a:solidFill>
                <a:latin typeface="Corbel" charset="0"/>
                <a:cs typeface="Times New Roman" charset="0"/>
              </a:rPr>
              <a:t>sebelumnya</a:t>
            </a:r>
            <a:endParaRPr lang="en-US" sz="2800" dirty="0" smtClean="0">
              <a:solidFill>
                <a:srgbClr val="00CC00"/>
              </a:solidFill>
              <a:latin typeface="Corbel" charset="0"/>
              <a:cs typeface="Times New Roman" charset="0"/>
            </a:endParaRPr>
          </a:p>
          <a:p>
            <a:pPr>
              <a:buFont typeface="Wingdings" charset="0"/>
              <a:buNone/>
            </a:pPr>
            <a:endParaRPr lang="en-US" sz="2400" dirty="0" smtClean="0">
              <a:latin typeface="Corbel" charset="0"/>
              <a:cs typeface="Times New Roman" charset="0"/>
            </a:endParaRPr>
          </a:p>
          <a:p>
            <a:pPr>
              <a:buFont typeface="Wingdings" charset="0"/>
              <a:buNone/>
            </a:pPr>
            <a:r>
              <a:rPr lang="en-US" sz="2400" dirty="0" smtClean="0">
                <a:latin typeface="Corbel" charset="0"/>
                <a:cs typeface="Times New Roman" charset="0"/>
              </a:rPr>
              <a:t>     </a:t>
            </a:r>
            <a:r>
              <a:rPr lang="en-US" sz="2400" b="1" dirty="0" err="1" smtClean="0">
                <a:latin typeface="Corbel" charset="0"/>
                <a:cs typeface="Times New Roman" charset="0"/>
              </a:rPr>
              <a:t>Dijelaskan</a:t>
            </a:r>
            <a:r>
              <a:rPr lang="en-US" sz="2400" b="1" dirty="0" smtClean="0">
                <a:latin typeface="Corbel" charset="0"/>
                <a:cs typeface="Times New Roman" charset="0"/>
              </a:rPr>
              <a:t> </a:t>
            </a:r>
            <a:r>
              <a:rPr lang="en-US" sz="2400" b="1" dirty="0" err="1" smtClean="0">
                <a:latin typeface="Corbel" charset="0"/>
                <a:cs typeface="Times New Roman" charset="0"/>
              </a:rPr>
              <a:t>mengenai</a:t>
            </a:r>
            <a:r>
              <a:rPr lang="en-US" sz="2400" b="1" dirty="0" smtClean="0">
                <a:latin typeface="Corbel" charset="0"/>
                <a:cs typeface="Times New Roman" charset="0"/>
              </a:rPr>
              <a:t> </a:t>
            </a:r>
            <a:r>
              <a:rPr lang="en-US" sz="2400" b="1" dirty="0" err="1" smtClean="0">
                <a:latin typeface="Corbel" charset="0"/>
                <a:cs typeface="Times New Roman" charset="0"/>
              </a:rPr>
              <a:t>riwayat</a:t>
            </a:r>
            <a:r>
              <a:rPr lang="en-US" sz="2400" b="1" dirty="0" smtClean="0">
                <a:latin typeface="Corbel" charset="0"/>
                <a:cs typeface="Times New Roman" charset="0"/>
              </a:rPr>
              <a:t> </a:t>
            </a:r>
            <a:r>
              <a:rPr lang="en-US" sz="2400" b="1" dirty="0" err="1" smtClean="0">
                <a:latin typeface="Corbel" charset="0"/>
                <a:cs typeface="Times New Roman" charset="0"/>
              </a:rPr>
              <a:t>kesehatan</a:t>
            </a:r>
            <a:r>
              <a:rPr lang="en-US" sz="2400" b="1" dirty="0" smtClean="0">
                <a:latin typeface="Corbel" charset="0"/>
                <a:cs typeface="Times New Roman" charset="0"/>
              </a:rPr>
              <a:t> </a:t>
            </a:r>
            <a:r>
              <a:rPr lang="en-US" sz="2400" b="1" dirty="0" err="1" smtClean="0">
                <a:latin typeface="Corbel" charset="0"/>
                <a:cs typeface="Times New Roman" charset="0"/>
              </a:rPr>
              <a:t>pada</a:t>
            </a:r>
            <a:r>
              <a:rPr lang="en-US" sz="2400" b="1" dirty="0" smtClean="0">
                <a:latin typeface="Corbel" charset="0"/>
                <a:cs typeface="Times New Roman" charset="0"/>
              </a:rPr>
              <a:t>    </a:t>
            </a:r>
            <a:r>
              <a:rPr lang="en-US" sz="2400" b="1" dirty="0" err="1" smtClean="0">
                <a:latin typeface="Corbel" charset="0"/>
                <a:cs typeface="Times New Roman" charset="0"/>
              </a:rPr>
              <a:t>keluarga</a:t>
            </a:r>
            <a:r>
              <a:rPr lang="en-US" sz="2400" b="1" dirty="0" smtClean="0">
                <a:latin typeface="Corbel" charset="0"/>
                <a:cs typeface="Times New Roman" charset="0"/>
              </a:rPr>
              <a:t> </a:t>
            </a:r>
            <a:r>
              <a:rPr lang="en-US" sz="2400" b="1" dirty="0" err="1" smtClean="0">
                <a:latin typeface="Corbel" charset="0"/>
                <a:cs typeface="Times New Roman" charset="0"/>
              </a:rPr>
              <a:t>dari</a:t>
            </a:r>
            <a:r>
              <a:rPr lang="en-US" sz="2400" b="1" dirty="0" smtClean="0">
                <a:latin typeface="Corbel" charset="0"/>
                <a:cs typeface="Times New Roman" charset="0"/>
              </a:rPr>
              <a:t> </a:t>
            </a:r>
            <a:r>
              <a:rPr lang="en-US" sz="2400" b="1" dirty="0" err="1" smtClean="0">
                <a:latin typeface="Corbel" charset="0"/>
                <a:cs typeface="Times New Roman" charset="0"/>
              </a:rPr>
              <a:t>pihak</a:t>
            </a:r>
            <a:r>
              <a:rPr lang="en-US" sz="2400" b="1" dirty="0" smtClean="0">
                <a:latin typeface="Corbel" charset="0"/>
                <a:cs typeface="Times New Roman" charset="0"/>
              </a:rPr>
              <a:t> </a:t>
            </a:r>
            <a:r>
              <a:rPr lang="en-US" sz="2400" b="1" dirty="0" err="1" smtClean="0">
                <a:latin typeface="Corbel" charset="0"/>
                <a:cs typeface="Times New Roman" charset="0"/>
              </a:rPr>
              <a:t>suami</a:t>
            </a:r>
            <a:r>
              <a:rPr lang="en-US" sz="2400" b="1" dirty="0" smtClean="0">
                <a:latin typeface="Corbel" charset="0"/>
                <a:cs typeface="Times New Roman" charset="0"/>
              </a:rPr>
              <a:t> </a:t>
            </a:r>
            <a:r>
              <a:rPr lang="en-US" sz="2400" b="1" dirty="0" err="1" smtClean="0">
                <a:latin typeface="Corbel" charset="0"/>
                <a:cs typeface="Times New Roman" charset="0"/>
              </a:rPr>
              <a:t>dan</a:t>
            </a:r>
            <a:r>
              <a:rPr lang="en-US" sz="2400" b="1" dirty="0" smtClean="0">
                <a:latin typeface="Corbel" charset="0"/>
                <a:cs typeface="Times New Roman" charset="0"/>
              </a:rPr>
              <a:t> </a:t>
            </a:r>
            <a:r>
              <a:rPr lang="en-US" sz="2400" b="1" dirty="0" err="1" smtClean="0">
                <a:latin typeface="Corbel" charset="0"/>
                <a:cs typeface="Times New Roman" charset="0"/>
              </a:rPr>
              <a:t>istri</a:t>
            </a:r>
            <a:r>
              <a:rPr lang="en-US" sz="2400" b="1" dirty="0" smtClean="0">
                <a:latin typeface="Corbel" charset="0"/>
                <a:cs typeface="Times New Roman" charset="0"/>
              </a:rPr>
              <a:t>.</a:t>
            </a:r>
            <a:r>
              <a:rPr lang="en-US" sz="2400" b="1" dirty="0" smtClean="0">
                <a:latin typeface="Corbel" charset="0"/>
              </a:rPr>
              <a:t> </a:t>
            </a:r>
            <a:endParaRPr lang="en-US" sz="2400" b="1" dirty="0">
              <a:latin typeface="Corbel" charset="0"/>
            </a:endParaRPr>
          </a:p>
        </p:txBody>
      </p:sp>
    </p:spTree>
    <p:extLst>
      <p:ext uri="{BB962C8B-B14F-4D97-AF65-F5344CB8AC3E}">
        <p14:creationId xmlns:p14="http://schemas.microsoft.com/office/powerpoint/2010/main" val="37459855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lvl="0" indent="0">
              <a:buNone/>
            </a:pPr>
            <a:r>
              <a:rPr lang="id-ID" sz="2800" dirty="0"/>
              <a:t>Pengkajian lingkungan </a:t>
            </a:r>
            <a:endParaRPr lang="en-US" sz="2800" dirty="0"/>
          </a:p>
          <a:p>
            <a:pPr marL="514350" lvl="0" indent="-514350">
              <a:buFont typeface="+mj-lt"/>
              <a:buAutoNum type="arabicPeriod" startAt="15"/>
            </a:pPr>
            <a:r>
              <a:rPr lang="id-ID" sz="2800" dirty="0"/>
              <a:t>Karateristik rumah</a:t>
            </a:r>
            <a:endParaRPr lang="en-US" sz="2800" dirty="0"/>
          </a:p>
          <a:p>
            <a:pPr marL="514350" lvl="0" indent="-514350">
              <a:buFont typeface="+mj-lt"/>
              <a:buAutoNum type="arabicPeriod" startAt="15"/>
            </a:pPr>
            <a:r>
              <a:rPr lang="id-ID" sz="2800" dirty="0"/>
              <a:t>Karateristik tetangga dan masyarakat </a:t>
            </a:r>
            <a:endParaRPr lang="en-US" sz="2800" dirty="0"/>
          </a:p>
          <a:p>
            <a:pPr marL="514350" lvl="0" indent="-514350">
              <a:buFont typeface="+mj-lt"/>
              <a:buAutoNum type="arabicPeriod" startAt="15"/>
            </a:pPr>
            <a:r>
              <a:rPr lang="id-ID" sz="2800" dirty="0"/>
              <a:t>Mobilitas keluarga</a:t>
            </a:r>
            <a:endParaRPr lang="en-US" sz="2800" dirty="0"/>
          </a:p>
          <a:p>
            <a:pPr marL="514350" lvl="0" indent="-514350">
              <a:buFont typeface="+mj-lt"/>
              <a:buAutoNum type="arabicPeriod" startAt="15"/>
            </a:pPr>
            <a:r>
              <a:rPr lang="id-ID" sz="2800" dirty="0"/>
              <a:t>Perkumpulan keluarga dan interaksi dengan masyarakat</a:t>
            </a:r>
            <a:endParaRPr lang="en-US" sz="2800" dirty="0"/>
          </a:p>
          <a:p>
            <a:pPr marL="514350" lvl="0" indent="-514350">
              <a:buFont typeface="+mj-lt"/>
              <a:buAutoNum type="arabicPeriod" startAt="15"/>
            </a:pPr>
            <a:r>
              <a:rPr lang="id-ID" sz="2800" dirty="0"/>
              <a:t>Sistem pendukung keluarga</a:t>
            </a:r>
            <a:endParaRPr lang="en-US" sz="2800" dirty="0"/>
          </a:p>
        </p:txBody>
      </p:sp>
    </p:spTree>
    <p:extLst>
      <p:ext uri="{BB962C8B-B14F-4D97-AF65-F5344CB8AC3E}">
        <p14:creationId xmlns:p14="http://schemas.microsoft.com/office/powerpoint/2010/main" val="4629425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buFont typeface="Wingdings" charset="0"/>
              <a:buNone/>
            </a:pPr>
            <a:r>
              <a:rPr lang="en-US" sz="2800" b="1" dirty="0" err="1" smtClean="0">
                <a:solidFill>
                  <a:srgbClr val="FF0000"/>
                </a:solidFill>
                <a:latin typeface="Corbel" charset="0"/>
              </a:rPr>
              <a:t>Struktur</a:t>
            </a:r>
            <a:r>
              <a:rPr lang="en-US" sz="2800" b="1" dirty="0" smtClean="0">
                <a:solidFill>
                  <a:srgbClr val="FF0000"/>
                </a:solidFill>
                <a:latin typeface="Corbel" charset="0"/>
              </a:rPr>
              <a:t> </a:t>
            </a:r>
            <a:r>
              <a:rPr lang="en-US" sz="2800" b="1" dirty="0" err="1" smtClean="0">
                <a:solidFill>
                  <a:srgbClr val="FF0000"/>
                </a:solidFill>
                <a:latin typeface="Corbel" charset="0"/>
              </a:rPr>
              <a:t>Keluarga</a:t>
            </a:r>
            <a:endParaRPr lang="en-US" sz="2800" b="1" dirty="0" smtClean="0">
              <a:latin typeface="Corbel" charset="0"/>
            </a:endParaRPr>
          </a:p>
          <a:p>
            <a:pPr algn="just">
              <a:buFont typeface="Wingdings" charset="0"/>
              <a:buNone/>
            </a:pPr>
            <a:r>
              <a:rPr lang="en-US" sz="2800" dirty="0" smtClean="0">
                <a:latin typeface="Corbel" charset="0"/>
                <a:cs typeface="Times New Roman" charset="0"/>
              </a:rPr>
              <a:t>  </a:t>
            </a:r>
            <a:r>
              <a:rPr lang="en-US" sz="2800" dirty="0" smtClean="0">
                <a:solidFill>
                  <a:srgbClr val="3A8024"/>
                </a:solidFill>
                <a:latin typeface="Corbel" charset="0"/>
                <a:cs typeface="Times New Roman" charset="0"/>
              </a:rPr>
              <a:t>20)  </a:t>
            </a:r>
            <a:r>
              <a:rPr lang="en-US" sz="2800" dirty="0" err="1" smtClean="0">
                <a:solidFill>
                  <a:srgbClr val="3A8024"/>
                </a:solidFill>
                <a:latin typeface="Corbel" charset="0"/>
                <a:cs typeface="Times New Roman" charset="0"/>
              </a:rPr>
              <a:t>Pola</a:t>
            </a:r>
            <a:r>
              <a:rPr lang="en-US" sz="2800" dirty="0" smtClean="0">
                <a:solidFill>
                  <a:srgbClr val="3A8024"/>
                </a:solidFill>
                <a:latin typeface="Corbel" charset="0"/>
                <a:cs typeface="Times New Roman" charset="0"/>
              </a:rPr>
              <a:t> </a:t>
            </a:r>
            <a:r>
              <a:rPr lang="en-US" sz="2800" dirty="0" err="1" smtClean="0">
                <a:solidFill>
                  <a:srgbClr val="3A8024"/>
                </a:solidFill>
                <a:latin typeface="Corbel" charset="0"/>
                <a:cs typeface="Times New Roman" charset="0"/>
              </a:rPr>
              <a:t>komunikasi</a:t>
            </a:r>
            <a:r>
              <a:rPr lang="en-US" sz="2800" dirty="0" smtClean="0">
                <a:solidFill>
                  <a:srgbClr val="3A8024"/>
                </a:solidFill>
                <a:latin typeface="Corbel" charset="0"/>
                <a:cs typeface="Times New Roman" charset="0"/>
              </a:rPr>
              <a:t> </a:t>
            </a:r>
            <a:r>
              <a:rPr lang="en-US" sz="2800" dirty="0" err="1" smtClean="0">
                <a:solidFill>
                  <a:srgbClr val="3A8024"/>
                </a:solidFill>
                <a:latin typeface="Corbel" charset="0"/>
                <a:cs typeface="Times New Roman" charset="0"/>
              </a:rPr>
              <a:t>keluarga</a:t>
            </a:r>
            <a:endParaRPr lang="en-US" sz="2800" dirty="0" smtClean="0">
              <a:solidFill>
                <a:srgbClr val="3A8024"/>
              </a:solidFill>
              <a:latin typeface="Corbel" charset="0"/>
              <a:cs typeface="Times New Roman" charset="0"/>
            </a:endParaRPr>
          </a:p>
          <a:p>
            <a:pPr algn="just">
              <a:buFont typeface="Wingdings" charset="0"/>
              <a:buNone/>
            </a:pPr>
            <a:r>
              <a:rPr lang="en-US" sz="2800" dirty="0" smtClean="0">
                <a:latin typeface="Corbel" charset="0"/>
                <a:cs typeface="Times New Roman" charset="0"/>
              </a:rPr>
              <a:t>     </a:t>
            </a:r>
            <a:r>
              <a:rPr lang="en-US" sz="2800" dirty="0" err="1" smtClean="0">
                <a:latin typeface="Corbel" charset="0"/>
                <a:cs typeface="Times New Roman" charset="0"/>
              </a:rPr>
              <a:t>Menjelaskan</a:t>
            </a:r>
            <a:r>
              <a:rPr lang="en-US" sz="2800" dirty="0" smtClean="0">
                <a:latin typeface="Corbel" charset="0"/>
                <a:cs typeface="Times New Roman" charset="0"/>
              </a:rPr>
              <a:t> </a:t>
            </a:r>
            <a:r>
              <a:rPr lang="en-US" sz="2800" dirty="0" err="1" smtClean="0">
                <a:latin typeface="Corbel" charset="0"/>
                <a:cs typeface="Times New Roman" charset="0"/>
              </a:rPr>
              <a:t>mengenai</a:t>
            </a:r>
            <a:r>
              <a:rPr lang="en-US" sz="2800" dirty="0" smtClean="0">
                <a:latin typeface="Corbel" charset="0"/>
                <a:cs typeface="Times New Roman" charset="0"/>
              </a:rPr>
              <a:t> </a:t>
            </a:r>
            <a:r>
              <a:rPr lang="en-US" sz="2800" dirty="0" err="1" smtClean="0">
                <a:latin typeface="Corbel" charset="0"/>
                <a:cs typeface="Times New Roman" charset="0"/>
              </a:rPr>
              <a:t>cara</a:t>
            </a:r>
            <a:r>
              <a:rPr lang="en-US" sz="2800" dirty="0" smtClean="0">
                <a:latin typeface="Corbel" charset="0"/>
                <a:cs typeface="Times New Roman" charset="0"/>
              </a:rPr>
              <a:t> </a:t>
            </a:r>
            <a:r>
              <a:rPr lang="en-US" sz="2800" dirty="0" err="1" smtClean="0">
                <a:latin typeface="Corbel" charset="0"/>
                <a:cs typeface="Times New Roman" charset="0"/>
              </a:rPr>
              <a:t>berkomunikasi</a:t>
            </a:r>
            <a:r>
              <a:rPr lang="en-US" sz="2800" dirty="0" smtClean="0">
                <a:latin typeface="Corbel" charset="0"/>
                <a:cs typeface="Times New Roman" charset="0"/>
              </a:rPr>
              <a:t>        </a:t>
            </a:r>
            <a:r>
              <a:rPr lang="en-US" sz="2800" dirty="0" err="1" smtClean="0">
                <a:latin typeface="Corbel" charset="0"/>
                <a:cs typeface="Times New Roman" charset="0"/>
              </a:rPr>
              <a:t>antar</a:t>
            </a:r>
            <a:r>
              <a:rPr lang="en-US" sz="2800" dirty="0" smtClean="0">
                <a:latin typeface="Corbel" charset="0"/>
                <a:cs typeface="Times New Roman" charset="0"/>
              </a:rPr>
              <a:t> </a:t>
            </a:r>
            <a:r>
              <a:rPr lang="en-US" sz="2800" dirty="0" err="1" smtClean="0">
                <a:latin typeface="Corbel" charset="0"/>
                <a:cs typeface="Times New Roman" charset="0"/>
              </a:rPr>
              <a:t>anggota</a:t>
            </a:r>
            <a:r>
              <a:rPr lang="en-US" sz="2800" dirty="0" smtClean="0">
                <a:latin typeface="Corbel" charset="0"/>
                <a:cs typeface="Times New Roman" charset="0"/>
              </a:rPr>
              <a:t> </a:t>
            </a:r>
            <a:r>
              <a:rPr lang="en-US" sz="2800" dirty="0" err="1" smtClean="0">
                <a:latin typeface="Corbel" charset="0"/>
                <a:cs typeface="Times New Roman" charset="0"/>
              </a:rPr>
              <a:t>keluarga</a:t>
            </a:r>
            <a:r>
              <a:rPr lang="en-US" sz="2800" dirty="0" smtClean="0">
                <a:latin typeface="Corbel" charset="0"/>
                <a:cs typeface="Times New Roman" charset="0"/>
              </a:rPr>
              <a:t>.</a:t>
            </a:r>
          </a:p>
          <a:p>
            <a:pPr algn="just">
              <a:buFont typeface="Wingdings" charset="0"/>
              <a:buNone/>
            </a:pPr>
            <a:r>
              <a:rPr lang="en-US" sz="2800" dirty="0" smtClean="0">
                <a:latin typeface="Corbel" charset="0"/>
                <a:cs typeface="Times New Roman" charset="0"/>
              </a:rPr>
              <a:t>   </a:t>
            </a:r>
            <a:r>
              <a:rPr lang="en-US" sz="2800" dirty="0" smtClean="0">
                <a:solidFill>
                  <a:srgbClr val="3A8024"/>
                </a:solidFill>
                <a:latin typeface="Corbel" charset="0"/>
                <a:cs typeface="Times New Roman" charset="0"/>
              </a:rPr>
              <a:t>21)  </a:t>
            </a:r>
            <a:r>
              <a:rPr lang="en-US" sz="2800" dirty="0" err="1" smtClean="0">
                <a:solidFill>
                  <a:srgbClr val="3A8024"/>
                </a:solidFill>
                <a:latin typeface="Corbel" charset="0"/>
                <a:cs typeface="Times New Roman" charset="0"/>
              </a:rPr>
              <a:t>Struktur</a:t>
            </a:r>
            <a:r>
              <a:rPr lang="en-US" sz="2800" dirty="0" smtClean="0">
                <a:solidFill>
                  <a:srgbClr val="3A8024"/>
                </a:solidFill>
                <a:latin typeface="Corbel" charset="0"/>
                <a:cs typeface="Times New Roman" charset="0"/>
              </a:rPr>
              <a:t> </a:t>
            </a:r>
            <a:r>
              <a:rPr lang="en-US" sz="2800" dirty="0" err="1" smtClean="0">
                <a:solidFill>
                  <a:srgbClr val="3A8024"/>
                </a:solidFill>
                <a:latin typeface="Corbel" charset="0"/>
                <a:cs typeface="Times New Roman" charset="0"/>
              </a:rPr>
              <a:t>kekuatan</a:t>
            </a:r>
            <a:r>
              <a:rPr lang="en-US" sz="2800" dirty="0" smtClean="0">
                <a:solidFill>
                  <a:srgbClr val="3A8024"/>
                </a:solidFill>
                <a:latin typeface="Corbel" charset="0"/>
                <a:cs typeface="Times New Roman" charset="0"/>
              </a:rPr>
              <a:t> </a:t>
            </a:r>
            <a:r>
              <a:rPr lang="en-US" sz="2800" dirty="0" err="1" smtClean="0">
                <a:solidFill>
                  <a:srgbClr val="3A8024"/>
                </a:solidFill>
                <a:latin typeface="Corbel" charset="0"/>
                <a:cs typeface="Times New Roman" charset="0"/>
              </a:rPr>
              <a:t>keluarga</a:t>
            </a:r>
            <a:endParaRPr lang="en-US" sz="2800" dirty="0" smtClean="0">
              <a:solidFill>
                <a:srgbClr val="3A8024"/>
              </a:solidFill>
              <a:latin typeface="Corbel" charset="0"/>
              <a:cs typeface="Times New Roman" charset="0"/>
            </a:endParaRPr>
          </a:p>
          <a:p>
            <a:pPr algn="just">
              <a:buFont typeface="Wingdings" charset="0"/>
              <a:buNone/>
            </a:pPr>
            <a:r>
              <a:rPr lang="en-US" sz="2800" dirty="0" smtClean="0">
                <a:latin typeface="Corbel" charset="0"/>
                <a:cs typeface="Times New Roman" charset="0"/>
              </a:rPr>
              <a:t>     </a:t>
            </a:r>
            <a:r>
              <a:rPr lang="en-US" sz="2800" dirty="0" err="1" smtClean="0">
                <a:latin typeface="Corbel" charset="0"/>
                <a:cs typeface="Times New Roman" charset="0"/>
              </a:rPr>
              <a:t>Kemampuan</a:t>
            </a:r>
            <a:r>
              <a:rPr lang="en-US" sz="2800" dirty="0" smtClean="0">
                <a:latin typeface="Corbel" charset="0"/>
                <a:cs typeface="Times New Roman" charset="0"/>
              </a:rPr>
              <a:t> </a:t>
            </a:r>
            <a:r>
              <a:rPr lang="en-US" sz="2800" dirty="0" err="1" smtClean="0">
                <a:latin typeface="Corbel" charset="0"/>
                <a:cs typeface="Times New Roman" charset="0"/>
              </a:rPr>
              <a:t>anggota</a:t>
            </a:r>
            <a:r>
              <a:rPr lang="en-US" sz="2800" dirty="0" smtClean="0">
                <a:latin typeface="Corbel" charset="0"/>
                <a:cs typeface="Times New Roman" charset="0"/>
              </a:rPr>
              <a:t> </a:t>
            </a:r>
            <a:r>
              <a:rPr lang="en-US" sz="2800" dirty="0" err="1" smtClean="0">
                <a:latin typeface="Corbel" charset="0"/>
                <a:cs typeface="Times New Roman" charset="0"/>
              </a:rPr>
              <a:t>keluarga</a:t>
            </a:r>
            <a:r>
              <a:rPr lang="en-US" sz="2800" dirty="0" smtClean="0">
                <a:latin typeface="Corbel" charset="0"/>
                <a:cs typeface="Times New Roman" charset="0"/>
              </a:rPr>
              <a:t> </a:t>
            </a:r>
            <a:r>
              <a:rPr lang="en-US" sz="2800" dirty="0" err="1" smtClean="0">
                <a:latin typeface="Corbel" charset="0"/>
                <a:cs typeface="Times New Roman" charset="0"/>
              </a:rPr>
              <a:t>mengendalikan</a:t>
            </a:r>
            <a:r>
              <a:rPr lang="en-US" sz="2800" dirty="0" smtClean="0">
                <a:latin typeface="Corbel" charset="0"/>
                <a:cs typeface="Times New Roman" charset="0"/>
              </a:rPr>
              <a:t> </a:t>
            </a:r>
            <a:r>
              <a:rPr lang="en-US" sz="2800" dirty="0" err="1" smtClean="0">
                <a:latin typeface="Corbel" charset="0"/>
                <a:cs typeface="Times New Roman" charset="0"/>
              </a:rPr>
              <a:t>dan</a:t>
            </a:r>
            <a:r>
              <a:rPr lang="en-US" sz="2800" dirty="0" smtClean="0">
                <a:latin typeface="Corbel" charset="0"/>
                <a:cs typeface="Times New Roman" charset="0"/>
              </a:rPr>
              <a:t> </a:t>
            </a:r>
            <a:r>
              <a:rPr lang="en-US" sz="2800" dirty="0" err="1" smtClean="0">
                <a:latin typeface="Corbel" charset="0"/>
                <a:cs typeface="Times New Roman" charset="0"/>
              </a:rPr>
              <a:t>mempengaruhi</a:t>
            </a:r>
            <a:r>
              <a:rPr lang="en-US" sz="2800" dirty="0" smtClean="0">
                <a:latin typeface="Corbel" charset="0"/>
                <a:cs typeface="Times New Roman" charset="0"/>
              </a:rPr>
              <a:t> orang lain </a:t>
            </a:r>
            <a:r>
              <a:rPr lang="en-US" sz="2800" dirty="0" err="1" smtClean="0">
                <a:latin typeface="Corbel" charset="0"/>
                <a:cs typeface="Times New Roman" charset="0"/>
              </a:rPr>
              <a:t>untuk</a:t>
            </a:r>
            <a:r>
              <a:rPr lang="en-US" sz="2800" dirty="0" smtClean="0">
                <a:latin typeface="Corbel" charset="0"/>
                <a:cs typeface="Times New Roman" charset="0"/>
              </a:rPr>
              <a:t> </a:t>
            </a:r>
            <a:r>
              <a:rPr lang="en-US" sz="2800" dirty="0" err="1" smtClean="0">
                <a:latin typeface="Corbel" charset="0"/>
                <a:cs typeface="Times New Roman" charset="0"/>
              </a:rPr>
              <a:t>merubah</a:t>
            </a:r>
            <a:r>
              <a:rPr lang="en-US" sz="2800" dirty="0" smtClean="0">
                <a:latin typeface="Corbel" charset="0"/>
                <a:cs typeface="Times New Roman" charset="0"/>
              </a:rPr>
              <a:t> </a:t>
            </a:r>
            <a:r>
              <a:rPr lang="en-US" sz="2800" dirty="0" err="1" smtClean="0">
                <a:latin typeface="Corbel" charset="0"/>
                <a:cs typeface="Times New Roman" charset="0"/>
              </a:rPr>
              <a:t>perilaku</a:t>
            </a:r>
            <a:r>
              <a:rPr lang="en-US" sz="2800" dirty="0" smtClean="0">
                <a:latin typeface="Corbel" charset="0"/>
                <a:cs typeface="Times New Roman" charset="0"/>
              </a:rPr>
              <a:t>.</a:t>
            </a:r>
          </a:p>
          <a:p>
            <a:pPr>
              <a:buFont typeface="Wingdings" charset="0"/>
              <a:buNone/>
            </a:pPr>
            <a:endParaRPr lang="en-US" sz="2800" dirty="0">
              <a:latin typeface="Corbel" charset="0"/>
            </a:endParaRPr>
          </a:p>
        </p:txBody>
      </p:sp>
    </p:spTree>
    <p:extLst>
      <p:ext uri="{BB962C8B-B14F-4D97-AF65-F5344CB8AC3E}">
        <p14:creationId xmlns:p14="http://schemas.microsoft.com/office/powerpoint/2010/main" val="25249743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buFont typeface="Wingdings" charset="0"/>
              <a:buNone/>
            </a:pPr>
            <a:r>
              <a:rPr lang="en-US" sz="2800" dirty="0" smtClean="0">
                <a:solidFill>
                  <a:schemeClr val="accent1"/>
                </a:solidFill>
                <a:latin typeface="Corbel" charset="0"/>
                <a:cs typeface="Times New Roman" charset="0"/>
              </a:rPr>
              <a:t>22)  </a:t>
            </a:r>
            <a:r>
              <a:rPr lang="en-US" sz="2800" dirty="0" err="1" smtClean="0">
                <a:solidFill>
                  <a:schemeClr val="accent1"/>
                </a:solidFill>
                <a:latin typeface="Corbel" charset="0"/>
                <a:cs typeface="Times New Roman" charset="0"/>
              </a:rPr>
              <a:t>Struktur</a:t>
            </a:r>
            <a:r>
              <a:rPr lang="en-US" sz="2800" dirty="0" smtClean="0">
                <a:solidFill>
                  <a:schemeClr val="accent1"/>
                </a:solidFill>
                <a:latin typeface="Corbel" charset="0"/>
                <a:cs typeface="Times New Roman" charset="0"/>
              </a:rPr>
              <a:t> </a:t>
            </a:r>
            <a:r>
              <a:rPr lang="en-US" sz="2800" dirty="0" err="1" smtClean="0">
                <a:solidFill>
                  <a:schemeClr val="accent1"/>
                </a:solidFill>
                <a:latin typeface="Corbel" charset="0"/>
                <a:cs typeface="Times New Roman" charset="0"/>
              </a:rPr>
              <a:t>peran</a:t>
            </a:r>
            <a:endParaRPr lang="en-US" sz="2800" dirty="0" smtClean="0">
              <a:solidFill>
                <a:schemeClr val="accent1"/>
              </a:solidFill>
              <a:latin typeface="Corbel" charset="0"/>
              <a:cs typeface="Times New Roman" charset="0"/>
            </a:endParaRPr>
          </a:p>
          <a:p>
            <a:pPr algn="just">
              <a:buFont typeface="Wingdings" charset="0"/>
              <a:buNone/>
            </a:pPr>
            <a:r>
              <a:rPr lang="en-US" sz="2800" dirty="0" smtClean="0">
                <a:latin typeface="Corbel" charset="0"/>
                <a:cs typeface="Times New Roman" charset="0"/>
              </a:rPr>
              <a:t>   </a:t>
            </a:r>
            <a:r>
              <a:rPr lang="en-US" sz="2800" dirty="0" err="1" smtClean="0">
                <a:latin typeface="Corbel" charset="0"/>
                <a:cs typeface="Times New Roman" charset="0"/>
              </a:rPr>
              <a:t>Menjelaskan</a:t>
            </a:r>
            <a:r>
              <a:rPr lang="en-US" sz="2800" dirty="0" smtClean="0">
                <a:latin typeface="Corbel" charset="0"/>
                <a:cs typeface="Times New Roman" charset="0"/>
              </a:rPr>
              <a:t> </a:t>
            </a:r>
            <a:r>
              <a:rPr lang="en-US" sz="2800" dirty="0" err="1" smtClean="0">
                <a:latin typeface="Corbel" charset="0"/>
                <a:cs typeface="Times New Roman" charset="0"/>
              </a:rPr>
              <a:t>peran</a:t>
            </a:r>
            <a:r>
              <a:rPr lang="en-US" sz="2800" dirty="0" smtClean="0">
                <a:latin typeface="Corbel" charset="0"/>
                <a:cs typeface="Times New Roman" charset="0"/>
              </a:rPr>
              <a:t> </a:t>
            </a:r>
            <a:r>
              <a:rPr lang="en-US" sz="2800" dirty="0" err="1" smtClean="0">
                <a:latin typeface="Corbel" charset="0"/>
                <a:cs typeface="Times New Roman" charset="0"/>
              </a:rPr>
              <a:t>dari</a:t>
            </a:r>
            <a:r>
              <a:rPr lang="en-US" sz="2800" dirty="0" smtClean="0">
                <a:latin typeface="Corbel" charset="0"/>
                <a:cs typeface="Times New Roman" charset="0"/>
              </a:rPr>
              <a:t> </a:t>
            </a:r>
            <a:r>
              <a:rPr lang="en-US" sz="2800" dirty="0" err="1" smtClean="0">
                <a:latin typeface="Corbel" charset="0"/>
                <a:cs typeface="Times New Roman" charset="0"/>
              </a:rPr>
              <a:t>masing-masing</a:t>
            </a:r>
            <a:r>
              <a:rPr lang="en-US" sz="2800" dirty="0" smtClean="0">
                <a:latin typeface="Corbel" charset="0"/>
                <a:cs typeface="Times New Roman" charset="0"/>
              </a:rPr>
              <a:t> </a:t>
            </a:r>
            <a:r>
              <a:rPr lang="en-US" sz="2800" dirty="0" err="1" smtClean="0">
                <a:latin typeface="Corbel" charset="0"/>
                <a:cs typeface="Times New Roman" charset="0"/>
              </a:rPr>
              <a:t>anggota</a:t>
            </a:r>
            <a:r>
              <a:rPr lang="en-US" sz="2800" dirty="0" smtClean="0">
                <a:latin typeface="Corbel" charset="0"/>
                <a:cs typeface="Times New Roman" charset="0"/>
              </a:rPr>
              <a:t> </a:t>
            </a:r>
            <a:r>
              <a:rPr lang="en-US" sz="2800" dirty="0" err="1" smtClean="0">
                <a:latin typeface="Corbel" charset="0"/>
                <a:cs typeface="Times New Roman" charset="0"/>
              </a:rPr>
              <a:t>keluarga</a:t>
            </a:r>
            <a:r>
              <a:rPr lang="en-US" sz="2800" dirty="0" smtClean="0">
                <a:latin typeface="Corbel" charset="0"/>
                <a:cs typeface="Times New Roman" charset="0"/>
              </a:rPr>
              <a:t> </a:t>
            </a:r>
            <a:r>
              <a:rPr lang="en-US" sz="2800" dirty="0" err="1" smtClean="0">
                <a:latin typeface="Corbel" charset="0"/>
                <a:cs typeface="Times New Roman" charset="0"/>
              </a:rPr>
              <a:t>baik</a:t>
            </a:r>
            <a:r>
              <a:rPr lang="en-US" sz="2800" dirty="0" smtClean="0">
                <a:latin typeface="Corbel" charset="0"/>
                <a:cs typeface="Times New Roman" charset="0"/>
              </a:rPr>
              <a:t> </a:t>
            </a:r>
            <a:r>
              <a:rPr lang="en-US" sz="2800" dirty="0" err="1" smtClean="0">
                <a:latin typeface="Corbel" charset="0"/>
                <a:cs typeface="Times New Roman" charset="0"/>
              </a:rPr>
              <a:t>secara</a:t>
            </a:r>
            <a:r>
              <a:rPr lang="en-US" sz="2800" dirty="0" smtClean="0">
                <a:latin typeface="Corbel" charset="0"/>
                <a:cs typeface="Times New Roman" charset="0"/>
              </a:rPr>
              <a:t> formal </a:t>
            </a:r>
            <a:r>
              <a:rPr lang="en-US" sz="2800" dirty="0" err="1" smtClean="0">
                <a:latin typeface="Corbel" charset="0"/>
                <a:cs typeface="Times New Roman" charset="0"/>
              </a:rPr>
              <a:t>maupun</a:t>
            </a:r>
            <a:r>
              <a:rPr lang="en-US" sz="2800" dirty="0" smtClean="0">
                <a:latin typeface="Corbel" charset="0"/>
                <a:cs typeface="Times New Roman" charset="0"/>
              </a:rPr>
              <a:t> informal.</a:t>
            </a:r>
          </a:p>
          <a:p>
            <a:pPr algn="just">
              <a:buFont typeface="Wingdings" charset="0"/>
              <a:buNone/>
            </a:pPr>
            <a:endParaRPr lang="en-US" sz="2800" dirty="0" smtClean="0">
              <a:latin typeface="Corbel" charset="0"/>
              <a:cs typeface="Times New Roman" charset="0"/>
            </a:endParaRPr>
          </a:p>
          <a:p>
            <a:pPr algn="just">
              <a:buFont typeface="Wingdings" charset="0"/>
              <a:buNone/>
            </a:pPr>
            <a:r>
              <a:rPr lang="en-US" sz="2800" dirty="0" smtClean="0">
                <a:latin typeface="Corbel" charset="0"/>
                <a:cs typeface="Times New Roman" charset="0"/>
              </a:rPr>
              <a:t> </a:t>
            </a:r>
            <a:r>
              <a:rPr lang="en-US" sz="2800" dirty="0" smtClean="0">
                <a:solidFill>
                  <a:schemeClr val="accent1"/>
                </a:solidFill>
                <a:latin typeface="Corbel" charset="0"/>
                <a:cs typeface="Times New Roman" charset="0"/>
              </a:rPr>
              <a:t>23)  </a:t>
            </a:r>
            <a:r>
              <a:rPr lang="en-US" sz="2800" dirty="0" err="1" smtClean="0">
                <a:solidFill>
                  <a:schemeClr val="accent1"/>
                </a:solidFill>
                <a:latin typeface="Corbel" charset="0"/>
                <a:cs typeface="Times New Roman" charset="0"/>
              </a:rPr>
              <a:t>Nilai</a:t>
            </a:r>
            <a:r>
              <a:rPr lang="en-US" sz="2800" dirty="0" smtClean="0">
                <a:solidFill>
                  <a:schemeClr val="accent1"/>
                </a:solidFill>
                <a:latin typeface="Corbel" charset="0"/>
                <a:cs typeface="Times New Roman" charset="0"/>
              </a:rPr>
              <a:t> </a:t>
            </a:r>
            <a:r>
              <a:rPr lang="en-US" sz="2800" dirty="0" err="1" smtClean="0">
                <a:solidFill>
                  <a:schemeClr val="accent1"/>
                </a:solidFill>
                <a:latin typeface="Corbel" charset="0"/>
                <a:cs typeface="Times New Roman" charset="0"/>
              </a:rPr>
              <a:t>atau</a:t>
            </a:r>
            <a:r>
              <a:rPr lang="en-US" sz="2800" dirty="0" smtClean="0">
                <a:solidFill>
                  <a:schemeClr val="accent1"/>
                </a:solidFill>
                <a:latin typeface="Corbel" charset="0"/>
                <a:cs typeface="Times New Roman" charset="0"/>
              </a:rPr>
              <a:t> </a:t>
            </a:r>
            <a:r>
              <a:rPr lang="en-US" sz="2800" dirty="0" err="1" smtClean="0">
                <a:solidFill>
                  <a:schemeClr val="accent1"/>
                </a:solidFill>
                <a:latin typeface="Corbel" charset="0"/>
                <a:cs typeface="Times New Roman" charset="0"/>
              </a:rPr>
              <a:t>norma</a:t>
            </a:r>
            <a:r>
              <a:rPr lang="en-US" sz="2800" dirty="0" smtClean="0">
                <a:solidFill>
                  <a:schemeClr val="accent1"/>
                </a:solidFill>
                <a:latin typeface="Corbel" charset="0"/>
                <a:cs typeface="Times New Roman" charset="0"/>
              </a:rPr>
              <a:t> </a:t>
            </a:r>
            <a:r>
              <a:rPr lang="en-US" sz="2800" dirty="0" err="1" smtClean="0">
                <a:solidFill>
                  <a:schemeClr val="accent1"/>
                </a:solidFill>
                <a:latin typeface="Corbel" charset="0"/>
                <a:cs typeface="Times New Roman" charset="0"/>
              </a:rPr>
              <a:t>keluarga</a:t>
            </a:r>
            <a:endParaRPr lang="en-US" sz="2800" dirty="0" smtClean="0">
              <a:solidFill>
                <a:schemeClr val="accent1"/>
              </a:solidFill>
              <a:latin typeface="Corbel" charset="0"/>
              <a:cs typeface="Times New Roman" charset="0"/>
            </a:endParaRPr>
          </a:p>
          <a:p>
            <a:pPr algn="just">
              <a:buFont typeface="Wingdings" charset="0"/>
              <a:buNone/>
            </a:pPr>
            <a:r>
              <a:rPr lang="en-US" sz="2800" dirty="0" smtClean="0">
                <a:latin typeface="Corbel" charset="0"/>
                <a:cs typeface="Times New Roman" charset="0"/>
              </a:rPr>
              <a:t>   </a:t>
            </a:r>
            <a:r>
              <a:rPr lang="en-US" sz="2800" dirty="0" err="1" smtClean="0">
                <a:latin typeface="Corbel" charset="0"/>
                <a:cs typeface="Times New Roman" charset="0"/>
              </a:rPr>
              <a:t>Menjelaskan</a:t>
            </a:r>
            <a:r>
              <a:rPr lang="en-US" sz="2800" dirty="0" smtClean="0">
                <a:latin typeface="Corbel" charset="0"/>
                <a:cs typeface="Times New Roman" charset="0"/>
              </a:rPr>
              <a:t> </a:t>
            </a:r>
            <a:r>
              <a:rPr lang="en-US" sz="2800" dirty="0" err="1" smtClean="0">
                <a:latin typeface="Corbel" charset="0"/>
                <a:cs typeface="Times New Roman" charset="0"/>
              </a:rPr>
              <a:t>mengenai</a:t>
            </a:r>
            <a:r>
              <a:rPr lang="en-US" sz="2800" dirty="0" smtClean="0">
                <a:latin typeface="Corbel" charset="0"/>
                <a:cs typeface="Times New Roman" charset="0"/>
              </a:rPr>
              <a:t> </a:t>
            </a:r>
            <a:r>
              <a:rPr lang="en-US" sz="2800" dirty="0" err="1" smtClean="0">
                <a:latin typeface="Corbel" charset="0"/>
                <a:cs typeface="Times New Roman" charset="0"/>
              </a:rPr>
              <a:t>nilai</a:t>
            </a:r>
            <a:r>
              <a:rPr lang="en-US" sz="2800" dirty="0" smtClean="0">
                <a:latin typeface="Corbel" charset="0"/>
                <a:cs typeface="Times New Roman" charset="0"/>
              </a:rPr>
              <a:t> </a:t>
            </a:r>
            <a:r>
              <a:rPr lang="en-US" sz="2800" dirty="0" err="1" smtClean="0">
                <a:latin typeface="Corbel" charset="0"/>
                <a:cs typeface="Times New Roman" charset="0"/>
              </a:rPr>
              <a:t>dan</a:t>
            </a:r>
            <a:r>
              <a:rPr lang="en-US" sz="2800" dirty="0" smtClean="0">
                <a:latin typeface="Corbel" charset="0"/>
                <a:cs typeface="Times New Roman" charset="0"/>
              </a:rPr>
              <a:t> </a:t>
            </a:r>
            <a:r>
              <a:rPr lang="en-US" sz="2800" dirty="0" err="1" smtClean="0">
                <a:latin typeface="Corbel" charset="0"/>
                <a:cs typeface="Times New Roman" charset="0"/>
              </a:rPr>
              <a:t>norma</a:t>
            </a:r>
            <a:r>
              <a:rPr lang="en-US" sz="2800" dirty="0" smtClean="0">
                <a:latin typeface="Corbel" charset="0"/>
                <a:cs typeface="Times New Roman" charset="0"/>
              </a:rPr>
              <a:t> yang </a:t>
            </a:r>
            <a:r>
              <a:rPr lang="en-US" sz="2800" dirty="0" err="1" smtClean="0">
                <a:latin typeface="Corbel" charset="0"/>
                <a:cs typeface="Times New Roman" charset="0"/>
              </a:rPr>
              <a:t>dianut</a:t>
            </a:r>
            <a:r>
              <a:rPr lang="en-US" sz="2800" dirty="0" smtClean="0">
                <a:latin typeface="Corbel" charset="0"/>
                <a:cs typeface="Times New Roman" charset="0"/>
              </a:rPr>
              <a:t> </a:t>
            </a:r>
            <a:r>
              <a:rPr lang="en-US" sz="2800" dirty="0" err="1" smtClean="0">
                <a:latin typeface="Corbel" charset="0"/>
                <a:cs typeface="Times New Roman" charset="0"/>
              </a:rPr>
              <a:t>oleh</a:t>
            </a:r>
            <a:r>
              <a:rPr lang="en-US" sz="2800" dirty="0" smtClean="0">
                <a:latin typeface="Corbel" charset="0"/>
                <a:cs typeface="Times New Roman" charset="0"/>
              </a:rPr>
              <a:t> </a:t>
            </a:r>
            <a:r>
              <a:rPr lang="en-US" sz="2800" dirty="0" err="1" smtClean="0">
                <a:latin typeface="Corbel" charset="0"/>
                <a:cs typeface="Times New Roman" charset="0"/>
              </a:rPr>
              <a:t>keluarga</a:t>
            </a:r>
            <a:r>
              <a:rPr lang="en-US" sz="2800" dirty="0" smtClean="0">
                <a:latin typeface="Corbel" charset="0"/>
                <a:cs typeface="Times New Roman" charset="0"/>
              </a:rPr>
              <a:t>, yang </a:t>
            </a:r>
            <a:r>
              <a:rPr lang="en-US" sz="2800" dirty="0" err="1" smtClean="0">
                <a:latin typeface="Corbel" charset="0"/>
                <a:cs typeface="Times New Roman" charset="0"/>
              </a:rPr>
              <a:t>berhubungan</a:t>
            </a:r>
            <a:r>
              <a:rPr lang="en-US" sz="2800" dirty="0" smtClean="0">
                <a:latin typeface="Corbel" charset="0"/>
                <a:cs typeface="Times New Roman" charset="0"/>
              </a:rPr>
              <a:t> </a:t>
            </a:r>
            <a:r>
              <a:rPr lang="en-US" sz="2800" dirty="0" err="1" smtClean="0">
                <a:latin typeface="Corbel" charset="0"/>
                <a:cs typeface="Times New Roman" charset="0"/>
              </a:rPr>
              <a:t>dengan</a:t>
            </a:r>
            <a:r>
              <a:rPr lang="en-US" sz="2800" dirty="0" smtClean="0">
                <a:latin typeface="Corbel" charset="0"/>
                <a:cs typeface="Times New Roman" charset="0"/>
              </a:rPr>
              <a:t> </a:t>
            </a:r>
            <a:r>
              <a:rPr lang="en-US" sz="2800" dirty="0" err="1" smtClean="0">
                <a:latin typeface="Corbel" charset="0"/>
                <a:cs typeface="Times New Roman" charset="0"/>
              </a:rPr>
              <a:t>kesehatan</a:t>
            </a:r>
            <a:r>
              <a:rPr lang="en-US" sz="2800" dirty="0" smtClean="0">
                <a:latin typeface="Corbel" charset="0"/>
                <a:cs typeface="Times New Roman" charset="0"/>
              </a:rPr>
              <a:t>.</a:t>
            </a:r>
            <a:endParaRPr lang="en-US" sz="2800" dirty="0">
              <a:latin typeface="Corbel" charset="0"/>
              <a:cs typeface="Times New Roman" charset="0"/>
            </a:endParaRPr>
          </a:p>
        </p:txBody>
      </p:sp>
    </p:spTree>
    <p:extLst>
      <p:ext uri="{BB962C8B-B14F-4D97-AF65-F5344CB8AC3E}">
        <p14:creationId xmlns:p14="http://schemas.microsoft.com/office/powerpoint/2010/main" val="23493730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buFont typeface="Wingdings" charset="0"/>
              <a:buNone/>
            </a:pPr>
            <a:r>
              <a:rPr lang="en-US" sz="2800" b="1" dirty="0" err="1">
                <a:solidFill>
                  <a:srgbClr val="FB6F9E"/>
                </a:solidFill>
                <a:latin typeface="Corbel" charset="0"/>
                <a:cs typeface="Times New Roman" charset="0"/>
              </a:rPr>
              <a:t>Fungsi</a:t>
            </a:r>
            <a:r>
              <a:rPr lang="en-US" sz="2800" b="1" dirty="0">
                <a:solidFill>
                  <a:srgbClr val="FB6F9E"/>
                </a:solidFill>
                <a:latin typeface="Corbel" charset="0"/>
                <a:cs typeface="Times New Roman" charset="0"/>
              </a:rPr>
              <a:t> </a:t>
            </a:r>
            <a:r>
              <a:rPr lang="en-US" sz="2800" b="1" dirty="0" err="1">
                <a:solidFill>
                  <a:srgbClr val="FB6F9E"/>
                </a:solidFill>
                <a:latin typeface="Corbel" charset="0"/>
                <a:cs typeface="Times New Roman" charset="0"/>
              </a:rPr>
              <a:t>keluarga</a:t>
            </a:r>
            <a:endParaRPr lang="en-US" sz="2800" b="1" dirty="0">
              <a:solidFill>
                <a:srgbClr val="FB6F9E"/>
              </a:solidFill>
              <a:latin typeface="Corbel" charset="0"/>
              <a:cs typeface="Times New Roman" charset="0"/>
            </a:endParaRPr>
          </a:p>
          <a:p>
            <a:pPr>
              <a:buFont typeface="Wingdings" charset="0"/>
              <a:buNone/>
            </a:pPr>
            <a:r>
              <a:rPr lang="en-US" sz="2800" dirty="0">
                <a:latin typeface="Corbel" charset="0"/>
                <a:cs typeface="Times New Roman" charset="0"/>
              </a:rPr>
              <a:t> </a:t>
            </a:r>
          </a:p>
          <a:p>
            <a:pPr>
              <a:buFont typeface="Wingdings" charset="0"/>
              <a:buNone/>
            </a:pPr>
            <a:r>
              <a:rPr lang="en-US" sz="2800" dirty="0">
                <a:latin typeface="Corbel" charset="0"/>
                <a:cs typeface="Times New Roman" charset="0"/>
              </a:rPr>
              <a:t>   </a:t>
            </a:r>
            <a:r>
              <a:rPr lang="en-US" sz="2800" dirty="0" smtClean="0">
                <a:latin typeface="Corbel" charset="0"/>
                <a:cs typeface="Times New Roman" charset="0"/>
              </a:rPr>
              <a:t>24. </a:t>
            </a:r>
            <a:r>
              <a:rPr lang="en-US" sz="2800" dirty="0" err="1" smtClean="0">
                <a:solidFill>
                  <a:schemeClr val="accent1"/>
                </a:solidFill>
                <a:latin typeface="Corbel" charset="0"/>
                <a:cs typeface="Times New Roman" charset="0"/>
              </a:rPr>
              <a:t>Fungsi</a:t>
            </a:r>
            <a:r>
              <a:rPr lang="en-US" sz="2800" dirty="0" smtClean="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afektif</a:t>
            </a:r>
            <a:endParaRPr lang="en-US" sz="2800" dirty="0">
              <a:solidFill>
                <a:schemeClr val="accent1"/>
              </a:solidFill>
              <a:latin typeface="Corbel" charset="0"/>
              <a:cs typeface="Times New Roman" charset="0"/>
            </a:endParaRPr>
          </a:p>
          <a:p>
            <a:pPr>
              <a:buFont typeface="Wingdings" charset="0"/>
              <a:buNone/>
            </a:pPr>
            <a:r>
              <a:rPr lang="en-US" sz="2800" dirty="0">
                <a:latin typeface="Corbel" charset="0"/>
                <a:cs typeface="Times New Roman" charset="0"/>
              </a:rPr>
              <a:t>   Hal yang </a:t>
            </a:r>
            <a:r>
              <a:rPr lang="en-US" sz="2800" dirty="0" err="1">
                <a:latin typeface="Corbel" charset="0"/>
                <a:cs typeface="Times New Roman" charset="0"/>
              </a:rPr>
              <a:t>perlu</a:t>
            </a:r>
            <a:r>
              <a:rPr lang="en-US" sz="2800" dirty="0">
                <a:latin typeface="Corbel" charset="0"/>
                <a:cs typeface="Times New Roman" charset="0"/>
              </a:rPr>
              <a:t> </a:t>
            </a:r>
            <a:r>
              <a:rPr lang="en-US" sz="2800" dirty="0" err="1">
                <a:latin typeface="Corbel" charset="0"/>
                <a:cs typeface="Times New Roman" charset="0"/>
              </a:rPr>
              <a:t>dikaji</a:t>
            </a:r>
            <a:r>
              <a:rPr lang="en-US" sz="2800" dirty="0">
                <a:latin typeface="Corbel" charset="0"/>
                <a:cs typeface="Times New Roman" charset="0"/>
              </a:rPr>
              <a:t> </a:t>
            </a:r>
            <a:r>
              <a:rPr lang="en-US" sz="2800" dirty="0" err="1">
                <a:latin typeface="Corbel" charset="0"/>
                <a:cs typeface="Times New Roman" charset="0"/>
              </a:rPr>
              <a:t>yaitu</a:t>
            </a:r>
            <a:r>
              <a:rPr lang="en-US" sz="2800" dirty="0">
                <a:latin typeface="Corbel" charset="0"/>
                <a:cs typeface="Times New Roman" charset="0"/>
              </a:rPr>
              <a:t> </a:t>
            </a:r>
            <a:r>
              <a:rPr lang="en-US" sz="2800" dirty="0" err="1">
                <a:latin typeface="Corbel" charset="0"/>
                <a:cs typeface="Times New Roman" charset="0"/>
              </a:rPr>
              <a:t>gambaran</a:t>
            </a:r>
            <a:r>
              <a:rPr lang="en-US" sz="2800" dirty="0">
                <a:latin typeface="Corbel" charset="0"/>
                <a:cs typeface="Times New Roman" charset="0"/>
              </a:rPr>
              <a:t> </a:t>
            </a:r>
            <a:r>
              <a:rPr lang="en-US" sz="2800" dirty="0" err="1">
                <a:latin typeface="Corbel" charset="0"/>
                <a:cs typeface="Times New Roman" charset="0"/>
              </a:rPr>
              <a:t>diri</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perasaan</a:t>
            </a:r>
            <a:r>
              <a:rPr lang="en-US" sz="2800" dirty="0">
                <a:latin typeface="Corbel" charset="0"/>
                <a:cs typeface="Times New Roman" charset="0"/>
              </a:rPr>
              <a:t> </a:t>
            </a:r>
            <a:r>
              <a:rPr lang="en-US" sz="2800" dirty="0" err="1">
                <a:latin typeface="Corbel" charset="0"/>
                <a:cs typeface="Times New Roman" charset="0"/>
              </a:rPr>
              <a:t>memiliki</a:t>
            </a:r>
            <a:r>
              <a:rPr lang="en-US" sz="2800" dirty="0">
                <a:latin typeface="Corbel" charset="0"/>
                <a:cs typeface="Times New Roman" charset="0"/>
              </a:rPr>
              <a:t> </a:t>
            </a:r>
            <a:r>
              <a:rPr lang="en-US" sz="2800" dirty="0" err="1">
                <a:latin typeface="Corbel" charset="0"/>
                <a:cs typeface="Times New Roman" charset="0"/>
              </a:rPr>
              <a:t>dalam</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dukungan</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terhadap</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lainnya</a:t>
            </a:r>
            <a:r>
              <a:rPr lang="en-US" sz="2800" dirty="0">
                <a:latin typeface="Corbel" charset="0"/>
                <a:cs typeface="Times New Roman" charset="0"/>
              </a:rPr>
              <a:t>, </a:t>
            </a:r>
            <a:r>
              <a:rPr lang="en-US" sz="2800" dirty="0" err="1">
                <a:latin typeface="Corbel" charset="0"/>
                <a:cs typeface="Times New Roman" charset="0"/>
              </a:rPr>
              <a:t>bagaimana</a:t>
            </a:r>
            <a:r>
              <a:rPr lang="en-US" sz="2800" dirty="0">
                <a:latin typeface="Corbel" charset="0"/>
                <a:cs typeface="Times New Roman" charset="0"/>
              </a:rPr>
              <a:t> </a:t>
            </a:r>
            <a:r>
              <a:rPr lang="en-US" sz="2800" dirty="0" err="1">
                <a:latin typeface="Corbel" charset="0"/>
                <a:cs typeface="Times New Roman" charset="0"/>
              </a:rPr>
              <a:t>kehangatan</a:t>
            </a:r>
            <a:r>
              <a:rPr lang="en-US" sz="2800" dirty="0">
                <a:latin typeface="Corbel" charset="0"/>
                <a:cs typeface="Times New Roman" charset="0"/>
              </a:rPr>
              <a:t> </a:t>
            </a:r>
            <a:r>
              <a:rPr lang="en-US" sz="2800" dirty="0" err="1">
                <a:latin typeface="Corbel" charset="0"/>
                <a:cs typeface="Times New Roman" charset="0"/>
              </a:rPr>
              <a:t>tercipta</a:t>
            </a:r>
            <a:r>
              <a:rPr lang="en-US" sz="2800" dirty="0">
                <a:latin typeface="Corbel" charset="0"/>
                <a:cs typeface="Times New Roman" charset="0"/>
              </a:rPr>
              <a:t> </a:t>
            </a:r>
            <a:r>
              <a:rPr lang="en-US" sz="2800" dirty="0" err="1">
                <a:latin typeface="Corbel" charset="0"/>
                <a:cs typeface="Times New Roman" charset="0"/>
              </a:rPr>
              <a:t>pada</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mengembangkan</a:t>
            </a:r>
            <a:r>
              <a:rPr lang="en-US" sz="2800" dirty="0">
                <a:latin typeface="Corbel" charset="0"/>
                <a:cs typeface="Times New Roman" charset="0"/>
              </a:rPr>
              <a:t> </a:t>
            </a:r>
            <a:r>
              <a:rPr lang="en-US" sz="2800" dirty="0" err="1">
                <a:latin typeface="Corbel" charset="0"/>
                <a:cs typeface="Times New Roman" charset="0"/>
              </a:rPr>
              <a:t>sikap</a:t>
            </a:r>
            <a:r>
              <a:rPr lang="en-US" sz="2800" dirty="0">
                <a:latin typeface="Corbel" charset="0"/>
                <a:cs typeface="Times New Roman" charset="0"/>
              </a:rPr>
              <a:t> </a:t>
            </a:r>
            <a:r>
              <a:rPr lang="en-US" sz="2800" dirty="0" err="1">
                <a:latin typeface="Corbel" charset="0"/>
                <a:cs typeface="Times New Roman" charset="0"/>
              </a:rPr>
              <a:t>saling</a:t>
            </a:r>
            <a:r>
              <a:rPr lang="en-US" sz="2800" dirty="0">
                <a:latin typeface="Corbel" charset="0"/>
                <a:cs typeface="Times New Roman" charset="0"/>
              </a:rPr>
              <a:t> </a:t>
            </a:r>
            <a:r>
              <a:rPr lang="en-US" sz="2800" dirty="0" err="1">
                <a:latin typeface="Corbel" charset="0"/>
                <a:cs typeface="Times New Roman" charset="0"/>
              </a:rPr>
              <a:t>menghargai</a:t>
            </a:r>
            <a:r>
              <a:rPr lang="en-US" sz="2800" dirty="0">
                <a:latin typeface="Corbel" charset="0"/>
                <a:cs typeface="Times New Roman" charset="0"/>
              </a:rPr>
              <a:t>.</a:t>
            </a:r>
            <a:r>
              <a:rPr lang="en-US" sz="2800" dirty="0">
                <a:latin typeface="Corbel" charset="0"/>
              </a:rPr>
              <a:t> </a:t>
            </a:r>
          </a:p>
        </p:txBody>
      </p:sp>
    </p:spTree>
    <p:extLst>
      <p:ext uri="{BB962C8B-B14F-4D97-AF65-F5344CB8AC3E}">
        <p14:creationId xmlns:p14="http://schemas.microsoft.com/office/powerpoint/2010/main" val="802992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00" y="1330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lnSpc>
                <a:spcPct val="90000"/>
              </a:lnSpc>
              <a:buFont typeface="Wingdings" charset="0"/>
              <a:buNone/>
            </a:pPr>
            <a:r>
              <a:rPr lang="en-US" sz="2800" dirty="0">
                <a:solidFill>
                  <a:schemeClr val="accent1"/>
                </a:solidFill>
                <a:latin typeface="Corbel" charset="0"/>
                <a:cs typeface="Times New Roman" charset="0"/>
              </a:rPr>
              <a:t>25)  </a:t>
            </a:r>
            <a:r>
              <a:rPr lang="en-US" sz="2800" dirty="0" err="1">
                <a:solidFill>
                  <a:schemeClr val="accent1"/>
                </a:solidFill>
                <a:latin typeface="Corbel" charset="0"/>
                <a:cs typeface="Times New Roman" charset="0"/>
              </a:rPr>
              <a:t>Fungsi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sosialisasi</a:t>
            </a:r>
            <a:endParaRPr lang="en-US" sz="2800" dirty="0">
              <a:solidFill>
                <a:schemeClr val="accent1"/>
              </a:solidFill>
              <a:latin typeface="Corbel" charset="0"/>
              <a:cs typeface="Times New Roman" charset="0"/>
            </a:endParaRPr>
          </a:p>
          <a:p>
            <a:pPr algn="just">
              <a:lnSpc>
                <a:spcPct val="90000"/>
              </a:lnSpc>
              <a:buFont typeface="Wingdings" charset="0"/>
              <a:buNone/>
            </a:pPr>
            <a:r>
              <a:rPr lang="en-US" sz="2800" dirty="0">
                <a:latin typeface="Corbel" charset="0"/>
                <a:cs typeface="Times New Roman" charset="0"/>
              </a:rPr>
              <a:t>    Hal yang </a:t>
            </a:r>
            <a:r>
              <a:rPr lang="en-US" sz="2800" dirty="0" err="1">
                <a:latin typeface="Corbel" charset="0"/>
                <a:cs typeface="Times New Roman" charset="0"/>
              </a:rPr>
              <a:t>perlu</a:t>
            </a:r>
            <a:r>
              <a:rPr lang="en-US" sz="2800" dirty="0">
                <a:latin typeface="Corbel" charset="0"/>
                <a:cs typeface="Times New Roman" charset="0"/>
              </a:rPr>
              <a:t> </a:t>
            </a:r>
            <a:r>
              <a:rPr lang="en-US" sz="2800" dirty="0" err="1">
                <a:latin typeface="Corbel" charset="0"/>
                <a:cs typeface="Times New Roman" charset="0"/>
              </a:rPr>
              <a:t>dikaji</a:t>
            </a:r>
            <a:r>
              <a:rPr lang="en-US" sz="2800" dirty="0">
                <a:latin typeface="Corbel" charset="0"/>
                <a:cs typeface="Times New Roman" charset="0"/>
              </a:rPr>
              <a:t> </a:t>
            </a:r>
            <a:r>
              <a:rPr lang="en-US" sz="2800" dirty="0" err="1">
                <a:latin typeface="Corbel" charset="0"/>
                <a:cs typeface="Times New Roman" charset="0"/>
              </a:rPr>
              <a:t>bagaimana</a:t>
            </a:r>
            <a:r>
              <a:rPr lang="en-US" sz="2800" dirty="0">
                <a:latin typeface="Corbel" charset="0"/>
                <a:cs typeface="Times New Roman" charset="0"/>
              </a:rPr>
              <a:t> </a:t>
            </a:r>
            <a:r>
              <a:rPr lang="en-US" sz="2800" dirty="0" err="1">
                <a:latin typeface="Corbel" charset="0"/>
                <a:cs typeface="Times New Roman" charset="0"/>
              </a:rPr>
              <a:t>interaksi</a:t>
            </a:r>
            <a:r>
              <a:rPr lang="en-US" sz="2800" dirty="0">
                <a:latin typeface="Corbel" charset="0"/>
                <a:cs typeface="Times New Roman" charset="0"/>
              </a:rPr>
              <a:t> </a:t>
            </a:r>
            <a:r>
              <a:rPr lang="en-US" sz="2800" dirty="0" err="1">
                <a:latin typeface="Corbel" charset="0"/>
                <a:cs typeface="Times New Roman" charset="0"/>
              </a:rPr>
              <a:t>atau</a:t>
            </a:r>
            <a:r>
              <a:rPr lang="en-US" sz="2800" dirty="0">
                <a:latin typeface="Corbel" charset="0"/>
                <a:cs typeface="Times New Roman" charset="0"/>
              </a:rPr>
              <a:t> </a:t>
            </a:r>
            <a:r>
              <a:rPr lang="en-US" sz="2800" dirty="0" err="1">
                <a:latin typeface="Corbel" charset="0"/>
                <a:cs typeface="Times New Roman" charset="0"/>
              </a:rPr>
              <a:t>hubungan</a:t>
            </a:r>
            <a:r>
              <a:rPr lang="en-US" sz="2800" dirty="0">
                <a:latin typeface="Corbel" charset="0"/>
                <a:cs typeface="Times New Roman" charset="0"/>
              </a:rPr>
              <a:t> </a:t>
            </a:r>
            <a:r>
              <a:rPr lang="en-US" sz="2800" dirty="0" err="1">
                <a:latin typeface="Corbel" charset="0"/>
                <a:cs typeface="Times New Roman" charset="0"/>
              </a:rPr>
              <a:t>dalam</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sejauhmana</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belajar</a:t>
            </a:r>
            <a:r>
              <a:rPr lang="en-US" sz="2800" dirty="0">
                <a:latin typeface="Corbel" charset="0"/>
                <a:cs typeface="Times New Roman" charset="0"/>
              </a:rPr>
              <a:t> </a:t>
            </a:r>
            <a:r>
              <a:rPr lang="en-US" sz="2800" dirty="0" err="1">
                <a:latin typeface="Corbel" charset="0"/>
                <a:cs typeface="Times New Roman" charset="0"/>
              </a:rPr>
              <a:t>disiplin</a:t>
            </a:r>
            <a:r>
              <a:rPr lang="en-US" sz="2800" dirty="0">
                <a:latin typeface="Corbel" charset="0"/>
                <a:cs typeface="Times New Roman" charset="0"/>
              </a:rPr>
              <a:t>, </a:t>
            </a:r>
            <a:r>
              <a:rPr lang="en-US" sz="2800" dirty="0" err="1">
                <a:latin typeface="Corbel" charset="0"/>
                <a:cs typeface="Times New Roman" charset="0"/>
              </a:rPr>
              <a:t>norma</a:t>
            </a:r>
            <a:r>
              <a:rPr lang="en-US" sz="2800" dirty="0">
                <a:latin typeface="Corbel" charset="0"/>
                <a:cs typeface="Times New Roman" charset="0"/>
              </a:rPr>
              <a:t>, </a:t>
            </a:r>
            <a:r>
              <a:rPr lang="en-US" sz="2800" dirty="0" err="1">
                <a:latin typeface="Corbel" charset="0"/>
                <a:cs typeface="Times New Roman" charset="0"/>
              </a:rPr>
              <a:t>budaya</a:t>
            </a:r>
            <a:r>
              <a:rPr lang="en-US" sz="2800" dirty="0">
                <a:latin typeface="Corbel" charset="0"/>
                <a:cs typeface="Times New Roman" charset="0"/>
              </a:rPr>
              <a:t> </a:t>
            </a:r>
            <a:r>
              <a:rPr lang="en-US" sz="2800" dirty="0" err="1">
                <a:latin typeface="Corbel" charset="0"/>
                <a:cs typeface="Times New Roman" charset="0"/>
              </a:rPr>
              <a:t>dan</a:t>
            </a:r>
            <a:r>
              <a:rPr lang="en-US" sz="2800" dirty="0">
                <a:latin typeface="Corbel" charset="0"/>
                <a:cs typeface="Times New Roman" charset="0"/>
              </a:rPr>
              <a:t> </a:t>
            </a:r>
            <a:r>
              <a:rPr lang="en-US" sz="2800" dirty="0" err="1">
                <a:latin typeface="Corbel" charset="0"/>
                <a:cs typeface="Times New Roman" charset="0"/>
              </a:rPr>
              <a:t>perilaku</a:t>
            </a:r>
            <a:r>
              <a:rPr lang="en-US" sz="2800" dirty="0" smtClean="0">
                <a:latin typeface="Corbel" charset="0"/>
                <a:cs typeface="Times New Roman" charset="0"/>
              </a:rPr>
              <a:t>.</a:t>
            </a:r>
            <a:endParaRPr lang="en-US" sz="2800" dirty="0">
              <a:latin typeface="Corbel" charset="0"/>
              <a:cs typeface="Times New Roman" charset="0"/>
            </a:endParaRPr>
          </a:p>
          <a:p>
            <a:pPr algn="just">
              <a:lnSpc>
                <a:spcPct val="90000"/>
              </a:lnSpc>
              <a:buFont typeface="Wingdings" charset="0"/>
              <a:buNone/>
            </a:pPr>
            <a:r>
              <a:rPr lang="en-US" sz="2800" dirty="0">
                <a:latin typeface="Corbel" charset="0"/>
                <a:cs typeface="Times New Roman" charset="0"/>
              </a:rPr>
              <a:t>   </a:t>
            </a:r>
            <a:r>
              <a:rPr lang="en-US" sz="2800" dirty="0">
                <a:solidFill>
                  <a:schemeClr val="accent1"/>
                </a:solidFill>
                <a:latin typeface="Corbel" charset="0"/>
                <a:cs typeface="Times New Roman" charset="0"/>
              </a:rPr>
              <a:t>26)  </a:t>
            </a:r>
            <a:r>
              <a:rPr lang="en-US" sz="2800" dirty="0" err="1">
                <a:solidFill>
                  <a:schemeClr val="accent1"/>
                </a:solidFill>
                <a:latin typeface="Corbel" charset="0"/>
                <a:cs typeface="Times New Roman" charset="0"/>
              </a:rPr>
              <a:t>Fungsi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perawatan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endParaRPr lang="en-US" sz="2800" dirty="0">
              <a:solidFill>
                <a:schemeClr val="accent1"/>
              </a:solidFill>
              <a:latin typeface="Corbel" charset="0"/>
              <a:cs typeface="Times New Roman" charset="0"/>
            </a:endParaRPr>
          </a:p>
          <a:p>
            <a:pPr>
              <a:lnSpc>
                <a:spcPct val="90000"/>
              </a:lnSpc>
              <a:buFont typeface="Wingdings" charset="0"/>
              <a:buNone/>
            </a:pPr>
            <a:r>
              <a:rPr lang="en-US" sz="2800" dirty="0">
                <a:latin typeface="Corbel" charset="0"/>
                <a:cs typeface="Times New Roman" charset="0"/>
              </a:rPr>
              <a:t>    </a:t>
            </a:r>
            <a:r>
              <a:rPr lang="en-US" sz="2800" dirty="0" err="1">
                <a:latin typeface="Corbel" charset="0"/>
                <a:cs typeface="Times New Roman" charset="0"/>
              </a:rPr>
              <a:t>Menjelaskan</a:t>
            </a:r>
            <a:r>
              <a:rPr lang="en-US" sz="2800" dirty="0">
                <a:latin typeface="Corbel" charset="0"/>
                <a:cs typeface="Times New Roman" charset="0"/>
              </a:rPr>
              <a:t> </a:t>
            </a:r>
            <a:r>
              <a:rPr lang="en-US" sz="2800" dirty="0" err="1">
                <a:latin typeface="Corbel" charset="0"/>
                <a:cs typeface="Times New Roman" charset="0"/>
              </a:rPr>
              <a:t>sejauhmana</a:t>
            </a:r>
            <a:r>
              <a:rPr lang="en-US" sz="2800" dirty="0">
                <a:latin typeface="Corbel" charset="0"/>
                <a:cs typeface="Times New Roman" charset="0"/>
              </a:rPr>
              <a:t> </a:t>
            </a:r>
            <a:r>
              <a:rPr lang="en-US" sz="2800" dirty="0" err="1">
                <a:latin typeface="Corbel" charset="0"/>
                <a:cs typeface="Times New Roman" charset="0"/>
              </a:rPr>
              <a:t>menyediakan</a:t>
            </a:r>
            <a:r>
              <a:rPr lang="en-US" sz="2800" dirty="0">
                <a:latin typeface="Corbel" charset="0"/>
                <a:cs typeface="Times New Roman" charset="0"/>
              </a:rPr>
              <a:t> </a:t>
            </a:r>
            <a:r>
              <a:rPr lang="en-US" sz="2800" dirty="0" err="1">
                <a:latin typeface="Corbel" charset="0"/>
                <a:cs typeface="Times New Roman" charset="0"/>
              </a:rPr>
              <a:t>makanan</a:t>
            </a:r>
            <a:r>
              <a:rPr lang="en-US" sz="2800" dirty="0">
                <a:latin typeface="Corbel" charset="0"/>
                <a:cs typeface="Times New Roman" charset="0"/>
              </a:rPr>
              <a:t>, </a:t>
            </a:r>
            <a:r>
              <a:rPr lang="en-US" sz="2800" dirty="0" err="1">
                <a:latin typeface="Corbel" charset="0"/>
                <a:cs typeface="Times New Roman" charset="0"/>
              </a:rPr>
              <a:t>pakaian</a:t>
            </a:r>
            <a:r>
              <a:rPr lang="en-US" sz="2800" dirty="0">
                <a:latin typeface="Corbel" charset="0"/>
                <a:cs typeface="Times New Roman" charset="0"/>
              </a:rPr>
              <a:t>, </a:t>
            </a:r>
            <a:r>
              <a:rPr lang="en-US" sz="2800" dirty="0" err="1">
                <a:latin typeface="Corbel" charset="0"/>
                <a:cs typeface="Times New Roman" charset="0"/>
              </a:rPr>
              <a:t>perlindungan</a:t>
            </a:r>
            <a:r>
              <a:rPr lang="en-US" sz="2800" dirty="0">
                <a:latin typeface="Corbel" charset="0"/>
                <a:cs typeface="Times New Roman" charset="0"/>
              </a:rPr>
              <a:t> </a:t>
            </a:r>
            <a:r>
              <a:rPr lang="en-US" sz="2800" dirty="0" err="1">
                <a:latin typeface="Corbel" charset="0"/>
                <a:cs typeface="Times New Roman" charset="0"/>
              </a:rPr>
              <a:t>serta</a:t>
            </a:r>
            <a:r>
              <a:rPr lang="en-US" sz="2800" dirty="0">
                <a:latin typeface="Corbel" charset="0"/>
                <a:cs typeface="Times New Roman" charset="0"/>
              </a:rPr>
              <a:t> </a:t>
            </a:r>
            <a:r>
              <a:rPr lang="en-US" sz="2800" dirty="0" err="1">
                <a:latin typeface="Corbel" charset="0"/>
                <a:cs typeface="Times New Roman" charset="0"/>
              </a:rPr>
              <a:t>merawat</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yang </a:t>
            </a:r>
            <a:r>
              <a:rPr lang="en-US" sz="2800" dirty="0" err="1">
                <a:latin typeface="Corbel" charset="0"/>
                <a:cs typeface="Times New Roman" charset="0"/>
              </a:rPr>
              <a:t>sakit</a:t>
            </a:r>
            <a:r>
              <a:rPr lang="en-US" sz="2800" dirty="0">
                <a:latin typeface="Corbel" charset="0"/>
                <a:cs typeface="Times New Roman" charset="0"/>
              </a:rPr>
              <a:t>. </a:t>
            </a:r>
            <a:r>
              <a:rPr lang="en-US" sz="2800" dirty="0" err="1">
                <a:latin typeface="Corbel" charset="0"/>
                <a:cs typeface="Times New Roman" charset="0"/>
              </a:rPr>
              <a:t>Sejauhmana</a:t>
            </a:r>
            <a:r>
              <a:rPr lang="en-US" sz="2800" dirty="0">
                <a:latin typeface="Corbel" charset="0"/>
                <a:cs typeface="Times New Roman" charset="0"/>
              </a:rPr>
              <a:t> </a:t>
            </a:r>
            <a:r>
              <a:rPr lang="en-US" sz="2800" dirty="0" err="1">
                <a:latin typeface="Corbel" charset="0"/>
                <a:cs typeface="Times New Roman" charset="0"/>
              </a:rPr>
              <a:t>pengetahuan</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mengenai</a:t>
            </a:r>
            <a:r>
              <a:rPr lang="en-US" sz="2800" dirty="0">
                <a:latin typeface="Corbel" charset="0"/>
                <a:cs typeface="Times New Roman" charset="0"/>
              </a:rPr>
              <a:t> </a:t>
            </a:r>
            <a:r>
              <a:rPr lang="en-US" sz="2800" dirty="0" err="1">
                <a:latin typeface="Corbel" charset="0"/>
                <a:cs typeface="Times New Roman" charset="0"/>
              </a:rPr>
              <a:t>sehat-sakit</a:t>
            </a:r>
            <a:r>
              <a:rPr lang="en-US" sz="2800" dirty="0">
                <a:latin typeface="Corbel" charset="0"/>
                <a:cs typeface="Times New Roman" charset="0"/>
              </a:rPr>
              <a:t>. </a:t>
            </a:r>
            <a:r>
              <a:rPr lang="en-US" sz="2800" dirty="0" err="1">
                <a:latin typeface="Corbel" charset="0"/>
                <a:cs typeface="Times New Roman" charset="0"/>
              </a:rPr>
              <a:t>Kesanggupan</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di </a:t>
            </a:r>
            <a:r>
              <a:rPr lang="en-US" sz="2800" dirty="0" err="1">
                <a:latin typeface="Corbel" charset="0"/>
                <a:cs typeface="Times New Roman" charset="0"/>
              </a:rPr>
              <a:t>dalam</a:t>
            </a:r>
            <a:r>
              <a:rPr lang="en-US" sz="2800" dirty="0">
                <a:latin typeface="Corbel" charset="0"/>
                <a:cs typeface="Times New Roman" charset="0"/>
              </a:rPr>
              <a:t> </a:t>
            </a:r>
            <a:r>
              <a:rPr lang="en-US" sz="2800" dirty="0" err="1">
                <a:latin typeface="Corbel" charset="0"/>
                <a:cs typeface="Times New Roman" charset="0"/>
              </a:rPr>
              <a:t>melaksanakan</a:t>
            </a:r>
            <a:r>
              <a:rPr lang="en-US" sz="2800" dirty="0">
                <a:latin typeface="Corbel" charset="0"/>
                <a:cs typeface="Times New Roman" charset="0"/>
              </a:rPr>
              <a:t> 5 </a:t>
            </a:r>
            <a:r>
              <a:rPr lang="en-US" sz="2800" dirty="0" err="1">
                <a:latin typeface="Corbel" charset="0"/>
                <a:cs typeface="Times New Roman" charset="0"/>
              </a:rPr>
              <a:t>tugas</a:t>
            </a:r>
            <a:r>
              <a:rPr lang="en-US" sz="2800" dirty="0">
                <a:latin typeface="Corbel" charset="0"/>
                <a:cs typeface="Times New Roman" charset="0"/>
              </a:rPr>
              <a:t> </a:t>
            </a:r>
            <a:r>
              <a:rPr lang="en-US" sz="2800" dirty="0" err="1">
                <a:latin typeface="Corbel" charset="0"/>
                <a:cs typeface="Times New Roman" charset="0"/>
              </a:rPr>
              <a:t>kesehatan</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endParaRPr lang="en-US" sz="2800" dirty="0">
              <a:latin typeface="Corbel" charset="0"/>
            </a:endParaRPr>
          </a:p>
        </p:txBody>
      </p:sp>
    </p:spTree>
    <p:extLst>
      <p:ext uri="{BB962C8B-B14F-4D97-AF65-F5344CB8AC3E}">
        <p14:creationId xmlns:p14="http://schemas.microsoft.com/office/powerpoint/2010/main" val="36231188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00" y="1330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r>
              <a:rPr lang="en-US" sz="3200" dirty="0" smtClean="0">
                <a:latin typeface="Arial" charset="0"/>
                <a:cs typeface="Arial" charset="0"/>
              </a:rPr>
              <a:t>Hal yang </a:t>
            </a:r>
            <a:r>
              <a:rPr lang="en-US" sz="3200" dirty="0" err="1" smtClean="0">
                <a:latin typeface="Arial" charset="0"/>
                <a:cs typeface="Arial" charset="0"/>
              </a:rPr>
              <a:t>perlu</a:t>
            </a:r>
            <a:r>
              <a:rPr lang="en-US" sz="3200" dirty="0" smtClean="0">
                <a:latin typeface="Arial" charset="0"/>
                <a:cs typeface="Arial" charset="0"/>
              </a:rPr>
              <a:t> di </a:t>
            </a:r>
            <a:r>
              <a:rPr lang="en-US" sz="3200" dirty="0" err="1" smtClean="0">
                <a:latin typeface="Arial" charset="0"/>
                <a:cs typeface="Arial" charset="0"/>
              </a:rPr>
              <a:t>kaji</a:t>
            </a:r>
            <a:r>
              <a:rPr lang="en-US" sz="3200" dirty="0" smtClean="0">
                <a:latin typeface="Arial" charset="0"/>
                <a:cs typeface="Arial" charset="0"/>
              </a:rPr>
              <a:t> </a:t>
            </a:r>
            <a:endParaRPr lang="en-US" sz="3200" dirty="0">
              <a:latin typeface="Arial" charset="0"/>
              <a:cs typeface="Arial" charset="0"/>
            </a:endParaRPr>
          </a:p>
        </p:txBody>
      </p:sp>
      <p:sp>
        <p:nvSpPr>
          <p:cNvPr id="25603" name="Content Placeholder 1"/>
          <p:cNvSpPr>
            <a:spLocks noGrp="1"/>
          </p:cNvSpPr>
          <p:nvPr>
            <p:ph idx="1"/>
          </p:nvPr>
        </p:nvSpPr>
        <p:spPr/>
        <p:txBody>
          <a:bodyPr/>
          <a:lstStyle/>
          <a:p>
            <a:pPr algn="just">
              <a:buFontTx/>
              <a:buNone/>
            </a:pPr>
            <a:r>
              <a:rPr lang="en-US" sz="2800" dirty="0">
                <a:latin typeface="Corbel" charset="0"/>
                <a:cs typeface="Times New Roman" charset="0"/>
              </a:rPr>
              <a:t> 5 </a:t>
            </a:r>
            <a:r>
              <a:rPr lang="en-US" sz="2800" dirty="0" err="1">
                <a:latin typeface="Corbel" charset="0"/>
                <a:cs typeface="Times New Roman" charset="0"/>
              </a:rPr>
              <a:t>Tugas</a:t>
            </a:r>
            <a:r>
              <a:rPr lang="en-US" sz="2800" dirty="0">
                <a:latin typeface="Corbel" charset="0"/>
                <a:cs typeface="Times New Roman" charset="0"/>
              </a:rPr>
              <a:t> </a:t>
            </a:r>
            <a:r>
              <a:rPr lang="en-US" sz="2800" dirty="0" err="1">
                <a:latin typeface="Corbel" charset="0"/>
                <a:cs typeface="Times New Roman" charset="0"/>
              </a:rPr>
              <a:t>Keluarga</a:t>
            </a:r>
            <a:endParaRPr lang="en-US" sz="2800" dirty="0">
              <a:latin typeface="Corbel" charset="0"/>
              <a:cs typeface="Times New Roman" charset="0"/>
            </a:endParaRPr>
          </a:p>
          <a:p>
            <a:pPr algn="just">
              <a:buFontTx/>
              <a:buChar char="•"/>
            </a:pPr>
            <a:r>
              <a:rPr lang="en-US" sz="2800" i="1" dirty="0" err="1">
                <a:solidFill>
                  <a:schemeClr val="hlink"/>
                </a:solidFill>
                <a:latin typeface="Corbel" charset="0"/>
                <a:cs typeface="Times New Roman" charset="0"/>
              </a:rPr>
              <a:t>Mampu</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mengenal</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masalah</a:t>
            </a:r>
            <a:r>
              <a:rPr lang="en-US" sz="2800" dirty="0">
                <a:latin typeface="Corbel" charset="0"/>
                <a:cs typeface="Times New Roman" charset="0"/>
              </a:rPr>
              <a:t> </a:t>
            </a:r>
            <a:r>
              <a:rPr lang="en-US" sz="2800" dirty="0" err="1">
                <a:latin typeface="Corbel" charset="0"/>
                <a:cs typeface="Times New Roman" charset="0"/>
              </a:rPr>
              <a:t>kesehatan</a:t>
            </a:r>
            <a:endParaRPr lang="en-US" sz="2800" dirty="0">
              <a:latin typeface="Corbel" charset="0"/>
              <a:cs typeface="Times New Roman" charset="0"/>
            </a:endParaRPr>
          </a:p>
          <a:p>
            <a:pPr algn="just">
              <a:buFontTx/>
              <a:buChar char="•"/>
            </a:pPr>
            <a:r>
              <a:rPr lang="en-US" sz="2800" i="1" dirty="0" err="1">
                <a:solidFill>
                  <a:schemeClr val="hlink"/>
                </a:solidFill>
                <a:latin typeface="Corbel" charset="0"/>
                <a:cs typeface="Times New Roman" charset="0"/>
              </a:rPr>
              <a:t>Mampu</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mengambil</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keputusan</a:t>
            </a:r>
            <a:r>
              <a:rPr lang="en-US" sz="2800" dirty="0">
                <a:latin typeface="Corbel" charset="0"/>
                <a:cs typeface="Times New Roman" charset="0"/>
              </a:rPr>
              <a:t> </a:t>
            </a:r>
            <a:r>
              <a:rPr lang="en-US" sz="2800" dirty="0" err="1">
                <a:latin typeface="Corbel" charset="0"/>
                <a:cs typeface="Times New Roman" charset="0"/>
              </a:rPr>
              <a:t>untuk</a:t>
            </a:r>
            <a:r>
              <a:rPr lang="en-US" sz="2800" dirty="0">
                <a:latin typeface="Corbel" charset="0"/>
                <a:cs typeface="Times New Roman" charset="0"/>
              </a:rPr>
              <a:t> </a:t>
            </a:r>
            <a:r>
              <a:rPr lang="en-US" sz="2800" dirty="0" err="1">
                <a:latin typeface="Corbel" charset="0"/>
                <a:cs typeface="Times New Roman" charset="0"/>
              </a:rPr>
              <a:t>melakukan</a:t>
            </a:r>
            <a:r>
              <a:rPr lang="en-US" sz="2800" dirty="0">
                <a:latin typeface="Corbel" charset="0"/>
                <a:cs typeface="Times New Roman" charset="0"/>
              </a:rPr>
              <a:t> </a:t>
            </a:r>
            <a:r>
              <a:rPr lang="en-US" sz="2800" dirty="0" err="1">
                <a:latin typeface="Corbel" charset="0"/>
                <a:cs typeface="Times New Roman" charset="0"/>
              </a:rPr>
              <a:t>tindakan</a:t>
            </a:r>
            <a:endParaRPr lang="en-US" sz="2800" dirty="0">
              <a:latin typeface="Corbel" charset="0"/>
              <a:cs typeface="Times New Roman" charset="0"/>
            </a:endParaRPr>
          </a:p>
          <a:p>
            <a:pPr algn="just">
              <a:buFontTx/>
              <a:buChar char="•"/>
            </a:pPr>
            <a:r>
              <a:rPr lang="en-US" sz="2800" i="1" dirty="0" err="1">
                <a:solidFill>
                  <a:schemeClr val="hlink"/>
                </a:solidFill>
                <a:latin typeface="Corbel" charset="0"/>
                <a:cs typeface="Times New Roman" charset="0"/>
              </a:rPr>
              <a:t>Mampu</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melakukan</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perawatan</a:t>
            </a:r>
            <a:r>
              <a:rPr lang="en-US" sz="2800" dirty="0">
                <a:latin typeface="Corbel" charset="0"/>
                <a:cs typeface="Times New Roman" charset="0"/>
              </a:rPr>
              <a:t> </a:t>
            </a:r>
            <a:r>
              <a:rPr lang="en-US" sz="2800" dirty="0" err="1">
                <a:latin typeface="Corbel" charset="0"/>
                <a:cs typeface="Times New Roman" charset="0"/>
              </a:rPr>
              <a:t>terhadap</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yg</a:t>
            </a:r>
            <a:r>
              <a:rPr lang="en-US" sz="2800" dirty="0">
                <a:latin typeface="Corbel" charset="0"/>
                <a:cs typeface="Times New Roman" charset="0"/>
              </a:rPr>
              <a:t> </a:t>
            </a:r>
            <a:r>
              <a:rPr lang="en-US" sz="2800" dirty="0" err="1">
                <a:latin typeface="Corbel" charset="0"/>
                <a:cs typeface="Times New Roman" charset="0"/>
              </a:rPr>
              <a:t>sakit</a:t>
            </a:r>
            <a:r>
              <a:rPr lang="en-US" sz="2800" dirty="0">
                <a:latin typeface="Corbel" charset="0"/>
                <a:cs typeface="Times New Roman" charset="0"/>
              </a:rPr>
              <a:t> </a:t>
            </a:r>
          </a:p>
          <a:p>
            <a:pPr algn="just">
              <a:buFontTx/>
              <a:buChar char="•"/>
            </a:pPr>
            <a:r>
              <a:rPr lang="en-US" sz="2800" i="1" dirty="0" err="1">
                <a:solidFill>
                  <a:schemeClr val="hlink"/>
                </a:solidFill>
                <a:latin typeface="Corbel" charset="0"/>
                <a:cs typeface="Times New Roman" charset="0"/>
              </a:rPr>
              <a:t>Mampu</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menciptakan</a:t>
            </a:r>
            <a:r>
              <a:rPr lang="en-US" sz="2800" i="1" dirty="0">
                <a:solidFill>
                  <a:schemeClr val="hlink"/>
                </a:solidFill>
                <a:latin typeface="Corbel" charset="0"/>
                <a:cs typeface="Times New Roman" charset="0"/>
              </a:rPr>
              <a:t>/</a:t>
            </a:r>
            <a:r>
              <a:rPr lang="en-US" sz="2800" i="1" dirty="0" err="1">
                <a:solidFill>
                  <a:schemeClr val="hlink"/>
                </a:solidFill>
                <a:latin typeface="Corbel" charset="0"/>
                <a:cs typeface="Times New Roman" charset="0"/>
              </a:rPr>
              <a:t>memodifikasi</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lingkungan</a:t>
            </a:r>
            <a:r>
              <a:rPr lang="en-US" sz="2800" dirty="0">
                <a:latin typeface="Corbel" charset="0"/>
                <a:cs typeface="Times New Roman" charset="0"/>
              </a:rPr>
              <a:t> </a:t>
            </a:r>
            <a:r>
              <a:rPr lang="en-US" sz="2800" dirty="0" err="1">
                <a:latin typeface="Corbel" charset="0"/>
                <a:cs typeface="Times New Roman" charset="0"/>
              </a:rPr>
              <a:t>yg</a:t>
            </a:r>
            <a:r>
              <a:rPr lang="en-US" sz="2800" dirty="0">
                <a:latin typeface="Corbel" charset="0"/>
                <a:cs typeface="Times New Roman" charset="0"/>
              </a:rPr>
              <a:t> </a:t>
            </a:r>
            <a:r>
              <a:rPr lang="en-US" sz="2800" dirty="0" err="1">
                <a:latin typeface="Corbel" charset="0"/>
                <a:cs typeface="Times New Roman" charset="0"/>
              </a:rPr>
              <a:t>dapat</a:t>
            </a:r>
            <a:r>
              <a:rPr lang="en-US" sz="2800" dirty="0">
                <a:latin typeface="Corbel" charset="0"/>
                <a:cs typeface="Times New Roman" charset="0"/>
              </a:rPr>
              <a:t> </a:t>
            </a:r>
            <a:r>
              <a:rPr lang="en-US" sz="2800" dirty="0" err="1">
                <a:latin typeface="Corbel" charset="0"/>
                <a:cs typeface="Times New Roman" charset="0"/>
              </a:rPr>
              <a:t>meningkatkan</a:t>
            </a:r>
            <a:r>
              <a:rPr lang="en-US" sz="2800" dirty="0">
                <a:latin typeface="Corbel" charset="0"/>
                <a:cs typeface="Times New Roman" charset="0"/>
              </a:rPr>
              <a:t> </a:t>
            </a:r>
            <a:r>
              <a:rPr lang="en-US" sz="2800" dirty="0" err="1">
                <a:latin typeface="Corbel" charset="0"/>
                <a:cs typeface="Times New Roman" charset="0"/>
              </a:rPr>
              <a:t>kesehatan</a:t>
            </a:r>
            <a:r>
              <a:rPr lang="en-US" sz="2800" dirty="0">
                <a:latin typeface="Corbel" charset="0"/>
                <a:cs typeface="Times New Roman" charset="0"/>
              </a:rPr>
              <a:t> </a:t>
            </a:r>
          </a:p>
          <a:p>
            <a:pPr algn="just">
              <a:buFontTx/>
              <a:buChar char="•"/>
            </a:pPr>
            <a:r>
              <a:rPr lang="en-US" sz="2800" i="1" dirty="0" err="1">
                <a:solidFill>
                  <a:schemeClr val="hlink"/>
                </a:solidFill>
                <a:latin typeface="Corbel" charset="0"/>
                <a:cs typeface="Times New Roman" charset="0"/>
              </a:rPr>
              <a:t>Mampu</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memanfaatkan</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fasilitas</a:t>
            </a:r>
            <a:r>
              <a:rPr lang="en-US" sz="2800" i="1" dirty="0">
                <a:solidFill>
                  <a:schemeClr val="hlink"/>
                </a:solidFill>
                <a:latin typeface="Corbel" charset="0"/>
                <a:cs typeface="Times New Roman" charset="0"/>
              </a:rPr>
              <a:t> </a:t>
            </a:r>
            <a:r>
              <a:rPr lang="en-US" sz="2800" i="1" dirty="0" err="1">
                <a:solidFill>
                  <a:schemeClr val="hlink"/>
                </a:solidFill>
                <a:latin typeface="Corbel" charset="0"/>
                <a:cs typeface="Times New Roman" charset="0"/>
              </a:rPr>
              <a:t>kesehatan</a:t>
            </a:r>
            <a:r>
              <a:rPr lang="en-US" sz="2800" dirty="0">
                <a:latin typeface="Corbel" charset="0"/>
                <a:cs typeface="Times New Roman" charset="0"/>
              </a:rPr>
              <a:t> </a:t>
            </a:r>
            <a:r>
              <a:rPr lang="en-US" sz="2800" dirty="0" err="1">
                <a:latin typeface="Corbel" charset="0"/>
                <a:cs typeface="Times New Roman" charset="0"/>
              </a:rPr>
              <a:t>yg</a:t>
            </a:r>
            <a:r>
              <a:rPr lang="en-US" sz="2800" dirty="0">
                <a:latin typeface="Corbel" charset="0"/>
                <a:cs typeface="Times New Roman" charset="0"/>
              </a:rPr>
              <a:t> </a:t>
            </a:r>
            <a:r>
              <a:rPr lang="en-US" sz="2800" dirty="0" err="1">
                <a:latin typeface="Corbel" charset="0"/>
                <a:cs typeface="Times New Roman" charset="0"/>
              </a:rPr>
              <a:t>terdapat</a:t>
            </a:r>
            <a:r>
              <a:rPr lang="en-US" sz="2800" dirty="0">
                <a:latin typeface="Corbel" charset="0"/>
                <a:cs typeface="Times New Roman" charset="0"/>
              </a:rPr>
              <a:t> di </a:t>
            </a:r>
            <a:r>
              <a:rPr lang="en-US" sz="2800" dirty="0" err="1">
                <a:latin typeface="Corbel" charset="0"/>
                <a:cs typeface="Times New Roman" charset="0"/>
              </a:rPr>
              <a:t>lingkungan</a:t>
            </a:r>
            <a:r>
              <a:rPr lang="en-US" sz="2800" dirty="0">
                <a:latin typeface="Corbel" charset="0"/>
                <a:cs typeface="Times New Roman" charset="0"/>
              </a:rPr>
              <a:t> </a:t>
            </a:r>
            <a:r>
              <a:rPr lang="en-US" sz="2800" dirty="0" err="1">
                <a:latin typeface="Corbel" charset="0"/>
                <a:cs typeface="Times New Roman" charset="0"/>
              </a:rPr>
              <a:t>setempat</a:t>
            </a:r>
            <a:r>
              <a:rPr lang="en-US" sz="2800" dirty="0">
                <a:latin typeface="Corbel" charset="0"/>
                <a:cs typeface="Times New Roman" charset="0"/>
              </a:rPr>
              <a:t>.</a:t>
            </a:r>
          </a:p>
        </p:txBody>
      </p:sp>
    </p:spTree>
    <p:extLst>
      <p:ext uri="{BB962C8B-B14F-4D97-AF65-F5344CB8AC3E}">
        <p14:creationId xmlns:p14="http://schemas.microsoft.com/office/powerpoint/2010/main" val="316634595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p:nvPr>
        </p:nvSpPr>
        <p:spPr/>
        <p:txBody>
          <a:bodyPr/>
          <a:lstStyle/>
          <a:p>
            <a:pPr algn="just">
              <a:buFont typeface="Wingdings" charset="0"/>
              <a:buNone/>
            </a:pPr>
            <a:r>
              <a:rPr lang="en-US" dirty="0">
                <a:latin typeface="Corbel" charset="0"/>
                <a:cs typeface="Times New Roman" charset="0"/>
              </a:rPr>
              <a:t>   Hal-</a:t>
            </a:r>
            <a:r>
              <a:rPr lang="en-US" dirty="0" err="1">
                <a:latin typeface="Corbel" charset="0"/>
                <a:cs typeface="Times New Roman" charset="0"/>
              </a:rPr>
              <a:t>hal</a:t>
            </a:r>
            <a:r>
              <a:rPr lang="en-US" dirty="0">
                <a:latin typeface="Corbel" charset="0"/>
                <a:cs typeface="Times New Roman" charset="0"/>
              </a:rPr>
              <a:t> yang </a:t>
            </a:r>
            <a:r>
              <a:rPr lang="en-US" dirty="0" err="1">
                <a:latin typeface="Corbel" charset="0"/>
                <a:cs typeface="Times New Roman" charset="0"/>
              </a:rPr>
              <a:t>dikaji</a:t>
            </a:r>
            <a:r>
              <a:rPr lang="en-US" dirty="0">
                <a:latin typeface="Corbel" charset="0"/>
                <a:cs typeface="Times New Roman" charset="0"/>
              </a:rPr>
              <a:t> </a:t>
            </a:r>
            <a:r>
              <a:rPr lang="en-US" dirty="0" err="1">
                <a:latin typeface="Corbel" charset="0"/>
                <a:cs typeface="Times New Roman" charset="0"/>
              </a:rPr>
              <a:t>sejauhmana</a:t>
            </a:r>
            <a:r>
              <a:rPr lang="en-US" dirty="0">
                <a:latin typeface="Corbel" charset="0"/>
                <a:cs typeface="Times New Roman" charset="0"/>
              </a:rPr>
              <a:t> </a:t>
            </a:r>
            <a:r>
              <a:rPr lang="en-US" dirty="0" err="1">
                <a:latin typeface="Corbel" charset="0"/>
                <a:cs typeface="Times New Roman" charset="0"/>
              </a:rPr>
              <a:t>kelurga</a:t>
            </a:r>
            <a:r>
              <a:rPr lang="en-US" dirty="0">
                <a:latin typeface="Corbel" charset="0"/>
                <a:cs typeface="Times New Roman" charset="0"/>
              </a:rPr>
              <a:t> </a:t>
            </a:r>
            <a:r>
              <a:rPr lang="en-US" dirty="0" err="1">
                <a:latin typeface="Corbel" charset="0"/>
                <a:cs typeface="Times New Roman" charset="0"/>
              </a:rPr>
              <a:t>melakukan</a:t>
            </a:r>
            <a:r>
              <a:rPr lang="en-US" dirty="0">
                <a:latin typeface="Corbel" charset="0"/>
                <a:cs typeface="Times New Roman" charset="0"/>
              </a:rPr>
              <a:t> </a:t>
            </a:r>
            <a:r>
              <a:rPr lang="en-US" dirty="0" err="1">
                <a:latin typeface="Corbel" charset="0"/>
                <a:cs typeface="Times New Roman" charset="0"/>
              </a:rPr>
              <a:t>pemenuhan</a:t>
            </a:r>
            <a:r>
              <a:rPr lang="en-US" dirty="0">
                <a:latin typeface="Corbel" charset="0"/>
                <a:cs typeface="Times New Roman" charset="0"/>
              </a:rPr>
              <a:t> </a:t>
            </a:r>
            <a:r>
              <a:rPr lang="en-US" dirty="0" err="1">
                <a:latin typeface="Corbel" charset="0"/>
                <a:cs typeface="Times New Roman" charset="0"/>
              </a:rPr>
              <a:t>tugas</a:t>
            </a:r>
            <a:r>
              <a:rPr lang="en-US" dirty="0">
                <a:latin typeface="Corbel" charset="0"/>
                <a:cs typeface="Times New Roman" charset="0"/>
              </a:rPr>
              <a:t> </a:t>
            </a:r>
            <a:r>
              <a:rPr lang="en-US" dirty="0" err="1">
                <a:latin typeface="Corbel" charset="0"/>
                <a:cs typeface="Times New Roman" charset="0"/>
              </a:rPr>
              <a:t>keperawatan</a:t>
            </a:r>
            <a:r>
              <a:rPr lang="en-US" dirty="0">
                <a:latin typeface="Corbel" charset="0"/>
                <a:cs typeface="Times New Roman" charset="0"/>
              </a:rPr>
              <a:t> </a:t>
            </a:r>
            <a:r>
              <a:rPr lang="en-US" dirty="0" err="1">
                <a:latin typeface="Corbel" charset="0"/>
                <a:cs typeface="Times New Roman" charset="0"/>
              </a:rPr>
              <a:t>keluarga</a:t>
            </a:r>
            <a:r>
              <a:rPr lang="en-US" dirty="0">
                <a:latin typeface="Corbel" charset="0"/>
                <a:cs typeface="Times New Roman" charset="0"/>
              </a:rPr>
              <a:t> </a:t>
            </a:r>
            <a:r>
              <a:rPr lang="en-US" dirty="0" err="1">
                <a:latin typeface="Corbel" charset="0"/>
                <a:cs typeface="Times New Roman" charset="0"/>
              </a:rPr>
              <a:t>adalah</a:t>
            </a:r>
            <a:r>
              <a:rPr lang="en-US" dirty="0">
                <a:latin typeface="Corbel" charset="0"/>
                <a:cs typeface="Times New Roman" charset="0"/>
              </a:rPr>
              <a:t> :</a:t>
            </a:r>
          </a:p>
          <a:p>
            <a:pPr algn="just">
              <a:buFont typeface="Wingdings" charset="0"/>
              <a:buNone/>
            </a:pPr>
            <a:r>
              <a:rPr lang="en-US" dirty="0">
                <a:latin typeface="Corbel" charset="0"/>
                <a:cs typeface="Times New Roman" charset="0"/>
              </a:rPr>
              <a:t> </a:t>
            </a:r>
          </a:p>
          <a:p>
            <a:pPr algn="just">
              <a:buFont typeface="Wingdings" charset="0"/>
              <a:buNone/>
            </a:pPr>
            <a:r>
              <a:rPr lang="en-US" dirty="0">
                <a:latin typeface="Corbel" charset="0"/>
                <a:cs typeface="Times New Roman" charset="0"/>
              </a:rPr>
              <a:t>   *</a:t>
            </a:r>
          </a:p>
          <a:p>
            <a:pPr algn="just">
              <a:buFont typeface="Wingdings" charset="0"/>
              <a:buNone/>
            </a:pPr>
            <a:r>
              <a:rPr lang="en-US" dirty="0">
                <a:latin typeface="Corbel" charset="0"/>
                <a:cs typeface="Times New Roman" charset="0"/>
              </a:rPr>
              <a:t>   </a:t>
            </a:r>
            <a:r>
              <a:rPr lang="en-US" sz="2800" dirty="0" err="1">
                <a:latin typeface="Corbel" charset="0"/>
                <a:cs typeface="Times New Roman" charset="0"/>
              </a:rPr>
              <a:t>Untuk</a:t>
            </a:r>
            <a:r>
              <a:rPr lang="en-US" sz="2800" dirty="0">
                <a:latin typeface="Corbel" charset="0"/>
                <a:cs typeface="Times New Roman" charset="0"/>
              </a:rPr>
              <a:t> </a:t>
            </a:r>
            <a:r>
              <a:rPr lang="en-US" sz="2800" dirty="0" err="1">
                <a:latin typeface="Corbel" charset="0"/>
                <a:cs typeface="Times New Roman" charset="0"/>
              </a:rPr>
              <a:t>mengetahui</a:t>
            </a:r>
            <a:r>
              <a:rPr lang="en-US" sz="2800" dirty="0">
                <a:latin typeface="Corbel" charset="0"/>
                <a:cs typeface="Times New Roman" charset="0"/>
              </a:rPr>
              <a:t> </a:t>
            </a:r>
            <a:r>
              <a:rPr lang="en-US" sz="2800" i="1" dirty="0" err="1">
                <a:latin typeface="Corbel" charset="0"/>
                <a:cs typeface="Times New Roman" charset="0"/>
              </a:rPr>
              <a:t>kemampuan</a:t>
            </a:r>
            <a:r>
              <a:rPr lang="en-US" sz="2800" i="1" dirty="0">
                <a:latin typeface="Corbel" charset="0"/>
                <a:cs typeface="Times New Roman" charset="0"/>
              </a:rPr>
              <a:t> </a:t>
            </a:r>
            <a:r>
              <a:rPr lang="en-US" sz="2800" i="1" dirty="0" err="1">
                <a:latin typeface="Corbel" charset="0"/>
                <a:cs typeface="Times New Roman" charset="0"/>
              </a:rPr>
              <a:t>keluarga</a:t>
            </a:r>
            <a:r>
              <a:rPr lang="en-US" sz="2800" i="1" dirty="0">
                <a:latin typeface="Corbel" charset="0"/>
                <a:cs typeface="Times New Roman" charset="0"/>
              </a:rPr>
              <a:t> </a:t>
            </a:r>
            <a:r>
              <a:rPr lang="en-US" sz="2800" i="1" dirty="0" err="1">
                <a:latin typeface="Corbel" charset="0"/>
                <a:cs typeface="Times New Roman" charset="0"/>
              </a:rPr>
              <a:t>mengenal</a:t>
            </a:r>
            <a:r>
              <a:rPr lang="en-US" sz="2800" dirty="0">
                <a:latin typeface="Corbel" charset="0"/>
                <a:cs typeface="Times New Roman" charset="0"/>
              </a:rPr>
              <a:t> </a:t>
            </a:r>
            <a:r>
              <a:rPr lang="en-US" sz="2800" i="1" dirty="0" err="1">
                <a:latin typeface="Corbel" charset="0"/>
                <a:cs typeface="Times New Roman" charset="0"/>
              </a:rPr>
              <a:t>masalah</a:t>
            </a:r>
            <a:r>
              <a:rPr lang="en-US" sz="2800" i="1" dirty="0">
                <a:latin typeface="Corbel" charset="0"/>
                <a:cs typeface="Times New Roman" charset="0"/>
              </a:rPr>
              <a:t> </a:t>
            </a:r>
            <a:r>
              <a:rPr lang="en-US" sz="2800" i="1" dirty="0" err="1">
                <a:latin typeface="Corbel" charset="0"/>
                <a:cs typeface="Times New Roman" charset="0"/>
              </a:rPr>
              <a:t>kesehatan</a:t>
            </a:r>
            <a:r>
              <a:rPr lang="en-US" sz="2800" dirty="0">
                <a:latin typeface="Corbel" charset="0"/>
                <a:cs typeface="Times New Roman" charset="0"/>
              </a:rPr>
              <a:t>, yang </a:t>
            </a:r>
            <a:r>
              <a:rPr lang="en-US" sz="2800" dirty="0" err="1">
                <a:latin typeface="Corbel" charset="0"/>
                <a:cs typeface="Times New Roman" charset="0"/>
              </a:rPr>
              <a:t>perlu</a:t>
            </a:r>
            <a:r>
              <a:rPr lang="en-US" sz="2800" dirty="0">
                <a:latin typeface="Corbel" charset="0"/>
                <a:cs typeface="Times New Roman" charset="0"/>
              </a:rPr>
              <a:t> </a:t>
            </a:r>
            <a:r>
              <a:rPr lang="en-US" sz="2800" dirty="0" err="1">
                <a:latin typeface="Corbel" charset="0"/>
                <a:cs typeface="Times New Roman" charset="0"/>
              </a:rPr>
              <a:t>dikaji</a:t>
            </a:r>
            <a:r>
              <a:rPr lang="en-US" sz="2800" dirty="0">
                <a:latin typeface="Corbel" charset="0"/>
                <a:cs typeface="Times New Roman" charset="0"/>
              </a:rPr>
              <a:t> </a:t>
            </a:r>
            <a:r>
              <a:rPr lang="en-US" sz="2800" dirty="0" err="1">
                <a:latin typeface="Corbel" charset="0"/>
                <a:cs typeface="Times New Roman" charset="0"/>
              </a:rPr>
              <a:t>adalah</a:t>
            </a:r>
            <a:r>
              <a:rPr lang="en-US" sz="2800" dirty="0">
                <a:latin typeface="Corbel" charset="0"/>
                <a:cs typeface="Times New Roman" charset="0"/>
              </a:rPr>
              <a:t> :</a:t>
            </a:r>
          </a:p>
          <a:p>
            <a:pPr algn="just">
              <a:buFont typeface="Wingdings" charset="0"/>
              <a:buNone/>
            </a:pPr>
            <a:r>
              <a:rPr lang="en-US" sz="2800" dirty="0">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fakta-fakta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dari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meliputi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pengertian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tanda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gejala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faktor</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penyebab</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dan</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mempengaruhinya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serta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persepsi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r>
              <a:rPr lang="en-US" dirty="0">
                <a:solidFill>
                  <a:schemeClr val="accent1"/>
                </a:solidFill>
                <a:latin typeface="Corbel" charset="0"/>
                <a:cs typeface="Times New Roman" charset="0"/>
              </a:rPr>
              <a:t>.</a:t>
            </a:r>
          </a:p>
          <a:p>
            <a:pPr>
              <a:buFont typeface="Wingdings" charset="0"/>
              <a:buNone/>
            </a:pPr>
            <a:endParaRPr lang="en-US" dirty="0">
              <a:solidFill>
                <a:schemeClr val="accent1"/>
              </a:solidFill>
              <a:latin typeface="Corbel" charset="0"/>
            </a:endParaRPr>
          </a:p>
        </p:txBody>
      </p:sp>
      <p:sp>
        <p:nvSpPr>
          <p:cNvPr id="73731" name="AutoShape 3"/>
          <p:cNvSpPr>
            <a:spLocks noChangeArrowheads="1"/>
          </p:cNvSpPr>
          <p:nvPr/>
        </p:nvSpPr>
        <p:spPr bwMode="auto">
          <a:xfrm>
            <a:off x="1066800" y="2667000"/>
            <a:ext cx="838200" cy="304800"/>
          </a:xfrm>
          <a:prstGeom prst="rightArrow">
            <a:avLst>
              <a:gd name="adj1" fmla="val 50000"/>
              <a:gd name="adj2" fmla="val 68750"/>
            </a:avLst>
          </a:prstGeom>
          <a:solidFill>
            <a:schemeClr val="accent1"/>
          </a:solidFill>
          <a:ln w="12700" cap="sq">
            <a:solidFill>
              <a:schemeClr val="tx1"/>
            </a:solidFill>
            <a:miter lim="800000"/>
            <a:headEnd type="none" w="sm" len="sm"/>
            <a:tailEnd type="none" w="sm" len="sm"/>
          </a:ln>
        </p:spPr>
        <p:txBody>
          <a:bodyPr wrap="none" anchor="ctr"/>
          <a:lstStyle/>
          <a:p>
            <a:endParaRPr lang="id-ID"/>
          </a:p>
        </p:txBody>
      </p:sp>
    </p:spTree>
    <p:extLst>
      <p:ext uri="{BB962C8B-B14F-4D97-AF65-F5344CB8AC3E}">
        <p14:creationId xmlns:p14="http://schemas.microsoft.com/office/powerpoint/2010/main" val="12462693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730">
                                            <p:txEl>
                                              <p:pRg st="0" end="0"/>
                                            </p:txEl>
                                          </p:spTgt>
                                        </p:tgtEl>
                                        <p:attrNameLst>
                                          <p:attrName>style.visibility</p:attrName>
                                        </p:attrNameLst>
                                      </p:cBhvr>
                                      <p:to>
                                        <p:strVal val="visible"/>
                                      </p:to>
                                    </p:set>
                                    <p:anim calcmode="lin" valueType="num">
                                      <p:cBhvr additive="base">
                                        <p:cTn id="7" dur="500" fill="hold"/>
                                        <p:tgtEl>
                                          <p:spTgt spid="7373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73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730">
                                            <p:txEl>
                                              <p:pRg st="1" end="1"/>
                                            </p:txEl>
                                          </p:spTgt>
                                        </p:tgtEl>
                                        <p:attrNameLst>
                                          <p:attrName>style.visibility</p:attrName>
                                        </p:attrNameLst>
                                      </p:cBhvr>
                                      <p:to>
                                        <p:strVal val="visible"/>
                                      </p:to>
                                    </p:set>
                                    <p:anim calcmode="lin" valueType="num">
                                      <p:cBhvr additive="base">
                                        <p:cTn id="13" dur="500" fill="hold"/>
                                        <p:tgtEl>
                                          <p:spTgt spid="7373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730">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730">
                                            <p:txEl>
                                              <p:pRg st="2" end="2"/>
                                            </p:txEl>
                                          </p:spTgt>
                                        </p:tgtEl>
                                        <p:attrNameLst>
                                          <p:attrName>style.visibility</p:attrName>
                                        </p:attrNameLst>
                                      </p:cBhvr>
                                      <p:to>
                                        <p:strVal val="visible"/>
                                      </p:to>
                                    </p:set>
                                    <p:anim calcmode="lin" valueType="num">
                                      <p:cBhvr additive="base">
                                        <p:cTn id="19" dur="500" fill="hold"/>
                                        <p:tgtEl>
                                          <p:spTgt spid="7373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3730">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3730">
                                            <p:txEl>
                                              <p:pRg st="3" end="3"/>
                                            </p:txEl>
                                          </p:spTgt>
                                        </p:tgtEl>
                                        <p:attrNameLst>
                                          <p:attrName>style.visibility</p:attrName>
                                        </p:attrNameLst>
                                      </p:cBhvr>
                                      <p:to>
                                        <p:strVal val="visible"/>
                                      </p:to>
                                    </p:set>
                                    <p:anim calcmode="lin" valueType="num">
                                      <p:cBhvr additive="base">
                                        <p:cTn id="25" dur="500" fill="hold"/>
                                        <p:tgtEl>
                                          <p:spTgt spid="7373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3730">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3730">
                                            <p:txEl>
                                              <p:pRg st="4" end="4"/>
                                            </p:txEl>
                                          </p:spTgt>
                                        </p:tgtEl>
                                        <p:attrNameLst>
                                          <p:attrName>style.visibility</p:attrName>
                                        </p:attrNameLst>
                                      </p:cBhvr>
                                      <p:to>
                                        <p:strVal val="visible"/>
                                      </p:to>
                                    </p:set>
                                    <p:anim calcmode="lin" valueType="num">
                                      <p:cBhvr additive="base">
                                        <p:cTn id="31" dur="500" fill="hold"/>
                                        <p:tgtEl>
                                          <p:spTgt spid="7373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3730">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73731"/>
                                        </p:tgtEl>
                                        <p:attrNameLst>
                                          <p:attrName>style.visibility</p:attrName>
                                        </p:attrNameLst>
                                      </p:cBhvr>
                                      <p:to>
                                        <p:strVal val="visible"/>
                                      </p:to>
                                    </p:set>
                                    <p:anim calcmode="lin" valueType="num">
                                      <p:cBhvr additive="base">
                                        <p:cTn id="37" dur="500" fill="hold"/>
                                        <p:tgtEl>
                                          <p:spTgt spid="73731"/>
                                        </p:tgtEl>
                                        <p:attrNameLst>
                                          <p:attrName>ppt_x</p:attrName>
                                        </p:attrNameLst>
                                      </p:cBhvr>
                                      <p:tavLst>
                                        <p:tav tm="0">
                                          <p:val>
                                            <p:strVal val="#ppt_x"/>
                                          </p:val>
                                        </p:tav>
                                        <p:tav tm="100000">
                                          <p:val>
                                            <p:strVal val="#ppt_x"/>
                                          </p:val>
                                        </p:tav>
                                      </p:tavLst>
                                    </p:anim>
                                    <p:anim calcmode="lin" valueType="num">
                                      <p:cBhvr additive="base">
                                        <p:cTn id="38" dur="500" fill="hold"/>
                                        <p:tgtEl>
                                          <p:spTgt spid="7373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autoUpdateAnimBg="0"/>
      <p:bldP spid="737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0" name="Title 5"/>
          <p:cNvSpPr>
            <a:spLocks noGrp="1"/>
          </p:cNvSpPr>
          <p:nvPr>
            <p:ph type="title"/>
          </p:nvPr>
        </p:nvSpPr>
        <p:spPr>
          <a:xfrm>
            <a:off x="533400" y="685800"/>
            <a:ext cx="8229600" cy="685800"/>
          </a:xfrm>
        </p:spPr>
        <p:txBody>
          <a:bodyPr/>
          <a:lstStyle/>
          <a:p>
            <a:pPr>
              <a:spcBef>
                <a:spcPct val="50000"/>
              </a:spcBef>
            </a:pPr>
            <a:r>
              <a:rPr lang="en-US" sz="3200">
                <a:latin typeface="Arial" charset="0"/>
                <a:cs typeface="Arial" charset="0"/>
              </a:rPr>
              <a:t>KEMAMPUAN AKHIR YANG DIHARAPKAN</a:t>
            </a:r>
          </a:p>
        </p:txBody>
      </p:sp>
      <p:sp>
        <p:nvSpPr>
          <p:cNvPr id="17411" name="Content Placeholder 5"/>
          <p:cNvSpPr>
            <a:spLocks noGrp="1"/>
          </p:cNvSpPr>
          <p:nvPr>
            <p:ph idx="1"/>
          </p:nvPr>
        </p:nvSpPr>
        <p:spPr>
          <a:xfrm>
            <a:off x="457200" y="1524000"/>
            <a:ext cx="8229600" cy="4602163"/>
          </a:xfrm>
        </p:spPr>
        <p:txBody>
          <a:bodyPr/>
          <a:lstStyle/>
          <a:p>
            <a:r>
              <a:rPr lang="id-ID" sz="2400" dirty="0">
                <a:latin typeface="Calibri" charset="0"/>
              </a:rPr>
              <a:t>Mahasiswa Mampu </a:t>
            </a:r>
            <a:r>
              <a:rPr lang="id-ID" sz="2400" dirty="0" smtClean="0">
                <a:latin typeface="Calibri" charset="0"/>
              </a:rPr>
              <a:t>menerapkan</a:t>
            </a:r>
            <a:endParaRPr lang="en-US" sz="2400" dirty="0">
              <a:latin typeface="Calibri" charset="0"/>
            </a:endParaRPr>
          </a:p>
          <a:p>
            <a:pPr lvl="1"/>
            <a:r>
              <a:rPr lang="en-US" sz="2000" dirty="0" err="1" smtClean="0">
                <a:latin typeface="Calibri" charset="0"/>
              </a:rPr>
              <a:t>Asuhan</a:t>
            </a:r>
            <a:r>
              <a:rPr lang="en-US" sz="2000" dirty="0" smtClean="0">
                <a:latin typeface="Calibri" charset="0"/>
              </a:rPr>
              <a:t> </a:t>
            </a:r>
            <a:r>
              <a:rPr lang="en-US" sz="2000" dirty="0" err="1" smtClean="0">
                <a:latin typeface="Calibri" charset="0"/>
              </a:rPr>
              <a:t>Keperawatan</a:t>
            </a:r>
            <a:r>
              <a:rPr lang="en-US" sz="2000" dirty="0" smtClean="0">
                <a:latin typeface="Calibri" charset="0"/>
              </a:rPr>
              <a:t> </a:t>
            </a:r>
            <a:r>
              <a:rPr lang="en-US" sz="2000" dirty="0" err="1" smtClean="0">
                <a:latin typeface="Calibri" charset="0"/>
              </a:rPr>
              <a:t>Lansia</a:t>
            </a:r>
            <a:r>
              <a:rPr lang="en-US" sz="2000" dirty="0" smtClean="0">
                <a:latin typeface="Calibri" charset="0"/>
              </a:rPr>
              <a:t> </a:t>
            </a:r>
            <a:r>
              <a:rPr lang="en-US" sz="2000" dirty="0" err="1" smtClean="0">
                <a:latin typeface="Calibri" charset="0"/>
              </a:rPr>
              <a:t>pada</a:t>
            </a:r>
            <a:r>
              <a:rPr lang="en-US" sz="2000" dirty="0" smtClean="0">
                <a:latin typeface="Calibri" charset="0"/>
              </a:rPr>
              <a:t> </a:t>
            </a:r>
            <a:r>
              <a:rPr lang="en-US" sz="2000" dirty="0" err="1" smtClean="0">
                <a:latin typeface="Calibri" charset="0"/>
              </a:rPr>
              <a:t>Individu</a:t>
            </a:r>
            <a:r>
              <a:rPr lang="en-US" sz="2000" dirty="0" smtClean="0">
                <a:latin typeface="Calibri" charset="0"/>
              </a:rPr>
              <a:t> </a:t>
            </a:r>
            <a:endParaRPr lang="en-US" sz="2000" dirty="0">
              <a:latin typeface="Calibri" charset="0"/>
            </a:endParaRPr>
          </a:p>
          <a:p>
            <a:pPr lvl="1"/>
            <a:r>
              <a:rPr lang="en-US" sz="2000" dirty="0" err="1" smtClean="0">
                <a:latin typeface="Calibri" charset="0"/>
              </a:rPr>
              <a:t>Asuhan</a:t>
            </a:r>
            <a:r>
              <a:rPr lang="en-US" sz="2000" dirty="0" smtClean="0">
                <a:latin typeface="Calibri" charset="0"/>
              </a:rPr>
              <a:t> </a:t>
            </a:r>
            <a:r>
              <a:rPr lang="en-US" sz="2000" dirty="0" err="1" smtClean="0">
                <a:latin typeface="Calibri" charset="0"/>
              </a:rPr>
              <a:t>Keperawatan</a:t>
            </a:r>
            <a:r>
              <a:rPr lang="en-US" sz="2000" dirty="0" smtClean="0">
                <a:latin typeface="Calibri" charset="0"/>
              </a:rPr>
              <a:t> </a:t>
            </a:r>
            <a:r>
              <a:rPr lang="en-US" sz="2000" dirty="0" err="1" smtClean="0">
                <a:latin typeface="Calibri" charset="0"/>
              </a:rPr>
              <a:t>Lansia</a:t>
            </a:r>
            <a:r>
              <a:rPr lang="en-US" sz="2000" dirty="0" smtClean="0">
                <a:latin typeface="Calibri" charset="0"/>
              </a:rPr>
              <a:t>  </a:t>
            </a:r>
            <a:r>
              <a:rPr lang="en-US" sz="2000" dirty="0" err="1" smtClean="0">
                <a:latin typeface="Calibri" charset="0"/>
              </a:rPr>
              <a:t>pada</a:t>
            </a:r>
            <a:r>
              <a:rPr lang="en-US" sz="2000" dirty="0" smtClean="0">
                <a:latin typeface="Calibri" charset="0"/>
              </a:rPr>
              <a:t> </a:t>
            </a:r>
            <a:r>
              <a:rPr lang="en-US" sz="2000" dirty="0" err="1" smtClean="0">
                <a:latin typeface="Calibri" charset="0"/>
              </a:rPr>
              <a:t>Keluarga</a:t>
            </a:r>
            <a:r>
              <a:rPr lang="en-US" sz="2000" dirty="0" smtClean="0">
                <a:latin typeface="Calibri" charset="0"/>
              </a:rPr>
              <a:t> </a:t>
            </a:r>
            <a:endParaRPr lang="en-US" sz="2000" dirty="0">
              <a:latin typeface="Calibri" charset="0"/>
            </a:endParaRPr>
          </a:p>
          <a:p>
            <a:pPr lvl="1"/>
            <a:endParaRPr lang="en-US" sz="2000" dirty="0">
              <a:latin typeface="Calibri" charset="0"/>
            </a:endParaRPr>
          </a:p>
          <a:p>
            <a:endParaRPr lang="en-US" sz="2400" dirty="0">
              <a:latin typeface="Calibri" charset="0"/>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p:nvPr>
        </p:nvSpPr>
        <p:spPr/>
        <p:txBody>
          <a:bodyPr/>
          <a:lstStyle/>
          <a:p>
            <a:pPr algn="just">
              <a:buFont typeface="Wingdings" charset="0"/>
              <a:buNone/>
            </a:pPr>
            <a:r>
              <a:rPr lang="en-US" dirty="0">
                <a:latin typeface="Corbel" charset="0"/>
                <a:cs typeface="Times New Roman" charset="0"/>
              </a:rPr>
              <a:t>     </a:t>
            </a:r>
          </a:p>
          <a:p>
            <a:pPr algn="just">
              <a:buFont typeface="Wingdings" charset="0"/>
              <a:buNone/>
            </a:pPr>
            <a:r>
              <a:rPr lang="en-US" dirty="0">
                <a:latin typeface="Corbel" charset="0"/>
                <a:cs typeface="Times New Roman" charset="0"/>
              </a:rPr>
              <a:t>   **</a:t>
            </a:r>
          </a:p>
          <a:p>
            <a:pPr algn="just">
              <a:buFont typeface="Wingdings" charset="0"/>
              <a:buNone/>
            </a:pPr>
            <a:r>
              <a:rPr lang="en-US" dirty="0">
                <a:latin typeface="Corbel" charset="0"/>
                <a:cs typeface="Times New Roman" charset="0"/>
              </a:rPr>
              <a:t>   </a:t>
            </a:r>
            <a:r>
              <a:rPr lang="en-US" sz="2800" dirty="0" err="1">
                <a:latin typeface="Corbel" charset="0"/>
                <a:cs typeface="Times New Roman" charset="0"/>
              </a:rPr>
              <a:t>Untuk</a:t>
            </a:r>
            <a:r>
              <a:rPr lang="en-US" sz="2800" dirty="0">
                <a:latin typeface="Corbel" charset="0"/>
                <a:cs typeface="Times New Roman" charset="0"/>
              </a:rPr>
              <a:t> </a:t>
            </a:r>
            <a:r>
              <a:rPr lang="en-US" sz="2800" dirty="0" err="1">
                <a:latin typeface="Corbel" charset="0"/>
                <a:cs typeface="Times New Roman" charset="0"/>
              </a:rPr>
              <a:t>mengetahui</a:t>
            </a:r>
            <a:r>
              <a:rPr lang="en-US" sz="2800" dirty="0">
                <a:latin typeface="Corbel" charset="0"/>
                <a:cs typeface="Times New Roman" charset="0"/>
              </a:rPr>
              <a:t> </a:t>
            </a:r>
            <a:r>
              <a:rPr lang="en-US" sz="2800" i="1" dirty="0" err="1">
                <a:latin typeface="Corbel" charset="0"/>
                <a:cs typeface="Times New Roman" charset="0"/>
              </a:rPr>
              <a:t>kemampuan</a:t>
            </a:r>
            <a:r>
              <a:rPr lang="en-US" sz="2800" i="1" dirty="0">
                <a:latin typeface="Corbel" charset="0"/>
                <a:cs typeface="Times New Roman" charset="0"/>
              </a:rPr>
              <a:t> </a:t>
            </a:r>
            <a:r>
              <a:rPr lang="en-US" sz="2800" i="1" dirty="0" err="1">
                <a:latin typeface="Corbel" charset="0"/>
                <a:cs typeface="Times New Roman" charset="0"/>
              </a:rPr>
              <a:t>kelg</a:t>
            </a:r>
            <a:r>
              <a:rPr lang="en-US" sz="2800" i="1" dirty="0">
                <a:latin typeface="Corbel" charset="0"/>
                <a:cs typeface="Times New Roman" charset="0"/>
              </a:rPr>
              <a:t> </a:t>
            </a:r>
            <a:r>
              <a:rPr lang="en-US" sz="2800" i="1" dirty="0" err="1">
                <a:latin typeface="Corbel" charset="0"/>
                <a:cs typeface="Times New Roman" charset="0"/>
              </a:rPr>
              <a:t>mengambil</a:t>
            </a:r>
            <a:r>
              <a:rPr lang="en-US" sz="2800" dirty="0">
                <a:latin typeface="Corbel" charset="0"/>
                <a:cs typeface="Times New Roman" charset="0"/>
              </a:rPr>
              <a:t>     </a:t>
            </a:r>
            <a:r>
              <a:rPr lang="en-US" sz="2800" i="1" dirty="0" err="1">
                <a:latin typeface="Corbel" charset="0"/>
                <a:cs typeface="Times New Roman" charset="0"/>
              </a:rPr>
              <a:t>keputusan</a:t>
            </a:r>
            <a:r>
              <a:rPr lang="en-US" sz="2800" dirty="0">
                <a:latin typeface="Corbel" charset="0"/>
                <a:cs typeface="Times New Roman" charset="0"/>
              </a:rPr>
              <a:t> </a:t>
            </a:r>
            <a:r>
              <a:rPr lang="en-US" sz="2800" dirty="0" err="1">
                <a:latin typeface="Corbel" charset="0"/>
                <a:cs typeface="Times New Roman" charset="0"/>
              </a:rPr>
              <a:t>mengenai</a:t>
            </a:r>
            <a:r>
              <a:rPr lang="en-US" sz="2800" dirty="0">
                <a:latin typeface="Corbel" charset="0"/>
                <a:cs typeface="Times New Roman" charset="0"/>
              </a:rPr>
              <a:t> </a:t>
            </a:r>
            <a:r>
              <a:rPr lang="en-US" sz="2800" dirty="0" err="1">
                <a:latin typeface="Corbel" charset="0"/>
                <a:cs typeface="Times New Roman" charset="0"/>
              </a:rPr>
              <a:t>tindakan</a:t>
            </a:r>
            <a:r>
              <a:rPr lang="en-US" sz="2800" dirty="0">
                <a:latin typeface="Corbel" charset="0"/>
                <a:cs typeface="Times New Roman" charset="0"/>
              </a:rPr>
              <a:t> </a:t>
            </a:r>
            <a:r>
              <a:rPr lang="en-US" sz="2800" dirty="0" err="1">
                <a:latin typeface="Corbel" charset="0"/>
                <a:cs typeface="Times New Roman" charset="0"/>
              </a:rPr>
              <a:t>kesehatan</a:t>
            </a:r>
            <a:r>
              <a:rPr lang="en-US" sz="2800" dirty="0">
                <a:latin typeface="Corbel" charset="0"/>
                <a:cs typeface="Times New Roman" charset="0"/>
              </a:rPr>
              <a:t> yang </a:t>
            </a:r>
            <a:r>
              <a:rPr lang="en-US" sz="2800" dirty="0" err="1">
                <a:latin typeface="Corbel" charset="0"/>
                <a:cs typeface="Times New Roman" charset="0"/>
              </a:rPr>
              <a:t>tepat</a:t>
            </a:r>
            <a:r>
              <a:rPr lang="en-US" sz="2800" dirty="0">
                <a:latin typeface="Corbel" charset="0"/>
                <a:cs typeface="Times New Roman" charset="0"/>
              </a:rPr>
              <a:t>, </a:t>
            </a:r>
            <a:r>
              <a:rPr lang="en-US" sz="2800" dirty="0" err="1">
                <a:latin typeface="Corbel" charset="0"/>
                <a:cs typeface="Times New Roman" charset="0"/>
              </a:rPr>
              <a:t>hal</a:t>
            </a:r>
            <a:r>
              <a:rPr lang="en-US" sz="2800" dirty="0">
                <a:latin typeface="Corbel" charset="0"/>
                <a:cs typeface="Times New Roman" charset="0"/>
              </a:rPr>
              <a:t> yang </a:t>
            </a:r>
            <a:r>
              <a:rPr lang="en-US" sz="2800" dirty="0" err="1">
                <a:latin typeface="Corbel" charset="0"/>
                <a:cs typeface="Times New Roman" charset="0"/>
              </a:rPr>
              <a:t>perlu</a:t>
            </a:r>
            <a:r>
              <a:rPr lang="en-US" sz="2800" dirty="0">
                <a:latin typeface="Corbel" charset="0"/>
                <a:cs typeface="Times New Roman" charset="0"/>
              </a:rPr>
              <a:t> </a:t>
            </a:r>
            <a:r>
              <a:rPr lang="en-US" sz="2800" dirty="0" err="1">
                <a:latin typeface="Corbel" charset="0"/>
                <a:cs typeface="Times New Roman" charset="0"/>
              </a:rPr>
              <a:t>dikaji</a:t>
            </a:r>
            <a:r>
              <a:rPr lang="en-US" sz="2800" dirty="0">
                <a:latin typeface="Corbel" charset="0"/>
                <a:cs typeface="Times New Roman" charset="0"/>
              </a:rPr>
              <a:t> </a:t>
            </a:r>
            <a:r>
              <a:rPr lang="en-US" sz="2800" dirty="0" err="1">
                <a:latin typeface="Corbel" charset="0"/>
                <a:cs typeface="Times New Roman" charset="0"/>
              </a:rPr>
              <a:t>adlh</a:t>
            </a:r>
            <a:r>
              <a:rPr lang="en-US" sz="2800" dirty="0">
                <a:latin typeface="Corbel" charset="0"/>
                <a:cs typeface="Times New Roman" charset="0"/>
              </a:rPr>
              <a:t> :</a:t>
            </a:r>
          </a:p>
          <a:p>
            <a:pPr algn="just">
              <a:buFont typeface="Wingdings" charset="0"/>
              <a:buNone/>
            </a:pPr>
            <a:r>
              <a:rPr lang="en-US" sz="2800" dirty="0">
                <a:latin typeface="Corbel" charset="0"/>
                <a:cs typeface="Times New Roman" charset="0"/>
              </a:rPr>
              <a:t> </a:t>
            </a:r>
          </a:p>
          <a:p>
            <a:pPr algn="just">
              <a:buFont typeface="Wingdings" charset="0"/>
              <a:buNone/>
            </a:pPr>
            <a:r>
              <a:rPr lang="en-US" sz="2800" dirty="0">
                <a:latin typeface="Corbel" charset="0"/>
                <a:cs typeface="Times New Roman" charset="0"/>
              </a:rPr>
              <a:t>    </a:t>
            </a:r>
            <a:r>
              <a:rPr lang="en-US" sz="2800" dirty="0">
                <a:solidFill>
                  <a:schemeClr val="accent1"/>
                </a:solidFill>
                <a:latin typeface="Corbel" charset="0"/>
                <a:cs typeface="Times New Roman" charset="0"/>
              </a:rPr>
              <a:t>-</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kemampuan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mengerti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mengenai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sifat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luasnya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Apakah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dirasakan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oleh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endParaRPr lang="en-US" sz="2800" dirty="0">
              <a:solidFill>
                <a:schemeClr val="accent1"/>
              </a:solidFill>
              <a:latin typeface="Corbel" charset="0"/>
              <a:cs typeface="Times New Roman" charset="0"/>
            </a:endParaRPr>
          </a:p>
          <a:p>
            <a:pPr>
              <a:buFont typeface="Wingdings" charset="0"/>
              <a:buNone/>
            </a:pPr>
            <a:endParaRPr lang="en-US" sz="2800" dirty="0">
              <a:solidFill>
                <a:srgbClr val="FF9966"/>
              </a:solidFill>
              <a:latin typeface="Corbel" charset="0"/>
            </a:endParaRPr>
          </a:p>
        </p:txBody>
      </p:sp>
      <p:sp>
        <p:nvSpPr>
          <p:cNvPr id="74755" name="AutoShape 3"/>
          <p:cNvSpPr>
            <a:spLocks noChangeArrowheads="1"/>
          </p:cNvSpPr>
          <p:nvPr/>
        </p:nvSpPr>
        <p:spPr bwMode="auto">
          <a:xfrm>
            <a:off x="1143000" y="1219200"/>
            <a:ext cx="990600" cy="304800"/>
          </a:xfrm>
          <a:prstGeom prst="rightArrow">
            <a:avLst>
              <a:gd name="adj1" fmla="val 50000"/>
              <a:gd name="adj2" fmla="val 81250"/>
            </a:avLst>
          </a:prstGeom>
          <a:solidFill>
            <a:schemeClr val="accent1"/>
          </a:solidFill>
          <a:ln w="12700" cap="sq">
            <a:solidFill>
              <a:schemeClr val="tx1"/>
            </a:solidFill>
            <a:miter lim="800000"/>
            <a:headEnd type="none" w="sm" len="sm"/>
            <a:tailEnd type="none" w="sm" len="sm"/>
          </a:ln>
        </p:spPr>
        <p:txBody>
          <a:bodyPr wrap="none" anchor="ctr"/>
          <a:lstStyle/>
          <a:p>
            <a:endParaRPr lang="id-ID"/>
          </a:p>
        </p:txBody>
      </p:sp>
    </p:spTree>
    <p:extLst>
      <p:ext uri="{BB962C8B-B14F-4D97-AF65-F5344CB8AC3E}">
        <p14:creationId xmlns:p14="http://schemas.microsoft.com/office/powerpoint/2010/main" val="20801323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4754">
                                            <p:txEl>
                                              <p:pRg st="0" end="0"/>
                                            </p:txEl>
                                          </p:spTgt>
                                        </p:tgtEl>
                                        <p:attrNameLst>
                                          <p:attrName>style.visibility</p:attrName>
                                        </p:attrNameLst>
                                      </p:cBhvr>
                                      <p:to>
                                        <p:strVal val="visible"/>
                                      </p:to>
                                    </p:set>
                                    <p:animEffect transition="in" filter="box(out)">
                                      <p:cBhvr>
                                        <p:cTn id="7" dur="500"/>
                                        <p:tgtEl>
                                          <p:spTgt spid="7475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4754">
                                            <p:txEl>
                                              <p:pRg st="1" end="1"/>
                                            </p:txEl>
                                          </p:spTgt>
                                        </p:tgtEl>
                                        <p:attrNameLst>
                                          <p:attrName>style.visibility</p:attrName>
                                        </p:attrNameLst>
                                      </p:cBhvr>
                                      <p:to>
                                        <p:strVal val="visible"/>
                                      </p:to>
                                    </p:set>
                                    <p:animEffect transition="in" filter="box(out)">
                                      <p:cBhvr>
                                        <p:cTn id="12" dur="500"/>
                                        <p:tgtEl>
                                          <p:spTgt spid="74754">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74754">
                                            <p:txEl>
                                              <p:pRg st="2" end="2"/>
                                            </p:txEl>
                                          </p:spTgt>
                                        </p:tgtEl>
                                        <p:attrNameLst>
                                          <p:attrName>style.visibility</p:attrName>
                                        </p:attrNameLst>
                                      </p:cBhvr>
                                      <p:to>
                                        <p:strVal val="visible"/>
                                      </p:to>
                                    </p:set>
                                    <p:animEffect transition="in" filter="box(out)">
                                      <p:cBhvr>
                                        <p:cTn id="17" dur="500"/>
                                        <p:tgtEl>
                                          <p:spTgt spid="74754">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74754">
                                            <p:txEl>
                                              <p:pRg st="3" end="3"/>
                                            </p:txEl>
                                          </p:spTgt>
                                        </p:tgtEl>
                                        <p:attrNameLst>
                                          <p:attrName>style.visibility</p:attrName>
                                        </p:attrNameLst>
                                      </p:cBhvr>
                                      <p:to>
                                        <p:strVal val="visible"/>
                                      </p:to>
                                    </p:set>
                                    <p:animEffect transition="in" filter="box(out)">
                                      <p:cBhvr>
                                        <p:cTn id="22" dur="500"/>
                                        <p:tgtEl>
                                          <p:spTgt spid="74754">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74754">
                                            <p:txEl>
                                              <p:pRg st="4" end="4"/>
                                            </p:txEl>
                                          </p:spTgt>
                                        </p:tgtEl>
                                        <p:attrNameLst>
                                          <p:attrName>style.visibility</p:attrName>
                                        </p:attrNameLst>
                                      </p:cBhvr>
                                      <p:to>
                                        <p:strVal val="visible"/>
                                      </p:to>
                                    </p:set>
                                    <p:animEffect transition="in" filter="box(out)">
                                      <p:cBhvr>
                                        <p:cTn id="27" dur="500"/>
                                        <p:tgtEl>
                                          <p:spTgt spid="74754">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74754">
                                            <p:txEl>
                                              <p:pRg st="5" end="5"/>
                                            </p:txEl>
                                          </p:spTgt>
                                        </p:tgtEl>
                                        <p:attrNameLst>
                                          <p:attrName>style.visibility</p:attrName>
                                        </p:attrNameLst>
                                      </p:cBhvr>
                                      <p:to>
                                        <p:strVal val="visible"/>
                                      </p:to>
                                    </p:set>
                                    <p:animEffect transition="in" filter="box(out)">
                                      <p:cBhvr>
                                        <p:cTn id="32" dur="500"/>
                                        <p:tgtEl>
                                          <p:spTgt spid="74754">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4755"/>
                                        </p:tgtEl>
                                        <p:attrNameLst>
                                          <p:attrName>style.visibility</p:attrName>
                                        </p:attrNameLst>
                                      </p:cBhvr>
                                      <p:to>
                                        <p:strVal val="visible"/>
                                      </p:to>
                                    </p:set>
                                    <p:anim calcmode="lin" valueType="num">
                                      <p:cBhvr additive="base">
                                        <p:cTn id="37" dur="500" fill="hold"/>
                                        <p:tgtEl>
                                          <p:spTgt spid="74755"/>
                                        </p:tgtEl>
                                        <p:attrNameLst>
                                          <p:attrName>ppt_x</p:attrName>
                                        </p:attrNameLst>
                                      </p:cBhvr>
                                      <p:tavLst>
                                        <p:tav tm="0">
                                          <p:val>
                                            <p:strVal val="0-#ppt_w/2"/>
                                          </p:val>
                                        </p:tav>
                                        <p:tav tm="100000">
                                          <p:val>
                                            <p:strVal val="#ppt_x"/>
                                          </p:val>
                                        </p:tav>
                                      </p:tavLst>
                                    </p:anim>
                                    <p:anim calcmode="lin" valueType="num">
                                      <p:cBhvr additive="base">
                                        <p:cTn id="38" dur="500" fill="hold"/>
                                        <p:tgtEl>
                                          <p:spTgt spid="747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build="p" autoUpdateAnimBg="0"/>
      <p:bldP spid="74755"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p:nvPr>
        </p:nvSpPr>
        <p:spPr/>
        <p:txBody>
          <a:bodyPr/>
          <a:lstStyle/>
          <a:p>
            <a:pPr algn="just">
              <a:buFont typeface="Wingdings" charset="0"/>
              <a:buNone/>
            </a:pPr>
            <a:r>
              <a:rPr lang="en-US" sz="2400" dirty="0">
                <a:latin typeface="Corbel" charset="0"/>
                <a:cs typeface="Times New Roman" charset="0"/>
              </a:rPr>
              <a:t>  </a:t>
            </a:r>
          </a:p>
          <a:p>
            <a:pPr algn="just">
              <a:buFont typeface="Wingdings" charset="0"/>
              <a:buNone/>
            </a:pPr>
            <a:r>
              <a:rPr lang="en-US" sz="2400" dirty="0">
                <a:latin typeface="Corbel" charset="0"/>
                <a:cs typeface="Times New Roman" charset="0"/>
              </a:rPr>
              <a:t>     </a:t>
            </a:r>
            <a:r>
              <a:rPr lang="en-US" sz="2800" dirty="0" err="1">
                <a:solidFill>
                  <a:schemeClr val="accent1"/>
                </a:solidFill>
                <a:latin typeface="Corbel" charset="0"/>
                <a:cs typeface="Times New Roman" charset="0"/>
              </a:rPr>
              <a:t>Apakah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merasa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menyerah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thd</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dialami</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Apkh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merasa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takut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akan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akibat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dari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tindakan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penyakit</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Wingdings" charset="0"/>
                <a:cs typeface="Times New Roman" charset="0"/>
              </a:rPr>
              <a:t> </a:t>
            </a:r>
            <a:r>
              <a:rPr lang="en-US" sz="2800" dirty="0" err="1">
                <a:solidFill>
                  <a:schemeClr val="accent1"/>
                </a:solidFill>
                <a:latin typeface="Corbel" charset="0"/>
                <a:cs typeface="Times New Roman" charset="0"/>
              </a:rPr>
              <a:t>Apakah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mempunyai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sikap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negatif</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Wingdings" charset="0"/>
                <a:cs typeface="Times New Roman" charset="0"/>
              </a:rPr>
              <a:t> </a:t>
            </a:r>
            <a:r>
              <a:rPr lang="en-US" sz="2800" dirty="0" err="1">
                <a:solidFill>
                  <a:schemeClr val="accent1"/>
                </a:solidFill>
                <a:latin typeface="Corbel" charset="0"/>
                <a:cs typeface="Times New Roman" charset="0"/>
              </a:rPr>
              <a:t>Apakah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dpt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menjangkau</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yg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ada</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Wingdings" charset="0"/>
                <a:cs typeface="Times New Roman" charset="0"/>
              </a:rPr>
              <a:t> </a:t>
            </a:r>
            <a:r>
              <a:rPr lang="en-US" sz="2800" dirty="0" err="1">
                <a:solidFill>
                  <a:schemeClr val="accent1"/>
                </a:solidFill>
                <a:latin typeface="Corbel" charset="0"/>
                <a:cs typeface="Times New Roman" charset="0"/>
              </a:rPr>
              <a:t>Apakah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kurang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percaya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thd</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tenaga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Apakah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mdpt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informasi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yg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salah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tindakan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dalam</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mengatasi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masalah</a:t>
            </a:r>
            <a:r>
              <a:rPr lang="en-US" sz="2400" dirty="0">
                <a:latin typeface="Corbel" charset="0"/>
              </a:rPr>
              <a:t> </a:t>
            </a:r>
          </a:p>
        </p:txBody>
      </p:sp>
    </p:spTree>
    <p:extLst>
      <p:ext uri="{BB962C8B-B14F-4D97-AF65-F5344CB8AC3E}">
        <p14:creationId xmlns:p14="http://schemas.microsoft.com/office/powerpoint/2010/main" val="42581003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75778">
                                            <p:txEl>
                                              <p:pRg st="0" end="0"/>
                                            </p:txEl>
                                          </p:spTgt>
                                        </p:tgtEl>
                                        <p:attrNameLst>
                                          <p:attrName>style.visibility</p:attrName>
                                        </p:attrNameLst>
                                      </p:cBhvr>
                                      <p:to>
                                        <p:strVal val="visible"/>
                                      </p:to>
                                    </p:set>
                                    <p:anim calcmode="lin" valueType="num">
                                      <p:cBhvr additive="base">
                                        <p:cTn id="7" dur="300" fill="hold"/>
                                        <p:tgtEl>
                                          <p:spTgt spid="75778">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7577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75778">
                                            <p:txEl>
                                              <p:pRg st="1" end="1"/>
                                            </p:txEl>
                                          </p:spTgt>
                                        </p:tgtEl>
                                        <p:attrNameLst>
                                          <p:attrName>style.visibility</p:attrName>
                                        </p:attrNameLst>
                                      </p:cBhvr>
                                      <p:to>
                                        <p:strVal val="visible"/>
                                      </p:to>
                                    </p:set>
                                    <p:anim calcmode="lin" valueType="num">
                                      <p:cBhvr additive="base">
                                        <p:cTn id="13" dur="300" fill="hold"/>
                                        <p:tgtEl>
                                          <p:spTgt spid="75778">
                                            <p:txEl>
                                              <p:pRg st="1" end="1"/>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75778">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75778">
                                            <p:txEl>
                                              <p:pRg st="2" end="2"/>
                                            </p:txEl>
                                          </p:spTgt>
                                        </p:tgtEl>
                                        <p:attrNameLst>
                                          <p:attrName>style.visibility</p:attrName>
                                        </p:attrNameLst>
                                      </p:cBhvr>
                                      <p:to>
                                        <p:strVal val="visible"/>
                                      </p:to>
                                    </p:set>
                                    <p:anim calcmode="lin" valueType="num">
                                      <p:cBhvr additive="base">
                                        <p:cTn id="19" dur="300" fill="hold"/>
                                        <p:tgtEl>
                                          <p:spTgt spid="75778">
                                            <p:txEl>
                                              <p:pRg st="2" end="2"/>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75778">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iterate type="wd">
                                    <p:tmPct val="100000"/>
                                  </p:iterate>
                                  <p:childTnLst>
                                    <p:set>
                                      <p:cBhvr>
                                        <p:cTn id="24" dur="1" fill="hold">
                                          <p:stCondLst>
                                            <p:cond delay="0"/>
                                          </p:stCondLst>
                                        </p:cTn>
                                        <p:tgtEl>
                                          <p:spTgt spid="75778">
                                            <p:txEl>
                                              <p:pRg st="3" end="3"/>
                                            </p:txEl>
                                          </p:spTgt>
                                        </p:tgtEl>
                                        <p:attrNameLst>
                                          <p:attrName>style.visibility</p:attrName>
                                        </p:attrNameLst>
                                      </p:cBhvr>
                                      <p:to>
                                        <p:strVal val="visible"/>
                                      </p:to>
                                    </p:set>
                                    <p:anim calcmode="lin" valueType="num">
                                      <p:cBhvr additive="base">
                                        <p:cTn id="25" dur="300" fill="hold"/>
                                        <p:tgtEl>
                                          <p:spTgt spid="75778">
                                            <p:txEl>
                                              <p:pRg st="3" end="3"/>
                                            </p:txEl>
                                          </p:spTgt>
                                        </p:tgtEl>
                                        <p:attrNameLst>
                                          <p:attrName>ppt_x</p:attrName>
                                        </p:attrNameLst>
                                      </p:cBhvr>
                                      <p:tavLst>
                                        <p:tav tm="0">
                                          <p:val>
                                            <p:strVal val="#ppt_x"/>
                                          </p:val>
                                        </p:tav>
                                        <p:tav tm="100000">
                                          <p:val>
                                            <p:strVal val="#ppt_x"/>
                                          </p:val>
                                        </p:tav>
                                      </p:tavLst>
                                    </p:anim>
                                    <p:anim calcmode="lin" valueType="num">
                                      <p:cBhvr additive="base">
                                        <p:cTn id="26" dur="300" fill="hold"/>
                                        <p:tgtEl>
                                          <p:spTgt spid="75778">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iterate type="wd">
                                    <p:tmPct val="100000"/>
                                  </p:iterate>
                                  <p:childTnLst>
                                    <p:set>
                                      <p:cBhvr>
                                        <p:cTn id="30" dur="1" fill="hold">
                                          <p:stCondLst>
                                            <p:cond delay="0"/>
                                          </p:stCondLst>
                                        </p:cTn>
                                        <p:tgtEl>
                                          <p:spTgt spid="75778">
                                            <p:txEl>
                                              <p:pRg st="4" end="4"/>
                                            </p:txEl>
                                          </p:spTgt>
                                        </p:tgtEl>
                                        <p:attrNameLst>
                                          <p:attrName>style.visibility</p:attrName>
                                        </p:attrNameLst>
                                      </p:cBhvr>
                                      <p:to>
                                        <p:strVal val="visible"/>
                                      </p:to>
                                    </p:set>
                                    <p:anim calcmode="lin" valueType="num">
                                      <p:cBhvr additive="base">
                                        <p:cTn id="31" dur="300" fill="hold"/>
                                        <p:tgtEl>
                                          <p:spTgt spid="75778">
                                            <p:txEl>
                                              <p:pRg st="4" end="4"/>
                                            </p:txEl>
                                          </p:spTgt>
                                        </p:tgtEl>
                                        <p:attrNameLst>
                                          <p:attrName>ppt_x</p:attrName>
                                        </p:attrNameLst>
                                      </p:cBhvr>
                                      <p:tavLst>
                                        <p:tav tm="0">
                                          <p:val>
                                            <p:strVal val="#ppt_x"/>
                                          </p:val>
                                        </p:tav>
                                        <p:tav tm="100000">
                                          <p:val>
                                            <p:strVal val="#ppt_x"/>
                                          </p:val>
                                        </p:tav>
                                      </p:tavLst>
                                    </p:anim>
                                    <p:anim calcmode="lin" valueType="num">
                                      <p:cBhvr additive="base">
                                        <p:cTn id="32" dur="300" fill="hold"/>
                                        <p:tgtEl>
                                          <p:spTgt spid="75778">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iterate type="wd">
                                    <p:tmPct val="100000"/>
                                  </p:iterate>
                                  <p:childTnLst>
                                    <p:set>
                                      <p:cBhvr>
                                        <p:cTn id="36" dur="1" fill="hold">
                                          <p:stCondLst>
                                            <p:cond delay="0"/>
                                          </p:stCondLst>
                                        </p:cTn>
                                        <p:tgtEl>
                                          <p:spTgt spid="75778">
                                            <p:txEl>
                                              <p:pRg st="5" end="5"/>
                                            </p:txEl>
                                          </p:spTgt>
                                        </p:tgtEl>
                                        <p:attrNameLst>
                                          <p:attrName>style.visibility</p:attrName>
                                        </p:attrNameLst>
                                      </p:cBhvr>
                                      <p:to>
                                        <p:strVal val="visible"/>
                                      </p:to>
                                    </p:set>
                                    <p:anim calcmode="lin" valueType="num">
                                      <p:cBhvr additive="base">
                                        <p:cTn id="37" dur="300" fill="hold"/>
                                        <p:tgtEl>
                                          <p:spTgt spid="75778">
                                            <p:txEl>
                                              <p:pRg st="5" end="5"/>
                                            </p:txEl>
                                          </p:spTgt>
                                        </p:tgtEl>
                                        <p:attrNameLst>
                                          <p:attrName>ppt_x</p:attrName>
                                        </p:attrNameLst>
                                      </p:cBhvr>
                                      <p:tavLst>
                                        <p:tav tm="0">
                                          <p:val>
                                            <p:strVal val="#ppt_x"/>
                                          </p:val>
                                        </p:tav>
                                        <p:tav tm="100000">
                                          <p:val>
                                            <p:strVal val="#ppt_x"/>
                                          </p:val>
                                        </p:tav>
                                      </p:tavLst>
                                    </p:anim>
                                    <p:anim calcmode="lin" valueType="num">
                                      <p:cBhvr additive="base">
                                        <p:cTn id="38" dur="300" fill="hold"/>
                                        <p:tgtEl>
                                          <p:spTgt spid="75778">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iterate type="wd">
                                    <p:tmPct val="100000"/>
                                  </p:iterate>
                                  <p:childTnLst>
                                    <p:set>
                                      <p:cBhvr>
                                        <p:cTn id="42" dur="1" fill="hold">
                                          <p:stCondLst>
                                            <p:cond delay="0"/>
                                          </p:stCondLst>
                                        </p:cTn>
                                        <p:tgtEl>
                                          <p:spTgt spid="75778">
                                            <p:txEl>
                                              <p:pRg st="6" end="6"/>
                                            </p:txEl>
                                          </p:spTgt>
                                        </p:tgtEl>
                                        <p:attrNameLst>
                                          <p:attrName>style.visibility</p:attrName>
                                        </p:attrNameLst>
                                      </p:cBhvr>
                                      <p:to>
                                        <p:strVal val="visible"/>
                                      </p:to>
                                    </p:set>
                                    <p:anim calcmode="lin" valueType="num">
                                      <p:cBhvr additive="base">
                                        <p:cTn id="43" dur="300" fill="hold"/>
                                        <p:tgtEl>
                                          <p:spTgt spid="75778">
                                            <p:txEl>
                                              <p:pRg st="6" end="6"/>
                                            </p:txEl>
                                          </p:spTgt>
                                        </p:tgtEl>
                                        <p:attrNameLst>
                                          <p:attrName>ppt_x</p:attrName>
                                        </p:attrNameLst>
                                      </p:cBhvr>
                                      <p:tavLst>
                                        <p:tav tm="0">
                                          <p:val>
                                            <p:strVal val="#ppt_x"/>
                                          </p:val>
                                        </p:tav>
                                        <p:tav tm="100000">
                                          <p:val>
                                            <p:strVal val="#ppt_x"/>
                                          </p:val>
                                        </p:tav>
                                      </p:tavLst>
                                    </p:anim>
                                    <p:anim calcmode="lin" valueType="num">
                                      <p:cBhvr additive="base">
                                        <p:cTn id="44" dur="300" fill="hold"/>
                                        <p:tgtEl>
                                          <p:spTgt spid="75778">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p:nvPr>
        </p:nvSpPr>
        <p:spPr/>
        <p:txBody>
          <a:bodyPr/>
          <a:lstStyle/>
          <a:p>
            <a:pPr algn="just">
              <a:buFont typeface="Wingdings" charset="0"/>
              <a:buNone/>
            </a:pPr>
            <a:r>
              <a:rPr lang="en-US" sz="2800" dirty="0">
                <a:latin typeface="Corbel" charset="0"/>
                <a:cs typeface="Times New Roman" charset="0"/>
              </a:rPr>
              <a:t>      ***</a:t>
            </a:r>
          </a:p>
          <a:p>
            <a:pPr algn="just">
              <a:buFont typeface="Wingdings" charset="0"/>
              <a:buNone/>
            </a:pPr>
            <a:r>
              <a:rPr lang="en-US" sz="2800" dirty="0">
                <a:latin typeface="Corbel" charset="0"/>
                <a:cs typeface="Times New Roman" charset="0"/>
              </a:rPr>
              <a:t>      </a:t>
            </a:r>
            <a:r>
              <a:rPr lang="en-US" sz="2800" dirty="0" err="1">
                <a:latin typeface="Corbel" charset="0"/>
                <a:cs typeface="Times New Roman" charset="0"/>
              </a:rPr>
              <a:t>Untuk</a:t>
            </a:r>
            <a:r>
              <a:rPr lang="en-US" sz="2800" dirty="0">
                <a:latin typeface="Corbel" charset="0"/>
                <a:cs typeface="Times New Roman" charset="0"/>
              </a:rPr>
              <a:t> </a:t>
            </a:r>
            <a:r>
              <a:rPr lang="en-US" sz="2800" dirty="0" err="1">
                <a:latin typeface="Corbel" charset="0"/>
                <a:cs typeface="Times New Roman" charset="0"/>
              </a:rPr>
              <a:t>mengetahui</a:t>
            </a:r>
            <a:r>
              <a:rPr lang="en-US" sz="2800" dirty="0">
                <a:latin typeface="Corbel" charset="0"/>
                <a:cs typeface="Times New Roman" charset="0"/>
              </a:rPr>
              <a:t> </a:t>
            </a:r>
            <a:r>
              <a:rPr lang="en-US" sz="2800" dirty="0" err="1">
                <a:latin typeface="Corbel" charset="0"/>
                <a:cs typeface="Times New Roman" charset="0"/>
              </a:rPr>
              <a:t>sejauhmana</a:t>
            </a:r>
            <a:r>
              <a:rPr lang="en-US" sz="2800" dirty="0">
                <a:latin typeface="Corbel" charset="0"/>
                <a:cs typeface="Times New Roman" charset="0"/>
              </a:rPr>
              <a:t> </a:t>
            </a:r>
            <a:r>
              <a:rPr lang="en-US" sz="2800" i="1" dirty="0" err="1">
                <a:latin typeface="Corbel" charset="0"/>
                <a:cs typeface="Times New Roman" charset="0"/>
              </a:rPr>
              <a:t>kemampuan</a:t>
            </a:r>
            <a:r>
              <a:rPr lang="en-US" sz="2800" i="1" dirty="0">
                <a:latin typeface="Corbel" charset="0"/>
                <a:cs typeface="Times New Roman" charset="0"/>
              </a:rPr>
              <a:t> </a:t>
            </a:r>
            <a:r>
              <a:rPr lang="en-US" sz="2800" i="1" dirty="0" err="1">
                <a:latin typeface="Corbel" charset="0"/>
                <a:cs typeface="Times New Roman" charset="0"/>
              </a:rPr>
              <a:t>kelg</a:t>
            </a:r>
            <a:r>
              <a:rPr lang="en-US" sz="2800" i="1" dirty="0">
                <a:latin typeface="Corbel" charset="0"/>
                <a:cs typeface="Times New Roman" charset="0"/>
              </a:rPr>
              <a:t> </a:t>
            </a:r>
            <a:r>
              <a:rPr lang="en-US" sz="2800" i="1" dirty="0" err="1">
                <a:latin typeface="Corbel" charset="0"/>
                <a:cs typeface="Times New Roman" charset="0"/>
              </a:rPr>
              <a:t>merawat</a:t>
            </a:r>
            <a:r>
              <a:rPr lang="en-US" sz="2800" dirty="0">
                <a:latin typeface="Corbel" charset="0"/>
                <a:cs typeface="Times New Roman" charset="0"/>
              </a:rPr>
              <a:t> </a:t>
            </a:r>
            <a:r>
              <a:rPr lang="en-US" sz="2800" dirty="0" err="1">
                <a:latin typeface="Corbel" charset="0"/>
                <a:cs typeface="Times New Roman" charset="0"/>
              </a:rPr>
              <a:t>anggota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yang </a:t>
            </a:r>
            <a:r>
              <a:rPr lang="en-US" sz="2800" dirty="0" err="1">
                <a:latin typeface="Corbel" charset="0"/>
                <a:cs typeface="Times New Roman" charset="0"/>
              </a:rPr>
              <a:t>sakit</a:t>
            </a:r>
            <a:r>
              <a:rPr lang="en-US" sz="2800" dirty="0">
                <a:latin typeface="Corbel" charset="0"/>
                <a:cs typeface="Times New Roman" charset="0"/>
              </a:rPr>
              <a:t>, </a:t>
            </a:r>
            <a:r>
              <a:rPr lang="en-US" sz="2800" dirty="0" err="1">
                <a:latin typeface="Corbel" charset="0"/>
                <a:cs typeface="Times New Roman" charset="0"/>
              </a:rPr>
              <a:t>yg</a:t>
            </a:r>
            <a:r>
              <a:rPr lang="en-US" sz="2800" dirty="0">
                <a:latin typeface="Corbel" charset="0"/>
                <a:cs typeface="Times New Roman" charset="0"/>
              </a:rPr>
              <a:t> </a:t>
            </a:r>
            <a:r>
              <a:rPr lang="en-US" sz="2800" dirty="0" err="1">
                <a:latin typeface="Corbel" charset="0"/>
                <a:cs typeface="Times New Roman" charset="0"/>
              </a:rPr>
              <a:t>perlu</a:t>
            </a:r>
            <a:r>
              <a:rPr lang="en-US" sz="2800" dirty="0">
                <a:latin typeface="Corbel" charset="0"/>
                <a:cs typeface="Times New Roman" charset="0"/>
              </a:rPr>
              <a:t> </a:t>
            </a:r>
            <a:r>
              <a:rPr lang="en-US" sz="2800" dirty="0" err="1">
                <a:latin typeface="Corbel" charset="0"/>
                <a:cs typeface="Times New Roman" charset="0"/>
              </a:rPr>
              <a:t>dikaji</a:t>
            </a:r>
            <a:r>
              <a:rPr lang="en-US" sz="2800" dirty="0">
                <a:latin typeface="Corbel" charset="0"/>
                <a:cs typeface="Times New Roman" charset="0"/>
              </a:rPr>
              <a:t> </a:t>
            </a:r>
            <a:r>
              <a:rPr lang="en-US" sz="2800" dirty="0" err="1">
                <a:latin typeface="Corbel" charset="0"/>
                <a:cs typeface="Times New Roman" charset="0"/>
              </a:rPr>
              <a:t>adalah</a:t>
            </a:r>
            <a:r>
              <a:rPr lang="en-US" sz="2800" dirty="0">
                <a:latin typeface="Corbel" charset="0"/>
                <a:cs typeface="Times New Roman" charset="0"/>
              </a:rPr>
              <a:t> :</a:t>
            </a:r>
          </a:p>
          <a:p>
            <a:pPr algn="just">
              <a:buFont typeface="Wingdings" charset="0"/>
              <a:buNone/>
            </a:pPr>
            <a:endParaRPr lang="en-US" sz="2800" dirty="0">
              <a:latin typeface="Corbel" charset="0"/>
              <a:cs typeface="Times New Roman" charset="0"/>
            </a:endParaRPr>
          </a:p>
          <a:p>
            <a:pPr algn="just">
              <a:buFont typeface="Wingdings" charset="0"/>
              <a:buNone/>
            </a:pPr>
            <a:r>
              <a:rPr lang="en-US" sz="2800" dirty="0">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keadaan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penyakit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sifat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penyebaran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komplikasi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prognosa</a:t>
            </a:r>
            <a:r>
              <a:rPr lang="en-US" sz="2800" dirty="0">
                <a:solidFill>
                  <a:schemeClr val="accent1"/>
                </a:solidFill>
                <a:latin typeface="Corbel" charset="0"/>
                <a:cs typeface="Times New Roman" charset="0"/>
              </a:rPr>
              <a:t>, &amp; </a:t>
            </a:r>
            <a:r>
              <a:rPr lang="en-US" sz="2800" dirty="0" err="1">
                <a:solidFill>
                  <a:schemeClr val="accent1"/>
                </a:solidFill>
                <a:latin typeface="Corbel" charset="0"/>
                <a:cs typeface="Times New Roman" charset="0"/>
              </a:rPr>
              <a:t>cara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perawatannya</a:t>
            </a:r>
            <a:r>
              <a:rPr lang="en-US" sz="2800" dirty="0">
                <a:solidFill>
                  <a:schemeClr val="accent1"/>
                </a:solidFill>
                <a:latin typeface="Corbel" charset="0"/>
                <a:cs typeface="Times New Roman" charset="0"/>
              </a:rPr>
              <a:t>).</a:t>
            </a: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ttg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sifat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perkembangan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perawatan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yg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dibutuhkan</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keberadaan</a:t>
            </a:r>
            <a:r>
              <a:rPr lang="en-US" sz="2800" dirty="0">
                <a:solidFill>
                  <a:schemeClr val="accent1"/>
                </a:solidFill>
                <a:latin typeface="Corbel" charset="0"/>
                <a:cs typeface="Times New Roman" charset="0"/>
              </a:rPr>
              <a:t> &amp; </a:t>
            </a:r>
            <a:r>
              <a:rPr lang="en-US" sz="2800" dirty="0" err="1">
                <a:solidFill>
                  <a:schemeClr val="accent1"/>
                </a:solidFill>
                <a:latin typeface="Corbel" charset="0"/>
                <a:cs typeface="Times New Roman" charset="0"/>
              </a:rPr>
              <a:t>guna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yg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diperlukan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untuk</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perawatan</a:t>
            </a:r>
            <a:r>
              <a:rPr lang="en-US" sz="2800" dirty="0">
                <a:latin typeface="Corbel" charset="0"/>
              </a:rPr>
              <a:t> </a:t>
            </a:r>
          </a:p>
        </p:txBody>
      </p:sp>
    </p:spTree>
    <p:extLst>
      <p:ext uri="{BB962C8B-B14F-4D97-AF65-F5344CB8AC3E}">
        <p14:creationId xmlns:p14="http://schemas.microsoft.com/office/powerpoint/2010/main" val="32396389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7826">
                                            <p:txEl>
                                              <p:pRg st="0" end="0"/>
                                            </p:txEl>
                                          </p:spTgt>
                                        </p:tgtEl>
                                        <p:attrNameLst>
                                          <p:attrName>style.visibility</p:attrName>
                                        </p:attrNameLst>
                                      </p:cBhvr>
                                      <p:to>
                                        <p:strVal val="visible"/>
                                      </p:to>
                                    </p:set>
                                    <p:anim calcmode="lin" valueType="num">
                                      <p:cBhvr additive="base">
                                        <p:cTn id="7" dur="500" fill="hold"/>
                                        <p:tgtEl>
                                          <p:spTgt spid="778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77826">
                                            <p:txEl>
                                              <p:pRg st="1" end="1"/>
                                            </p:txEl>
                                          </p:spTgt>
                                        </p:tgtEl>
                                        <p:attrNameLst>
                                          <p:attrName>style.visibility</p:attrName>
                                        </p:attrNameLst>
                                      </p:cBhvr>
                                      <p:to>
                                        <p:strVal val="visible"/>
                                      </p:to>
                                    </p:set>
                                    <p:anim calcmode="lin" valueType="num">
                                      <p:cBhvr additive="base">
                                        <p:cTn id="13" dur="500" fill="hold"/>
                                        <p:tgtEl>
                                          <p:spTgt spid="778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6">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77826">
                                            <p:txEl>
                                              <p:pRg st="3" end="3"/>
                                            </p:txEl>
                                          </p:spTgt>
                                        </p:tgtEl>
                                        <p:attrNameLst>
                                          <p:attrName>style.visibility</p:attrName>
                                        </p:attrNameLst>
                                      </p:cBhvr>
                                      <p:to>
                                        <p:strVal val="visible"/>
                                      </p:to>
                                    </p:set>
                                    <p:anim calcmode="lin" valueType="num">
                                      <p:cBhvr additive="base">
                                        <p:cTn id="19" dur="500" fill="hold"/>
                                        <p:tgtEl>
                                          <p:spTgt spid="778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6">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77826">
                                            <p:txEl>
                                              <p:pRg st="4" end="4"/>
                                            </p:txEl>
                                          </p:spTgt>
                                        </p:tgtEl>
                                        <p:attrNameLst>
                                          <p:attrName>style.visibility</p:attrName>
                                        </p:attrNameLst>
                                      </p:cBhvr>
                                      <p:to>
                                        <p:strVal val="visible"/>
                                      </p:to>
                                    </p:set>
                                    <p:anim calcmode="lin" valueType="num">
                                      <p:cBhvr additive="base">
                                        <p:cTn id="25" dur="500" fill="hold"/>
                                        <p:tgtEl>
                                          <p:spTgt spid="7782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6">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77826">
                                            <p:txEl>
                                              <p:pRg st="5" end="5"/>
                                            </p:txEl>
                                          </p:spTgt>
                                        </p:tgtEl>
                                        <p:attrNameLst>
                                          <p:attrName>style.visibility</p:attrName>
                                        </p:attrNameLst>
                                      </p:cBhvr>
                                      <p:to>
                                        <p:strVal val="visible"/>
                                      </p:to>
                                    </p:set>
                                    <p:anim calcmode="lin" valueType="num">
                                      <p:cBhvr additive="base">
                                        <p:cTn id="31" dur="500" fill="hold"/>
                                        <p:tgtEl>
                                          <p:spTgt spid="7782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6">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p:nvPr>
        </p:nvSpPr>
        <p:spPr/>
        <p:txBody>
          <a:bodyPr/>
          <a:lstStyle/>
          <a:p>
            <a:pPr algn="just">
              <a:buFont typeface="Wingdings" charset="0"/>
              <a:buChar char=" "/>
            </a:pPr>
            <a:endParaRPr lang="en-US" dirty="0">
              <a:latin typeface="Wingdings" charset="0"/>
              <a:cs typeface="Times New Roman" charset="0"/>
            </a:endParaRPr>
          </a:p>
          <a:p>
            <a:pPr algn="just">
              <a:buFont typeface="Wingdings" charset="0"/>
              <a:buNone/>
            </a:pPr>
            <a:r>
              <a:rPr lang="en-US" sz="2800" dirty="0">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sumber-sumber</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ada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dalam</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anggota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bertanggungjawab</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sumber</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keuangan</a:t>
            </a:r>
            <a:r>
              <a:rPr lang="en-US" sz="2800" dirty="0">
                <a:solidFill>
                  <a:schemeClr val="accent1"/>
                </a:solidFill>
                <a:latin typeface="Corbel" charset="0"/>
                <a:cs typeface="Times New Roman" charset="0"/>
              </a:rPr>
              <a:t>/</a:t>
            </a:r>
            <a:r>
              <a:rPr lang="en-US" sz="2800" dirty="0" err="1">
                <a:solidFill>
                  <a:schemeClr val="accent1"/>
                </a:solidFill>
                <a:latin typeface="Corbel" charset="0"/>
                <a:cs typeface="Times New Roman" charset="0"/>
              </a:rPr>
              <a:t>finansial</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fisik</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psikososial</a:t>
            </a:r>
            <a:r>
              <a:rPr lang="en-US" sz="2800" dirty="0">
                <a:solidFill>
                  <a:schemeClr val="accent1"/>
                </a:solidFill>
                <a:latin typeface="Corbel" charset="0"/>
                <a:cs typeface="Times New Roman" charset="0"/>
              </a:rPr>
              <a:t>)</a:t>
            </a: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Bagaimana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sikap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sakit</a:t>
            </a:r>
            <a:r>
              <a:rPr lang="en-US" sz="2800" dirty="0">
                <a:solidFill>
                  <a:schemeClr val="accent1"/>
                </a:solidFill>
                <a:latin typeface="Corbel" charset="0"/>
                <a:cs typeface="Times New Roman" charset="0"/>
              </a:rPr>
              <a:t>.</a:t>
            </a:r>
          </a:p>
          <a:p>
            <a:pPr>
              <a:buFont typeface="Wingdings" charset="0"/>
              <a:buNone/>
            </a:pPr>
            <a:endParaRPr lang="en-US" dirty="0">
              <a:solidFill>
                <a:schemeClr val="accent1"/>
              </a:solidFill>
              <a:latin typeface="Corbel" charset="0"/>
            </a:endParaRPr>
          </a:p>
          <a:p>
            <a:pPr>
              <a:buFont typeface="Wingdings" charset="0"/>
              <a:buNone/>
            </a:pPr>
            <a:endParaRPr lang="en-US" dirty="0">
              <a:latin typeface="Corbel" charset="0"/>
            </a:endParaRPr>
          </a:p>
          <a:p>
            <a:pPr>
              <a:buFont typeface="Wingdings" charset="0"/>
              <a:buNone/>
            </a:pPr>
            <a:endParaRPr lang="en-US" dirty="0">
              <a:latin typeface="Corbel" charset="0"/>
            </a:endParaRPr>
          </a:p>
          <a:p>
            <a:pPr>
              <a:buFont typeface="Wingdings" charset="0"/>
              <a:buNone/>
            </a:pPr>
            <a:endParaRPr lang="en-US" dirty="0">
              <a:latin typeface="Corbel" charset="0"/>
            </a:endParaRPr>
          </a:p>
        </p:txBody>
      </p:sp>
      <p:pic>
        <p:nvPicPr>
          <p:cNvPr id="40963" name="Picture 3" descr="pe01460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352800"/>
            <a:ext cx="2028825"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79914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Effect transition="in" filter="randombar(horizontal)">
                                      <p:cBhvr>
                                        <p:cTn id="7" dur="500"/>
                                        <p:tgtEl>
                                          <p:spTgt spid="78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p:nvPr>
        </p:nvSpPr>
        <p:spPr/>
        <p:txBody>
          <a:bodyPr/>
          <a:lstStyle/>
          <a:p>
            <a:pPr algn="just">
              <a:buFont typeface="Wingdings" charset="0"/>
              <a:buNone/>
            </a:pPr>
            <a:r>
              <a:rPr lang="en-US" dirty="0">
                <a:latin typeface="Corbel" charset="0"/>
                <a:cs typeface="Times New Roman" charset="0"/>
              </a:rPr>
              <a:t> </a:t>
            </a:r>
            <a:r>
              <a:rPr lang="en-US" sz="2800" dirty="0">
                <a:latin typeface="Corbel" charset="0"/>
                <a:cs typeface="Times New Roman" charset="0"/>
              </a:rPr>
              <a:t>     **** </a:t>
            </a:r>
          </a:p>
          <a:p>
            <a:pPr algn="just">
              <a:buFont typeface="Wingdings" charset="0"/>
              <a:buNone/>
            </a:pPr>
            <a:r>
              <a:rPr lang="en-US" sz="2800" dirty="0">
                <a:latin typeface="Corbel" charset="0"/>
                <a:cs typeface="Times New Roman" charset="0"/>
              </a:rPr>
              <a:t>      </a:t>
            </a:r>
            <a:r>
              <a:rPr lang="en-US" sz="2800" dirty="0" err="1">
                <a:latin typeface="Corbel" charset="0"/>
                <a:cs typeface="Times New Roman" charset="0"/>
              </a:rPr>
              <a:t>Untuk</a:t>
            </a:r>
            <a:r>
              <a:rPr lang="en-US" sz="2800" dirty="0">
                <a:latin typeface="Corbel" charset="0"/>
                <a:cs typeface="Times New Roman" charset="0"/>
              </a:rPr>
              <a:t> </a:t>
            </a:r>
            <a:r>
              <a:rPr lang="en-US" sz="2800" dirty="0" err="1">
                <a:latin typeface="Corbel" charset="0"/>
                <a:cs typeface="Times New Roman" charset="0"/>
              </a:rPr>
              <a:t>mengetahui</a:t>
            </a:r>
            <a:r>
              <a:rPr lang="en-US" sz="2800" dirty="0">
                <a:latin typeface="Corbel" charset="0"/>
                <a:cs typeface="Times New Roman" charset="0"/>
              </a:rPr>
              <a:t> </a:t>
            </a:r>
            <a:r>
              <a:rPr lang="en-US" sz="2800" dirty="0" err="1">
                <a:latin typeface="Corbel" charset="0"/>
                <a:cs typeface="Times New Roman" charset="0"/>
              </a:rPr>
              <a:t>sejauhmana</a:t>
            </a:r>
            <a:r>
              <a:rPr lang="en-US" sz="2800" dirty="0">
                <a:latin typeface="Corbel" charset="0"/>
                <a:cs typeface="Times New Roman" charset="0"/>
              </a:rPr>
              <a:t> </a:t>
            </a:r>
            <a:r>
              <a:rPr lang="en-US" sz="2800" dirty="0" err="1">
                <a:latin typeface="Corbel" charset="0"/>
                <a:cs typeface="Times New Roman" charset="0"/>
              </a:rPr>
              <a:t>kemampuan</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i="1" dirty="0" err="1">
                <a:latin typeface="Corbel" charset="0"/>
                <a:cs typeface="Times New Roman" charset="0"/>
              </a:rPr>
              <a:t>memelihara</a:t>
            </a:r>
            <a:r>
              <a:rPr lang="en-US" sz="2800" i="1" dirty="0">
                <a:latin typeface="Corbel" charset="0"/>
                <a:cs typeface="Times New Roman" charset="0"/>
              </a:rPr>
              <a:t>/</a:t>
            </a:r>
            <a:r>
              <a:rPr lang="en-US" sz="2800" i="1" dirty="0" err="1">
                <a:latin typeface="Corbel" charset="0"/>
                <a:cs typeface="Times New Roman" charset="0"/>
              </a:rPr>
              <a:t>memodifikasi</a:t>
            </a:r>
            <a:r>
              <a:rPr lang="en-US" sz="2800" i="1" dirty="0">
                <a:latin typeface="Corbel" charset="0"/>
                <a:cs typeface="Times New Roman" charset="0"/>
              </a:rPr>
              <a:t> </a:t>
            </a:r>
            <a:r>
              <a:rPr lang="en-US" sz="2800" i="1" dirty="0" err="1">
                <a:latin typeface="Corbel" charset="0"/>
                <a:cs typeface="Times New Roman" charset="0"/>
              </a:rPr>
              <a:t>lingkungan</a:t>
            </a:r>
            <a:r>
              <a:rPr lang="en-US" sz="2800" i="1" dirty="0">
                <a:latin typeface="Corbel" charset="0"/>
                <a:cs typeface="Times New Roman" charset="0"/>
              </a:rPr>
              <a:t> </a:t>
            </a:r>
            <a:r>
              <a:rPr lang="en-US" sz="2800" i="1" dirty="0" err="1">
                <a:latin typeface="Corbel" charset="0"/>
                <a:cs typeface="Times New Roman" charset="0"/>
              </a:rPr>
              <a:t>rumah</a:t>
            </a:r>
            <a:r>
              <a:rPr lang="en-US" sz="2800" dirty="0">
                <a:latin typeface="Corbel" charset="0"/>
                <a:cs typeface="Times New Roman" charset="0"/>
              </a:rPr>
              <a:t> yang </a:t>
            </a:r>
            <a:r>
              <a:rPr lang="en-US" sz="2800" dirty="0" err="1">
                <a:latin typeface="Corbel" charset="0"/>
                <a:cs typeface="Times New Roman" charset="0"/>
              </a:rPr>
              <a:t>sehat</a:t>
            </a:r>
            <a:r>
              <a:rPr lang="en-US" sz="2800" dirty="0">
                <a:latin typeface="Corbel" charset="0"/>
                <a:cs typeface="Times New Roman" charset="0"/>
              </a:rPr>
              <a:t>, </a:t>
            </a:r>
            <a:r>
              <a:rPr lang="en-US" sz="2800" dirty="0" err="1">
                <a:latin typeface="Corbel" charset="0"/>
                <a:cs typeface="Times New Roman" charset="0"/>
              </a:rPr>
              <a:t>hal</a:t>
            </a:r>
            <a:r>
              <a:rPr lang="en-US" sz="2800" dirty="0">
                <a:latin typeface="Corbel" charset="0"/>
                <a:cs typeface="Times New Roman" charset="0"/>
              </a:rPr>
              <a:t> yang </a:t>
            </a:r>
            <a:r>
              <a:rPr lang="en-US" sz="2800" dirty="0" err="1">
                <a:latin typeface="Corbel" charset="0"/>
                <a:cs typeface="Times New Roman" charset="0"/>
              </a:rPr>
              <a:t>perlu</a:t>
            </a:r>
            <a:r>
              <a:rPr lang="en-US" sz="2800" dirty="0">
                <a:latin typeface="Corbel" charset="0"/>
                <a:cs typeface="Times New Roman" charset="0"/>
              </a:rPr>
              <a:t> </a:t>
            </a:r>
            <a:r>
              <a:rPr lang="en-US" sz="2800" dirty="0" err="1">
                <a:latin typeface="Corbel" charset="0"/>
                <a:cs typeface="Times New Roman" charset="0"/>
              </a:rPr>
              <a:t>dikaji</a:t>
            </a:r>
            <a:r>
              <a:rPr lang="en-US" sz="2800" dirty="0">
                <a:latin typeface="Corbel" charset="0"/>
                <a:cs typeface="Times New Roman" charset="0"/>
              </a:rPr>
              <a:t> </a:t>
            </a:r>
            <a:r>
              <a:rPr lang="en-US" sz="2800" dirty="0" err="1">
                <a:latin typeface="Corbel" charset="0"/>
                <a:cs typeface="Times New Roman" charset="0"/>
              </a:rPr>
              <a:t>adalah</a:t>
            </a:r>
            <a:r>
              <a:rPr lang="en-US" sz="2800" dirty="0">
                <a:latin typeface="Corbel" charset="0"/>
                <a:cs typeface="Times New Roman" charset="0"/>
              </a:rPr>
              <a:t> :</a:t>
            </a:r>
          </a:p>
          <a:p>
            <a:pPr algn="just">
              <a:buFont typeface="Wingdings" charset="0"/>
              <a:buNone/>
            </a:pPr>
            <a:endParaRPr lang="en-US" sz="2800" dirty="0">
              <a:latin typeface="Corbel" charset="0"/>
              <a:cs typeface="Times New Roman" charset="0"/>
            </a:endParaRPr>
          </a:p>
          <a:p>
            <a:pPr algn="just">
              <a:buFont typeface="Wingdings" charset="0"/>
              <a:buNone/>
            </a:pPr>
            <a:r>
              <a:rPr lang="en-US" sz="2800" dirty="0">
                <a:latin typeface="Wingdings" charset="0"/>
                <a:cs typeface="Times New Roman" charset="0"/>
              </a:rPr>
              <a:t> </a:t>
            </a:r>
            <a:r>
              <a:rPr lang="en-US" sz="2800" dirty="0">
                <a:solidFill>
                  <a:schemeClr val="accent1"/>
                </a:solidFill>
                <a:latin typeface="Wingdings" charset="0"/>
                <a:cs typeface="Times New Roman" charset="0"/>
              </a:rPr>
              <a:t>-</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sumber-sumber</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dimiliki</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Wingdings"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melihat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keuntungan</a:t>
            </a:r>
            <a:r>
              <a:rPr lang="en-US" sz="2800" dirty="0">
                <a:solidFill>
                  <a:schemeClr val="accent1"/>
                </a:solidFill>
                <a:latin typeface="Corbel" charset="0"/>
                <a:cs typeface="Times New Roman" charset="0"/>
              </a:rPr>
              <a:t>/</a:t>
            </a:r>
            <a:r>
              <a:rPr lang="en-US" sz="2800" dirty="0" err="1">
                <a:solidFill>
                  <a:schemeClr val="accent1"/>
                </a:solidFill>
                <a:latin typeface="Corbel" charset="0"/>
                <a:cs typeface="Times New Roman" charset="0"/>
              </a:rPr>
              <a:t>manfaat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pemeliharaan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lingkungan</a:t>
            </a:r>
            <a:r>
              <a:rPr lang="en-US" dirty="0">
                <a:solidFill>
                  <a:schemeClr val="accent1"/>
                </a:solidFill>
                <a:latin typeface="Corbel" charset="0"/>
                <a:cs typeface="Times New Roman" charset="0"/>
              </a:rPr>
              <a:t> </a:t>
            </a:r>
          </a:p>
          <a:p>
            <a:pPr>
              <a:buFont typeface="Wingdings" charset="0"/>
              <a:buNone/>
            </a:pPr>
            <a:endParaRPr lang="en-US" sz="2800" dirty="0">
              <a:solidFill>
                <a:schemeClr val="accent1"/>
              </a:solidFill>
              <a:latin typeface="Corbel" charset="0"/>
            </a:endParaRPr>
          </a:p>
        </p:txBody>
      </p:sp>
      <p:sp>
        <p:nvSpPr>
          <p:cNvPr id="41987" name="AutoShape 3"/>
          <p:cNvSpPr>
            <a:spLocks noChangeArrowheads="1"/>
          </p:cNvSpPr>
          <p:nvPr/>
        </p:nvSpPr>
        <p:spPr bwMode="auto">
          <a:xfrm>
            <a:off x="1447800" y="1066800"/>
            <a:ext cx="762000" cy="228600"/>
          </a:xfrm>
          <a:prstGeom prst="rightArrow">
            <a:avLst>
              <a:gd name="adj1" fmla="val 50000"/>
              <a:gd name="adj2" fmla="val 83333"/>
            </a:avLst>
          </a:prstGeom>
          <a:solidFill>
            <a:schemeClr val="accent1"/>
          </a:solidFill>
          <a:ln w="12700" cap="sq">
            <a:solidFill>
              <a:schemeClr val="tx1"/>
            </a:solidFill>
            <a:miter lim="800000"/>
            <a:headEnd type="none" w="sm" len="sm"/>
            <a:tailEnd type="none" w="sm" len="sm"/>
          </a:ln>
        </p:spPr>
        <p:txBody>
          <a:bodyPr wrap="none" anchor="ctr"/>
          <a:lstStyle/>
          <a:p>
            <a:endParaRPr lang="id-ID"/>
          </a:p>
        </p:txBody>
      </p:sp>
    </p:spTree>
    <p:extLst>
      <p:ext uri="{BB962C8B-B14F-4D97-AF65-F5344CB8AC3E}">
        <p14:creationId xmlns:p14="http://schemas.microsoft.com/office/powerpoint/2010/main" val="42379921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9874">
                                            <p:txEl>
                                              <p:pRg st="0" end="0"/>
                                            </p:txEl>
                                          </p:spTgt>
                                        </p:tgtEl>
                                        <p:attrNameLst>
                                          <p:attrName>style.visibility</p:attrName>
                                        </p:attrNameLst>
                                      </p:cBhvr>
                                      <p:to>
                                        <p:strVal val="visible"/>
                                      </p:to>
                                    </p:set>
                                    <p:anim calcmode="lin" valueType="num">
                                      <p:cBhvr additive="base">
                                        <p:cTn id="7" dur="500" fill="hold"/>
                                        <p:tgtEl>
                                          <p:spTgt spid="798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79874">
                                            <p:txEl>
                                              <p:pRg st="1" end="1"/>
                                            </p:txEl>
                                          </p:spTgt>
                                        </p:tgtEl>
                                        <p:attrNameLst>
                                          <p:attrName>style.visibility</p:attrName>
                                        </p:attrNameLst>
                                      </p:cBhvr>
                                      <p:to>
                                        <p:strVal val="visible"/>
                                      </p:to>
                                    </p:set>
                                    <p:anim calcmode="lin" valueType="num">
                                      <p:cBhvr additive="base">
                                        <p:cTn id="13" dur="500" fill="hold"/>
                                        <p:tgtEl>
                                          <p:spTgt spid="7987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9874">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79874">
                                            <p:txEl>
                                              <p:pRg st="3" end="3"/>
                                            </p:txEl>
                                          </p:spTgt>
                                        </p:tgtEl>
                                        <p:attrNameLst>
                                          <p:attrName>style.visibility</p:attrName>
                                        </p:attrNameLst>
                                      </p:cBhvr>
                                      <p:to>
                                        <p:strVal val="visible"/>
                                      </p:to>
                                    </p:set>
                                    <p:anim calcmode="lin" valueType="num">
                                      <p:cBhvr additive="base">
                                        <p:cTn id="19" dur="500" fill="hold"/>
                                        <p:tgtEl>
                                          <p:spTgt spid="7987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87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79874">
                                            <p:txEl>
                                              <p:pRg st="4" end="4"/>
                                            </p:txEl>
                                          </p:spTgt>
                                        </p:tgtEl>
                                        <p:attrNameLst>
                                          <p:attrName>style.visibility</p:attrName>
                                        </p:attrNameLst>
                                      </p:cBhvr>
                                      <p:to>
                                        <p:strVal val="visible"/>
                                      </p:to>
                                    </p:set>
                                    <p:anim calcmode="lin" valueType="num">
                                      <p:cBhvr additive="base">
                                        <p:cTn id="25" dur="500" fill="hold"/>
                                        <p:tgtEl>
                                          <p:spTgt spid="7987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9874">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3010" name="Picture 2" descr="pe02719_"/>
          <p:cNvPicPr>
            <a:picLocks noChangeAspect="1" noChangeArrowheads="1"/>
          </p:cNvPicPr>
          <p:nvPr/>
        </p:nvPicPr>
        <p:blipFill>
          <a:blip r:embed="rId3">
            <a:lum bright="-30000"/>
            <a:extLst>
              <a:ext uri="{28A0092B-C50C-407E-A947-70E740481C1C}">
                <a14:useLocalDpi xmlns:a14="http://schemas.microsoft.com/office/drawing/2010/main" val="0"/>
              </a:ext>
            </a:extLst>
          </a:blip>
          <a:srcRect/>
          <a:stretch>
            <a:fillRect/>
          </a:stretch>
        </p:blipFill>
        <p:spPr bwMode="auto">
          <a:xfrm>
            <a:off x="6781800" y="3200400"/>
            <a:ext cx="2119313" cy="343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899" name="Rectangle 3"/>
          <p:cNvSpPr>
            <a:spLocks noGrp="1" noChangeArrowheads="1"/>
          </p:cNvSpPr>
          <p:nvPr>
            <p:ph/>
          </p:nvPr>
        </p:nvSpPr>
        <p:spPr/>
        <p:txBody>
          <a:bodyPr/>
          <a:lstStyle/>
          <a:p>
            <a:pPr algn="just">
              <a:buFont typeface="Wingdings" charset="0"/>
              <a:buNone/>
            </a:pPr>
            <a:endParaRPr lang="en-US" sz="2800" dirty="0">
              <a:latin typeface="Corbel" charset="0"/>
              <a:cs typeface="Times New Roman" charset="0"/>
            </a:endParaRPr>
          </a:p>
          <a:p>
            <a:pPr algn="just">
              <a:buFont typeface="Wingdings" charset="0"/>
              <a:buNone/>
            </a:pPr>
            <a:r>
              <a:rPr lang="en-US" sz="2800" dirty="0">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pentingnya</a:t>
            </a:r>
            <a:r>
              <a:rPr lang="en-US" sz="2800" dirty="0">
                <a:solidFill>
                  <a:schemeClr val="accent1"/>
                </a:solidFill>
                <a:latin typeface="Corbel" charset="0"/>
                <a:cs typeface="Times New Roman" charset="0"/>
              </a:rPr>
              <a:t> hygiene </a:t>
            </a:r>
            <a:r>
              <a:rPr lang="en-US" sz="2800" dirty="0" err="1">
                <a:solidFill>
                  <a:schemeClr val="accent1"/>
                </a:solidFill>
                <a:latin typeface="Corbel" charset="0"/>
                <a:cs typeface="Times New Roman" charset="0"/>
              </a:rPr>
              <a:t>sanitasi</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upaya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pencegahan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penyakit</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pandangan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hygiene </a:t>
            </a:r>
            <a:r>
              <a:rPr lang="en-US" sz="2800" dirty="0" err="1">
                <a:solidFill>
                  <a:schemeClr val="accent1"/>
                </a:solidFill>
                <a:latin typeface="Corbel" charset="0"/>
                <a:cs typeface="Times New Roman" charset="0"/>
              </a:rPr>
              <a:t>sanitasi</a:t>
            </a:r>
            <a:r>
              <a:rPr lang="en-US" sz="2800" dirty="0">
                <a:solidFill>
                  <a:schemeClr val="accent1"/>
                </a:solidFill>
                <a:latin typeface="Corbel" charset="0"/>
                <a:cs typeface="Times New Roman" charset="0"/>
              </a:rPr>
              <a:t>.</a:t>
            </a: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kekompakan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antar</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agga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endParaRPr lang="en-US" sz="2800" dirty="0">
              <a:solidFill>
                <a:schemeClr val="accent1"/>
              </a:solidFill>
              <a:latin typeface="Corbel" charset="0"/>
              <a:cs typeface="Times New Roman" charset="0"/>
            </a:endParaRPr>
          </a:p>
          <a:p>
            <a:pPr algn="just">
              <a:buFont typeface="Wingdings" charset="0"/>
              <a:buNone/>
            </a:pP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dirty="0">
                <a:latin typeface="Corbel" charset="0"/>
              </a:rPr>
              <a:t> </a:t>
            </a:r>
          </a:p>
        </p:txBody>
      </p:sp>
    </p:spTree>
    <p:extLst>
      <p:ext uri="{BB962C8B-B14F-4D97-AF65-F5344CB8AC3E}">
        <p14:creationId xmlns:p14="http://schemas.microsoft.com/office/powerpoint/2010/main" val="19658589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0899">
                                            <p:txEl>
                                              <p:pRg st="1" end="1"/>
                                            </p:txEl>
                                          </p:spTgt>
                                        </p:tgtEl>
                                        <p:attrNameLst>
                                          <p:attrName>style.visibility</p:attrName>
                                        </p:attrNameLst>
                                      </p:cBhvr>
                                      <p:to>
                                        <p:strVal val="visible"/>
                                      </p:to>
                                    </p:set>
                                    <p:animEffect transition="in" filter="box(out)">
                                      <p:cBhvr>
                                        <p:cTn id="7" dur="500"/>
                                        <p:tgtEl>
                                          <p:spTgt spid="80899">
                                            <p:txEl>
                                              <p:pRg st="1" end="1"/>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0899">
                                            <p:txEl>
                                              <p:pRg st="2" end="2"/>
                                            </p:txEl>
                                          </p:spTgt>
                                        </p:tgtEl>
                                        <p:attrNameLst>
                                          <p:attrName>style.visibility</p:attrName>
                                        </p:attrNameLst>
                                      </p:cBhvr>
                                      <p:to>
                                        <p:strVal val="visible"/>
                                      </p:to>
                                    </p:set>
                                    <p:animEffect transition="in" filter="box(out)">
                                      <p:cBhvr>
                                        <p:cTn id="12" dur="500"/>
                                        <p:tgtEl>
                                          <p:spTgt spid="80899">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0899">
                                            <p:txEl>
                                              <p:pRg st="3" end="3"/>
                                            </p:txEl>
                                          </p:spTgt>
                                        </p:tgtEl>
                                        <p:attrNameLst>
                                          <p:attrName>style.visibility</p:attrName>
                                        </p:attrNameLst>
                                      </p:cBhvr>
                                      <p:to>
                                        <p:strVal val="visible"/>
                                      </p:to>
                                    </p:set>
                                    <p:animEffect transition="in" filter="box(out)">
                                      <p:cBhvr>
                                        <p:cTn id="17" dur="500"/>
                                        <p:tgtEl>
                                          <p:spTgt spid="80899">
                                            <p:txEl>
                                              <p:pRg st="3" end="3"/>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0899">
                                            <p:txEl>
                                              <p:pRg st="4" end="4"/>
                                            </p:txEl>
                                          </p:spTgt>
                                        </p:tgtEl>
                                        <p:attrNameLst>
                                          <p:attrName>style.visibility</p:attrName>
                                        </p:attrNameLst>
                                      </p:cBhvr>
                                      <p:to>
                                        <p:strVal val="visible"/>
                                      </p:to>
                                    </p:set>
                                    <p:animEffect transition="in" filter="box(out)">
                                      <p:cBhvr>
                                        <p:cTn id="22" dur="500"/>
                                        <p:tgtEl>
                                          <p:spTgt spid="80899">
                                            <p:txEl>
                                              <p:pRg st="4" end="4"/>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80899">
                                            <p:txEl>
                                              <p:pRg st="6" end="6"/>
                                            </p:txEl>
                                          </p:spTgt>
                                        </p:tgtEl>
                                        <p:attrNameLst>
                                          <p:attrName>style.visibility</p:attrName>
                                        </p:attrNameLst>
                                      </p:cBhvr>
                                      <p:to>
                                        <p:strVal val="visible"/>
                                      </p:to>
                                    </p:set>
                                    <p:animEffect transition="in" filter="box(out)">
                                      <p:cBhvr>
                                        <p:cTn id="27" dur="500"/>
                                        <p:tgtEl>
                                          <p:spTgt spid="80899">
                                            <p:txEl>
                                              <p:pRg st="6" end="6"/>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p:nvPr>
        </p:nvSpPr>
        <p:spPr/>
        <p:txBody>
          <a:bodyPr/>
          <a:lstStyle/>
          <a:p>
            <a:pPr algn="just">
              <a:buFont typeface="Wingdings" charset="0"/>
              <a:buNone/>
            </a:pPr>
            <a:r>
              <a:rPr lang="en-US" dirty="0">
                <a:latin typeface="Corbel" charset="0"/>
                <a:cs typeface="Times New Roman" charset="0"/>
              </a:rPr>
              <a:t>     ***** </a:t>
            </a:r>
          </a:p>
          <a:p>
            <a:pPr algn="just">
              <a:buFont typeface="Wingdings" charset="0"/>
              <a:buNone/>
            </a:pPr>
            <a:r>
              <a:rPr lang="en-US" dirty="0">
                <a:latin typeface="Corbel" charset="0"/>
                <a:cs typeface="Times New Roman" charset="0"/>
              </a:rPr>
              <a:t>     </a:t>
            </a:r>
            <a:r>
              <a:rPr lang="en-US" dirty="0" err="1">
                <a:latin typeface="Corbel" charset="0"/>
                <a:cs typeface="Times New Roman" charset="0"/>
              </a:rPr>
              <a:t>Untuk</a:t>
            </a:r>
            <a:r>
              <a:rPr lang="en-US" dirty="0">
                <a:latin typeface="Corbel" charset="0"/>
                <a:cs typeface="Times New Roman" charset="0"/>
              </a:rPr>
              <a:t> </a:t>
            </a:r>
            <a:r>
              <a:rPr lang="en-US" dirty="0" err="1">
                <a:latin typeface="Corbel" charset="0"/>
                <a:cs typeface="Times New Roman" charset="0"/>
              </a:rPr>
              <a:t>mengetahui</a:t>
            </a:r>
            <a:r>
              <a:rPr lang="en-US" dirty="0">
                <a:latin typeface="Corbel" charset="0"/>
                <a:cs typeface="Times New Roman" charset="0"/>
              </a:rPr>
              <a:t> </a:t>
            </a:r>
            <a:r>
              <a:rPr lang="en-US" dirty="0" err="1">
                <a:latin typeface="Corbel" charset="0"/>
                <a:cs typeface="Times New Roman" charset="0"/>
              </a:rPr>
              <a:t>sejauhmana</a:t>
            </a:r>
            <a:r>
              <a:rPr lang="en-US" dirty="0">
                <a:latin typeface="Corbel" charset="0"/>
                <a:cs typeface="Times New Roman" charset="0"/>
              </a:rPr>
              <a:t> </a:t>
            </a:r>
            <a:r>
              <a:rPr lang="en-US" i="1" dirty="0" err="1">
                <a:latin typeface="Corbel" charset="0"/>
                <a:cs typeface="Times New Roman" charset="0"/>
              </a:rPr>
              <a:t>kemampuan</a:t>
            </a:r>
            <a:r>
              <a:rPr lang="en-US" i="1" dirty="0">
                <a:latin typeface="Corbel" charset="0"/>
                <a:cs typeface="Times New Roman" charset="0"/>
              </a:rPr>
              <a:t> </a:t>
            </a:r>
            <a:r>
              <a:rPr lang="en-US" i="1" dirty="0" err="1">
                <a:latin typeface="Corbel" charset="0"/>
                <a:cs typeface="Times New Roman" charset="0"/>
              </a:rPr>
              <a:t>keluarga</a:t>
            </a:r>
            <a:r>
              <a:rPr lang="en-US" i="1" dirty="0">
                <a:latin typeface="Corbel" charset="0"/>
                <a:cs typeface="Times New Roman" charset="0"/>
              </a:rPr>
              <a:t> </a:t>
            </a:r>
            <a:r>
              <a:rPr lang="en-US" i="1" dirty="0" err="1">
                <a:latin typeface="Corbel" charset="0"/>
                <a:cs typeface="Times New Roman" charset="0"/>
              </a:rPr>
              <a:t>menggunakan</a:t>
            </a:r>
            <a:r>
              <a:rPr lang="en-US" i="1" dirty="0">
                <a:latin typeface="Corbel" charset="0"/>
                <a:cs typeface="Times New Roman" charset="0"/>
              </a:rPr>
              <a:t> </a:t>
            </a:r>
            <a:r>
              <a:rPr lang="en-US" i="1" dirty="0" err="1">
                <a:latin typeface="Corbel" charset="0"/>
                <a:cs typeface="Times New Roman" charset="0"/>
              </a:rPr>
              <a:t>fasilitas</a:t>
            </a:r>
            <a:r>
              <a:rPr lang="en-US" i="1" dirty="0">
                <a:latin typeface="Corbel" charset="0"/>
                <a:cs typeface="Times New Roman" charset="0"/>
              </a:rPr>
              <a:t>/</a:t>
            </a:r>
            <a:r>
              <a:rPr lang="en-US" i="1" dirty="0" err="1">
                <a:latin typeface="Corbel" charset="0"/>
                <a:cs typeface="Times New Roman" charset="0"/>
              </a:rPr>
              <a:t>pelayanan</a:t>
            </a:r>
            <a:r>
              <a:rPr lang="en-US" dirty="0">
                <a:latin typeface="Corbel" charset="0"/>
                <a:cs typeface="Times New Roman" charset="0"/>
              </a:rPr>
              <a:t> </a:t>
            </a:r>
            <a:r>
              <a:rPr lang="en-US" i="1" dirty="0" err="1">
                <a:latin typeface="Corbel" charset="0"/>
                <a:cs typeface="Times New Roman" charset="0"/>
              </a:rPr>
              <a:t>kesehatan</a:t>
            </a:r>
            <a:r>
              <a:rPr lang="en-US" dirty="0">
                <a:latin typeface="Corbel" charset="0"/>
                <a:cs typeface="Times New Roman" charset="0"/>
              </a:rPr>
              <a:t> di </a:t>
            </a:r>
            <a:r>
              <a:rPr lang="en-US" dirty="0" err="1">
                <a:latin typeface="Corbel" charset="0"/>
                <a:cs typeface="Times New Roman" charset="0"/>
              </a:rPr>
              <a:t>masyarakat</a:t>
            </a:r>
            <a:r>
              <a:rPr lang="en-US" dirty="0">
                <a:latin typeface="Corbel" charset="0"/>
                <a:cs typeface="Times New Roman" charset="0"/>
              </a:rPr>
              <a:t>, </a:t>
            </a:r>
            <a:r>
              <a:rPr lang="en-US" dirty="0" err="1">
                <a:latin typeface="Corbel" charset="0"/>
                <a:cs typeface="Times New Roman" charset="0"/>
              </a:rPr>
              <a:t>hal</a:t>
            </a:r>
            <a:r>
              <a:rPr lang="en-US" dirty="0">
                <a:latin typeface="Corbel" charset="0"/>
                <a:cs typeface="Times New Roman" charset="0"/>
              </a:rPr>
              <a:t> yang </a:t>
            </a:r>
            <a:r>
              <a:rPr lang="en-US" dirty="0" err="1">
                <a:latin typeface="Corbel" charset="0"/>
                <a:cs typeface="Times New Roman" charset="0"/>
              </a:rPr>
              <a:t>perlu</a:t>
            </a:r>
            <a:r>
              <a:rPr lang="en-US" dirty="0">
                <a:latin typeface="Corbel" charset="0"/>
                <a:cs typeface="Times New Roman" charset="0"/>
              </a:rPr>
              <a:t> </a:t>
            </a:r>
            <a:r>
              <a:rPr lang="en-US" dirty="0" err="1">
                <a:latin typeface="Corbel" charset="0"/>
                <a:cs typeface="Times New Roman" charset="0"/>
              </a:rPr>
              <a:t>dikaji</a:t>
            </a:r>
            <a:r>
              <a:rPr lang="en-US" dirty="0">
                <a:latin typeface="Corbel" charset="0"/>
                <a:cs typeface="Times New Roman" charset="0"/>
              </a:rPr>
              <a:t> </a:t>
            </a:r>
            <a:r>
              <a:rPr lang="en-US" dirty="0" err="1">
                <a:latin typeface="Corbel" charset="0"/>
                <a:cs typeface="Times New Roman" charset="0"/>
              </a:rPr>
              <a:t>adalah</a:t>
            </a:r>
            <a:r>
              <a:rPr lang="en-US" dirty="0">
                <a:latin typeface="Corbel" charset="0"/>
                <a:cs typeface="Times New Roman" charset="0"/>
              </a:rPr>
              <a:t> :</a:t>
            </a:r>
          </a:p>
          <a:p>
            <a:pPr algn="just">
              <a:buFont typeface="Wingdings" charset="0"/>
              <a:buNone/>
            </a:pPr>
            <a:endParaRPr lang="en-US" dirty="0">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mengetahui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keberadaan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endParaRPr lang="en-US" sz="2800" dirty="0">
              <a:solidFill>
                <a:schemeClr val="accent1"/>
              </a:solidFill>
              <a:latin typeface="Corbel" charset="0"/>
              <a:cs typeface="Times New Roman" charset="0"/>
            </a:endParaRPr>
          </a:p>
          <a:p>
            <a:pPr algn="just">
              <a:buFont typeface="Wingdings" charset="0"/>
              <a:buNone/>
            </a:pP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Sejauhmana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memahami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keuntungan-keuntungan</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dapat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diperoleh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dari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endParaRPr lang="en-US" sz="2800" dirty="0">
              <a:solidFill>
                <a:schemeClr val="accent1"/>
              </a:solidFill>
              <a:latin typeface="Corbel" charset="0"/>
              <a:cs typeface="Times New Roman" charset="0"/>
            </a:endParaRPr>
          </a:p>
          <a:p>
            <a:pPr>
              <a:buFont typeface="Wingdings" charset="0"/>
              <a:buNone/>
            </a:pPr>
            <a:endParaRPr lang="en-US" dirty="0">
              <a:solidFill>
                <a:schemeClr val="accent1"/>
              </a:solidFill>
              <a:latin typeface="Corbel" charset="0"/>
            </a:endParaRPr>
          </a:p>
        </p:txBody>
      </p:sp>
    </p:spTree>
    <p:extLst>
      <p:ext uri="{BB962C8B-B14F-4D97-AF65-F5344CB8AC3E}">
        <p14:creationId xmlns:p14="http://schemas.microsoft.com/office/powerpoint/2010/main" val="3464270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1922">
                                            <p:txEl>
                                              <p:pRg st="0" end="0"/>
                                            </p:txEl>
                                          </p:spTgt>
                                        </p:tgtEl>
                                        <p:attrNameLst>
                                          <p:attrName>style.visibility</p:attrName>
                                        </p:attrNameLst>
                                      </p:cBhvr>
                                      <p:to>
                                        <p:strVal val="visible"/>
                                      </p:to>
                                    </p:set>
                                    <p:anim calcmode="lin" valueType="num">
                                      <p:cBhvr additive="base">
                                        <p:cTn id="7" dur="500" fill="hold"/>
                                        <p:tgtEl>
                                          <p:spTgt spid="819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1922">
                                            <p:txEl>
                                              <p:pRg st="1" end="1"/>
                                            </p:txEl>
                                          </p:spTgt>
                                        </p:tgtEl>
                                        <p:attrNameLst>
                                          <p:attrName>style.visibility</p:attrName>
                                        </p:attrNameLst>
                                      </p:cBhvr>
                                      <p:to>
                                        <p:strVal val="visible"/>
                                      </p:to>
                                    </p:set>
                                    <p:anim calcmode="lin" valueType="num">
                                      <p:cBhvr additive="base">
                                        <p:cTn id="13" dur="500" fill="hold"/>
                                        <p:tgtEl>
                                          <p:spTgt spid="819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81922">
                                            <p:txEl>
                                              <p:pRg st="3" end="3"/>
                                            </p:txEl>
                                          </p:spTgt>
                                        </p:tgtEl>
                                        <p:attrNameLst>
                                          <p:attrName>style.visibility</p:attrName>
                                        </p:attrNameLst>
                                      </p:cBhvr>
                                      <p:to>
                                        <p:strVal val="visible"/>
                                      </p:to>
                                    </p:set>
                                    <p:anim calcmode="lin" valueType="num">
                                      <p:cBhvr additive="base">
                                        <p:cTn id="19" dur="500" fill="hold"/>
                                        <p:tgtEl>
                                          <p:spTgt spid="8192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22">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81922">
                                            <p:txEl>
                                              <p:pRg st="4" end="4"/>
                                            </p:txEl>
                                          </p:spTgt>
                                        </p:tgtEl>
                                        <p:attrNameLst>
                                          <p:attrName>style.visibility</p:attrName>
                                        </p:attrNameLst>
                                      </p:cBhvr>
                                      <p:to>
                                        <p:strVal val="visible"/>
                                      </p:to>
                                    </p:set>
                                    <p:anim calcmode="lin" valueType="num">
                                      <p:cBhvr additive="base">
                                        <p:cTn id="25" dur="500" fill="hold"/>
                                        <p:tgtEl>
                                          <p:spTgt spid="8192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22">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p:nvPr>
        </p:nvSpPr>
        <p:spPr/>
        <p:txBody>
          <a:bodyPr/>
          <a:lstStyle/>
          <a:p>
            <a:pPr algn="just">
              <a:buFont typeface="Wingdings" charset="0"/>
              <a:buNone/>
            </a:pPr>
            <a:endParaRPr lang="en-US" dirty="0">
              <a:latin typeface="Corbel" charset="0"/>
              <a:cs typeface="Times New Roman" charset="0"/>
            </a:endParaRPr>
          </a:p>
          <a:p>
            <a:pPr algn="just"/>
            <a:r>
              <a:rPr lang="en-US" sz="2800" dirty="0">
                <a:solidFill>
                  <a:schemeClr val="accent1"/>
                </a:solidFill>
                <a:latin typeface="Corbel" charset="0"/>
                <a:cs typeface="Times New Roman" charset="0"/>
              </a:rPr>
              <a:t> </a:t>
            </a:r>
            <a:r>
              <a:rPr lang="en-US" sz="2800" dirty="0" err="1" smtClean="0">
                <a:solidFill>
                  <a:schemeClr val="accent1"/>
                </a:solidFill>
                <a:latin typeface="Corbel" charset="0"/>
                <a:cs typeface="Times New Roman" charset="0"/>
              </a:rPr>
              <a:t>Sejauhmana</a:t>
            </a:r>
            <a:r>
              <a:rPr lang="en-US" sz="2800" dirty="0" smtClean="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tingkat</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kepercayaan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petugas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endParaRPr lang="en-US" sz="2800" dirty="0">
              <a:solidFill>
                <a:schemeClr val="accent1"/>
              </a:solidFill>
              <a:latin typeface="Corbel" charset="0"/>
              <a:cs typeface="Times New Roman" charset="0"/>
            </a:endParaRPr>
          </a:p>
          <a:p>
            <a:pPr algn="just"/>
            <a:r>
              <a:rPr lang="en-US" sz="2800" dirty="0" err="1" smtClean="0">
                <a:solidFill>
                  <a:schemeClr val="accent1"/>
                </a:solidFill>
                <a:latin typeface="Corbel" charset="0"/>
                <a:cs typeface="Times New Roman" charset="0"/>
              </a:rPr>
              <a:t>Apakah</a:t>
            </a:r>
            <a:r>
              <a:rPr lang="en-US" sz="2800" dirty="0" smtClean="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mempunyai</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pengalaman</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kurang</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baik</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terhadap</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petugas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endParaRPr lang="en-US" sz="2800" dirty="0">
              <a:solidFill>
                <a:schemeClr val="accent1"/>
              </a:solidFill>
              <a:latin typeface="Corbel" charset="0"/>
              <a:cs typeface="Times New Roman" charset="0"/>
            </a:endParaRPr>
          </a:p>
          <a:p>
            <a:pPr algn="just"/>
            <a:r>
              <a:rPr lang="en-US" sz="2800" dirty="0" err="1" smtClean="0">
                <a:solidFill>
                  <a:schemeClr val="accent1"/>
                </a:solidFill>
                <a:latin typeface="Corbel" charset="0"/>
                <a:cs typeface="Times New Roman" charset="0"/>
              </a:rPr>
              <a:t>Apakah</a:t>
            </a:r>
            <a:r>
              <a:rPr lang="en-US" sz="2800" dirty="0" smtClean="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fasilitas</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kesehatan</a:t>
            </a:r>
            <a:r>
              <a:rPr lang="en-US" sz="2800" dirty="0">
                <a:solidFill>
                  <a:schemeClr val="accent1"/>
                </a:solidFill>
                <a:latin typeface="Corbel" charset="0"/>
                <a:cs typeface="Times New Roman" charset="0"/>
              </a:rPr>
              <a:t> yang </a:t>
            </a:r>
            <a:r>
              <a:rPr lang="en-US" sz="2800" dirty="0" err="1">
                <a:solidFill>
                  <a:schemeClr val="accent1"/>
                </a:solidFill>
                <a:latin typeface="Corbel" charset="0"/>
                <a:cs typeface="Times New Roman" charset="0"/>
              </a:rPr>
              <a:t>ada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terjangkau</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oleh</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keluarga</a:t>
            </a:r>
            <a:r>
              <a:rPr lang="en-US" sz="2800" dirty="0">
                <a:solidFill>
                  <a:schemeClr val="accent1"/>
                </a:solidFill>
                <a:latin typeface="Corbel" charset="0"/>
                <a:cs typeface="Times New Roman" charset="0"/>
              </a:rPr>
              <a:t>.</a:t>
            </a:r>
            <a:r>
              <a:rPr lang="en-US" dirty="0">
                <a:latin typeface="Corbel" charset="0"/>
              </a:rPr>
              <a:t> </a:t>
            </a:r>
          </a:p>
          <a:p>
            <a:pPr algn="just">
              <a:buFont typeface="Wingdings" charset="0"/>
              <a:buNone/>
            </a:pPr>
            <a:endParaRPr lang="en-US" dirty="0">
              <a:latin typeface="Corbel" charset="0"/>
            </a:endParaRPr>
          </a:p>
          <a:p>
            <a:pPr algn="just">
              <a:buFont typeface="Wingdings" charset="0"/>
              <a:buNone/>
            </a:pPr>
            <a:r>
              <a:rPr lang="en-US" dirty="0">
                <a:latin typeface="Corbel" charset="0"/>
              </a:rPr>
              <a:t>                                          </a:t>
            </a:r>
          </a:p>
        </p:txBody>
      </p:sp>
      <p:pic>
        <p:nvPicPr>
          <p:cNvPr id="82947" name="Picture 3" descr="pe01027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6950" y="3962400"/>
            <a:ext cx="198278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269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946">
                                            <p:txEl>
                                              <p:pRg st="1" end="1"/>
                                            </p:txEl>
                                          </p:spTgt>
                                        </p:tgtEl>
                                        <p:attrNameLst>
                                          <p:attrName>style.visibility</p:attrName>
                                        </p:attrNameLst>
                                      </p:cBhvr>
                                      <p:to>
                                        <p:strVal val="visible"/>
                                      </p:to>
                                    </p:set>
                                    <p:animEffect transition="in" filter="dissolve">
                                      <p:cBhvr>
                                        <p:cTn id="7" dur="500"/>
                                        <p:tgtEl>
                                          <p:spTgt spid="8294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946">
                                            <p:txEl>
                                              <p:pRg st="2" end="2"/>
                                            </p:txEl>
                                          </p:spTgt>
                                        </p:tgtEl>
                                        <p:attrNameLst>
                                          <p:attrName>style.visibility</p:attrName>
                                        </p:attrNameLst>
                                      </p:cBhvr>
                                      <p:to>
                                        <p:strVal val="visible"/>
                                      </p:to>
                                    </p:set>
                                    <p:animEffect transition="in" filter="dissolve">
                                      <p:cBhvr>
                                        <p:cTn id="12" dur="500"/>
                                        <p:tgtEl>
                                          <p:spTgt spid="8294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946">
                                            <p:txEl>
                                              <p:pRg st="3" end="3"/>
                                            </p:txEl>
                                          </p:spTgt>
                                        </p:tgtEl>
                                        <p:attrNameLst>
                                          <p:attrName>style.visibility</p:attrName>
                                        </p:attrNameLst>
                                      </p:cBhvr>
                                      <p:to>
                                        <p:strVal val="visible"/>
                                      </p:to>
                                    </p:set>
                                    <p:animEffect transition="in" filter="dissolve">
                                      <p:cBhvr>
                                        <p:cTn id="17" dur="500"/>
                                        <p:tgtEl>
                                          <p:spTgt spid="8294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946">
                                            <p:txEl>
                                              <p:pRg st="5" end="5"/>
                                            </p:txEl>
                                          </p:spTgt>
                                        </p:tgtEl>
                                        <p:attrNameLst>
                                          <p:attrName>style.visibility</p:attrName>
                                        </p:attrNameLst>
                                      </p:cBhvr>
                                      <p:to>
                                        <p:strVal val="visible"/>
                                      </p:to>
                                    </p:set>
                                    <p:animEffect transition="in" filter="dissolve">
                                      <p:cBhvr>
                                        <p:cTn id="22" dur="500"/>
                                        <p:tgtEl>
                                          <p:spTgt spid="82946">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82947"/>
                                        </p:tgtEl>
                                        <p:attrNameLst>
                                          <p:attrName>style.visibility</p:attrName>
                                        </p:attrNameLst>
                                      </p:cBhvr>
                                      <p:to>
                                        <p:strVal val="visible"/>
                                      </p:to>
                                    </p:set>
                                    <p:anim calcmode="lin" valueType="num">
                                      <p:cBhvr>
                                        <p:cTn id="27" dur="500" fill="hold"/>
                                        <p:tgtEl>
                                          <p:spTgt spid="82947"/>
                                        </p:tgtEl>
                                        <p:attrNameLst>
                                          <p:attrName>ppt_w</p:attrName>
                                        </p:attrNameLst>
                                      </p:cBhvr>
                                      <p:tavLst>
                                        <p:tav tm="0">
                                          <p:val>
                                            <p:fltVal val="0"/>
                                          </p:val>
                                        </p:tav>
                                        <p:tav tm="100000">
                                          <p:val>
                                            <p:strVal val="#ppt_w"/>
                                          </p:val>
                                        </p:tav>
                                      </p:tavLst>
                                    </p:anim>
                                    <p:anim calcmode="lin" valueType="num">
                                      <p:cBhvr>
                                        <p:cTn id="28" dur="500" fill="hold"/>
                                        <p:tgtEl>
                                          <p:spTgt spid="8294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3970" name="Picture 2" descr="pe02097_"/>
          <p:cNvPicPr>
            <a:picLocks noChangeAspect="1" noChangeArrowheads="1"/>
          </p:cNvPicPr>
          <p:nvPr/>
        </p:nvPicPr>
        <p:blipFill>
          <a:blip r:embed="rId2">
            <a:lum bright="-24000"/>
            <a:extLst>
              <a:ext uri="{28A0092B-C50C-407E-A947-70E740481C1C}">
                <a14:useLocalDpi xmlns:a14="http://schemas.microsoft.com/office/drawing/2010/main" val="0"/>
              </a:ext>
            </a:extLst>
          </a:blip>
          <a:srcRect/>
          <a:stretch>
            <a:fillRect/>
          </a:stretch>
        </p:blipFill>
        <p:spPr bwMode="auto">
          <a:xfrm>
            <a:off x="5410200" y="1524000"/>
            <a:ext cx="3341688"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1" name="Rectangle 3"/>
          <p:cNvSpPr>
            <a:spLocks noGrp="1" noChangeArrowheads="1"/>
          </p:cNvSpPr>
          <p:nvPr>
            <p:ph/>
          </p:nvPr>
        </p:nvSpPr>
        <p:spPr>
          <a:xfrm>
            <a:off x="134938" y="762000"/>
            <a:ext cx="8896350" cy="5489575"/>
          </a:xfrm>
        </p:spPr>
        <p:txBody>
          <a:bodyPr/>
          <a:lstStyle/>
          <a:p>
            <a:pPr algn="just">
              <a:buFont typeface="Wingdings" charset="0"/>
              <a:buNone/>
            </a:pPr>
            <a:r>
              <a:rPr lang="en-US" dirty="0">
                <a:latin typeface="Corbel" charset="0"/>
                <a:cs typeface="Times New Roman" charset="0"/>
              </a:rPr>
              <a:t>    </a:t>
            </a:r>
            <a:r>
              <a:rPr lang="en-US" dirty="0">
                <a:solidFill>
                  <a:schemeClr val="accent1"/>
                </a:solidFill>
                <a:latin typeface="Corbel" charset="0"/>
                <a:cs typeface="Times New Roman" charset="0"/>
              </a:rPr>
              <a:t>27)  </a:t>
            </a:r>
            <a:r>
              <a:rPr lang="en-US" dirty="0" err="1">
                <a:solidFill>
                  <a:schemeClr val="accent1"/>
                </a:solidFill>
                <a:latin typeface="Corbel" charset="0"/>
                <a:cs typeface="Times New Roman" charset="0"/>
              </a:rPr>
              <a:t>Fungsi</a:t>
            </a:r>
            <a:r>
              <a:rPr lang="en-US" dirty="0">
                <a:solidFill>
                  <a:schemeClr val="accent1"/>
                </a:solidFill>
                <a:latin typeface="Corbel" charset="0"/>
                <a:cs typeface="Times New Roman" charset="0"/>
              </a:rPr>
              <a:t> </a:t>
            </a:r>
            <a:r>
              <a:rPr lang="en-US" dirty="0" err="1">
                <a:solidFill>
                  <a:schemeClr val="accent1"/>
                </a:solidFill>
                <a:latin typeface="Corbel" charset="0"/>
                <a:cs typeface="Times New Roman" charset="0"/>
              </a:rPr>
              <a:t>reproduksi</a:t>
            </a:r>
            <a:endParaRPr lang="en-US" dirty="0">
              <a:solidFill>
                <a:schemeClr val="accent1"/>
              </a:solidFill>
              <a:latin typeface="Corbel" charset="0"/>
              <a:cs typeface="Times New Roman" charset="0"/>
            </a:endParaRPr>
          </a:p>
          <a:p>
            <a:pPr algn="just">
              <a:buFont typeface="Wingdings" charset="0"/>
              <a:buNone/>
            </a:pPr>
            <a:r>
              <a:rPr lang="en-US" dirty="0">
                <a:latin typeface="Corbel" charset="0"/>
                <a:cs typeface="Times New Roman" charset="0"/>
              </a:rPr>
              <a:t>         Hal-</a:t>
            </a:r>
            <a:r>
              <a:rPr lang="en-US" dirty="0" err="1">
                <a:latin typeface="Corbel" charset="0"/>
                <a:cs typeface="Times New Roman" charset="0"/>
              </a:rPr>
              <a:t>hal</a:t>
            </a:r>
            <a:r>
              <a:rPr lang="en-US" dirty="0">
                <a:latin typeface="Corbel" charset="0"/>
                <a:cs typeface="Times New Roman" charset="0"/>
              </a:rPr>
              <a:t> yang </a:t>
            </a:r>
            <a:r>
              <a:rPr lang="en-US" dirty="0" err="1">
                <a:latin typeface="Corbel" charset="0"/>
                <a:cs typeface="Times New Roman" charset="0"/>
              </a:rPr>
              <a:t>perlu</a:t>
            </a:r>
            <a:r>
              <a:rPr lang="en-US" dirty="0">
                <a:latin typeface="Corbel" charset="0"/>
                <a:cs typeface="Times New Roman" charset="0"/>
              </a:rPr>
              <a:t> </a:t>
            </a:r>
            <a:r>
              <a:rPr lang="en-US" dirty="0" err="1">
                <a:latin typeface="Corbel" charset="0"/>
                <a:cs typeface="Times New Roman" charset="0"/>
              </a:rPr>
              <a:t>dikaji</a:t>
            </a:r>
            <a:r>
              <a:rPr lang="en-US" dirty="0">
                <a:latin typeface="Corbel" charset="0"/>
                <a:cs typeface="Times New Roman" charset="0"/>
              </a:rPr>
              <a:t> </a:t>
            </a:r>
            <a:r>
              <a:rPr lang="en-US" dirty="0" err="1">
                <a:latin typeface="Corbel" charset="0"/>
                <a:cs typeface="Times New Roman" charset="0"/>
              </a:rPr>
              <a:t>adalah</a:t>
            </a:r>
            <a:r>
              <a:rPr lang="en-US" dirty="0">
                <a:latin typeface="Corbel" charset="0"/>
                <a:cs typeface="Times New Roman" charset="0"/>
              </a:rPr>
              <a:t>:</a:t>
            </a:r>
          </a:p>
          <a:p>
            <a:pPr algn="just">
              <a:buFont typeface="Wingdings" charset="0"/>
              <a:buNone/>
            </a:pPr>
            <a:r>
              <a:rPr lang="en-US" dirty="0">
                <a:latin typeface="Corbel" charset="0"/>
                <a:cs typeface="Times New Roman" charset="0"/>
              </a:rPr>
              <a:t>     </a:t>
            </a:r>
          </a:p>
          <a:p>
            <a:pPr algn="just">
              <a:buFont typeface="Wingdings" charset="0"/>
              <a:buNone/>
            </a:pPr>
            <a:endParaRPr lang="en-US" dirty="0">
              <a:latin typeface="Corbel" charset="0"/>
              <a:cs typeface="Times New Roman" charset="0"/>
            </a:endParaRPr>
          </a:p>
          <a:p>
            <a:pPr algn="just">
              <a:buFont typeface="Wingdings" charset="0"/>
              <a:buNone/>
            </a:pPr>
            <a:r>
              <a:rPr lang="en-US" dirty="0">
                <a:solidFill>
                  <a:schemeClr val="tx2"/>
                </a:solidFill>
                <a:latin typeface="Corbel" charset="0"/>
                <a:cs typeface="Times New Roman" charset="0"/>
              </a:rPr>
              <a:t>    </a:t>
            </a:r>
          </a:p>
          <a:p>
            <a:pPr algn="just">
              <a:buFont typeface="Wingdings" charset="0"/>
              <a:buNone/>
            </a:pPr>
            <a:r>
              <a:rPr lang="en-US" dirty="0">
                <a:solidFill>
                  <a:schemeClr val="tx2"/>
                </a:solidFill>
                <a:latin typeface="Corbel" charset="0"/>
                <a:cs typeface="Times New Roman" charset="0"/>
              </a:rPr>
              <a:t>    </a:t>
            </a:r>
            <a:r>
              <a:rPr lang="en-US" sz="2800" dirty="0">
                <a:solidFill>
                  <a:schemeClr val="tx2"/>
                </a:solidFill>
                <a:latin typeface="Corbel" charset="0"/>
                <a:cs typeface="Times New Roman" charset="0"/>
              </a:rPr>
              <a:t>a)  </a:t>
            </a:r>
            <a:r>
              <a:rPr lang="en-US" sz="2800" dirty="0" err="1">
                <a:solidFill>
                  <a:schemeClr val="tx2"/>
                </a:solidFill>
                <a:latin typeface="Corbel" charset="0"/>
                <a:cs typeface="Times New Roman" charset="0"/>
              </a:rPr>
              <a:t>Berapa</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jumlah</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anak</a:t>
            </a:r>
            <a:r>
              <a:rPr lang="en-US" sz="2800" dirty="0">
                <a:solidFill>
                  <a:schemeClr val="tx2"/>
                </a:solidFill>
                <a:latin typeface="Corbel" charset="0"/>
                <a:cs typeface="Times New Roman" charset="0"/>
              </a:rPr>
              <a:t> </a:t>
            </a:r>
          </a:p>
          <a:p>
            <a:pPr>
              <a:buFont typeface="Wingdings" charset="0"/>
              <a:buNone/>
            </a:pPr>
            <a:r>
              <a:rPr lang="en-US" sz="2800" dirty="0">
                <a:solidFill>
                  <a:schemeClr val="tx2"/>
                </a:solidFill>
                <a:latin typeface="Corbel" charset="0"/>
                <a:cs typeface="Times New Roman" charset="0"/>
              </a:rPr>
              <a:t>  </a:t>
            </a:r>
            <a:r>
              <a:rPr lang="en-US" sz="2800" dirty="0" smtClean="0">
                <a:solidFill>
                  <a:schemeClr val="tx2"/>
                </a:solidFill>
                <a:latin typeface="Corbel" charset="0"/>
                <a:cs typeface="Times New Roman" charset="0"/>
              </a:rPr>
              <a:t> </a:t>
            </a:r>
            <a:r>
              <a:rPr lang="en-US" sz="2800" dirty="0">
                <a:solidFill>
                  <a:schemeClr val="tx2"/>
                </a:solidFill>
                <a:latin typeface="Corbel" charset="0"/>
                <a:cs typeface="Times New Roman" charset="0"/>
              </a:rPr>
              <a:t> </a:t>
            </a:r>
            <a:r>
              <a:rPr lang="en-US" sz="2800" dirty="0" smtClean="0">
                <a:solidFill>
                  <a:schemeClr val="tx2"/>
                </a:solidFill>
                <a:latin typeface="Corbel" charset="0"/>
                <a:cs typeface="Times New Roman" charset="0"/>
              </a:rPr>
              <a:t>b) </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Bagaimana</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kelg</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merencanakan</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juml</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anggota</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keluarga</a:t>
            </a:r>
            <a:endParaRPr lang="en-US" sz="2800" dirty="0">
              <a:solidFill>
                <a:schemeClr val="tx2"/>
              </a:solidFill>
              <a:latin typeface="Corbel" charset="0"/>
              <a:cs typeface="Times New Roman" charset="0"/>
            </a:endParaRPr>
          </a:p>
          <a:p>
            <a:pPr>
              <a:buFont typeface="Wingdings" charset="0"/>
              <a:buNone/>
            </a:pPr>
            <a:r>
              <a:rPr lang="en-US" sz="2800" dirty="0">
                <a:solidFill>
                  <a:schemeClr val="tx2"/>
                </a:solidFill>
                <a:latin typeface="Corbel" charset="0"/>
                <a:cs typeface="Times New Roman" charset="0"/>
              </a:rPr>
              <a:t>     c)  </a:t>
            </a:r>
            <a:r>
              <a:rPr lang="en-US" sz="2800" dirty="0" err="1">
                <a:solidFill>
                  <a:schemeClr val="tx2"/>
                </a:solidFill>
                <a:latin typeface="Corbel" charset="0"/>
                <a:cs typeface="Times New Roman" charset="0"/>
              </a:rPr>
              <a:t>Metode</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apa</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yg</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dgnk</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kelg</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dlm</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upaya</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mengendalikan</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jumlah</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anggota</a:t>
            </a:r>
            <a:r>
              <a:rPr lang="en-US" sz="2800" dirty="0">
                <a:solidFill>
                  <a:schemeClr val="tx2"/>
                </a:solidFill>
                <a:latin typeface="Corbel" charset="0"/>
                <a:cs typeface="Times New Roman" charset="0"/>
              </a:rPr>
              <a:t> </a:t>
            </a:r>
            <a:r>
              <a:rPr lang="en-US" sz="2800" dirty="0" err="1">
                <a:solidFill>
                  <a:schemeClr val="tx2"/>
                </a:solidFill>
                <a:latin typeface="Corbel" charset="0"/>
                <a:cs typeface="Times New Roman" charset="0"/>
              </a:rPr>
              <a:t>keluarga</a:t>
            </a:r>
            <a:r>
              <a:rPr lang="en-US" dirty="0">
                <a:solidFill>
                  <a:schemeClr val="tx2"/>
                </a:solidFill>
                <a:latin typeface="Corbel" charset="0"/>
              </a:rPr>
              <a:t>   </a:t>
            </a:r>
          </a:p>
        </p:txBody>
      </p:sp>
    </p:spTree>
    <p:extLst>
      <p:ext uri="{BB962C8B-B14F-4D97-AF65-F5344CB8AC3E}">
        <p14:creationId xmlns:p14="http://schemas.microsoft.com/office/powerpoint/2010/main" val="29653636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randombar(horizontal)">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3971"/>
                                        </p:tgtEl>
                                        <p:attrNameLst>
                                          <p:attrName>style.visibility</p:attrName>
                                        </p:attrNameLst>
                                      </p:cBhvr>
                                      <p:to>
                                        <p:strVal val="visible"/>
                                      </p:to>
                                    </p:set>
                                    <p:anim calcmode="lin" valueType="num">
                                      <p:cBhvr additive="base">
                                        <p:cTn id="12" dur="500" fill="hold"/>
                                        <p:tgtEl>
                                          <p:spTgt spid="83971"/>
                                        </p:tgtEl>
                                        <p:attrNameLst>
                                          <p:attrName>ppt_x</p:attrName>
                                        </p:attrNameLst>
                                      </p:cBhvr>
                                      <p:tavLst>
                                        <p:tav tm="0">
                                          <p:val>
                                            <p:strVal val="0-#ppt_w/2"/>
                                          </p:val>
                                        </p:tav>
                                        <p:tav tm="100000">
                                          <p:val>
                                            <p:strVal val="#ppt_x"/>
                                          </p:val>
                                        </p:tav>
                                      </p:tavLst>
                                    </p:anim>
                                    <p:anim calcmode="lin" valueType="num">
                                      <p:cBhvr additive="base">
                                        <p:cTn id="13" dur="500" fill="hold"/>
                                        <p:tgtEl>
                                          <p:spTgt spid="839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p:nvPr>
        </p:nvSpPr>
        <p:spPr/>
        <p:txBody>
          <a:bodyPr/>
          <a:lstStyle/>
          <a:p>
            <a:pPr algn="just">
              <a:buFont typeface="Wingdings" charset="0"/>
              <a:buNone/>
            </a:pPr>
            <a:r>
              <a:rPr lang="en-US" dirty="0" smtClean="0">
                <a:solidFill>
                  <a:schemeClr val="accent1"/>
                </a:solidFill>
                <a:latin typeface="Corbel" charset="0"/>
                <a:cs typeface="Times New Roman" charset="0"/>
              </a:rPr>
              <a:t>28</a:t>
            </a:r>
            <a:r>
              <a:rPr lang="en-US" dirty="0">
                <a:solidFill>
                  <a:schemeClr val="accent1"/>
                </a:solidFill>
                <a:latin typeface="Corbel" charset="0"/>
                <a:cs typeface="Times New Roman" charset="0"/>
              </a:rPr>
              <a:t>)  </a:t>
            </a:r>
            <a:r>
              <a:rPr lang="en-US" dirty="0" err="1">
                <a:solidFill>
                  <a:schemeClr val="accent1"/>
                </a:solidFill>
                <a:latin typeface="Corbel" charset="0"/>
                <a:cs typeface="Times New Roman" charset="0"/>
              </a:rPr>
              <a:t>Fungsi</a:t>
            </a:r>
            <a:r>
              <a:rPr lang="en-US" dirty="0">
                <a:solidFill>
                  <a:schemeClr val="accent1"/>
                </a:solidFill>
                <a:latin typeface="Corbel" charset="0"/>
                <a:cs typeface="Times New Roman" charset="0"/>
              </a:rPr>
              <a:t> </a:t>
            </a:r>
            <a:r>
              <a:rPr lang="en-US" dirty="0" err="1">
                <a:solidFill>
                  <a:schemeClr val="accent1"/>
                </a:solidFill>
                <a:latin typeface="Corbel" charset="0"/>
                <a:cs typeface="Times New Roman" charset="0"/>
              </a:rPr>
              <a:t>ekonomi</a:t>
            </a:r>
            <a:endParaRPr lang="en-US" dirty="0">
              <a:solidFill>
                <a:schemeClr val="accent1"/>
              </a:solidFill>
              <a:latin typeface="Corbel" charset="0"/>
              <a:cs typeface="Times New Roman" charset="0"/>
            </a:endParaRPr>
          </a:p>
          <a:p>
            <a:pPr algn="just">
              <a:buFont typeface="Wingdings" charset="0"/>
              <a:buNone/>
            </a:pPr>
            <a:r>
              <a:rPr lang="en-US" dirty="0">
                <a:latin typeface="Corbel" charset="0"/>
                <a:cs typeface="Times New Roman" charset="0"/>
              </a:rPr>
              <a:t>        Hal </a:t>
            </a:r>
            <a:r>
              <a:rPr lang="en-US" dirty="0" err="1">
                <a:latin typeface="Corbel" charset="0"/>
                <a:cs typeface="Times New Roman" charset="0"/>
              </a:rPr>
              <a:t>yg</a:t>
            </a:r>
            <a:r>
              <a:rPr lang="en-US" dirty="0">
                <a:latin typeface="Corbel" charset="0"/>
                <a:cs typeface="Times New Roman" charset="0"/>
              </a:rPr>
              <a:t> </a:t>
            </a:r>
            <a:r>
              <a:rPr lang="en-US" dirty="0" err="1">
                <a:latin typeface="Corbel" charset="0"/>
                <a:cs typeface="Times New Roman" charset="0"/>
              </a:rPr>
              <a:t>perlu</a:t>
            </a:r>
            <a:r>
              <a:rPr lang="en-US" dirty="0">
                <a:latin typeface="Corbel" charset="0"/>
                <a:cs typeface="Times New Roman" charset="0"/>
              </a:rPr>
              <a:t> </a:t>
            </a:r>
            <a:r>
              <a:rPr lang="en-US" dirty="0" err="1">
                <a:latin typeface="Corbel" charset="0"/>
                <a:cs typeface="Times New Roman" charset="0"/>
              </a:rPr>
              <a:t>dikaji</a:t>
            </a:r>
            <a:r>
              <a:rPr lang="en-US" dirty="0">
                <a:latin typeface="Corbel" charset="0"/>
                <a:cs typeface="Times New Roman" charset="0"/>
              </a:rPr>
              <a:t> </a:t>
            </a:r>
            <a:r>
              <a:rPr lang="en-US" dirty="0" err="1">
                <a:latin typeface="Corbel" charset="0"/>
                <a:cs typeface="Times New Roman" charset="0"/>
              </a:rPr>
              <a:t>adalah</a:t>
            </a:r>
            <a:r>
              <a:rPr lang="en-US" dirty="0">
                <a:latin typeface="Corbel" charset="0"/>
                <a:cs typeface="Times New Roman" charset="0"/>
              </a:rPr>
              <a:t> :</a:t>
            </a:r>
          </a:p>
          <a:p>
            <a:pPr algn="just">
              <a:buFont typeface="Wingdings" charset="0"/>
              <a:buNone/>
            </a:pPr>
            <a:endParaRPr lang="en-US" dirty="0">
              <a:latin typeface="Corbel" charset="0"/>
              <a:cs typeface="Times New Roman" charset="0"/>
            </a:endParaRPr>
          </a:p>
          <a:p>
            <a:pPr algn="just">
              <a:buFont typeface="Wingdings" charset="0"/>
              <a:buNone/>
            </a:pPr>
            <a:r>
              <a:rPr lang="en-US" dirty="0" smtClean="0">
                <a:latin typeface="Corbel" charset="0"/>
                <a:cs typeface="Times New Roman" charset="0"/>
              </a:rPr>
              <a:t>a</a:t>
            </a:r>
            <a:r>
              <a:rPr lang="en-US" dirty="0">
                <a:latin typeface="Corbel" charset="0"/>
                <a:cs typeface="Times New Roman" charset="0"/>
              </a:rPr>
              <a:t>) </a:t>
            </a:r>
            <a:r>
              <a:rPr lang="en-US" sz="2800" dirty="0" err="1">
                <a:latin typeface="Corbel" charset="0"/>
                <a:cs typeface="Times New Roman" charset="0"/>
              </a:rPr>
              <a:t>Sejauhmana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memenuhi</a:t>
            </a:r>
            <a:r>
              <a:rPr lang="en-US" sz="2800" dirty="0">
                <a:latin typeface="Corbel" charset="0"/>
                <a:cs typeface="Times New Roman" charset="0"/>
              </a:rPr>
              <a:t> </a:t>
            </a:r>
            <a:r>
              <a:rPr lang="en-US" sz="2800" dirty="0" err="1">
                <a:latin typeface="Corbel" charset="0"/>
                <a:cs typeface="Times New Roman" charset="0"/>
              </a:rPr>
              <a:t>kebutuhan</a:t>
            </a:r>
            <a:r>
              <a:rPr lang="en-US" sz="2800" dirty="0">
                <a:latin typeface="Corbel" charset="0"/>
                <a:cs typeface="Times New Roman" charset="0"/>
              </a:rPr>
              <a:t> </a:t>
            </a:r>
            <a:r>
              <a:rPr lang="en-US" sz="2800" dirty="0" smtClean="0">
                <a:latin typeface="Corbel" charset="0"/>
                <a:cs typeface="Times New Roman" charset="0"/>
              </a:rPr>
              <a:t>  </a:t>
            </a:r>
            <a:r>
              <a:rPr lang="en-US" sz="2800" dirty="0" err="1" smtClean="0">
                <a:latin typeface="Corbel" charset="0"/>
                <a:cs typeface="Times New Roman" charset="0"/>
              </a:rPr>
              <a:t>sandang</a:t>
            </a:r>
            <a:r>
              <a:rPr lang="en-US" sz="2800" dirty="0">
                <a:latin typeface="Corbel" charset="0"/>
                <a:cs typeface="Times New Roman" charset="0"/>
              </a:rPr>
              <a:t>,  </a:t>
            </a:r>
            <a:r>
              <a:rPr lang="en-US" sz="2800" dirty="0" err="1">
                <a:latin typeface="Corbel" charset="0"/>
                <a:cs typeface="Times New Roman" charset="0"/>
              </a:rPr>
              <a:t>pangan</a:t>
            </a:r>
            <a:r>
              <a:rPr lang="en-US" sz="2800" dirty="0">
                <a:latin typeface="Corbel" charset="0"/>
                <a:cs typeface="Times New Roman" charset="0"/>
              </a:rPr>
              <a:t> </a:t>
            </a:r>
            <a:r>
              <a:rPr lang="en-US" sz="2800" dirty="0" err="1">
                <a:latin typeface="Corbel" charset="0"/>
                <a:cs typeface="Times New Roman" charset="0"/>
              </a:rPr>
              <a:t>dan</a:t>
            </a:r>
            <a:r>
              <a:rPr lang="en-US" sz="2800" dirty="0">
                <a:latin typeface="Corbel" charset="0"/>
                <a:cs typeface="Times New Roman" charset="0"/>
              </a:rPr>
              <a:t> </a:t>
            </a:r>
            <a:r>
              <a:rPr lang="en-US" sz="2800" dirty="0" err="1">
                <a:latin typeface="Corbel" charset="0"/>
                <a:cs typeface="Times New Roman" charset="0"/>
              </a:rPr>
              <a:t>papan</a:t>
            </a:r>
            <a:endParaRPr lang="en-US" sz="2800" dirty="0">
              <a:latin typeface="Corbel" charset="0"/>
              <a:cs typeface="Times New Roman" charset="0"/>
            </a:endParaRPr>
          </a:p>
          <a:p>
            <a:pPr>
              <a:buFont typeface="Wingdings" charset="0"/>
              <a:buNone/>
            </a:pPr>
            <a:r>
              <a:rPr lang="en-US" sz="2800" dirty="0">
                <a:latin typeface="Corbel" charset="0"/>
                <a:cs typeface="Times New Roman" charset="0"/>
              </a:rPr>
              <a:t>  b)   </a:t>
            </a:r>
            <a:r>
              <a:rPr lang="en-US" sz="2800" dirty="0" err="1">
                <a:latin typeface="Corbel" charset="0"/>
                <a:cs typeface="Times New Roman" charset="0"/>
              </a:rPr>
              <a:t>Sejauhmana</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a:t>
            </a:r>
            <a:r>
              <a:rPr lang="en-US" sz="2800" dirty="0" err="1">
                <a:latin typeface="Corbel" charset="0"/>
                <a:cs typeface="Times New Roman" charset="0"/>
              </a:rPr>
              <a:t>memanfaatkan</a:t>
            </a:r>
            <a:r>
              <a:rPr lang="en-US" sz="2800" dirty="0">
                <a:latin typeface="Corbel" charset="0"/>
                <a:cs typeface="Times New Roman" charset="0"/>
              </a:rPr>
              <a:t> </a:t>
            </a:r>
            <a:r>
              <a:rPr lang="en-US" sz="2800" dirty="0" err="1">
                <a:latin typeface="Corbel" charset="0"/>
                <a:cs typeface="Times New Roman" charset="0"/>
              </a:rPr>
              <a:t>sumber</a:t>
            </a:r>
            <a:r>
              <a:rPr lang="en-US" sz="2800" dirty="0">
                <a:latin typeface="Corbel" charset="0"/>
                <a:cs typeface="Times New Roman" charset="0"/>
              </a:rPr>
              <a:t> yang </a:t>
            </a:r>
            <a:r>
              <a:rPr lang="en-US" sz="2800" dirty="0" err="1">
                <a:latin typeface="Corbel" charset="0"/>
                <a:cs typeface="Times New Roman" charset="0"/>
              </a:rPr>
              <a:t>ada</a:t>
            </a:r>
            <a:r>
              <a:rPr lang="en-US" sz="2800" dirty="0">
                <a:latin typeface="Corbel" charset="0"/>
                <a:cs typeface="Times New Roman" charset="0"/>
              </a:rPr>
              <a:t>  di </a:t>
            </a:r>
            <a:r>
              <a:rPr lang="en-US" sz="2800" dirty="0" err="1">
                <a:latin typeface="Corbel" charset="0"/>
                <a:cs typeface="Times New Roman" charset="0"/>
              </a:rPr>
              <a:t>masyarakat</a:t>
            </a:r>
            <a:r>
              <a:rPr lang="en-US" sz="2800" dirty="0">
                <a:latin typeface="Corbel" charset="0"/>
                <a:cs typeface="Times New Roman" charset="0"/>
              </a:rPr>
              <a:t> </a:t>
            </a:r>
            <a:r>
              <a:rPr lang="en-US" sz="2800" dirty="0" err="1">
                <a:latin typeface="Corbel" charset="0"/>
                <a:cs typeface="Times New Roman" charset="0"/>
              </a:rPr>
              <a:t>dalam</a:t>
            </a:r>
            <a:r>
              <a:rPr lang="en-US" sz="2800" dirty="0">
                <a:latin typeface="Corbel" charset="0"/>
                <a:cs typeface="Times New Roman" charset="0"/>
              </a:rPr>
              <a:t> </a:t>
            </a:r>
            <a:r>
              <a:rPr lang="en-US" sz="2800" dirty="0" err="1">
                <a:latin typeface="Corbel" charset="0"/>
                <a:cs typeface="Times New Roman" charset="0"/>
              </a:rPr>
              <a:t>upaya</a:t>
            </a:r>
            <a:r>
              <a:rPr lang="en-US" sz="2800" dirty="0">
                <a:latin typeface="Corbel" charset="0"/>
                <a:cs typeface="Times New Roman" charset="0"/>
              </a:rPr>
              <a:t> </a:t>
            </a:r>
            <a:r>
              <a:rPr lang="en-US" sz="2800" dirty="0" err="1">
                <a:latin typeface="Corbel" charset="0"/>
                <a:cs typeface="Times New Roman" charset="0"/>
              </a:rPr>
              <a:t>peningkatan</a:t>
            </a:r>
            <a:r>
              <a:rPr lang="en-US" sz="2800" dirty="0">
                <a:latin typeface="Corbel" charset="0"/>
                <a:cs typeface="Times New Roman" charset="0"/>
              </a:rPr>
              <a:t> status </a:t>
            </a:r>
            <a:r>
              <a:rPr lang="en-US" sz="2800" dirty="0" err="1">
                <a:latin typeface="Corbel" charset="0"/>
                <a:cs typeface="Times New Roman" charset="0"/>
              </a:rPr>
              <a:t>kesehatan</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a:t>
            </a:r>
            <a:r>
              <a:rPr lang="en-US" dirty="0">
                <a:latin typeface="Corbel" charset="0"/>
              </a:rPr>
              <a:t> </a:t>
            </a:r>
          </a:p>
        </p:txBody>
      </p:sp>
    </p:spTree>
    <p:extLst>
      <p:ext uri="{BB962C8B-B14F-4D97-AF65-F5344CB8AC3E}">
        <p14:creationId xmlns:p14="http://schemas.microsoft.com/office/powerpoint/2010/main" val="22298866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4994">
                                            <p:txEl>
                                              <p:pRg st="0" end="0"/>
                                            </p:txEl>
                                          </p:spTgt>
                                        </p:tgtEl>
                                        <p:attrNameLst>
                                          <p:attrName>style.visibility</p:attrName>
                                        </p:attrNameLst>
                                      </p:cBhvr>
                                      <p:to>
                                        <p:strVal val="visible"/>
                                      </p:to>
                                    </p:set>
                                    <p:animEffect transition="in" filter="box(out)">
                                      <p:cBhvr>
                                        <p:cTn id="7" dur="500"/>
                                        <p:tgtEl>
                                          <p:spTgt spid="8499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4994">
                                            <p:txEl>
                                              <p:pRg st="1" end="1"/>
                                            </p:txEl>
                                          </p:spTgt>
                                        </p:tgtEl>
                                        <p:attrNameLst>
                                          <p:attrName>style.visibility</p:attrName>
                                        </p:attrNameLst>
                                      </p:cBhvr>
                                      <p:to>
                                        <p:strVal val="visible"/>
                                      </p:to>
                                    </p:set>
                                    <p:animEffect transition="in" filter="box(out)">
                                      <p:cBhvr>
                                        <p:cTn id="12" dur="500"/>
                                        <p:tgtEl>
                                          <p:spTgt spid="84994">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4994">
                                            <p:txEl>
                                              <p:pRg st="3" end="3"/>
                                            </p:txEl>
                                          </p:spTgt>
                                        </p:tgtEl>
                                        <p:attrNameLst>
                                          <p:attrName>style.visibility</p:attrName>
                                        </p:attrNameLst>
                                      </p:cBhvr>
                                      <p:to>
                                        <p:strVal val="visible"/>
                                      </p:to>
                                    </p:set>
                                    <p:animEffect transition="in" filter="box(out)">
                                      <p:cBhvr>
                                        <p:cTn id="17" dur="500"/>
                                        <p:tgtEl>
                                          <p:spTgt spid="84994">
                                            <p:txEl>
                                              <p:pRg st="3" end="3"/>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4994">
                                            <p:txEl>
                                              <p:pRg st="4" end="4"/>
                                            </p:txEl>
                                          </p:spTgt>
                                        </p:tgtEl>
                                        <p:attrNameLst>
                                          <p:attrName>style.visibility</p:attrName>
                                        </p:attrNameLst>
                                      </p:cBhvr>
                                      <p:to>
                                        <p:strVal val="visible"/>
                                      </p:to>
                                    </p:set>
                                    <p:animEffect transition="in" filter="box(out)">
                                      <p:cBhvr>
                                        <p:cTn id="22" dur="500"/>
                                        <p:tgtEl>
                                          <p:spTgt spid="84994">
                                            <p:txEl>
                                              <p:pRg st="4" end="4"/>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8" y="0"/>
            <a:ext cx="917257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Content Placeholder 1"/>
          <p:cNvSpPr>
            <a:spLocks noGrp="1"/>
          </p:cNvSpPr>
          <p:nvPr>
            <p:ph idx="1"/>
          </p:nvPr>
        </p:nvSpPr>
        <p:spPr>
          <a:xfrm>
            <a:off x="685800" y="2667000"/>
            <a:ext cx="7924800" cy="1143000"/>
          </a:xfrm>
        </p:spPr>
        <p:txBody>
          <a:bodyPr/>
          <a:lstStyle/>
          <a:p>
            <a:pPr marL="0" indent="0" algn="ctr">
              <a:buNone/>
              <a:defRPr/>
            </a:pPr>
            <a:r>
              <a:rPr lang="id-ID" sz="4000" dirty="0"/>
              <a:t>ASUHAN KEPERAWATAN LANSIA PADA INDIVIDU</a:t>
            </a:r>
            <a:endParaRPr lang="en-US" sz="4000" dirty="0"/>
          </a:p>
          <a:p>
            <a:pPr>
              <a:defRPr/>
            </a:pPr>
            <a:endParaRPr lang="en-US" sz="4000" dirty="0"/>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p:nvPr>
        </p:nvSpPr>
        <p:spPr/>
        <p:txBody>
          <a:bodyPr/>
          <a:lstStyle/>
          <a:p>
            <a:pPr algn="just">
              <a:buFont typeface="Wingdings" charset="0"/>
              <a:buNone/>
            </a:pPr>
            <a:r>
              <a:rPr lang="en-US" sz="2800" b="1" dirty="0">
                <a:latin typeface="Corbel" charset="0"/>
                <a:cs typeface="Times New Roman" charset="0"/>
              </a:rPr>
              <a:t>      </a:t>
            </a:r>
            <a:r>
              <a:rPr lang="en-US" sz="2800" b="1" dirty="0">
                <a:solidFill>
                  <a:srgbClr val="FB6F9E"/>
                </a:solidFill>
                <a:latin typeface="Corbel" charset="0"/>
                <a:cs typeface="Times New Roman" charset="0"/>
              </a:rPr>
              <a:t>VI.   </a:t>
            </a:r>
            <a:r>
              <a:rPr lang="en-US" sz="2800" b="1" dirty="0" err="1">
                <a:solidFill>
                  <a:srgbClr val="FB6F9E"/>
                </a:solidFill>
                <a:latin typeface="Corbel" charset="0"/>
                <a:cs typeface="Times New Roman" charset="0"/>
              </a:rPr>
              <a:t>Stres</a:t>
            </a:r>
            <a:r>
              <a:rPr lang="en-US" sz="2800" b="1" dirty="0">
                <a:solidFill>
                  <a:srgbClr val="FB6F9E"/>
                </a:solidFill>
                <a:latin typeface="Corbel" charset="0"/>
                <a:cs typeface="Times New Roman" charset="0"/>
              </a:rPr>
              <a:t> </a:t>
            </a:r>
            <a:r>
              <a:rPr lang="en-US" sz="2800" b="1" dirty="0" err="1">
                <a:solidFill>
                  <a:srgbClr val="FB6F9E"/>
                </a:solidFill>
                <a:latin typeface="Corbel" charset="0"/>
                <a:cs typeface="Times New Roman" charset="0"/>
              </a:rPr>
              <a:t>dan</a:t>
            </a:r>
            <a:r>
              <a:rPr lang="en-US" sz="2800" b="1" dirty="0">
                <a:solidFill>
                  <a:srgbClr val="FB6F9E"/>
                </a:solidFill>
                <a:latin typeface="Corbel" charset="0"/>
                <a:cs typeface="Times New Roman" charset="0"/>
              </a:rPr>
              <a:t> </a:t>
            </a:r>
            <a:r>
              <a:rPr lang="en-US" sz="2800" b="1" dirty="0" err="1">
                <a:solidFill>
                  <a:srgbClr val="FB6F9E"/>
                </a:solidFill>
                <a:latin typeface="Corbel" charset="0"/>
                <a:cs typeface="Times New Roman" charset="0"/>
              </a:rPr>
              <a:t>koping</a:t>
            </a:r>
            <a:r>
              <a:rPr lang="en-US" sz="2800" b="1" dirty="0">
                <a:solidFill>
                  <a:srgbClr val="FB6F9E"/>
                </a:solidFill>
                <a:latin typeface="Corbel" charset="0"/>
                <a:cs typeface="Times New Roman" charset="0"/>
              </a:rPr>
              <a:t> </a:t>
            </a:r>
            <a:r>
              <a:rPr lang="en-US" sz="2800" b="1" dirty="0" err="1">
                <a:solidFill>
                  <a:srgbClr val="FB6F9E"/>
                </a:solidFill>
                <a:latin typeface="Corbel" charset="0"/>
                <a:cs typeface="Times New Roman" charset="0"/>
              </a:rPr>
              <a:t>keluarga</a:t>
            </a:r>
            <a:endParaRPr lang="en-US" sz="2800" b="1" dirty="0">
              <a:solidFill>
                <a:srgbClr val="FB6F9E"/>
              </a:solidFill>
              <a:latin typeface="Corbel" charset="0"/>
              <a:cs typeface="Times New Roman" charset="0"/>
            </a:endParaRPr>
          </a:p>
          <a:p>
            <a:pPr algn="just">
              <a:buFont typeface="Wingdings" charset="0"/>
              <a:buNone/>
            </a:pPr>
            <a:endParaRPr lang="en-US" sz="2800" b="1" dirty="0" smtClean="0">
              <a:latin typeface="Corbel" charset="0"/>
              <a:cs typeface="Times New Roman" charset="0"/>
            </a:endParaRPr>
          </a:p>
          <a:p>
            <a:pPr algn="just">
              <a:buFont typeface="Wingdings" charset="0"/>
              <a:buNone/>
            </a:pPr>
            <a:r>
              <a:rPr lang="en-US" sz="2800" dirty="0" smtClean="0">
                <a:solidFill>
                  <a:schemeClr val="accent1"/>
                </a:solidFill>
                <a:latin typeface="Corbel" charset="0"/>
                <a:cs typeface="Times New Roman" charset="0"/>
              </a:rPr>
              <a:t>29</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Stresor</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jangka</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pendek</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dan</a:t>
            </a:r>
            <a:r>
              <a:rPr lang="en-US" sz="2800" dirty="0">
                <a:solidFill>
                  <a:schemeClr val="accent1"/>
                </a:solidFill>
                <a:latin typeface="Corbel" charset="0"/>
                <a:cs typeface="Times New Roman" charset="0"/>
              </a:rPr>
              <a:t> </a:t>
            </a:r>
            <a:r>
              <a:rPr lang="en-US" sz="2800" dirty="0" err="1">
                <a:solidFill>
                  <a:schemeClr val="accent1"/>
                </a:solidFill>
                <a:latin typeface="Corbel" charset="0"/>
                <a:cs typeface="Times New Roman" charset="0"/>
              </a:rPr>
              <a:t>panjang</a:t>
            </a:r>
            <a:endParaRPr lang="en-US" sz="2800" dirty="0">
              <a:solidFill>
                <a:schemeClr val="accent1"/>
              </a:solidFill>
              <a:latin typeface="Corbel" charset="0"/>
              <a:cs typeface="Times New Roman" charset="0"/>
            </a:endParaRPr>
          </a:p>
          <a:p>
            <a:pPr algn="just">
              <a:buFont typeface="Wingdings" charset="0"/>
              <a:buNone/>
            </a:pPr>
            <a:r>
              <a:rPr lang="en-US" sz="2800" dirty="0" smtClean="0">
                <a:latin typeface="Corbel" charset="0"/>
                <a:cs typeface="Times New Roman" charset="0"/>
              </a:rPr>
              <a:t> a</a:t>
            </a:r>
            <a:r>
              <a:rPr lang="en-US" sz="2800" dirty="0">
                <a:latin typeface="Corbel" charset="0"/>
                <a:cs typeface="Times New Roman" charset="0"/>
              </a:rPr>
              <a:t>) </a:t>
            </a:r>
            <a:r>
              <a:rPr lang="en-US" sz="2800" dirty="0" err="1">
                <a:latin typeface="Corbel" charset="0"/>
                <a:cs typeface="Times New Roman" charset="0"/>
              </a:rPr>
              <a:t>Stresor</a:t>
            </a:r>
            <a:r>
              <a:rPr lang="en-US" sz="2800" dirty="0">
                <a:latin typeface="Corbel" charset="0"/>
                <a:cs typeface="Times New Roman" charset="0"/>
              </a:rPr>
              <a:t> </a:t>
            </a:r>
            <a:r>
              <a:rPr lang="en-US" sz="2800" dirty="0" err="1">
                <a:latin typeface="Corbel" charset="0"/>
                <a:cs typeface="Times New Roman" charset="0"/>
              </a:rPr>
              <a:t>jangka</a:t>
            </a:r>
            <a:r>
              <a:rPr lang="en-US" sz="2800" dirty="0">
                <a:latin typeface="Corbel" charset="0"/>
                <a:cs typeface="Times New Roman" charset="0"/>
              </a:rPr>
              <a:t> </a:t>
            </a:r>
            <a:r>
              <a:rPr lang="en-US" sz="2800" dirty="0" err="1">
                <a:latin typeface="Corbel" charset="0"/>
                <a:cs typeface="Times New Roman" charset="0"/>
              </a:rPr>
              <a:t>pendek</a:t>
            </a:r>
            <a:r>
              <a:rPr lang="en-US" sz="2800" dirty="0">
                <a:latin typeface="Corbel" charset="0"/>
                <a:cs typeface="Times New Roman" charset="0"/>
              </a:rPr>
              <a:t> ; </a:t>
            </a:r>
            <a:r>
              <a:rPr lang="en-US" sz="2800" dirty="0" err="1">
                <a:latin typeface="Corbel" charset="0"/>
                <a:cs typeface="Times New Roman" charset="0"/>
              </a:rPr>
              <a:t>stresor</a:t>
            </a:r>
            <a:r>
              <a:rPr lang="en-US" sz="2800" dirty="0">
                <a:latin typeface="Corbel" charset="0"/>
                <a:cs typeface="Times New Roman" charset="0"/>
              </a:rPr>
              <a:t> yang </a:t>
            </a:r>
            <a:r>
              <a:rPr lang="en-US" sz="2800" dirty="0" err="1">
                <a:latin typeface="Corbel" charset="0"/>
                <a:cs typeface="Times New Roman" charset="0"/>
              </a:rPr>
              <a:t>dialami</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yang </a:t>
            </a:r>
            <a:r>
              <a:rPr lang="en-US" sz="2800" dirty="0" err="1">
                <a:latin typeface="Corbel" charset="0"/>
                <a:cs typeface="Times New Roman" charset="0"/>
              </a:rPr>
              <a:t>memerlukan</a:t>
            </a:r>
            <a:r>
              <a:rPr lang="en-US" sz="2800" dirty="0">
                <a:latin typeface="Corbel" charset="0"/>
                <a:cs typeface="Times New Roman" charset="0"/>
              </a:rPr>
              <a:t> </a:t>
            </a:r>
            <a:r>
              <a:rPr lang="en-US" sz="2800" dirty="0" err="1">
                <a:latin typeface="Corbel" charset="0"/>
                <a:cs typeface="Times New Roman" charset="0"/>
              </a:rPr>
              <a:t>penyelesaian</a:t>
            </a:r>
            <a:r>
              <a:rPr lang="en-US" sz="2800" dirty="0">
                <a:latin typeface="Corbel" charset="0"/>
                <a:cs typeface="Times New Roman" charset="0"/>
              </a:rPr>
              <a:t> </a:t>
            </a:r>
            <a:r>
              <a:rPr lang="en-US" sz="2800" dirty="0" err="1">
                <a:latin typeface="Corbel" charset="0"/>
                <a:cs typeface="Times New Roman" charset="0"/>
              </a:rPr>
              <a:t>dalam</a:t>
            </a:r>
            <a:r>
              <a:rPr lang="en-US" sz="2800" dirty="0">
                <a:latin typeface="Corbel" charset="0"/>
                <a:cs typeface="Times New Roman" charset="0"/>
              </a:rPr>
              <a:t> </a:t>
            </a:r>
            <a:r>
              <a:rPr lang="en-US" sz="2800" dirty="0" err="1">
                <a:latin typeface="Corbel" charset="0"/>
                <a:cs typeface="Times New Roman" charset="0"/>
              </a:rPr>
              <a:t>waktu</a:t>
            </a:r>
            <a:r>
              <a:rPr lang="en-US" sz="2800" dirty="0">
                <a:latin typeface="Corbel" charset="0"/>
                <a:cs typeface="Times New Roman" charset="0"/>
              </a:rPr>
              <a:t> </a:t>
            </a:r>
            <a:r>
              <a:rPr lang="en-US" sz="2800" u="sng" dirty="0">
                <a:latin typeface="Corbel" charset="0"/>
                <a:cs typeface="Times New Roman" charset="0"/>
              </a:rPr>
              <a:t>+</a:t>
            </a:r>
            <a:r>
              <a:rPr lang="en-US" sz="2800" dirty="0">
                <a:latin typeface="Corbel" charset="0"/>
                <a:cs typeface="Times New Roman" charset="0"/>
              </a:rPr>
              <a:t> 6 </a:t>
            </a:r>
            <a:r>
              <a:rPr lang="en-US" sz="2800" dirty="0" err="1">
                <a:latin typeface="Corbel" charset="0"/>
                <a:cs typeface="Times New Roman" charset="0"/>
              </a:rPr>
              <a:t>bulan</a:t>
            </a:r>
            <a:endParaRPr lang="en-US" sz="2800" dirty="0">
              <a:latin typeface="Corbel" charset="0"/>
              <a:cs typeface="Times New Roman" charset="0"/>
            </a:endParaRPr>
          </a:p>
          <a:p>
            <a:pPr algn="just">
              <a:buFont typeface="Wingdings" charset="0"/>
              <a:buNone/>
            </a:pPr>
            <a:endParaRPr lang="en-US" sz="2800" dirty="0">
              <a:latin typeface="Corbel" charset="0"/>
              <a:cs typeface="Times New Roman" charset="0"/>
            </a:endParaRPr>
          </a:p>
          <a:p>
            <a:pPr>
              <a:buFont typeface="Wingdings" charset="0"/>
              <a:buNone/>
            </a:pPr>
            <a:r>
              <a:rPr lang="en-US" sz="2800" dirty="0">
                <a:latin typeface="Corbel" charset="0"/>
                <a:cs typeface="Times New Roman" charset="0"/>
              </a:rPr>
              <a:t>    b) </a:t>
            </a:r>
            <a:r>
              <a:rPr lang="en-US" sz="2800" dirty="0" err="1">
                <a:latin typeface="Corbel" charset="0"/>
                <a:cs typeface="Times New Roman" charset="0"/>
              </a:rPr>
              <a:t>Stresor</a:t>
            </a:r>
            <a:r>
              <a:rPr lang="en-US" sz="2800" dirty="0">
                <a:latin typeface="Corbel" charset="0"/>
                <a:cs typeface="Times New Roman" charset="0"/>
              </a:rPr>
              <a:t> </a:t>
            </a:r>
            <a:r>
              <a:rPr lang="en-US" sz="2800" dirty="0" err="1">
                <a:latin typeface="Corbel" charset="0"/>
                <a:cs typeface="Times New Roman" charset="0"/>
              </a:rPr>
              <a:t>jangka</a:t>
            </a:r>
            <a:r>
              <a:rPr lang="en-US" sz="2800" dirty="0">
                <a:latin typeface="Corbel" charset="0"/>
                <a:cs typeface="Times New Roman" charset="0"/>
              </a:rPr>
              <a:t> </a:t>
            </a:r>
            <a:r>
              <a:rPr lang="en-US" sz="2800" dirty="0" err="1">
                <a:latin typeface="Corbel" charset="0"/>
                <a:cs typeface="Times New Roman" charset="0"/>
              </a:rPr>
              <a:t>panjang</a:t>
            </a:r>
            <a:r>
              <a:rPr lang="en-US" sz="2800" dirty="0">
                <a:latin typeface="Corbel" charset="0"/>
                <a:cs typeface="Times New Roman" charset="0"/>
              </a:rPr>
              <a:t> </a:t>
            </a:r>
            <a:r>
              <a:rPr lang="en-US" sz="2800" dirty="0" err="1">
                <a:latin typeface="Corbel" charset="0"/>
                <a:cs typeface="Times New Roman" charset="0"/>
              </a:rPr>
              <a:t>yaitu</a:t>
            </a:r>
            <a:r>
              <a:rPr lang="en-US" sz="2800" dirty="0">
                <a:latin typeface="Corbel" charset="0"/>
                <a:cs typeface="Times New Roman" charset="0"/>
              </a:rPr>
              <a:t> </a:t>
            </a:r>
            <a:r>
              <a:rPr lang="en-US" sz="2800" dirty="0" err="1">
                <a:latin typeface="Corbel" charset="0"/>
                <a:cs typeface="Times New Roman" charset="0"/>
              </a:rPr>
              <a:t>stresor</a:t>
            </a:r>
            <a:r>
              <a:rPr lang="en-US" sz="2800" dirty="0">
                <a:latin typeface="Corbel" charset="0"/>
                <a:cs typeface="Times New Roman" charset="0"/>
              </a:rPr>
              <a:t> yang </a:t>
            </a:r>
            <a:r>
              <a:rPr lang="en-US" sz="2800" dirty="0" err="1">
                <a:latin typeface="Corbel" charset="0"/>
                <a:cs typeface="Times New Roman" charset="0"/>
              </a:rPr>
              <a:t>dialami</a:t>
            </a:r>
            <a:r>
              <a:rPr lang="en-US" sz="2800" dirty="0">
                <a:latin typeface="Corbel" charset="0"/>
                <a:cs typeface="Times New Roman" charset="0"/>
              </a:rPr>
              <a:t> </a:t>
            </a:r>
            <a:r>
              <a:rPr lang="en-US" sz="2800" dirty="0" err="1">
                <a:latin typeface="Corbel" charset="0"/>
                <a:cs typeface="Times New Roman" charset="0"/>
              </a:rPr>
              <a:t>keluarga</a:t>
            </a:r>
            <a:r>
              <a:rPr lang="en-US" sz="2800" dirty="0">
                <a:latin typeface="Corbel" charset="0"/>
                <a:cs typeface="Times New Roman" charset="0"/>
              </a:rPr>
              <a:t> yang </a:t>
            </a:r>
            <a:r>
              <a:rPr lang="en-US" sz="2800" dirty="0" err="1">
                <a:latin typeface="Corbel" charset="0"/>
                <a:cs typeface="Times New Roman" charset="0"/>
              </a:rPr>
              <a:t>memerlukan</a:t>
            </a:r>
            <a:r>
              <a:rPr lang="en-US" sz="2800" dirty="0">
                <a:latin typeface="Corbel" charset="0"/>
                <a:cs typeface="Times New Roman" charset="0"/>
              </a:rPr>
              <a:t> </a:t>
            </a:r>
            <a:r>
              <a:rPr lang="en-US" sz="2800" dirty="0" err="1">
                <a:latin typeface="Corbel" charset="0"/>
                <a:cs typeface="Times New Roman" charset="0"/>
              </a:rPr>
              <a:t>penyelesaian</a:t>
            </a:r>
            <a:r>
              <a:rPr lang="en-US" sz="2800" dirty="0">
                <a:latin typeface="Corbel" charset="0"/>
                <a:cs typeface="Times New Roman" charset="0"/>
              </a:rPr>
              <a:t> </a:t>
            </a:r>
            <a:r>
              <a:rPr lang="en-US" sz="2800" dirty="0" err="1">
                <a:latin typeface="Corbel" charset="0"/>
                <a:cs typeface="Times New Roman" charset="0"/>
              </a:rPr>
              <a:t>dalam</a:t>
            </a:r>
            <a:r>
              <a:rPr lang="en-US" sz="2800" dirty="0">
                <a:latin typeface="Corbel" charset="0"/>
                <a:cs typeface="Times New Roman" charset="0"/>
              </a:rPr>
              <a:t> </a:t>
            </a:r>
            <a:r>
              <a:rPr lang="en-US" sz="2800" dirty="0" err="1">
                <a:latin typeface="Corbel" charset="0"/>
                <a:cs typeface="Times New Roman" charset="0"/>
              </a:rPr>
              <a:t>waktu</a:t>
            </a:r>
            <a:r>
              <a:rPr lang="en-US" sz="2800" dirty="0">
                <a:latin typeface="Corbel" charset="0"/>
                <a:cs typeface="Times New Roman" charset="0"/>
              </a:rPr>
              <a:t> </a:t>
            </a:r>
            <a:r>
              <a:rPr lang="en-US" sz="2800" dirty="0" err="1">
                <a:latin typeface="Corbel" charset="0"/>
                <a:cs typeface="Times New Roman" charset="0"/>
              </a:rPr>
              <a:t>lebih</a:t>
            </a:r>
            <a:r>
              <a:rPr lang="en-US" sz="2800" dirty="0">
                <a:latin typeface="Corbel" charset="0"/>
                <a:cs typeface="Times New Roman" charset="0"/>
              </a:rPr>
              <a:t> </a:t>
            </a:r>
            <a:r>
              <a:rPr lang="en-US" sz="2800" dirty="0" err="1">
                <a:latin typeface="Corbel" charset="0"/>
                <a:cs typeface="Times New Roman" charset="0"/>
              </a:rPr>
              <a:t>dari</a:t>
            </a:r>
            <a:r>
              <a:rPr lang="en-US" sz="2800" dirty="0">
                <a:latin typeface="Corbel" charset="0"/>
                <a:cs typeface="Times New Roman" charset="0"/>
              </a:rPr>
              <a:t> 6 </a:t>
            </a:r>
            <a:r>
              <a:rPr lang="en-US" sz="2800" dirty="0" err="1">
                <a:latin typeface="Corbel" charset="0"/>
                <a:cs typeface="Times New Roman" charset="0"/>
              </a:rPr>
              <a:t>bulan</a:t>
            </a:r>
            <a:r>
              <a:rPr lang="en-US" sz="2800" dirty="0">
                <a:latin typeface="Corbel" charset="0"/>
                <a:cs typeface="Times New Roman" charset="0"/>
              </a:rPr>
              <a:t>.</a:t>
            </a:r>
            <a:r>
              <a:rPr lang="en-US" sz="2800" dirty="0">
                <a:latin typeface="Corbel" charset="0"/>
              </a:rPr>
              <a:t> </a:t>
            </a:r>
          </a:p>
        </p:txBody>
      </p:sp>
    </p:spTree>
    <p:extLst>
      <p:ext uri="{BB962C8B-B14F-4D97-AF65-F5344CB8AC3E}">
        <p14:creationId xmlns:p14="http://schemas.microsoft.com/office/powerpoint/2010/main" val="4751129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6018">
                                            <p:txEl>
                                              <p:pRg st="0" end="0"/>
                                            </p:txEl>
                                          </p:spTgt>
                                        </p:tgtEl>
                                        <p:attrNameLst>
                                          <p:attrName>style.visibility</p:attrName>
                                        </p:attrNameLst>
                                      </p:cBhvr>
                                      <p:to>
                                        <p:strVal val="visible"/>
                                      </p:to>
                                    </p:set>
                                    <p:animEffect transition="in" filter="box(out)">
                                      <p:cBhvr>
                                        <p:cTn id="7" dur="500"/>
                                        <p:tgtEl>
                                          <p:spTgt spid="8601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6018">
                                            <p:txEl>
                                              <p:pRg st="2" end="2"/>
                                            </p:txEl>
                                          </p:spTgt>
                                        </p:tgtEl>
                                        <p:attrNameLst>
                                          <p:attrName>style.visibility</p:attrName>
                                        </p:attrNameLst>
                                      </p:cBhvr>
                                      <p:to>
                                        <p:strVal val="visible"/>
                                      </p:to>
                                    </p:set>
                                    <p:animEffect transition="in" filter="box(out)">
                                      <p:cBhvr>
                                        <p:cTn id="12" dur="500"/>
                                        <p:tgtEl>
                                          <p:spTgt spid="86018">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6018">
                                            <p:txEl>
                                              <p:pRg st="3" end="3"/>
                                            </p:txEl>
                                          </p:spTgt>
                                        </p:tgtEl>
                                        <p:attrNameLst>
                                          <p:attrName>style.visibility</p:attrName>
                                        </p:attrNameLst>
                                      </p:cBhvr>
                                      <p:to>
                                        <p:strVal val="visible"/>
                                      </p:to>
                                    </p:set>
                                    <p:animEffect transition="in" filter="box(out)">
                                      <p:cBhvr>
                                        <p:cTn id="17" dur="500"/>
                                        <p:tgtEl>
                                          <p:spTgt spid="86018">
                                            <p:txEl>
                                              <p:pRg st="3" end="3"/>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6018">
                                            <p:txEl>
                                              <p:pRg st="5" end="5"/>
                                            </p:txEl>
                                          </p:spTgt>
                                        </p:tgtEl>
                                        <p:attrNameLst>
                                          <p:attrName>style.visibility</p:attrName>
                                        </p:attrNameLst>
                                      </p:cBhvr>
                                      <p:to>
                                        <p:strVal val="visible"/>
                                      </p:to>
                                    </p:set>
                                    <p:animEffect transition="in" filter="box(out)">
                                      <p:cBhvr>
                                        <p:cTn id="22" dur="500"/>
                                        <p:tgtEl>
                                          <p:spTgt spid="86018">
                                            <p:txEl>
                                              <p:pRg st="5" end="5"/>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p:nvPr>
        </p:nvSpPr>
        <p:spPr/>
        <p:txBody>
          <a:bodyPr/>
          <a:lstStyle/>
          <a:p>
            <a:pPr algn="just">
              <a:buFont typeface="Wingdings" charset="0"/>
              <a:buNone/>
            </a:pPr>
            <a:r>
              <a:rPr lang="en-US">
                <a:latin typeface="Corbel" charset="0"/>
                <a:cs typeface="Times New Roman" charset="0"/>
              </a:rPr>
              <a:t>  </a:t>
            </a:r>
          </a:p>
          <a:p>
            <a:pPr algn="just">
              <a:buFont typeface="Wingdings" charset="0"/>
              <a:buNone/>
            </a:pPr>
            <a:r>
              <a:rPr lang="en-US">
                <a:solidFill>
                  <a:schemeClr val="accent1"/>
                </a:solidFill>
                <a:latin typeface="Corbel" charset="0"/>
                <a:cs typeface="Times New Roman" charset="0"/>
              </a:rPr>
              <a:t>30) Kemampuan keluarga berespon terhadap situasi/stressor</a:t>
            </a:r>
          </a:p>
          <a:p>
            <a:pPr algn="just">
              <a:buFont typeface="Wingdings" charset="0"/>
              <a:buNone/>
            </a:pPr>
            <a:r>
              <a:rPr lang="en-US">
                <a:latin typeface="Corbel" charset="0"/>
                <a:cs typeface="Times New Roman" charset="0"/>
              </a:rPr>
              <a:t>   </a:t>
            </a:r>
            <a:r>
              <a:rPr lang="en-US" sz="2800">
                <a:latin typeface="Corbel" charset="0"/>
                <a:cs typeface="Times New Roman" charset="0"/>
              </a:rPr>
              <a:t>Hal yang perlu dikaji adalah sejauhmana keluarga berespon terhadap situasi/stressor</a:t>
            </a:r>
          </a:p>
          <a:p>
            <a:pPr algn="just">
              <a:buFont typeface="Wingdings" charset="0"/>
              <a:buNone/>
            </a:pPr>
            <a:endParaRPr lang="en-US" sz="2800">
              <a:latin typeface="Corbel" charset="0"/>
              <a:cs typeface="Times New Roman" charset="0"/>
            </a:endParaRPr>
          </a:p>
          <a:p>
            <a:pPr algn="just">
              <a:buFont typeface="Wingdings" charset="0"/>
              <a:buNone/>
            </a:pPr>
            <a:r>
              <a:rPr lang="en-US">
                <a:latin typeface="Corbel" charset="0"/>
                <a:cs typeface="Times New Roman" charset="0"/>
              </a:rPr>
              <a:t>  </a:t>
            </a:r>
            <a:r>
              <a:rPr lang="en-US">
                <a:solidFill>
                  <a:schemeClr val="accent1"/>
                </a:solidFill>
                <a:latin typeface="Corbel" charset="0"/>
                <a:cs typeface="Times New Roman" charset="0"/>
              </a:rPr>
              <a:t>31) Strategi koping yang digunakan</a:t>
            </a:r>
          </a:p>
          <a:p>
            <a:pPr>
              <a:buFont typeface="Wingdings" charset="0"/>
              <a:buNone/>
            </a:pPr>
            <a:r>
              <a:rPr lang="en-US">
                <a:latin typeface="Corbel" charset="0"/>
                <a:cs typeface="Times New Roman" charset="0"/>
              </a:rPr>
              <a:t>   </a:t>
            </a:r>
            <a:r>
              <a:rPr lang="en-US" sz="2800">
                <a:latin typeface="Corbel" charset="0"/>
                <a:cs typeface="Times New Roman" charset="0"/>
              </a:rPr>
              <a:t>Strategi koping yang digunakan kelg apabila    mghdpi permasalahan</a:t>
            </a:r>
            <a:r>
              <a:rPr lang="en-US">
                <a:latin typeface="Corbel" charset="0"/>
              </a:rPr>
              <a:t> </a:t>
            </a:r>
          </a:p>
        </p:txBody>
      </p:sp>
    </p:spTree>
    <p:extLst>
      <p:ext uri="{BB962C8B-B14F-4D97-AF65-F5344CB8AC3E}">
        <p14:creationId xmlns:p14="http://schemas.microsoft.com/office/powerpoint/2010/main" val="22773597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Effect transition="in" filter="box(out)">
                                      <p:cBhvr>
                                        <p:cTn id="7" dur="500"/>
                                        <p:tgtEl>
                                          <p:spTgt spid="8704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7042">
                                            <p:txEl>
                                              <p:pRg st="1" end="1"/>
                                            </p:txEl>
                                          </p:spTgt>
                                        </p:tgtEl>
                                        <p:attrNameLst>
                                          <p:attrName>style.visibility</p:attrName>
                                        </p:attrNameLst>
                                      </p:cBhvr>
                                      <p:to>
                                        <p:strVal val="visible"/>
                                      </p:to>
                                    </p:set>
                                    <p:animEffect transition="in" filter="box(out)">
                                      <p:cBhvr>
                                        <p:cTn id="12" dur="500"/>
                                        <p:tgtEl>
                                          <p:spTgt spid="87042">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7042">
                                            <p:txEl>
                                              <p:pRg st="2" end="2"/>
                                            </p:txEl>
                                          </p:spTgt>
                                        </p:tgtEl>
                                        <p:attrNameLst>
                                          <p:attrName>style.visibility</p:attrName>
                                        </p:attrNameLst>
                                      </p:cBhvr>
                                      <p:to>
                                        <p:strVal val="visible"/>
                                      </p:to>
                                    </p:set>
                                    <p:animEffect transition="in" filter="box(out)">
                                      <p:cBhvr>
                                        <p:cTn id="17" dur="500"/>
                                        <p:tgtEl>
                                          <p:spTgt spid="87042">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7042">
                                            <p:txEl>
                                              <p:pRg st="4" end="4"/>
                                            </p:txEl>
                                          </p:spTgt>
                                        </p:tgtEl>
                                        <p:attrNameLst>
                                          <p:attrName>style.visibility</p:attrName>
                                        </p:attrNameLst>
                                      </p:cBhvr>
                                      <p:to>
                                        <p:strVal val="visible"/>
                                      </p:to>
                                    </p:set>
                                    <p:animEffect transition="in" filter="box(out)">
                                      <p:cBhvr>
                                        <p:cTn id="22" dur="500"/>
                                        <p:tgtEl>
                                          <p:spTgt spid="87042">
                                            <p:txEl>
                                              <p:pRg st="4" end="4"/>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87042">
                                            <p:txEl>
                                              <p:pRg st="5" end="5"/>
                                            </p:txEl>
                                          </p:spTgt>
                                        </p:tgtEl>
                                        <p:attrNameLst>
                                          <p:attrName>style.visibility</p:attrName>
                                        </p:attrNameLst>
                                      </p:cBhvr>
                                      <p:to>
                                        <p:strVal val="visible"/>
                                      </p:to>
                                    </p:set>
                                    <p:animEffect transition="in" filter="box(out)">
                                      <p:cBhvr>
                                        <p:cTn id="27" dur="500"/>
                                        <p:tgtEl>
                                          <p:spTgt spid="87042">
                                            <p:txEl>
                                              <p:pRg st="5" end="5"/>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p:nvPr>
        </p:nvSpPr>
        <p:spPr>
          <a:xfrm>
            <a:off x="457200" y="274638"/>
            <a:ext cx="8229600" cy="4852987"/>
          </a:xfrm>
        </p:spPr>
        <p:txBody>
          <a:bodyPr>
            <a:normAutofit/>
          </a:bodyPr>
          <a:lstStyle/>
          <a:p>
            <a:pPr algn="just">
              <a:lnSpc>
                <a:spcPct val="80000"/>
              </a:lnSpc>
              <a:buFont typeface="Wingdings" charset="0"/>
              <a:buNone/>
            </a:pPr>
            <a:r>
              <a:rPr lang="en-US" sz="2400" dirty="0">
                <a:latin typeface="Corbel" charset="0"/>
                <a:cs typeface="Times New Roman" charset="0"/>
              </a:rPr>
              <a:t>   </a:t>
            </a:r>
            <a:r>
              <a:rPr lang="en-US" sz="2600" dirty="0">
                <a:solidFill>
                  <a:schemeClr val="accent1"/>
                </a:solidFill>
                <a:latin typeface="Corbel" charset="0"/>
                <a:cs typeface="Times New Roman" charset="0"/>
              </a:rPr>
              <a:t>32) </a:t>
            </a:r>
            <a:r>
              <a:rPr lang="en-US" sz="2600" dirty="0" err="1">
                <a:solidFill>
                  <a:schemeClr val="accent1"/>
                </a:solidFill>
                <a:latin typeface="Corbel" charset="0"/>
                <a:cs typeface="Times New Roman" charset="0"/>
              </a:rPr>
              <a:t>Strategi</a:t>
            </a:r>
            <a:r>
              <a:rPr lang="en-US" sz="2600" dirty="0">
                <a:solidFill>
                  <a:schemeClr val="accent1"/>
                </a:solidFill>
                <a:latin typeface="Corbel" charset="0"/>
                <a:cs typeface="Times New Roman" charset="0"/>
              </a:rPr>
              <a:t> </a:t>
            </a:r>
            <a:r>
              <a:rPr lang="en-US" sz="2600" dirty="0" err="1">
                <a:solidFill>
                  <a:schemeClr val="accent1"/>
                </a:solidFill>
                <a:latin typeface="Corbel" charset="0"/>
                <a:cs typeface="Times New Roman" charset="0"/>
              </a:rPr>
              <a:t>adaptasi</a:t>
            </a:r>
            <a:r>
              <a:rPr lang="en-US" sz="2600" dirty="0">
                <a:solidFill>
                  <a:schemeClr val="accent1"/>
                </a:solidFill>
                <a:latin typeface="Corbel" charset="0"/>
                <a:cs typeface="Times New Roman" charset="0"/>
              </a:rPr>
              <a:t> </a:t>
            </a:r>
            <a:r>
              <a:rPr lang="en-US" sz="2600" dirty="0" err="1">
                <a:solidFill>
                  <a:schemeClr val="accent1"/>
                </a:solidFill>
                <a:latin typeface="Corbel" charset="0"/>
                <a:cs typeface="Times New Roman" charset="0"/>
              </a:rPr>
              <a:t>disfungsional</a:t>
            </a:r>
            <a:endParaRPr lang="en-US" sz="2600" dirty="0">
              <a:solidFill>
                <a:schemeClr val="accent1"/>
              </a:solidFill>
              <a:latin typeface="Corbel" charset="0"/>
              <a:cs typeface="Times New Roman" charset="0"/>
            </a:endParaRPr>
          </a:p>
          <a:p>
            <a:pPr>
              <a:lnSpc>
                <a:spcPct val="80000"/>
              </a:lnSpc>
              <a:buFont typeface="Wingdings" charset="0"/>
              <a:buNone/>
            </a:pPr>
            <a:r>
              <a:rPr lang="en-US" sz="2400" dirty="0">
                <a:latin typeface="Corbel" charset="0"/>
                <a:cs typeface="Times New Roman" charset="0"/>
              </a:rPr>
              <a:t>    </a:t>
            </a:r>
          </a:p>
          <a:p>
            <a:pPr>
              <a:lnSpc>
                <a:spcPct val="80000"/>
              </a:lnSpc>
              <a:buFont typeface="Wingdings" charset="0"/>
              <a:buNone/>
            </a:pPr>
            <a:r>
              <a:rPr lang="en-US" sz="2400" dirty="0">
                <a:latin typeface="Corbel" charset="0"/>
                <a:cs typeface="Times New Roman" charset="0"/>
              </a:rPr>
              <a:t>    </a:t>
            </a:r>
            <a:r>
              <a:rPr lang="en-US" sz="2400" dirty="0" err="1">
                <a:latin typeface="Corbel" charset="0"/>
                <a:cs typeface="Times New Roman" charset="0"/>
              </a:rPr>
              <a:t>Strategi</a:t>
            </a:r>
            <a:r>
              <a:rPr lang="en-US" sz="2400" dirty="0">
                <a:latin typeface="Corbel" charset="0"/>
                <a:cs typeface="Times New Roman" charset="0"/>
              </a:rPr>
              <a:t> </a:t>
            </a:r>
            <a:r>
              <a:rPr lang="en-US" sz="2400" dirty="0" err="1">
                <a:latin typeface="Corbel" charset="0"/>
                <a:cs typeface="Times New Roman" charset="0"/>
              </a:rPr>
              <a:t>Adaptasi</a:t>
            </a:r>
            <a:r>
              <a:rPr lang="en-US" sz="2400" dirty="0">
                <a:latin typeface="Corbel" charset="0"/>
                <a:cs typeface="Times New Roman" charset="0"/>
              </a:rPr>
              <a:t> </a:t>
            </a:r>
            <a:r>
              <a:rPr lang="en-US" sz="2400" dirty="0" err="1">
                <a:latin typeface="Corbel" charset="0"/>
                <a:cs typeface="Times New Roman" charset="0"/>
              </a:rPr>
              <a:t>Disfungsional</a:t>
            </a:r>
            <a:r>
              <a:rPr lang="en-US" sz="2400" dirty="0">
                <a:latin typeface="Corbel" charset="0"/>
                <a:cs typeface="Times New Roman" charset="0"/>
              </a:rPr>
              <a:t>  yang </a:t>
            </a:r>
            <a:r>
              <a:rPr lang="en-US" sz="2400" dirty="0" err="1">
                <a:latin typeface="Corbel" charset="0"/>
                <a:cs typeface="Times New Roman" charset="0"/>
              </a:rPr>
              <a:t>digunakan</a:t>
            </a:r>
            <a:r>
              <a:rPr lang="en-US" sz="2400" dirty="0">
                <a:latin typeface="Corbel" charset="0"/>
                <a:cs typeface="Times New Roman" charset="0"/>
              </a:rPr>
              <a:t> </a:t>
            </a:r>
            <a:r>
              <a:rPr lang="en-US" sz="2400" dirty="0" err="1">
                <a:latin typeface="Corbel" charset="0"/>
                <a:cs typeface="Times New Roman" charset="0"/>
              </a:rPr>
              <a:t>keluarga</a:t>
            </a:r>
            <a:r>
              <a:rPr lang="en-US" sz="2400" dirty="0">
                <a:latin typeface="Corbel" charset="0"/>
                <a:cs typeface="Times New Roman" charset="0"/>
              </a:rPr>
              <a:t> </a:t>
            </a:r>
            <a:r>
              <a:rPr lang="en-US" sz="2400" dirty="0" err="1">
                <a:latin typeface="Corbel" charset="0"/>
                <a:cs typeface="Times New Roman" charset="0"/>
              </a:rPr>
              <a:t>apabila</a:t>
            </a:r>
            <a:r>
              <a:rPr lang="en-US" sz="2400" dirty="0">
                <a:latin typeface="Corbel" charset="0"/>
                <a:cs typeface="Times New Roman" charset="0"/>
              </a:rPr>
              <a:t> </a:t>
            </a:r>
            <a:r>
              <a:rPr lang="en-US" sz="2400" dirty="0" err="1">
                <a:latin typeface="Corbel" charset="0"/>
                <a:cs typeface="Times New Roman" charset="0"/>
              </a:rPr>
              <a:t>menghadapi</a:t>
            </a:r>
            <a:r>
              <a:rPr lang="en-US" sz="2400" dirty="0">
                <a:latin typeface="Corbel" charset="0"/>
                <a:cs typeface="Times New Roman" charset="0"/>
              </a:rPr>
              <a:t> </a:t>
            </a:r>
            <a:r>
              <a:rPr lang="en-US" sz="2400" dirty="0" err="1">
                <a:latin typeface="Corbel" charset="0"/>
                <a:cs typeface="Times New Roman" charset="0"/>
              </a:rPr>
              <a:t>permasalahan</a:t>
            </a:r>
            <a:r>
              <a:rPr lang="en-US" sz="2400" dirty="0">
                <a:latin typeface="Corbel" charset="0"/>
                <a:cs typeface="Times New Roman" charset="0"/>
              </a:rPr>
              <a:t>.</a:t>
            </a:r>
          </a:p>
          <a:p>
            <a:pPr>
              <a:lnSpc>
                <a:spcPct val="80000"/>
              </a:lnSpc>
              <a:buFont typeface="Wingdings" charset="0"/>
              <a:buNone/>
            </a:pPr>
            <a:r>
              <a:rPr lang="en-US" sz="2400" dirty="0">
                <a:latin typeface="Corbel" charset="0"/>
                <a:cs typeface="Times New Roman" charset="0"/>
              </a:rPr>
              <a:t>    AD </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Strategi</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adaptif</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dibuat</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untuk</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mengurangi</a:t>
            </a:r>
            <a:r>
              <a:rPr lang="en-US" sz="2400" dirty="0">
                <a:latin typeface="Corbel" charset="0"/>
                <a:cs typeface="Times New Roman" charset="0"/>
                <a:sym typeface="Wingdings" charset="0"/>
              </a:rPr>
              <a:t> stress </a:t>
            </a:r>
          </a:p>
          <a:p>
            <a:pPr>
              <a:lnSpc>
                <a:spcPct val="80000"/>
              </a:lnSpc>
              <a:buFont typeface="Wingdings" charset="0"/>
              <a:buNone/>
            </a:pP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hanya</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utk</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sementara</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stess</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utamanya</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tdk</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hilang</a:t>
            </a:r>
            <a:endParaRPr lang="en-US" sz="2400" dirty="0">
              <a:latin typeface="Corbel" charset="0"/>
              <a:cs typeface="Times New Roman" charset="0"/>
              <a:sym typeface="Wingdings" charset="0"/>
            </a:endParaRPr>
          </a:p>
          <a:p>
            <a:pPr>
              <a:lnSpc>
                <a:spcPct val="80000"/>
              </a:lnSpc>
              <a:buFont typeface="Wingdings" charset="0"/>
              <a:buNone/>
            </a:pP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Efek</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taktik</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disfungsional</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memiliki</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efek</a:t>
            </a:r>
            <a:r>
              <a:rPr lang="en-US" sz="2400" dirty="0">
                <a:latin typeface="Corbel" charset="0"/>
                <a:cs typeface="Times New Roman" charset="0"/>
                <a:sym typeface="Wingdings" charset="0"/>
              </a:rPr>
              <a:t> </a:t>
            </a:r>
            <a:r>
              <a:rPr lang="en-US" sz="2400" dirty="0" err="1">
                <a:latin typeface="Corbel" charset="0"/>
                <a:cs typeface="Times New Roman" charset="0"/>
                <a:sym typeface="Wingdings" charset="0"/>
              </a:rPr>
              <a:t>merusak</a:t>
            </a:r>
            <a:r>
              <a:rPr lang="en-US" sz="2400" dirty="0">
                <a:latin typeface="Corbel" charset="0"/>
                <a:cs typeface="Times New Roman" charset="0"/>
                <a:sym typeface="Wingdings" charset="0"/>
              </a:rPr>
              <a:t>.</a:t>
            </a:r>
            <a:r>
              <a:rPr lang="en-US" sz="2600" dirty="0">
                <a:latin typeface="Corbel" charset="0"/>
              </a:rPr>
              <a:t> </a:t>
            </a:r>
          </a:p>
          <a:p>
            <a:pPr>
              <a:lnSpc>
                <a:spcPct val="80000"/>
              </a:lnSpc>
              <a:buFont typeface="Wingdings" charset="0"/>
              <a:buNone/>
            </a:pPr>
            <a:endParaRPr lang="en-US" sz="2600" dirty="0">
              <a:latin typeface="Corbel" charset="0"/>
            </a:endParaRPr>
          </a:p>
          <a:p>
            <a:pPr>
              <a:lnSpc>
                <a:spcPct val="80000"/>
              </a:lnSpc>
              <a:buFont typeface="Wingdings" charset="0"/>
              <a:buNone/>
            </a:pPr>
            <a:r>
              <a:rPr lang="en-US" sz="2600" dirty="0">
                <a:latin typeface="Corbel" charset="0"/>
              </a:rPr>
              <a:t>                                             </a:t>
            </a:r>
          </a:p>
        </p:txBody>
      </p:sp>
    </p:spTree>
    <p:extLst>
      <p:ext uri="{BB962C8B-B14F-4D97-AF65-F5344CB8AC3E}">
        <p14:creationId xmlns:p14="http://schemas.microsoft.com/office/powerpoint/2010/main" val="3535581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additive="base">
                                        <p:cTn id="7" dur="500" fill="hold"/>
                                        <p:tgtEl>
                                          <p:spTgt spid="88066"/>
                                        </p:tgtEl>
                                        <p:attrNameLst>
                                          <p:attrName>ppt_x</p:attrName>
                                        </p:attrNameLst>
                                      </p:cBhvr>
                                      <p:tavLst>
                                        <p:tav tm="0">
                                          <p:val>
                                            <p:strVal val="0-#ppt_w/2"/>
                                          </p:val>
                                        </p:tav>
                                        <p:tav tm="100000">
                                          <p:val>
                                            <p:strVal val="#ppt_x"/>
                                          </p:val>
                                        </p:tav>
                                      </p:tavLst>
                                    </p:anim>
                                    <p:anim calcmode="lin" valueType="num">
                                      <p:cBhvr additive="base">
                                        <p:cTn id="8" dur="500" fill="hold"/>
                                        <p:tgtEl>
                                          <p:spTgt spid="880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p:nvPr>
        </p:nvSpPr>
        <p:spPr/>
        <p:txBody>
          <a:bodyPr/>
          <a:lstStyle/>
          <a:p>
            <a:pPr algn="just">
              <a:buFont typeface="Wingdings" charset="0"/>
              <a:buNone/>
            </a:pPr>
            <a:r>
              <a:rPr lang="en-US" b="1">
                <a:latin typeface="Corbel" charset="0"/>
                <a:cs typeface="Times New Roman" charset="0"/>
              </a:rPr>
              <a:t>     </a:t>
            </a:r>
          </a:p>
          <a:p>
            <a:pPr algn="just">
              <a:buFont typeface="Wingdings" charset="0"/>
              <a:buNone/>
            </a:pPr>
            <a:r>
              <a:rPr lang="en-US" b="1">
                <a:latin typeface="Corbel" charset="0"/>
                <a:cs typeface="Times New Roman" charset="0"/>
              </a:rPr>
              <a:t>       </a:t>
            </a:r>
            <a:r>
              <a:rPr lang="en-US" b="1">
                <a:solidFill>
                  <a:schemeClr val="accent1"/>
                </a:solidFill>
                <a:latin typeface="Corbel" charset="0"/>
                <a:cs typeface="Times New Roman" charset="0"/>
              </a:rPr>
              <a:t>VII)  Pemeriksaan Fisik</a:t>
            </a:r>
          </a:p>
          <a:p>
            <a:pPr algn="just">
              <a:buFont typeface="Wingdings" charset="0"/>
              <a:buNone/>
            </a:pPr>
            <a:r>
              <a:rPr lang="en-US" sz="2800">
                <a:latin typeface="Corbel" charset="0"/>
                <a:cs typeface="Times New Roman" charset="0"/>
              </a:rPr>
              <a:t>    Pemeriksaan fisik dilakukan pada semua anggota keluarga. Metode yang digunakan pada pemeriksaan fisik tidak berbeda  dengan pemeriksaan fisik di klinik.</a:t>
            </a:r>
          </a:p>
          <a:p>
            <a:pPr algn="just">
              <a:buFont typeface="Wingdings" charset="0"/>
              <a:buNone/>
            </a:pPr>
            <a:r>
              <a:rPr lang="en-US">
                <a:latin typeface="Corbel" charset="0"/>
                <a:cs typeface="Times New Roman" charset="0"/>
              </a:rPr>
              <a:t> </a:t>
            </a:r>
          </a:p>
          <a:p>
            <a:pPr algn="just">
              <a:buFont typeface="Wingdings" charset="0"/>
              <a:buNone/>
            </a:pPr>
            <a:r>
              <a:rPr lang="en-US" b="1">
                <a:latin typeface="Corbel" charset="0"/>
                <a:cs typeface="Times New Roman" charset="0"/>
              </a:rPr>
              <a:t>       </a:t>
            </a:r>
            <a:r>
              <a:rPr lang="en-US" b="1">
                <a:solidFill>
                  <a:schemeClr val="accent1"/>
                </a:solidFill>
                <a:latin typeface="Corbel" charset="0"/>
                <a:cs typeface="Times New Roman" charset="0"/>
              </a:rPr>
              <a:t>VIII)  Harapan keluarga</a:t>
            </a:r>
            <a:endParaRPr lang="en-US">
              <a:solidFill>
                <a:schemeClr val="accent1"/>
              </a:solidFill>
              <a:latin typeface="Corbel" charset="0"/>
              <a:cs typeface="Times New Roman" charset="0"/>
            </a:endParaRPr>
          </a:p>
          <a:p>
            <a:pPr algn="just">
              <a:buFont typeface="Wingdings" charset="0"/>
              <a:buNone/>
            </a:pPr>
            <a:r>
              <a:rPr lang="en-US">
                <a:latin typeface="Corbel" charset="0"/>
                <a:cs typeface="Times New Roman" charset="0"/>
              </a:rPr>
              <a:t>   </a:t>
            </a:r>
            <a:r>
              <a:rPr lang="en-US" sz="2800">
                <a:latin typeface="Corbel" charset="0"/>
                <a:cs typeface="Times New Roman" charset="0"/>
              </a:rPr>
              <a:t>Pada akhir pengkajian, perawat menanyakan harapan keluarga terhadap petugas kesehatan yang ada.</a:t>
            </a:r>
          </a:p>
          <a:p>
            <a:pPr>
              <a:buFont typeface="Wingdings" charset="0"/>
              <a:buNone/>
            </a:pPr>
            <a:endParaRPr lang="en-US" sz="2800">
              <a:latin typeface="Corbel" charset="0"/>
            </a:endParaRPr>
          </a:p>
        </p:txBody>
      </p:sp>
    </p:spTree>
    <p:extLst>
      <p:ext uri="{BB962C8B-B14F-4D97-AF65-F5344CB8AC3E}">
        <p14:creationId xmlns:p14="http://schemas.microsoft.com/office/powerpoint/2010/main" val="2116718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89090">
                                            <p:txEl>
                                              <p:pRg st="0" end="0"/>
                                            </p:txEl>
                                          </p:spTgt>
                                        </p:tgtEl>
                                        <p:attrNameLst>
                                          <p:attrName>style.visibility</p:attrName>
                                        </p:attrNameLst>
                                      </p:cBhvr>
                                      <p:to>
                                        <p:strVal val="visible"/>
                                      </p:to>
                                    </p:set>
                                    <p:animEffect transition="in" filter="barn(outVertical)">
                                      <p:cBhvr>
                                        <p:cTn id="7" dur="500"/>
                                        <p:tgtEl>
                                          <p:spTgt spid="890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89090">
                                            <p:txEl>
                                              <p:pRg st="1" end="1"/>
                                            </p:txEl>
                                          </p:spTgt>
                                        </p:tgtEl>
                                        <p:attrNameLst>
                                          <p:attrName>style.visibility</p:attrName>
                                        </p:attrNameLst>
                                      </p:cBhvr>
                                      <p:to>
                                        <p:strVal val="visible"/>
                                      </p:to>
                                    </p:set>
                                    <p:animEffect transition="in" filter="barn(outVertical)">
                                      <p:cBhvr>
                                        <p:cTn id="12" dur="500"/>
                                        <p:tgtEl>
                                          <p:spTgt spid="8909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89090">
                                            <p:txEl>
                                              <p:pRg st="2" end="2"/>
                                            </p:txEl>
                                          </p:spTgt>
                                        </p:tgtEl>
                                        <p:attrNameLst>
                                          <p:attrName>style.visibility</p:attrName>
                                        </p:attrNameLst>
                                      </p:cBhvr>
                                      <p:to>
                                        <p:strVal val="visible"/>
                                      </p:to>
                                    </p:set>
                                    <p:animEffect transition="in" filter="barn(outVertical)">
                                      <p:cBhvr>
                                        <p:cTn id="17" dur="500"/>
                                        <p:tgtEl>
                                          <p:spTgt spid="890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89090">
                                            <p:txEl>
                                              <p:pRg st="3" end="3"/>
                                            </p:txEl>
                                          </p:spTgt>
                                        </p:tgtEl>
                                        <p:attrNameLst>
                                          <p:attrName>style.visibility</p:attrName>
                                        </p:attrNameLst>
                                      </p:cBhvr>
                                      <p:to>
                                        <p:strVal val="visible"/>
                                      </p:to>
                                    </p:set>
                                    <p:animEffect transition="in" filter="barn(outVertical)">
                                      <p:cBhvr>
                                        <p:cTn id="22" dur="500"/>
                                        <p:tgtEl>
                                          <p:spTgt spid="8909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89090">
                                            <p:txEl>
                                              <p:pRg st="4" end="4"/>
                                            </p:txEl>
                                          </p:spTgt>
                                        </p:tgtEl>
                                        <p:attrNameLst>
                                          <p:attrName>style.visibility</p:attrName>
                                        </p:attrNameLst>
                                      </p:cBhvr>
                                      <p:to>
                                        <p:strVal val="visible"/>
                                      </p:to>
                                    </p:set>
                                    <p:animEffect transition="in" filter="barn(outVertical)">
                                      <p:cBhvr>
                                        <p:cTn id="27" dur="500"/>
                                        <p:tgtEl>
                                          <p:spTgt spid="8909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89090">
                                            <p:txEl>
                                              <p:pRg st="5" end="5"/>
                                            </p:txEl>
                                          </p:spTgt>
                                        </p:tgtEl>
                                        <p:attrNameLst>
                                          <p:attrName>style.visibility</p:attrName>
                                        </p:attrNameLst>
                                      </p:cBhvr>
                                      <p:to>
                                        <p:strVal val="visible"/>
                                      </p:to>
                                    </p:set>
                                    <p:animEffect transition="in" filter="barn(outVertical)">
                                      <p:cBhvr>
                                        <p:cTn id="32" dur="500"/>
                                        <p:tgtEl>
                                          <p:spTgt spid="8909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7"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78" name="Title 5"/>
          <p:cNvSpPr>
            <a:spLocks noGrp="1"/>
          </p:cNvSpPr>
          <p:nvPr>
            <p:ph type="title"/>
          </p:nvPr>
        </p:nvSpPr>
        <p:spPr>
          <a:xfrm>
            <a:off x="533400" y="685800"/>
            <a:ext cx="8229600" cy="685800"/>
          </a:xfrm>
        </p:spPr>
        <p:txBody>
          <a:bodyPr/>
          <a:lstStyle/>
          <a:p>
            <a:endParaRPr lang="tr-TR" sz="2800">
              <a:latin typeface="Calibri" charset="0"/>
            </a:endParaRPr>
          </a:p>
        </p:txBody>
      </p:sp>
      <p:sp>
        <p:nvSpPr>
          <p:cNvPr id="101379" name="Content Placeholder 5"/>
          <p:cNvSpPr>
            <a:spLocks noGrp="1"/>
          </p:cNvSpPr>
          <p:nvPr>
            <p:ph idx="1"/>
          </p:nvPr>
        </p:nvSpPr>
        <p:spPr>
          <a:xfrm>
            <a:off x="533400" y="1828800"/>
            <a:ext cx="8229600" cy="4114800"/>
          </a:xfrm>
        </p:spPr>
        <p:txBody>
          <a:bodyPr/>
          <a:lstStyle/>
          <a:p>
            <a:pPr marL="0" indent="0" algn="ctr">
              <a:buFont typeface="Arial" charset="0"/>
              <a:buNone/>
            </a:pPr>
            <a:endParaRPr lang="tr-TR" sz="2400">
              <a:latin typeface="Calibri" charset="0"/>
            </a:endParaRPr>
          </a:p>
          <a:p>
            <a:pPr marL="0" indent="0" algn="ctr">
              <a:buFont typeface="Arial" charset="0"/>
              <a:buNone/>
            </a:pPr>
            <a:endParaRPr lang="tr-TR" sz="2400">
              <a:latin typeface="Calibri" charset="0"/>
            </a:endParaRPr>
          </a:p>
          <a:p>
            <a:pPr marL="0" indent="0" algn="ctr">
              <a:buFont typeface="Arial" charset="0"/>
              <a:buNone/>
            </a:pPr>
            <a:endParaRPr lang="tr-TR" sz="2400">
              <a:latin typeface="Calibri" charset="0"/>
            </a:endParaRPr>
          </a:p>
          <a:p>
            <a:pPr marL="0" indent="0" algn="ctr">
              <a:buFont typeface="Arial" charset="0"/>
              <a:buNone/>
            </a:pPr>
            <a:r>
              <a:rPr lang="tr-TR" sz="2400">
                <a:latin typeface="Calibri" charset="0"/>
              </a:rPr>
              <a:t>Terima Kasih</a:t>
            </a: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itle 5"/>
          <p:cNvSpPr>
            <a:spLocks noGrp="1"/>
          </p:cNvSpPr>
          <p:nvPr>
            <p:ph type="title"/>
          </p:nvPr>
        </p:nvSpPr>
        <p:spPr>
          <a:xfrm>
            <a:off x="533400" y="685800"/>
            <a:ext cx="8229600" cy="685800"/>
          </a:xfrm>
        </p:spPr>
        <p:txBody>
          <a:bodyPr/>
          <a:lstStyle/>
          <a:p>
            <a:pPr marL="342900" indent="-342900"/>
            <a:endParaRPr lang="en-US" sz="4000" dirty="0">
              <a:latin typeface="Calibri" charset="0"/>
            </a:endParaRPr>
          </a:p>
        </p:txBody>
      </p:sp>
      <p:sp>
        <p:nvSpPr>
          <p:cNvPr id="21507" name="Content Placeholder 1"/>
          <p:cNvSpPr>
            <a:spLocks noGrp="1"/>
          </p:cNvSpPr>
          <p:nvPr>
            <p:ph idx="1"/>
          </p:nvPr>
        </p:nvSpPr>
        <p:spPr/>
        <p:txBody>
          <a:bodyPr/>
          <a:lstStyle/>
          <a:p>
            <a:r>
              <a:rPr lang="id-ID" dirty="0"/>
              <a:t>Proses asuhan  keperawatan pada usia lanjut adalah kegiatan yang dimaksudkan untuk memberikan bantuan, bimbingan, pengawasan, perlindungan dan pertolongan kepada lanjut usia secara individu</a:t>
            </a:r>
            <a:r>
              <a:rPr lang="en-US" dirty="0" smtClean="0">
                <a:effectLst/>
              </a:rPr>
              <a:t> </a:t>
            </a:r>
            <a:endParaRPr lang="tr-TR" dirty="0">
              <a:latin typeface="Calibri" charset="0"/>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4" name="Title 5"/>
          <p:cNvSpPr>
            <a:spLocks noGrp="1"/>
          </p:cNvSpPr>
          <p:nvPr>
            <p:ph type="title"/>
          </p:nvPr>
        </p:nvSpPr>
        <p:spPr>
          <a:xfrm>
            <a:off x="457200" y="914400"/>
            <a:ext cx="8229600" cy="609600"/>
          </a:xfrm>
        </p:spPr>
        <p:txBody>
          <a:bodyPr/>
          <a:lstStyle/>
          <a:p>
            <a:pPr lvl="0">
              <a:spcBef>
                <a:spcPct val="50000"/>
              </a:spcBef>
            </a:pPr>
            <a:r>
              <a:rPr lang="id-ID" sz="3200" dirty="0" smtClean="0"/>
              <a:t/>
            </a:r>
            <a:br>
              <a:rPr lang="id-ID" sz="3200" dirty="0" smtClean="0"/>
            </a:br>
            <a:r>
              <a:rPr lang="id-ID" sz="3200" dirty="0"/>
              <a:t/>
            </a:r>
            <a:br>
              <a:rPr lang="id-ID" sz="3200" dirty="0"/>
            </a:br>
            <a:r>
              <a:rPr lang="id-ID" sz="3200" dirty="0" smtClean="0"/>
              <a:t>Klasifikasi</a:t>
            </a:r>
            <a:r>
              <a:rPr lang="en-US" sz="3200" dirty="0"/>
              <a:t/>
            </a:r>
            <a:br>
              <a:rPr lang="en-US" sz="3200" dirty="0"/>
            </a:br>
            <a:r>
              <a:rPr lang="tr-TR" sz="3200" dirty="0">
                <a:latin typeface="Calibri" charset="0"/>
              </a:rPr>
              <a:t/>
            </a:r>
            <a:br>
              <a:rPr lang="tr-TR" sz="3200" dirty="0">
                <a:latin typeface="Calibri" charset="0"/>
              </a:rPr>
            </a:br>
            <a:endParaRPr lang="en-US" sz="3200" dirty="0">
              <a:latin typeface="Arial" charset="0"/>
              <a:cs typeface="Arial" charset="0"/>
            </a:endParaRPr>
          </a:p>
        </p:txBody>
      </p:sp>
      <p:sp>
        <p:nvSpPr>
          <p:cNvPr id="23555" name="Content Placeholder 1"/>
          <p:cNvSpPr>
            <a:spLocks noGrp="1"/>
          </p:cNvSpPr>
          <p:nvPr>
            <p:ph idx="1"/>
          </p:nvPr>
        </p:nvSpPr>
        <p:spPr>
          <a:xfrm>
            <a:off x="457200" y="1676400"/>
            <a:ext cx="8229600" cy="4191001"/>
          </a:xfrm>
        </p:spPr>
        <p:txBody>
          <a:bodyPr/>
          <a:lstStyle/>
          <a:p>
            <a:pPr marL="0" lvl="0" indent="0">
              <a:buNone/>
            </a:pPr>
            <a:r>
              <a:rPr lang="id-ID" sz="2800" dirty="0"/>
              <a:t>Lanjut usia aktif</a:t>
            </a:r>
            <a:endParaRPr lang="en-US" sz="2800" dirty="0"/>
          </a:p>
          <a:p>
            <a:r>
              <a:rPr lang="id-ID" sz="2800" dirty="0"/>
              <a:t>A</a:t>
            </a:r>
            <a:r>
              <a:rPr lang="id-ID" sz="2800" dirty="0" smtClean="0"/>
              <a:t>suhan </a:t>
            </a:r>
            <a:r>
              <a:rPr lang="id-ID" sz="2800" dirty="0"/>
              <a:t>keperawatan dapat berupa dukungan tentang personal hygiene, kebersihan gigi dan mulut atau pembersihan gigi palsu, kebersihan diri termasuk kepala, rambut, badan, kuku, mata, serta telinga; kebersihan lingkungan seperti tempat tidur dan ruangan; makanan sesuai, misalnya porsi kecil bergizi, bervariasi dan mudah dicerna, dan kesegaran jasmani</a:t>
            </a:r>
            <a:r>
              <a:rPr lang="en-US" sz="2800" dirty="0" smtClean="0">
                <a:effectLst/>
              </a:rPr>
              <a:t> </a:t>
            </a:r>
            <a:endParaRPr lang="en-US" sz="2800" dirty="0">
              <a:latin typeface="Calibri" charset="0"/>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a:spcBef>
                <a:spcPct val="50000"/>
              </a:spcBef>
            </a:pP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lvl="0" indent="0">
              <a:buNone/>
            </a:pPr>
            <a:r>
              <a:rPr lang="id-ID" dirty="0"/>
              <a:t>Lanjut usia pasif</a:t>
            </a:r>
            <a:endParaRPr lang="en-US" dirty="0"/>
          </a:p>
          <a:p>
            <a:r>
              <a:rPr lang="id-ID" dirty="0"/>
              <a:t>Lansia yang tergantung pada orang lain. Hal yang perrlu diperhatikan dalam memberikan asuhan keperawatan pada lanjut usia pasif pada dasarnya sama seeperti pada lanjut usia aktif, dengan bantuan penuh oleh anggota keluarga atau petugas.</a:t>
            </a:r>
            <a:endParaRPr lang="en-US" dirty="0"/>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lvl="0">
              <a:spcBef>
                <a:spcPct val="50000"/>
              </a:spcBef>
            </a:pPr>
            <a:r>
              <a:rPr lang="id-ID" sz="3200" dirty="0" smtClean="0"/>
              <a:t/>
            </a:r>
            <a:br>
              <a:rPr lang="id-ID" sz="3200" dirty="0" smtClean="0"/>
            </a:br>
            <a:r>
              <a:rPr lang="id-ID" sz="3200" dirty="0" smtClean="0"/>
              <a:t>Pendekatan </a:t>
            </a:r>
            <a:r>
              <a:rPr lang="id-ID" sz="3200" dirty="0"/>
              <a:t>perawatan lansia</a:t>
            </a:r>
            <a:r>
              <a:rPr lang="en-US" sz="3200" dirty="0"/>
              <a:t/>
            </a:r>
            <a:br>
              <a:rPr lang="en-US" sz="3200" dirty="0"/>
            </a:b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lvl="0" indent="0">
              <a:buNone/>
            </a:pPr>
            <a:r>
              <a:rPr lang="id-ID" b="1" dirty="0"/>
              <a:t>Pendekatan fisik</a:t>
            </a:r>
            <a:endParaRPr lang="en-US" b="1" dirty="0"/>
          </a:p>
          <a:p>
            <a:r>
              <a:rPr lang="id-ID" dirty="0"/>
              <a:t>Perawatan yang memperhatikan obyektif, kebutuhan, kejadian-kejadian yang dialami klien lanjut semasa hidupnya, perubahan fisik pada organ tubuh, tingkat kesehatan yang masih bias dicapai dan dikembangkan, dan penyakit yang dapat dicegah atau ditekan progrevitasnya</a:t>
            </a:r>
            <a:r>
              <a:rPr lang="en-US" dirty="0"/>
              <a:t> </a:t>
            </a:r>
          </a:p>
        </p:txBody>
      </p:sp>
    </p:spTree>
    <p:extLst>
      <p:ext uri="{BB962C8B-B14F-4D97-AF65-F5344CB8AC3E}">
        <p14:creationId xmlns:p14="http://schemas.microsoft.com/office/powerpoint/2010/main" val="8423419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itle 5"/>
          <p:cNvSpPr>
            <a:spLocks noGrp="1"/>
          </p:cNvSpPr>
          <p:nvPr>
            <p:ph type="title"/>
          </p:nvPr>
        </p:nvSpPr>
        <p:spPr>
          <a:xfrm>
            <a:off x="533400" y="685800"/>
            <a:ext cx="8229600" cy="685800"/>
          </a:xfrm>
        </p:spPr>
        <p:txBody>
          <a:bodyPr/>
          <a:lstStyle/>
          <a:p>
            <a:pPr lvl="0">
              <a:spcBef>
                <a:spcPct val="50000"/>
              </a:spcBef>
            </a:pPr>
            <a:r>
              <a:rPr lang="id-ID" sz="3200" dirty="0" smtClean="0"/>
              <a:t/>
            </a:r>
            <a:br>
              <a:rPr lang="id-ID" sz="3200" dirty="0" smtClean="0"/>
            </a:br>
            <a:r>
              <a:rPr lang="id-ID" sz="3200" dirty="0" smtClean="0"/>
              <a:t>Pendekatan </a:t>
            </a:r>
            <a:r>
              <a:rPr lang="id-ID" sz="3200" dirty="0"/>
              <a:t>perawatan lansia</a:t>
            </a:r>
            <a:r>
              <a:rPr lang="en-US" sz="3200" dirty="0"/>
              <a:t/>
            </a:r>
            <a:br>
              <a:rPr lang="en-US" sz="3200" dirty="0"/>
            </a:br>
            <a:endParaRPr lang="en-US" sz="3200" dirty="0">
              <a:latin typeface="Arial" charset="0"/>
              <a:cs typeface="Arial" charset="0"/>
            </a:endParaRPr>
          </a:p>
        </p:txBody>
      </p:sp>
      <p:sp>
        <p:nvSpPr>
          <p:cNvPr id="25603" name="Content Placeholder 1"/>
          <p:cNvSpPr>
            <a:spLocks noGrp="1"/>
          </p:cNvSpPr>
          <p:nvPr>
            <p:ph idx="1"/>
          </p:nvPr>
        </p:nvSpPr>
        <p:spPr/>
        <p:txBody>
          <a:bodyPr/>
          <a:lstStyle/>
          <a:p>
            <a:pPr marL="0" lvl="0" indent="0">
              <a:buNone/>
            </a:pPr>
            <a:r>
              <a:rPr lang="id-ID" b="1" dirty="0"/>
              <a:t>Pendekatan psikis</a:t>
            </a:r>
            <a:endParaRPr lang="en-US" b="1" dirty="0"/>
          </a:p>
          <a:p>
            <a:r>
              <a:rPr lang="id-ID" dirty="0"/>
              <a:t>Di sini perawat mempunyai peranan  penting mengadakan pendekatan edukatif pada klien lanjut usia, perawat dapat berperan sebagai supporter, interpreter terhadap segala sesuatu yang asing, sebagai penampung rahasia yang pribadi dan sebagai sahabat yang akrab</a:t>
            </a:r>
            <a:r>
              <a:rPr lang="en-US" dirty="0"/>
              <a:t> </a:t>
            </a:r>
          </a:p>
        </p:txBody>
      </p:sp>
    </p:spTree>
    <p:extLst>
      <p:ext uri="{BB962C8B-B14F-4D97-AF65-F5344CB8AC3E}">
        <p14:creationId xmlns:p14="http://schemas.microsoft.com/office/powerpoint/2010/main" val="3192968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4463</TotalTime>
  <Words>874</Words>
  <Application>Microsoft Macintosh PowerPoint</Application>
  <PresentationFormat>On-screen Show (4:3)</PresentationFormat>
  <Paragraphs>252</Paragraphs>
  <Slides>44</Slides>
  <Notes>28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PowerPoint Presentation</vt:lpstr>
      <vt:lpstr>KEMAMPUAN AKHIR YANG DIHARAPKAN</vt:lpstr>
      <vt:lpstr>PowerPoint Presentation</vt:lpstr>
      <vt:lpstr>PowerPoint Presentation</vt:lpstr>
      <vt:lpstr>  Klasifikasi  </vt:lpstr>
      <vt:lpstr>PowerPoint Presentation</vt:lpstr>
      <vt:lpstr> Pendekatan perawatan lansia </vt:lpstr>
      <vt:lpstr> Pendekatan perawatan lansia </vt:lpstr>
      <vt:lpstr> Proses Asuhan Keperawatan  </vt:lpstr>
      <vt:lpstr> Diagnosa Keperawatan  </vt:lpstr>
      <vt:lpstr> Diagnosa Keperawatan  </vt:lpstr>
      <vt:lpstr> Diagnosa Keperawatan  </vt:lpstr>
      <vt:lpstr> Diagnosa Keperawatan  </vt:lpstr>
      <vt:lpstr> Diagnosa Keperawatan  </vt:lpstr>
      <vt:lpstr>PowerPoint Presentation</vt:lpstr>
      <vt:lpstr>Hal yang perlu di kaji </vt:lpstr>
      <vt:lpstr>Hal yang perlu di kaji </vt:lpstr>
      <vt:lpstr>Hal yang perlu di kaji </vt:lpstr>
      <vt:lpstr>Hal yang perlu di kaji </vt:lpstr>
      <vt:lpstr>Hal yang perlu di kaji </vt:lpstr>
      <vt:lpstr>Hal yang perlu di kaji </vt:lpstr>
      <vt:lpstr>Hal yang perlu di kaji </vt:lpstr>
      <vt:lpstr>Hal yang perlu di kaji </vt:lpstr>
      <vt:lpstr>Hal yang perlu di kaji </vt:lpstr>
      <vt:lpstr>Hal yang perlu di kaji </vt:lpstr>
      <vt:lpstr>Hal yang perlu di kaji </vt:lpstr>
      <vt:lpstr>Hal yang perlu di kaji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signDesign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Admin</cp:lastModifiedBy>
  <cp:revision>294</cp:revision>
  <cp:lastPrinted>2018-10-24T09:04:14Z</cp:lastPrinted>
  <dcterms:created xsi:type="dcterms:W3CDTF">2010-08-24T06:47:44Z</dcterms:created>
  <dcterms:modified xsi:type="dcterms:W3CDTF">2018-10-26T14:49:13Z</dcterms:modified>
</cp:coreProperties>
</file>