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3.jpg" ContentType="image/jpg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70" r:id="rId2"/>
    <p:sldId id="371" r:id="rId3"/>
    <p:sldId id="374" r:id="rId4"/>
    <p:sldId id="376" r:id="rId5"/>
    <p:sldId id="377" r:id="rId6"/>
    <p:sldId id="379" r:id="rId7"/>
    <p:sldId id="263" r:id="rId8"/>
    <p:sldId id="33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96" autoAdjust="0"/>
  </p:normalViewPr>
  <p:slideViewPr>
    <p:cSldViewPr>
      <p:cViewPr>
        <p:scale>
          <a:sx n="70" d="100"/>
          <a:sy n="70" d="100"/>
        </p:scale>
        <p:origin x="-130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8F23E-59A2-4F9D-85BE-2F86B06807C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D23C2-EB2E-4D94-9D36-272392913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3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D23C2-EB2E-4D94-9D36-2723929136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5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6BE722-29FA-5048-B18E-26BF6B35609F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C3AF067-89A6-764F-A2BD-662DAF9E2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3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2124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Syefira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Salsabila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429000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62200" y="1268760"/>
            <a:ext cx="6781800" cy="788640"/>
          </a:xfrm>
        </p:spPr>
        <p:txBody>
          <a:bodyPr/>
          <a:lstStyle/>
          <a:p>
            <a:pPr algn="l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Cloud Computing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Proteksi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0" y="3886200"/>
            <a:ext cx="5616624" cy="1367507"/>
          </a:xfrm>
        </p:spPr>
        <p:txBody>
          <a:bodyPr/>
          <a:lstStyle/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PELAJARILAH MATERI DIBAWAH INI SEBAGAI BAHAN 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9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pc="-295" dirty="0" err="1"/>
              <a:t>Apa</a:t>
            </a:r>
            <a:r>
              <a:rPr lang="en-US" b="1" spc="-295" dirty="0"/>
              <a:t> </a:t>
            </a:r>
            <a:r>
              <a:rPr lang="en-US" b="1" spc="45" dirty="0" err="1"/>
              <a:t>itu</a:t>
            </a:r>
            <a:r>
              <a:rPr lang="en-US" b="1" spc="45" dirty="0"/>
              <a:t> </a:t>
            </a:r>
            <a:r>
              <a:rPr lang="en-US" b="1" spc="-145" dirty="0"/>
              <a:t>cloud</a:t>
            </a:r>
            <a:r>
              <a:rPr lang="en-US" b="1" spc="-450" dirty="0"/>
              <a:t> </a:t>
            </a:r>
            <a:r>
              <a:rPr lang="en-US" b="1" spc="-160" dirty="0"/>
              <a:t>computing?</a:t>
            </a:r>
            <a:br>
              <a:rPr lang="en-US" b="1" spc="-16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ject 3"/>
          <p:cNvSpPr/>
          <p:nvPr/>
        </p:nvSpPr>
        <p:spPr>
          <a:xfrm>
            <a:off x="1066800" y="1439917"/>
            <a:ext cx="7239000" cy="487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079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718" y="495871"/>
            <a:ext cx="856424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20" dirty="0"/>
              <a:t>Diagram </a:t>
            </a:r>
            <a:r>
              <a:rPr sz="4000" spc="-160" dirty="0"/>
              <a:t>konseptual </a:t>
            </a:r>
            <a:r>
              <a:rPr sz="4000" spc="-90" dirty="0"/>
              <a:t>dari </a:t>
            </a:r>
            <a:r>
              <a:rPr sz="4000" spc="-190" dirty="0"/>
              <a:t>Komputasi</a:t>
            </a:r>
            <a:r>
              <a:rPr sz="4000" spc="-455" dirty="0"/>
              <a:t> </a:t>
            </a:r>
            <a:r>
              <a:rPr sz="4000" spc="-215" dirty="0"/>
              <a:t>awan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328547" y="963885"/>
            <a:ext cx="6305550" cy="5705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55785" y="6483771"/>
            <a:ext cx="6238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Arial"/>
                <a:cs typeface="Arial"/>
              </a:rPr>
              <a:t>https://oprakoprek.riftom.com/cloud-computing-komputasi-awan/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95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Deployment model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Public cloud</a:t>
            </a: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Private cloud</a:t>
            </a: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Hybrid cloud</a:t>
            </a: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Community cloud</a:t>
            </a:r>
          </a:p>
          <a:p>
            <a:pPr marL="457200" indent="-457200" algn="just">
              <a:buFont typeface="Calibri" panose="020F0502020204030204" pitchFamily="34" charset="0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02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Layers of Cloud Computing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55600">
              <a:spcBef>
                <a:spcPts val="100"/>
              </a:spcBef>
              <a:buFont typeface="Wingdings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pc="-100" dirty="0" err="1">
                <a:solidFill>
                  <a:schemeClr val="tx1"/>
                </a:solidFill>
              </a:rPr>
              <a:t>SaaS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pc="-100" dirty="0">
                <a:solidFill>
                  <a:schemeClr val="tx1"/>
                </a:solidFill>
              </a:rPr>
              <a:t>Software </a:t>
            </a:r>
            <a:r>
              <a:rPr lang="en-US" spc="-235" dirty="0">
                <a:solidFill>
                  <a:schemeClr val="tx1"/>
                </a:solidFill>
              </a:rPr>
              <a:t>as </a:t>
            </a:r>
            <a:r>
              <a:rPr lang="en-US" spc="-195" dirty="0">
                <a:solidFill>
                  <a:schemeClr val="tx1"/>
                </a:solidFill>
              </a:rPr>
              <a:t>a </a:t>
            </a:r>
            <a:r>
              <a:rPr lang="en-US" spc="-145" dirty="0">
                <a:solidFill>
                  <a:schemeClr val="tx1"/>
                </a:solidFill>
              </a:rPr>
              <a:t>Service, </a:t>
            </a:r>
            <a:r>
              <a:rPr lang="en-US" spc="-65" dirty="0" err="1">
                <a:solidFill>
                  <a:schemeClr val="tx1"/>
                </a:solidFill>
              </a:rPr>
              <a:t>berbentuk</a:t>
            </a:r>
            <a:r>
              <a:rPr lang="en-US" spc="40" dirty="0">
                <a:solidFill>
                  <a:schemeClr val="tx1"/>
                </a:solidFill>
              </a:rPr>
              <a:t> </a:t>
            </a:r>
            <a:r>
              <a:rPr lang="en-US" spc="-105" dirty="0" err="1">
                <a:solidFill>
                  <a:schemeClr val="tx1"/>
                </a:solidFill>
              </a:rPr>
              <a:t>aplikasi</a:t>
            </a:r>
            <a:endParaRPr lang="en-US" spc="-105" dirty="0">
              <a:solidFill>
                <a:schemeClr val="tx1"/>
              </a:solidFill>
            </a:endParaRPr>
          </a:p>
          <a:p>
            <a:pPr marL="355600">
              <a:spcBef>
                <a:spcPts val="100"/>
              </a:spcBef>
              <a:buFont typeface="Wingdings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pc="-120" dirty="0" err="1">
                <a:solidFill>
                  <a:schemeClr val="tx1"/>
                </a:solidFill>
              </a:rPr>
              <a:t>PaaS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pc="-70" dirty="0">
                <a:solidFill>
                  <a:schemeClr val="tx1"/>
                </a:solidFill>
              </a:rPr>
              <a:t>Platform </a:t>
            </a:r>
            <a:r>
              <a:rPr lang="en-US" spc="-235" dirty="0">
                <a:solidFill>
                  <a:schemeClr val="tx1"/>
                </a:solidFill>
              </a:rPr>
              <a:t>as </a:t>
            </a:r>
            <a:r>
              <a:rPr lang="en-US" spc="-195" dirty="0">
                <a:solidFill>
                  <a:schemeClr val="tx1"/>
                </a:solidFill>
              </a:rPr>
              <a:t>a </a:t>
            </a:r>
            <a:r>
              <a:rPr lang="en-US" spc="-145" dirty="0">
                <a:solidFill>
                  <a:schemeClr val="tx1"/>
                </a:solidFill>
              </a:rPr>
              <a:t>Service, </a:t>
            </a:r>
            <a:r>
              <a:rPr lang="en-US" spc="-80" dirty="0" err="1">
                <a:solidFill>
                  <a:schemeClr val="tx1"/>
                </a:solidFill>
              </a:rPr>
              <a:t>implementasi</a:t>
            </a:r>
            <a:r>
              <a:rPr lang="en-US" spc="-80" dirty="0">
                <a:solidFill>
                  <a:schemeClr val="tx1"/>
                </a:solidFill>
              </a:rPr>
              <a:t> </a:t>
            </a:r>
            <a:r>
              <a:rPr lang="en-US" spc="-55" dirty="0" err="1">
                <a:solidFill>
                  <a:schemeClr val="tx1"/>
                </a:solidFill>
              </a:rPr>
              <a:t>dari</a:t>
            </a:r>
            <a:r>
              <a:rPr lang="en-US" spc="-55" dirty="0">
                <a:solidFill>
                  <a:schemeClr val="tx1"/>
                </a:solidFill>
              </a:rPr>
              <a:t> </a:t>
            </a:r>
            <a:r>
              <a:rPr lang="en-US" spc="-130" dirty="0">
                <a:solidFill>
                  <a:schemeClr val="tx1"/>
                </a:solidFill>
              </a:rPr>
              <a:t>database, </a:t>
            </a:r>
            <a:r>
              <a:rPr lang="en-US" spc="-15" dirty="0">
                <a:solidFill>
                  <a:schemeClr val="tx1"/>
                </a:solidFill>
              </a:rPr>
              <a:t>file </a:t>
            </a:r>
            <a:r>
              <a:rPr lang="en-US" spc="-140" dirty="0">
                <a:solidFill>
                  <a:schemeClr val="tx1"/>
                </a:solidFill>
              </a:rPr>
              <a:t>system,  </a:t>
            </a:r>
            <a:r>
              <a:rPr lang="en-US" spc="-125" dirty="0">
                <a:solidFill>
                  <a:schemeClr val="tx1"/>
                </a:solidFill>
              </a:rPr>
              <a:t>webserver,</a:t>
            </a:r>
            <a:r>
              <a:rPr lang="en-US" spc="-110" dirty="0">
                <a:solidFill>
                  <a:schemeClr val="tx1"/>
                </a:solidFill>
              </a:rPr>
              <a:t> </a:t>
            </a:r>
            <a:r>
              <a:rPr lang="en-US" spc="-80" dirty="0">
                <a:solidFill>
                  <a:schemeClr val="tx1"/>
                </a:solidFill>
              </a:rPr>
              <a:t>middleware</a:t>
            </a:r>
          </a:p>
          <a:p>
            <a:pPr marL="355600">
              <a:spcBef>
                <a:spcPts val="100"/>
              </a:spcBef>
              <a:buFont typeface="Wingdings" pitchFamily="2" charset="2"/>
              <a:buChar char="Ø"/>
              <a:tabLst>
                <a:tab pos="354965" algn="l"/>
                <a:tab pos="355600" algn="l"/>
              </a:tabLst>
            </a:pPr>
            <a:r>
              <a:rPr lang="en-US" spc="-85" dirty="0" err="1">
                <a:solidFill>
                  <a:schemeClr val="tx1"/>
                </a:solidFill>
              </a:rPr>
              <a:t>IaaS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spc="-60" dirty="0">
                <a:solidFill>
                  <a:schemeClr val="tx1"/>
                </a:solidFill>
              </a:rPr>
              <a:t>Infrastructure </a:t>
            </a:r>
            <a:r>
              <a:rPr lang="en-US" spc="-235" dirty="0">
                <a:solidFill>
                  <a:schemeClr val="tx1"/>
                </a:solidFill>
              </a:rPr>
              <a:t>as </a:t>
            </a:r>
            <a:r>
              <a:rPr lang="en-US" spc="-195" dirty="0">
                <a:solidFill>
                  <a:schemeClr val="tx1"/>
                </a:solidFill>
              </a:rPr>
              <a:t>a </a:t>
            </a:r>
            <a:r>
              <a:rPr lang="en-US" spc="-145" dirty="0">
                <a:solidFill>
                  <a:schemeClr val="tx1"/>
                </a:solidFill>
              </a:rPr>
              <a:t>Service, </a:t>
            </a:r>
            <a:r>
              <a:rPr lang="en-US" spc="-65" dirty="0" err="1">
                <a:solidFill>
                  <a:schemeClr val="tx1"/>
                </a:solidFill>
              </a:rPr>
              <a:t>berbentuk</a:t>
            </a:r>
            <a:r>
              <a:rPr lang="en-US" spc="-65" dirty="0">
                <a:solidFill>
                  <a:schemeClr val="tx1"/>
                </a:solidFill>
              </a:rPr>
              <a:t> </a:t>
            </a:r>
            <a:r>
              <a:rPr lang="en-US" spc="-75" dirty="0" err="1">
                <a:solidFill>
                  <a:schemeClr val="tx1"/>
                </a:solidFill>
              </a:rPr>
              <a:t>virtualisasi</a:t>
            </a:r>
            <a:r>
              <a:rPr lang="en-US" spc="-75" dirty="0">
                <a:solidFill>
                  <a:schemeClr val="tx1"/>
                </a:solidFill>
              </a:rPr>
              <a:t> </a:t>
            </a:r>
            <a:r>
              <a:rPr lang="en-US" spc="-60" dirty="0" err="1">
                <a:solidFill>
                  <a:schemeClr val="tx1"/>
                </a:solidFill>
              </a:rPr>
              <a:t>dari</a:t>
            </a:r>
            <a:r>
              <a:rPr lang="en-US" spc="-60" dirty="0">
                <a:solidFill>
                  <a:schemeClr val="tx1"/>
                </a:solidFill>
              </a:rPr>
              <a:t>  </a:t>
            </a:r>
            <a:r>
              <a:rPr lang="en-US" spc="-35" dirty="0" err="1">
                <a:solidFill>
                  <a:schemeClr val="tx1"/>
                </a:solidFill>
              </a:rPr>
              <a:t>infrastruktur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12700" marR="30480">
              <a:lnSpc>
                <a:spcPct val="80000"/>
              </a:lnSpc>
            </a:pPr>
            <a:r>
              <a:rPr lang="en-US" spc="-225" dirty="0" err="1">
                <a:solidFill>
                  <a:schemeClr val="tx1"/>
                </a:solidFill>
              </a:rPr>
              <a:t>Pada</a:t>
            </a:r>
            <a:r>
              <a:rPr lang="en-US" spc="-225" dirty="0">
                <a:solidFill>
                  <a:schemeClr val="tx1"/>
                </a:solidFill>
              </a:rPr>
              <a:t> </a:t>
            </a:r>
            <a:r>
              <a:rPr lang="en-US" spc="-140" dirty="0" err="1">
                <a:solidFill>
                  <a:schemeClr val="tx1"/>
                </a:solidFill>
              </a:rPr>
              <a:t>dasarnya</a:t>
            </a:r>
            <a:r>
              <a:rPr lang="en-US" spc="-140" dirty="0">
                <a:solidFill>
                  <a:schemeClr val="tx1"/>
                </a:solidFill>
              </a:rPr>
              <a:t>, </a:t>
            </a:r>
            <a:r>
              <a:rPr lang="en-US" spc="-110" dirty="0" err="1">
                <a:solidFill>
                  <a:schemeClr val="tx1"/>
                </a:solidFill>
              </a:rPr>
              <a:t>perbedaan</a:t>
            </a:r>
            <a:r>
              <a:rPr lang="en-US" spc="-110" dirty="0">
                <a:solidFill>
                  <a:schemeClr val="tx1"/>
                </a:solidFill>
              </a:rPr>
              <a:t> </a:t>
            </a:r>
            <a:r>
              <a:rPr lang="en-US" spc="-90" dirty="0" err="1">
                <a:solidFill>
                  <a:schemeClr val="tx1"/>
                </a:solidFill>
              </a:rPr>
              <a:t>utama</a:t>
            </a:r>
            <a:r>
              <a:rPr lang="en-US" spc="-90" dirty="0">
                <a:solidFill>
                  <a:schemeClr val="tx1"/>
                </a:solidFill>
              </a:rPr>
              <a:t> </a:t>
            </a:r>
            <a:r>
              <a:rPr lang="en-US" spc="-140" dirty="0" err="1">
                <a:solidFill>
                  <a:schemeClr val="tx1"/>
                </a:solidFill>
              </a:rPr>
              <a:t>pada</a:t>
            </a:r>
            <a:r>
              <a:rPr lang="en-US" spc="-140" dirty="0">
                <a:solidFill>
                  <a:schemeClr val="tx1"/>
                </a:solidFill>
              </a:rPr>
              <a:t> </a:t>
            </a:r>
            <a:r>
              <a:rPr lang="en-US" spc="-110" dirty="0" err="1">
                <a:solidFill>
                  <a:schemeClr val="tx1"/>
                </a:solidFill>
              </a:rPr>
              <a:t>ketiga</a:t>
            </a:r>
            <a:r>
              <a:rPr lang="en-US" spc="-110" dirty="0">
                <a:solidFill>
                  <a:schemeClr val="tx1"/>
                </a:solidFill>
              </a:rPr>
              <a:t> </a:t>
            </a:r>
            <a:r>
              <a:rPr lang="en-US" spc="-90" dirty="0" err="1">
                <a:solidFill>
                  <a:schemeClr val="tx1"/>
                </a:solidFill>
              </a:rPr>
              <a:t>jenis</a:t>
            </a:r>
            <a:r>
              <a:rPr lang="en-US" spc="-90" dirty="0">
                <a:solidFill>
                  <a:schemeClr val="tx1"/>
                </a:solidFill>
              </a:rPr>
              <a:t> </a:t>
            </a:r>
            <a:r>
              <a:rPr lang="en-US" spc="-135" dirty="0" err="1">
                <a:solidFill>
                  <a:schemeClr val="tx1"/>
                </a:solidFill>
              </a:rPr>
              <a:t>layanan</a:t>
            </a:r>
            <a:r>
              <a:rPr lang="en-US" spc="-135" dirty="0">
                <a:solidFill>
                  <a:schemeClr val="tx1"/>
                </a:solidFill>
              </a:rPr>
              <a:t> </a:t>
            </a:r>
            <a:r>
              <a:rPr lang="en-US" spc="-20" dirty="0" err="1">
                <a:solidFill>
                  <a:schemeClr val="tx1"/>
                </a:solidFill>
              </a:rPr>
              <a:t>ini</a:t>
            </a:r>
            <a:r>
              <a:rPr lang="en-US" spc="-20" dirty="0">
                <a:solidFill>
                  <a:schemeClr val="tx1"/>
                </a:solidFill>
              </a:rPr>
              <a:t>  </a:t>
            </a:r>
            <a:r>
              <a:rPr lang="en-US" spc="-45" dirty="0" err="1">
                <a:solidFill>
                  <a:schemeClr val="tx1"/>
                </a:solidFill>
              </a:rPr>
              <a:t>terletak</a:t>
            </a:r>
            <a:r>
              <a:rPr lang="en-US" spc="-45" dirty="0">
                <a:solidFill>
                  <a:schemeClr val="tx1"/>
                </a:solidFill>
              </a:rPr>
              <a:t> </a:t>
            </a:r>
            <a:r>
              <a:rPr lang="en-US" spc="-140" dirty="0" err="1">
                <a:solidFill>
                  <a:schemeClr val="tx1"/>
                </a:solidFill>
              </a:rPr>
              <a:t>pada</a:t>
            </a:r>
            <a:r>
              <a:rPr lang="en-US" spc="-140" dirty="0">
                <a:solidFill>
                  <a:schemeClr val="tx1"/>
                </a:solidFill>
              </a:rPr>
              <a:t> </a:t>
            </a:r>
            <a:r>
              <a:rPr lang="en-US" spc="-120" dirty="0" err="1">
                <a:solidFill>
                  <a:schemeClr val="tx1"/>
                </a:solidFill>
              </a:rPr>
              <a:t>tanggung</a:t>
            </a:r>
            <a:r>
              <a:rPr lang="en-US" spc="-120" dirty="0">
                <a:solidFill>
                  <a:schemeClr val="tx1"/>
                </a:solidFill>
              </a:rPr>
              <a:t> </a:t>
            </a:r>
            <a:r>
              <a:rPr lang="en-US" spc="-100" dirty="0" err="1">
                <a:solidFill>
                  <a:schemeClr val="tx1"/>
                </a:solidFill>
              </a:rPr>
              <a:t>jawab</a:t>
            </a:r>
            <a:r>
              <a:rPr lang="en-US" spc="-100" dirty="0">
                <a:solidFill>
                  <a:schemeClr val="tx1"/>
                </a:solidFill>
              </a:rPr>
              <a:t> </a:t>
            </a:r>
            <a:r>
              <a:rPr lang="en-US" spc="-135" dirty="0" err="1">
                <a:solidFill>
                  <a:schemeClr val="tx1"/>
                </a:solidFill>
              </a:rPr>
              <a:t>pengguna</a:t>
            </a:r>
            <a:r>
              <a:rPr lang="en-US" spc="-135" dirty="0">
                <a:solidFill>
                  <a:schemeClr val="tx1"/>
                </a:solidFill>
              </a:rPr>
              <a:t> </a:t>
            </a:r>
            <a:r>
              <a:rPr lang="en-US" spc="-120" dirty="0" err="1">
                <a:solidFill>
                  <a:schemeClr val="tx1"/>
                </a:solidFill>
              </a:rPr>
              <a:t>dan</a:t>
            </a:r>
            <a:r>
              <a:rPr lang="en-US" spc="-120" dirty="0">
                <a:solidFill>
                  <a:schemeClr val="tx1"/>
                </a:solidFill>
              </a:rPr>
              <a:t> </a:t>
            </a:r>
            <a:r>
              <a:rPr lang="en-US" spc="-114" dirty="0" err="1">
                <a:solidFill>
                  <a:schemeClr val="tx1"/>
                </a:solidFill>
              </a:rPr>
              <a:t>penyedia</a:t>
            </a:r>
            <a:r>
              <a:rPr lang="en-US" spc="-114" dirty="0">
                <a:solidFill>
                  <a:schemeClr val="tx1"/>
                </a:solidFill>
              </a:rPr>
              <a:t>  </a:t>
            </a:r>
            <a:r>
              <a:rPr lang="en-US" spc="-135" dirty="0" err="1">
                <a:solidFill>
                  <a:schemeClr val="tx1"/>
                </a:solidFill>
              </a:rPr>
              <a:t>layanan</a:t>
            </a:r>
            <a:r>
              <a:rPr lang="en-US" spc="-135" dirty="0">
                <a:solidFill>
                  <a:schemeClr val="tx1"/>
                </a:solidFill>
              </a:rPr>
              <a:t> </a:t>
            </a:r>
            <a:r>
              <a:rPr lang="en-US" spc="-80" dirty="0" err="1">
                <a:solidFill>
                  <a:schemeClr val="tx1"/>
                </a:solidFill>
              </a:rPr>
              <a:t>terhadap</a:t>
            </a:r>
            <a:r>
              <a:rPr lang="en-US" spc="-80" dirty="0">
                <a:solidFill>
                  <a:schemeClr val="tx1"/>
                </a:solidFill>
              </a:rPr>
              <a:t> </a:t>
            </a:r>
            <a:r>
              <a:rPr lang="en-US" spc="-135" dirty="0" err="1">
                <a:solidFill>
                  <a:schemeClr val="tx1"/>
                </a:solidFill>
              </a:rPr>
              <a:t>layanan</a:t>
            </a:r>
            <a:r>
              <a:rPr lang="en-US" spc="-135" dirty="0">
                <a:solidFill>
                  <a:schemeClr val="tx1"/>
                </a:solidFill>
              </a:rPr>
              <a:t> </a:t>
            </a:r>
            <a:r>
              <a:rPr lang="en-US" spc="-160" dirty="0">
                <a:solidFill>
                  <a:schemeClr val="tx1"/>
                </a:solidFill>
              </a:rPr>
              <a:t>yang</a:t>
            </a:r>
            <a:r>
              <a:rPr lang="en-US" spc="-190" dirty="0">
                <a:solidFill>
                  <a:schemeClr val="tx1"/>
                </a:solidFill>
              </a:rPr>
              <a:t> </a:t>
            </a:r>
            <a:r>
              <a:rPr lang="en-US" spc="-75" dirty="0" err="1">
                <a:solidFill>
                  <a:schemeClr val="tx1"/>
                </a:solidFill>
              </a:rPr>
              <a:t>diberikan</a:t>
            </a:r>
            <a:r>
              <a:rPr lang="en-US" spc="-75" dirty="0" smtClean="0">
                <a:solidFill>
                  <a:schemeClr val="tx1"/>
                </a:solidFill>
              </a:rPr>
              <a:t>.</a:t>
            </a:r>
          </a:p>
          <a:p>
            <a:pPr marL="12700" marR="30480">
              <a:lnSpc>
                <a:spcPct val="8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84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8683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 err="1"/>
              <a:t>komunikasi</a:t>
            </a:r>
            <a:r>
              <a:rPr lang="en-US" sz="3200" b="1" dirty="0"/>
              <a:t> </a:t>
            </a:r>
            <a:r>
              <a:rPr lang="en-US" sz="3200" b="1" dirty="0" err="1"/>
              <a:t>pada</a:t>
            </a:r>
            <a:r>
              <a:rPr lang="en-US" sz="3200" b="1" dirty="0"/>
              <a:t> </a:t>
            </a:r>
            <a:r>
              <a:rPr lang="en-US" sz="3200" b="1" i="1" dirty="0"/>
              <a:t>cloud computing </a:t>
            </a:r>
            <a:r>
              <a:rPr lang="en-US" sz="3200" b="1" dirty="0" err="1"/>
              <a:t>dikatakan</a:t>
            </a:r>
            <a:r>
              <a:rPr lang="en-US" sz="3200" b="1" dirty="0"/>
              <a:t> </a:t>
            </a:r>
            <a:r>
              <a:rPr lang="en-US" sz="3200" b="1" dirty="0" err="1"/>
              <a:t>aman</a:t>
            </a:r>
            <a:r>
              <a:rPr lang="en-US" sz="3200" b="1" dirty="0"/>
              <a:t> </a:t>
            </a:r>
            <a:r>
              <a:rPr lang="en-US" sz="3200" b="1" dirty="0" err="1"/>
              <a:t>jika</a:t>
            </a:r>
            <a:r>
              <a:rPr lang="en-US" sz="3200" b="1" dirty="0"/>
              <a:t> </a:t>
            </a:r>
            <a:r>
              <a:rPr lang="en-US" sz="3200" b="1" dirty="0" err="1"/>
              <a:t>telah</a:t>
            </a:r>
            <a:r>
              <a:rPr lang="en-US" sz="3200" b="1" dirty="0"/>
              <a:t> </a:t>
            </a:r>
            <a:r>
              <a:rPr lang="en-US" sz="3200" b="1" dirty="0" err="1"/>
              <a:t>memastikan</a:t>
            </a:r>
            <a:r>
              <a:rPr lang="en-US" sz="3200" b="1" dirty="0"/>
              <a:t> </a:t>
            </a:r>
            <a:r>
              <a:rPr lang="en-US" sz="3200" b="1" dirty="0" err="1"/>
              <a:t>beberapa</a:t>
            </a:r>
            <a:r>
              <a:rPr lang="en-US" sz="3200" b="1" dirty="0"/>
              <a:t> </a:t>
            </a:r>
            <a:r>
              <a:rPr lang="en-US" sz="3200" b="1" dirty="0" err="1"/>
              <a:t>hal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71F84371-E70D-6043-BDAE-37045508B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73212"/>
            <a:ext cx="8839200" cy="4919663"/>
          </a:xfrm>
        </p:spPr>
        <p:txBody>
          <a:bodyPr>
            <a:normAutofit fontScale="85000" lnSpcReduction="20000"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Confidentiality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id-ID" sz="1600" dirty="0">
                <a:solidFill>
                  <a:schemeClr val="tx1"/>
                </a:solidFill>
              </a:rPr>
              <a:t>Kepastian bahwa hanya orang/bagian yang berhak atau yang seharusnya, yang boleh mengakses data dan menerima data. Beberapa hal yang </a:t>
            </a:r>
            <a:r>
              <a:rPr lang="en-US" sz="1600" dirty="0" err="1">
                <a:solidFill>
                  <a:schemeClr val="tx1"/>
                </a:solidFill>
              </a:rPr>
              <a:t>menjadi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kebutuhan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telekomunikasi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dalam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confidentiality 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Network security protocols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Network authentication services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Data </a:t>
            </a:r>
            <a:r>
              <a:rPr lang="en-US" sz="1600" i="1" dirty="0" err="1">
                <a:solidFill>
                  <a:schemeClr val="tx1"/>
                </a:solidFill>
              </a:rPr>
              <a:t>encription</a:t>
            </a:r>
            <a:r>
              <a:rPr lang="en-US" sz="1600" i="1" dirty="0">
                <a:solidFill>
                  <a:schemeClr val="tx1"/>
                </a:solidFill>
              </a:rPr>
              <a:t> services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Integrity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Kepastian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bahwa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berubah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karena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suatu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direncanakan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diinginkan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i="1" dirty="0">
                <a:solidFill>
                  <a:schemeClr val="tx1"/>
                </a:solidFill>
              </a:rPr>
              <a:t>Integrity </a:t>
            </a:r>
            <a:r>
              <a:rPr lang="en-US" sz="1600" dirty="0" err="1">
                <a:solidFill>
                  <a:schemeClr val="tx1"/>
                </a:solidFill>
              </a:rPr>
              <a:t>berarti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pesan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telah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terkirim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diterima</a:t>
            </a:r>
            <a:r>
              <a:rPr lang="en-US" sz="1600" dirty="0">
                <a:solidFill>
                  <a:schemeClr val="tx1"/>
                </a:solidFill>
              </a:rPr>
              <a:t>. Dan </a:t>
            </a:r>
            <a:r>
              <a:rPr lang="en-US" sz="1600" dirty="0" err="1">
                <a:solidFill>
                  <a:schemeClr val="tx1"/>
                </a:solidFill>
              </a:rPr>
              <a:t>pesan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tersebut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berubah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Beberapa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dari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integrity </a:t>
            </a:r>
            <a:r>
              <a:rPr lang="en-US" sz="1600" dirty="0" err="1">
                <a:solidFill>
                  <a:schemeClr val="tx1"/>
                </a:solidFill>
              </a:rPr>
              <a:t>yaitu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Firewall services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Communications Security Management 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Intrusion detection services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n-US" sz="1600" b="1" i="1" dirty="0">
                <a:solidFill>
                  <a:schemeClr val="tx1"/>
                </a:solidFill>
              </a:rPr>
              <a:t>Availability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err="1">
                <a:solidFill>
                  <a:schemeClr val="tx1"/>
                </a:solidFill>
              </a:rPr>
              <a:t>Kepastian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bahwa</a:t>
            </a:r>
            <a:r>
              <a:rPr lang="en-US" sz="1600" dirty="0">
                <a:solidFill>
                  <a:schemeClr val="tx1"/>
                </a:solidFill>
              </a:rPr>
              <a:t> data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pada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jaringan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diakses</a:t>
            </a:r>
            <a:r>
              <a:rPr lang="en-US" sz="1600" dirty="0">
                <a:solidFill>
                  <a:schemeClr val="tx1"/>
                </a:solidFill>
              </a:rPr>
              <a:t> di </a:t>
            </a:r>
            <a:r>
              <a:rPr lang="en-US" sz="1600" dirty="0" err="1">
                <a:solidFill>
                  <a:schemeClr val="tx1"/>
                </a:solidFill>
              </a:rPr>
              <a:t>waktu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dimana</a:t>
            </a:r>
            <a:r>
              <a:rPr lang="en-US" sz="1600" dirty="0">
                <a:solidFill>
                  <a:schemeClr val="tx1"/>
                </a:solidFill>
              </a:rPr>
              <a:t> data/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itu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dibutuhkan</a:t>
            </a:r>
            <a:r>
              <a:rPr lang="en-US" sz="1600" dirty="0">
                <a:solidFill>
                  <a:schemeClr val="tx1"/>
                </a:solidFill>
              </a:rPr>
              <a:t>. User yang </a:t>
            </a:r>
            <a:r>
              <a:rPr lang="en-US" sz="1600" dirty="0" err="1">
                <a:solidFill>
                  <a:schemeClr val="tx1"/>
                </a:solidFill>
              </a:rPr>
              <a:t>terotorisasi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dapat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diijinkan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mengakses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jaringan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atau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sistem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saat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dibutuhkan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err="1">
                <a:solidFill>
                  <a:schemeClr val="tx1"/>
                </a:solidFill>
              </a:rPr>
              <a:t>Beberapa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bagian</a:t>
            </a:r>
            <a:r>
              <a:rPr lang="en-US" sz="1600" dirty="0">
                <a:solidFill>
                  <a:schemeClr val="tx1"/>
                </a:solidFill>
              </a:rPr>
              <a:t> yang </a:t>
            </a:r>
            <a:r>
              <a:rPr lang="en-US" sz="1600" dirty="0" err="1">
                <a:solidFill>
                  <a:schemeClr val="tx1"/>
                </a:solidFill>
              </a:rPr>
              <a:t>harus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diperhatikan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menjamin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availability </a:t>
            </a:r>
            <a:r>
              <a:rPr lang="en-US" sz="1600" dirty="0" err="1">
                <a:solidFill>
                  <a:schemeClr val="tx1"/>
                </a:solidFill>
              </a:rPr>
              <a:t>yaitu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Fault tolerance </a:t>
            </a:r>
            <a:r>
              <a:rPr lang="en-US" sz="1600" dirty="0" err="1">
                <a:solidFill>
                  <a:schemeClr val="tx1"/>
                </a:solidFill>
              </a:rPr>
              <a:t>untuk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availability </a:t>
            </a:r>
            <a:r>
              <a:rPr lang="en-US" sz="1600" dirty="0">
                <a:solidFill>
                  <a:schemeClr val="tx1"/>
                </a:solidFill>
              </a:rPr>
              <a:t>data, </a:t>
            </a:r>
            <a:r>
              <a:rPr lang="en-US" sz="1600" dirty="0" err="1">
                <a:solidFill>
                  <a:schemeClr val="tx1"/>
                </a:solidFill>
              </a:rPr>
              <a:t>seperti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backups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i="1" dirty="0">
                <a:solidFill>
                  <a:schemeClr val="tx1"/>
                </a:solidFill>
              </a:rPr>
              <a:t>redundant disk system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Acceptable logins and operating process performances</a:t>
            </a:r>
            <a:endParaRPr lang="en-US" sz="1600" dirty="0">
              <a:solidFill>
                <a:schemeClr val="tx1"/>
              </a:solidFill>
            </a:endParaRPr>
          </a:p>
          <a:p>
            <a:pPr lvl="0"/>
            <a:r>
              <a:rPr lang="en-US" sz="1600" i="1" dirty="0">
                <a:solidFill>
                  <a:schemeClr val="tx1"/>
                </a:solidFill>
              </a:rPr>
              <a:t>Reliable and interoperable security processes and network security mechanisms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 </a:t>
            </a:r>
          </a:p>
          <a:p>
            <a:pPr algn="just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0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c. </a:t>
            </a:r>
            <a:r>
              <a:rPr lang="en-US" b="1" i="1" dirty="0"/>
              <a:t>Loss of Privacy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Bahaya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dengan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hilangnya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Privacy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atau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karena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menyerahkan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dokumen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dianggap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penting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rahasia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kepada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pihak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penyedia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pelayanan</a:t>
            </a:r>
            <a:r>
              <a:rPr lang="en-US" dirty="0">
                <a:solidFill>
                  <a:schemeClr val="tx1"/>
                </a:solidFill>
              </a:rPr>
              <a:t>. Hal </a:t>
            </a:r>
            <a:r>
              <a:rPr lang="en-US" dirty="0" err="1">
                <a:solidFill>
                  <a:schemeClr val="tx1"/>
                </a:solidFill>
              </a:rPr>
              <a:t>ini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cukup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membahayakan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bila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kebocoran</a:t>
            </a:r>
            <a:r>
              <a:rPr lang="en-US" dirty="0">
                <a:solidFill>
                  <a:schemeClr val="tx1"/>
                </a:solidFill>
              </a:rPr>
              <a:t> data. </a:t>
            </a:r>
            <a:r>
              <a:rPr lang="en-US" dirty="0" err="1">
                <a:solidFill>
                  <a:schemeClr val="tx1"/>
                </a:solidFill>
              </a:rPr>
              <a:t>Selain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– 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pribadi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milik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pengguna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sudah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dapat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terjamin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lagi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kerahasiannya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7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474</TotalTime>
  <Words>207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0-Blanko-PPT-sesi-1 Baru (3)</vt:lpstr>
      <vt:lpstr>Syefira Salsabila </vt:lpstr>
      <vt:lpstr>PELAJARILAH MATERI DIBAWAH INI SEBAGAI BAHAN UTS</vt:lpstr>
      <vt:lpstr>Apa itu cloud computing? </vt:lpstr>
      <vt:lpstr>Diagram konseptual dari Komputasi awan</vt:lpstr>
      <vt:lpstr>Deployment model </vt:lpstr>
      <vt:lpstr>Layers of Cloud Computing </vt:lpstr>
      <vt:lpstr>komunikasi pada cloud computing dikatakan aman jika telah memastikan beberapa hal</vt:lpstr>
      <vt:lpstr>c. Loss of Privacy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CHAIRUL</cp:lastModifiedBy>
  <cp:revision>57</cp:revision>
  <dcterms:created xsi:type="dcterms:W3CDTF">2019-09-17T08:27:08Z</dcterms:created>
  <dcterms:modified xsi:type="dcterms:W3CDTF">2020-04-11T17:21:54Z</dcterms:modified>
</cp:coreProperties>
</file>