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62" r:id="rId2"/>
    <p:sldId id="260"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64" r:id="rId22"/>
    <p:sldId id="26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b="1" dirty="0"/>
              <a:t>PUSAT INVESTASI</a:t>
            </a:r>
            <a:endParaRPr lang="en-US" sz="3600" b="1" dirty="0"/>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smtClean="0">
                <a:solidFill>
                  <a:schemeClr val="bg1"/>
                </a:solidFill>
                <a:effectLst>
                  <a:outerShdw blurRad="38100" dist="38100" dir="2700000" algn="tl">
                    <a:srgbClr val="000000">
                      <a:alpha val="43137"/>
                    </a:srgbClr>
                  </a:outerShdw>
                </a:effectLst>
              </a:rPr>
              <a:t>FAKULTAS EKONOMI DAN BISNIS </a:t>
            </a:r>
          </a:p>
          <a:p>
            <a:r>
              <a:rPr lang="en-US" sz="1800" b="1" dirty="0" smtClean="0">
                <a:solidFill>
                  <a:schemeClr val="bg1"/>
                </a:solidFill>
                <a:effectLst>
                  <a:outerShdw blurRad="38100" dist="38100" dir="2700000" algn="tl">
                    <a:srgbClr val="000000">
                      <a:alpha val="43137"/>
                    </a:srgbClr>
                  </a:outerShdw>
                </a:effectLst>
              </a:rPr>
              <a:t>UNIVERSITAS </a:t>
            </a:r>
            <a:r>
              <a:rPr lang="en-US" sz="1800" b="1" dirty="0" smtClean="0">
                <a:solidFill>
                  <a:schemeClr val="bg1"/>
                </a:solidFill>
                <a:effectLst>
                  <a:outerShdw blurRad="38100" dist="38100" dir="2700000" algn="tl">
                    <a:srgbClr val="000000">
                      <a:alpha val="43137"/>
                    </a:srgbClr>
                  </a:outerShdw>
                </a:effectLst>
              </a:rPr>
              <a:t>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EBA 504</a:t>
            </a:r>
            <a:endParaRPr lang="en-US" sz="2000" dirty="0" smtClean="0"/>
          </a:p>
          <a:p>
            <a:endParaRPr lang="id-ID" sz="2000" dirty="0" smtClean="0"/>
          </a:p>
          <a:p>
            <a:endParaRPr lang="id-ID" sz="2000" dirty="0"/>
          </a:p>
          <a:p>
            <a:r>
              <a:rPr lang="en-US" sz="2000" dirty="0" smtClean="0"/>
              <a:t>SPM</a:t>
            </a:r>
            <a:endParaRPr lang="en-US" sz="2000" dirty="0" smtClean="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a:t>
            </a:r>
            <a:r>
              <a:rPr lang="en-US" b="1" dirty="0" smtClean="0">
                <a:effectLst>
                  <a:outerShdw blurRad="38100" dist="38100" dir="2700000" algn="tl">
                    <a:srgbClr val="000000">
                      <a:alpha val="43137"/>
                    </a:srgbClr>
                  </a:outerShdw>
                </a:effectLst>
              </a:rPr>
              <a:t>#6</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98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1625"/>
            <a:ext cx="7772400" cy="1039813"/>
          </a:xfrm>
        </p:spPr>
        <p:txBody>
          <a:bodyPr/>
          <a:lstStyle/>
          <a:p>
            <a:pPr marL="838200" indent="-838200" eaLnBrk="1" hangingPunct="1"/>
            <a:r>
              <a:rPr lang="fi-FI" sz="3200" smtClean="0">
                <a:solidFill>
                  <a:schemeClr val="tx1"/>
                </a:solidFill>
              </a:rPr>
              <a:t>Persediaan</a:t>
            </a:r>
            <a:endParaRPr lang="en-US" sz="3200" smtClean="0">
              <a:solidFill>
                <a:schemeClr val="tx1"/>
              </a:solidFill>
            </a:endParaRPr>
          </a:p>
        </p:txBody>
      </p:sp>
      <p:sp>
        <p:nvSpPr>
          <p:cNvPr id="11267" name="Rectangle 3"/>
          <p:cNvSpPr>
            <a:spLocks noGrp="1" noChangeArrowheads="1"/>
          </p:cNvSpPr>
          <p:nvPr>
            <p:ph type="body" idx="1"/>
          </p:nvPr>
        </p:nvSpPr>
        <p:spPr>
          <a:xfrm>
            <a:off x="685800" y="1285875"/>
            <a:ext cx="7772400" cy="4810125"/>
          </a:xfrm>
        </p:spPr>
        <p:txBody>
          <a:bodyPr/>
          <a:lstStyle/>
          <a:p>
            <a:pPr eaLnBrk="1" hangingPunct="1"/>
            <a:r>
              <a:rPr lang="fi-FI" sz="2400" smtClean="0"/>
              <a:t>Persediaan biasanya diperlakukan seperti piutang, biasanya dicatat pad jumlah akhir periode meskipun rata-rata antar periode lebih baik secara konseptual.</a:t>
            </a:r>
          </a:p>
          <a:p>
            <a:pPr eaLnBrk="1" hangingPunct="1">
              <a:buFontTx/>
              <a:buNone/>
            </a:pPr>
            <a:endParaRPr lang="fi-FI" sz="2400" smtClean="0"/>
          </a:p>
          <a:p>
            <a:pPr eaLnBrk="1" hangingPunct="1"/>
            <a:r>
              <a:rPr lang="fi-FI" sz="2400" smtClean="0"/>
              <a:t>Beberapa perusahaan mengurangkan unsur utang pada persediaan dengan dasar bahwa utang  mencerminkan pembiayaan sebagian dari persediaan oleh pemasok</a:t>
            </a:r>
            <a:endParaRPr lang="en-US" sz="2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1625"/>
            <a:ext cx="7772400" cy="966788"/>
          </a:xfrm>
        </p:spPr>
        <p:txBody>
          <a:bodyPr/>
          <a:lstStyle/>
          <a:p>
            <a:pPr eaLnBrk="1" hangingPunct="1"/>
            <a:r>
              <a:rPr lang="fi-FI" sz="3200" smtClean="0">
                <a:solidFill>
                  <a:schemeClr val="tx1"/>
                </a:solidFill>
              </a:rPr>
              <a:t>Modal kerja secara umum</a:t>
            </a:r>
            <a:endParaRPr lang="en-US" sz="3200" smtClean="0">
              <a:solidFill>
                <a:schemeClr val="tx1"/>
              </a:solidFill>
            </a:endParaRPr>
          </a:p>
        </p:txBody>
      </p:sp>
      <p:sp>
        <p:nvSpPr>
          <p:cNvPr id="12291" name="Rectangle 3"/>
          <p:cNvSpPr>
            <a:spLocks noGrp="1" noChangeArrowheads="1"/>
          </p:cNvSpPr>
          <p:nvPr>
            <p:ph type="body" idx="1"/>
          </p:nvPr>
        </p:nvSpPr>
        <p:spPr>
          <a:xfrm>
            <a:off x="685800" y="1341438"/>
            <a:ext cx="7772400" cy="4754562"/>
          </a:xfrm>
        </p:spPr>
        <p:txBody>
          <a:bodyPr/>
          <a:lstStyle/>
          <a:p>
            <a:pPr marL="609600" indent="-609600" eaLnBrk="1" hangingPunct="1"/>
            <a:r>
              <a:rPr lang="fi-FI" sz="1800" smtClean="0"/>
              <a:t>Perlakuan terhadap modal kerja :</a:t>
            </a:r>
          </a:p>
          <a:p>
            <a:pPr marL="1009650" lvl="1" indent="-609600" eaLnBrk="1" hangingPunct="1"/>
            <a:r>
              <a:rPr lang="fi-FI" sz="1800" smtClean="0"/>
              <a:t>Perusahaan memasukkan seluruh aktiva lancar ke dalam basis investasi dengan tidak mengeliminasi kewajiban lancar</a:t>
            </a:r>
          </a:p>
          <a:p>
            <a:pPr marL="1009650" lvl="1" indent="-609600" eaLnBrk="1" hangingPunct="1">
              <a:buFontTx/>
              <a:buNone/>
            </a:pPr>
            <a:endParaRPr lang="fi-FI" sz="1800" smtClean="0"/>
          </a:p>
          <a:p>
            <a:pPr marL="1009650" lvl="1" indent="-609600" eaLnBrk="1" hangingPunct="1"/>
            <a:r>
              <a:rPr lang="fi-FI" sz="1800" smtClean="0"/>
              <a:t>Seluruh kewajiban lancar dapat dikurangkan dari aset lancar </a:t>
            </a:r>
          </a:p>
          <a:p>
            <a:pPr marL="609600" indent="-609600" eaLnBrk="1" hangingPunct="1">
              <a:buFontTx/>
              <a:buNone/>
            </a:pPr>
            <a:endParaRPr lang="fi-FI" sz="1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1625"/>
            <a:ext cx="7772400" cy="912813"/>
          </a:xfrm>
        </p:spPr>
        <p:txBody>
          <a:bodyPr/>
          <a:lstStyle/>
          <a:p>
            <a:pPr marL="838200" indent="-838200" eaLnBrk="1" hangingPunct="1"/>
            <a:r>
              <a:rPr lang="fi-FI" sz="2800" smtClean="0">
                <a:solidFill>
                  <a:schemeClr val="tx1"/>
                </a:solidFill>
              </a:rPr>
              <a:t>Properti, Pabrik, dan Peralatan </a:t>
            </a:r>
            <a:endParaRPr lang="en-US" sz="2800" smtClean="0">
              <a:solidFill>
                <a:schemeClr val="tx1"/>
              </a:solidFill>
            </a:endParaRPr>
          </a:p>
        </p:txBody>
      </p:sp>
      <p:sp>
        <p:nvSpPr>
          <p:cNvPr id="13315" name="Rectangle 3"/>
          <p:cNvSpPr>
            <a:spLocks noGrp="1" noChangeArrowheads="1"/>
          </p:cNvSpPr>
          <p:nvPr>
            <p:ph type="body" idx="1"/>
          </p:nvPr>
        </p:nvSpPr>
        <p:spPr>
          <a:xfrm>
            <a:off x="900113" y="1143000"/>
            <a:ext cx="7772400" cy="4953000"/>
          </a:xfrm>
        </p:spPr>
        <p:txBody>
          <a:bodyPr/>
          <a:lstStyle/>
          <a:p>
            <a:pPr eaLnBrk="1" hangingPunct="1">
              <a:lnSpc>
                <a:spcPct val="80000"/>
              </a:lnSpc>
            </a:pPr>
            <a:endParaRPr lang="fi-FI" sz="1400" smtClean="0"/>
          </a:p>
          <a:p>
            <a:pPr eaLnBrk="1" hangingPunct="1">
              <a:lnSpc>
                <a:spcPct val="80000"/>
              </a:lnSpc>
              <a:buFontTx/>
              <a:buNone/>
            </a:pPr>
            <a:r>
              <a:rPr lang="fi-FI" sz="2400" smtClean="0"/>
              <a:t>Akuisisi peralatan baru</a:t>
            </a:r>
          </a:p>
          <a:p>
            <a:pPr eaLnBrk="1" hangingPunct="1">
              <a:lnSpc>
                <a:spcPct val="80000"/>
              </a:lnSpc>
              <a:buFontTx/>
              <a:buNone/>
            </a:pPr>
            <a:r>
              <a:rPr lang="fi-FI" sz="1400" smtClean="0"/>
              <a:t>	misal :</a:t>
            </a:r>
          </a:p>
          <a:p>
            <a:pPr eaLnBrk="1" hangingPunct="1">
              <a:lnSpc>
                <a:spcPct val="80000"/>
              </a:lnSpc>
              <a:buFontTx/>
              <a:buNone/>
            </a:pPr>
            <a:r>
              <a:rPr lang="fi-FI" sz="1400" smtClean="0"/>
              <a:t>	perusahaan membeli mesin baru $ 100.000</a:t>
            </a:r>
          </a:p>
          <a:p>
            <a:pPr eaLnBrk="1" hangingPunct="1">
              <a:lnSpc>
                <a:spcPct val="80000"/>
              </a:lnSpc>
              <a:buFontTx/>
              <a:buNone/>
            </a:pPr>
            <a:r>
              <a:rPr lang="fi-FI" sz="1400" smtClean="0"/>
              <a:t>	mesin diperkirakan menghasilkan penghematan sebesar $27.000 pertahun</a:t>
            </a:r>
          </a:p>
          <a:p>
            <a:pPr eaLnBrk="1" hangingPunct="1">
              <a:lnSpc>
                <a:spcPct val="80000"/>
              </a:lnSpc>
              <a:buFontTx/>
              <a:buNone/>
            </a:pPr>
            <a:endParaRPr lang="fi-FI" sz="1400" smtClean="0"/>
          </a:p>
          <a:p>
            <a:pPr eaLnBrk="1" hangingPunct="1">
              <a:lnSpc>
                <a:spcPct val="80000"/>
              </a:lnSpc>
              <a:buFontTx/>
              <a:buNone/>
            </a:pPr>
            <a:r>
              <a:rPr lang="fi-FI" sz="1400" smtClean="0"/>
              <a:t>	Maka perhitungan ekonomi :</a:t>
            </a:r>
          </a:p>
          <a:p>
            <a:pPr eaLnBrk="1" hangingPunct="1">
              <a:lnSpc>
                <a:spcPct val="80000"/>
              </a:lnSpc>
              <a:buFontTx/>
              <a:buNone/>
            </a:pPr>
            <a:endParaRPr lang="fi-FI" sz="1400" smtClean="0"/>
          </a:p>
          <a:p>
            <a:pPr eaLnBrk="1" hangingPunct="1">
              <a:lnSpc>
                <a:spcPct val="80000"/>
              </a:lnSpc>
              <a:buFontTx/>
              <a:buNone/>
            </a:pPr>
            <a:r>
              <a:rPr lang="fi-FI" sz="1400" smtClean="0"/>
              <a:t>	Investasi pada mesin			     	      100</a:t>
            </a:r>
          </a:p>
          <a:p>
            <a:pPr eaLnBrk="1" hangingPunct="1">
              <a:lnSpc>
                <a:spcPct val="80000"/>
              </a:lnSpc>
              <a:buFontTx/>
              <a:buNone/>
            </a:pPr>
            <a:r>
              <a:rPr lang="fi-FI" sz="1400" smtClean="0"/>
              <a:t>	Masa manfaat 5 tahun</a:t>
            </a:r>
          </a:p>
          <a:p>
            <a:pPr eaLnBrk="1" hangingPunct="1">
              <a:lnSpc>
                <a:spcPct val="80000"/>
              </a:lnSpc>
              <a:buFontTx/>
              <a:buNone/>
            </a:pPr>
            <a:r>
              <a:rPr lang="fi-FI" sz="1400" smtClean="0"/>
              <a:t>	Arus kas masuk 27.000</a:t>
            </a:r>
          </a:p>
          <a:p>
            <a:pPr eaLnBrk="1" hangingPunct="1">
              <a:lnSpc>
                <a:spcPct val="80000"/>
              </a:lnSpc>
              <a:buFontTx/>
              <a:buNone/>
            </a:pPr>
            <a:r>
              <a:rPr lang="fi-FI" sz="1400" smtClean="0"/>
              <a:t>	Present value pada tingkat bunga 10%</a:t>
            </a:r>
          </a:p>
          <a:p>
            <a:pPr eaLnBrk="1" hangingPunct="1">
              <a:lnSpc>
                <a:spcPct val="80000"/>
              </a:lnSpc>
              <a:buFontTx/>
              <a:buNone/>
            </a:pPr>
            <a:r>
              <a:rPr lang="fi-FI" sz="1400" smtClean="0"/>
              <a:t>	dari arus kas masuk (27.000 x 3,971)		       </a:t>
            </a:r>
            <a:r>
              <a:rPr lang="fi-FI" sz="1400" u="sng" smtClean="0"/>
              <a:t>102,4</a:t>
            </a:r>
          </a:p>
          <a:p>
            <a:pPr eaLnBrk="1" hangingPunct="1">
              <a:lnSpc>
                <a:spcPct val="80000"/>
              </a:lnSpc>
              <a:buFontTx/>
              <a:buNone/>
            </a:pPr>
            <a:r>
              <a:rPr lang="fi-FI" sz="1400" smtClean="0"/>
              <a:t>	Net present value				           2,4</a:t>
            </a:r>
          </a:p>
          <a:p>
            <a:pPr eaLnBrk="1" hangingPunct="1">
              <a:lnSpc>
                <a:spcPct val="80000"/>
              </a:lnSpc>
              <a:buFontTx/>
              <a:buNone/>
            </a:pPr>
            <a:endParaRPr lang="fi-FI" sz="1400" smtClean="0"/>
          </a:p>
          <a:p>
            <a:pPr eaLnBrk="1" hangingPunct="1">
              <a:lnSpc>
                <a:spcPct val="80000"/>
              </a:lnSpc>
              <a:buFontTx/>
              <a:buNone/>
            </a:pPr>
            <a:r>
              <a:rPr lang="fi-FI" sz="1400" smtClean="0"/>
              <a:t>	Keputusan 	= Membeli mesin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1625"/>
            <a:ext cx="7772400" cy="606425"/>
          </a:xfrm>
        </p:spPr>
        <p:txBody>
          <a:bodyPr/>
          <a:lstStyle/>
          <a:p>
            <a:pPr marL="838200" indent="-838200" eaLnBrk="1" hangingPunct="1"/>
            <a:r>
              <a:rPr lang="fi-FI" sz="2800" smtClean="0">
                <a:solidFill>
                  <a:schemeClr val="tx1"/>
                </a:solidFill>
              </a:rPr>
              <a:t>Properti, Pabrik, dan Peralatan </a:t>
            </a:r>
            <a:endParaRPr lang="en-US" sz="2800" smtClean="0">
              <a:solidFill>
                <a:schemeClr val="tx1"/>
              </a:solidFill>
            </a:endParaRPr>
          </a:p>
        </p:txBody>
      </p:sp>
      <p:sp>
        <p:nvSpPr>
          <p:cNvPr id="14339" name="Rectangle 3"/>
          <p:cNvSpPr>
            <a:spLocks noGrp="1" noChangeArrowheads="1"/>
          </p:cNvSpPr>
          <p:nvPr>
            <p:ph type="body" idx="1"/>
          </p:nvPr>
        </p:nvSpPr>
        <p:spPr>
          <a:xfrm>
            <a:off x="0" y="1428750"/>
            <a:ext cx="9144000" cy="5095875"/>
          </a:xfrm>
        </p:spPr>
        <p:txBody>
          <a:bodyPr/>
          <a:lstStyle/>
          <a:p>
            <a:pPr eaLnBrk="1" hangingPunct="1">
              <a:lnSpc>
                <a:spcPct val="80000"/>
              </a:lnSpc>
              <a:buFontTx/>
              <a:buNone/>
            </a:pPr>
            <a:r>
              <a:rPr lang="fi-FI" sz="1200" smtClean="0"/>
              <a:t>Dampak akuisisi terhadap laporan keuangan</a:t>
            </a:r>
          </a:p>
          <a:p>
            <a:pPr eaLnBrk="1" hangingPunct="1">
              <a:lnSpc>
                <a:spcPct val="80000"/>
              </a:lnSpc>
              <a:buFontTx/>
              <a:buNone/>
            </a:pPr>
            <a:endParaRPr lang="fi-FI" sz="1200" smtClean="0"/>
          </a:p>
          <a:p>
            <a:pPr eaLnBrk="1" hangingPunct="1">
              <a:lnSpc>
                <a:spcPct val="80000"/>
              </a:lnSpc>
              <a:buFontTx/>
              <a:buNone/>
            </a:pPr>
            <a:r>
              <a:rPr lang="fi-FI" sz="1200" smtClean="0"/>
              <a:t>Tahun 	Nilai Buku 		Pendapatan	beban modal	EVA		ROI</a:t>
            </a:r>
          </a:p>
          <a:p>
            <a:pPr eaLnBrk="1" hangingPunct="1">
              <a:lnSpc>
                <a:spcPct val="80000"/>
              </a:lnSpc>
              <a:buFontTx/>
              <a:buNone/>
            </a:pPr>
            <a:r>
              <a:rPr lang="fi-FI" sz="1200" smtClean="0"/>
              <a:t>		awal tahun	Tambahan</a:t>
            </a:r>
          </a:p>
          <a:p>
            <a:pPr eaLnBrk="1" hangingPunct="1">
              <a:lnSpc>
                <a:spcPct val="80000"/>
              </a:lnSpc>
              <a:buFontTx/>
              <a:buNone/>
            </a:pPr>
            <a:endParaRPr lang="fi-FI" sz="1200" smtClean="0"/>
          </a:p>
          <a:p>
            <a:pPr eaLnBrk="1" hangingPunct="1">
              <a:lnSpc>
                <a:spcPct val="80000"/>
              </a:lnSpc>
              <a:buFontTx/>
              <a:buNone/>
            </a:pPr>
            <a:r>
              <a:rPr lang="fi-FI" sz="1200" smtClean="0"/>
              <a:t>1		100		7		10		-3		7%</a:t>
            </a:r>
          </a:p>
          <a:p>
            <a:pPr eaLnBrk="1" hangingPunct="1">
              <a:lnSpc>
                <a:spcPct val="80000"/>
              </a:lnSpc>
              <a:buFontTx/>
              <a:buNone/>
            </a:pPr>
            <a:r>
              <a:rPr lang="fi-FI" sz="1200" smtClean="0"/>
              <a:t>2		80		7		8		-1		9</a:t>
            </a:r>
          </a:p>
          <a:p>
            <a:pPr eaLnBrk="1" hangingPunct="1">
              <a:lnSpc>
                <a:spcPct val="80000"/>
              </a:lnSpc>
              <a:buFontTx/>
              <a:buNone/>
            </a:pPr>
            <a:r>
              <a:rPr lang="fi-FI" sz="1200" smtClean="0"/>
              <a:t>3		60		7		6		1		12</a:t>
            </a:r>
          </a:p>
          <a:p>
            <a:pPr eaLnBrk="1" hangingPunct="1">
              <a:lnSpc>
                <a:spcPct val="80000"/>
              </a:lnSpc>
              <a:buFontTx/>
              <a:buNone/>
            </a:pPr>
            <a:r>
              <a:rPr lang="fi-FI" sz="1200" smtClean="0"/>
              <a:t>4		40		7		4		3		18</a:t>
            </a:r>
          </a:p>
          <a:p>
            <a:pPr eaLnBrk="1" hangingPunct="1">
              <a:lnSpc>
                <a:spcPct val="80000"/>
              </a:lnSpc>
              <a:buFontTx/>
              <a:buNone/>
            </a:pPr>
            <a:r>
              <a:rPr lang="fi-FI" sz="1200" smtClean="0"/>
              <a:t>5		20		7		2		5		35</a:t>
            </a:r>
          </a:p>
          <a:p>
            <a:pPr eaLnBrk="1" hangingPunct="1">
              <a:lnSpc>
                <a:spcPct val="80000"/>
              </a:lnSpc>
              <a:buFontTx/>
              <a:buNone/>
            </a:pPr>
            <a:endParaRPr lang="fi-FI" sz="1200" smtClean="0"/>
          </a:p>
          <a:p>
            <a:pPr eaLnBrk="1" hangingPunct="1">
              <a:lnSpc>
                <a:spcPct val="80000"/>
              </a:lnSpc>
              <a:buFontTx/>
              <a:buNone/>
            </a:pPr>
            <a:endParaRPr lang="fi-FI" sz="1200" smtClean="0"/>
          </a:p>
          <a:p>
            <a:pPr eaLnBrk="1" hangingPunct="1">
              <a:lnSpc>
                <a:spcPct val="80000"/>
              </a:lnSpc>
              <a:buFontTx/>
              <a:buNone/>
            </a:pPr>
            <a:r>
              <a:rPr lang="fi-FI" sz="1200" smtClean="0"/>
              <a:t>Catatan :</a:t>
            </a:r>
          </a:p>
          <a:p>
            <a:pPr eaLnBrk="1" hangingPunct="1">
              <a:lnSpc>
                <a:spcPct val="80000"/>
              </a:lnSpc>
              <a:buFontTx/>
              <a:buNone/>
            </a:pPr>
            <a:endParaRPr lang="fi-FI" sz="1200" smtClean="0"/>
          </a:p>
          <a:p>
            <a:pPr eaLnBrk="1" hangingPunct="1">
              <a:lnSpc>
                <a:spcPct val="80000"/>
              </a:lnSpc>
              <a:buFontTx/>
              <a:buNone/>
            </a:pPr>
            <a:r>
              <a:rPr lang="fi-FI" sz="1200" smtClean="0"/>
              <a:t>Pendapatan tambahan : 27.000 (arus kas masuk) – 20.000 (depresiasi) = 7.000</a:t>
            </a:r>
          </a:p>
          <a:p>
            <a:pPr eaLnBrk="1" hangingPunct="1">
              <a:lnSpc>
                <a:spcPct val="80000"/>
              </a:lnSpc>
              <a:buFontTx/>
              <a:buNone/>
            </a:pPr>
            <a:r>
              <a:rPr lang="fi-FI" sz="1200" smtClean="0"/>
              <a:t>Beban Modal = 10% nilai buku awal</a:t>
            </a:r>
          </a:p>
          <a:p>
            <a:pPr eaLnBrk="1" hangingPunct="1">
              <a:lnSpc>
                <a:spcPct val="80000"/>
              </a:lnSpc>
              <a:buFontTx/>
              <a:buNone/>
            </a:pPr>
            <a:r>
              <a:rPr lang="fi-FI" sz="1200" smtClean="0"/>
              <a:t>Catatan : return sesungguhnya 11%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01625"/>
            <a:ext cx="7772400" cy="769938"/>
          </a:xfrm>
        </p:spPr>
        <p:txBody>
          <a:bodyPr/>
          <a:lstStyle/>
          <a:p>
            <a:r>
              <a:rPr lang="fi-FI" sz="2800" smtClean="0">
                <a:solidFill>
                  <a:schemeClr val="tx1"/>
                </a:solidFill>
              </a:rPr>
              <a:t>Properti, Pabrik, dan Peralatan </a:t>
            </a:r>
            <a:endParaRPr lang="en-US" sz="2800" smtClean="0"/>
          </a:p>
        </p:txBody>
      </p:sp>
      <p:sp>
        <p:nvSpPr>
          <p:cNvPr id="15363" name="Content Placeholder 2"/>
          <p:cNvSpPr>
            <a:spLocks noGrp="1"/>
          </p:cNvSpPr>
          <p:nvPr>
            <p:ph idx="1"/>
          </p:nvPr>
        </p:nvSpPr>
        <p:spPr>
          <a:xfrm>
            <a:off x="685800" y="1143000"/>
            <a:ext cx="7772400" cy="4953000"/>
          </a:xfrm>
        </p:spPr>
        <p:txBody>
          <a:bodyPr/>
          <a:lstStyle/>
          <a:p>
            <a:r>
              <a:rPr lang="en-US" sz="1800" smtClean="0"/>
              <a:t>Nilai buku kotor</a:t>
            </a:r>
          </a:p>
          <a:p>
            <a:pPr>
              <a:buFontTx/>
              <a:buNone/>
            </a:pPr>
            <a:r>
              <a:rPr lang="en-US" sz="1800" smtClean="0"/>
              <a:t>	ROI yang dihitung dengan nilai buku kotor akan meng understate return yang sebenarnya</a:t>
            </a:r>
          </a:p>
          <a:p>
            <a:pPr>
              <a:buFontTx/>
              <a:buNone/>
            </a:pPr>
            <a:endParaRPr lang="en-US" sz="1800" smtClean="0"/>
          </a:p>
          <a:p>
            <a:r>
              <a:rPr lang="en-US" sz="1800" smtClean="0"/>
              <a:t>Penggantian aset</a:t>
            </a:r>
          </a:p>
          <a:p>
            <a:pPr>
              <a:buFontTx/>
              <a:buNone/>
            </a:pPr>
            <a:r>
              <a:rPr lang="en-US" sz="1800" smtClean="0"/>
              <a:t>	Jika sebuah mesin baru akan menggantikan mesin yang telah ada yang masih memiliki nilai buku yang belum terdepresiasi (nilai sisa), kita tahu bahwa nilai sisa tersebut tidak relevan dengan analisis ekonomi atas pembelian yang diusulkan</a:t>
            </a:r>
          </a:p>
          <a:p>
            <a:pPr>
              <a:buFontTx/>
              <a:buNone/>
            </a:pPr>
            <a:endParaRPr lang="en-US" sz="1800" smtClean="0"/>
          </a:p>
          <a:p>
            <a:r>
              <a:rPr lang="en-US" sz="1800" smtClean="0"/>
              <a:t>Depresiasi anuitas</a:t>
            </a:r>
          </a:p>
          <a:p>
            <a:pPr>
              <a:buFontTx/>
              <a:buNone/>
            </a:pPr>
            <a:r>
              <a:rPr lang="en-US" sz="1800" smtClean="0"/>
              <a:t>	Depresiasi anuitas merupakan kebalikan dari depresiasi akselerasi yang nilai depresiasinya makin meningkat seiring dengan menurunnya nilai investasi</a:t>
            </a:r>
          </a:p>
          <a:p>
            <a:endParaRPr lang="en-US" sz="1800" smtClean="0"/>
          </a:p>
          <a:p>
            <a:pPr>
              <a:buFontTx/>
              <a:buNone/>
            </a:pPr>
            <a:r>
              <a:rPr lang="en-US" sz="180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301625"/>
            <a:ext cx="7772400" cy="984250"/>
          </a:xfrm>
        </p:spPr>
        <p:txBody>
          <a:bodyPr/>
          <a:lstStyle/>
          <a:p>
            <a:r>
              <a:rPr lang="en-US" sz="2800" smtClean="0">
                <a:solidFill>
                  <a:srgbClr val="FFC000"/>
                </a:solidFill>
              </a:rPr>
              <a:t>Aset-aset yang disewakan</a:t>
            </a:r>
          </a:p>
        </p:txBody>
      </p:sp>
      <p:sp>
        <p:nvSpPr>
          <p:cNvPr id="16387" name="Content Placeholder 2"/>
          <p:cNvSpPr>
            <a:spLocks noGrp="1"/>
          </p:cNvSpPr>
          <p:nvPr>
            <p:ph idx="1"/>
          </p:nvPr>
        </p:nvSpPr>
        <p:spPr>
          <a:xfrm>
            <a:off x="685800" y="1285875"/>
            <a:ext cx="7958138" cy="4810125"/>
          </a:xfrm>
        </p:spPr>
        <p:txBody>
          <a:bodyPr/>
          <a:lstStyle/>
          <a:p>
            <a:r>
              <a:rPr lang="en-US" sz="1400" smtClean="0"/>
              <a:t>Banyak perjanjian sewa merupakan perjanjian financial yang memberikan alternatif cara untuk menggunakan aset yang harus didapatkan dengan dana dari utang dan pembiayaan modal, seperti Financial lease atau penyewaan jangka panjang </a:t>
            </a:r>
          </a:p>
          <a:p>
            <a:pPr>
              <a:buFontTx/>
              <a:buNone/>
            </a:pPr>
            <a:endParaRPr lang="en-US" sz="1400" smtClean="0"/>
          </a:p>
          <a:p>
            <a:pPr>
              <a:buFontTx/>
              <a:buNone/>
            </a:pPr>
            <a:r>
              <a:rPr lang="en-US" sz="1400" smtClean="0"/>
              <a:t>Dampak penyewaan aset terhadap laporan laba rugi</a:t>
            </a:r>
          </a:p>
          <a:p>
            <a:pPr>
              <a:buFontTx/>
              <a:buNone/>
            </a:pPr>
            <a:r>
              <a:rPr lang="en-US" sz="1400" smtClean="0"/>
              <a:t>	</a:t>
            </a:r>
          </a:p>
          <a:p>
            <a:pPr>
              <a:buFontTx/>
              <a:buNone/>
            </a:pPr>
            <a:r>
              <a:rPr lang="en-US" sz="1400" smtClean="0"/>
              <a:t>					aset bukan sewa		aset sewa</a:t>
            </a:r>
          </a:p>
          <a:p>
            <a:pPr>
              <a:buFontTx/>
              <a:buNone/>
            </a:pPr>
            <a:r>
              <a:rPr lang="en-US" sz="1400" smtClean="0"/>
              <a:t>Pendapatan				1.000		      1.000	</a:t>
            </a:r>
          </a:p>
          <a:p>
            <a:pPr>
              <a:buFontTx/>
              <a:buNone/>
            </a:pPr>
            <a:r>
              <a:rPr lang="en-US" sz="1400" smtClean="0"/>
              <a:t>Pengeluaran selain depresiasi	850		      850</a:t>
            </a:r>
          </a:p>
          <a:p>
            <a:pPr>
              <a:buFontTx/>
              <a:buNone/>
            </a:pPr>
            <a:r>
              <a:rPr lang="en-US" sz="1400" smtClean="0"/>
              <a:t>Depresiasi			</a:t>
            </a:r>
            <a:r>
              <a:rPr lang="en-US" sz="1400" u="sng" smtClean="0"/>
              <a:t>  50</a:t>
            </a:r>
            <a:r>
              <a:rPr lang="en-US" sz="1400" smtClean="0"/>
              <a:t>	   900</a:t>
            </a:r>
          </a:p>
          <a:p>
            <a:pPr>
              <a:buFontTx/>
              <a:buNone/>
            </a:pPr>
            <a:r>
              <a:rPr lang="en-US" sz="1400" smtClean="0"/>
              <a:t>Beban sewa					</a:t>
            </a:r>
            <a:r>
              <a:rPr lang="en-US" sz="1400" u="sng" smtClean="0"/>
              <a:t>        60</a:t>
            </a:r>
            <a:r>
              <a:rPr lang="en-US" sz="1400" smtClean="0"/>
              <a:t>	</a:t>
            </a:r>
            <a:r>
              <a:rPr lang="en-US" sz="1400" u="sng" smtClean="0"/>
              <a:t>        910</a:t>
            </a:r>
          </a:p>
          <a:p>
            <a:pPr>
              <a:buFontTx/>
              <a:buNone/>
            </a:pPr>
            <a:r>
              <a:rPr lang="en-US" sz="1400" smtClean="0"/>
              <a:t>Pendapatan sebelum pajak			   100		          90			</a:t>
            </a:r>
          </a:p>
          <a:p>
            <a:pPr>
              <a:buFontTx/>
              <a:buNone/>
            </a:pPr>
            <a:r>
              <a:rPr lang="en-US" sz="1400" smtClean="0"/>
              <a:t>Beban modal 	10% x 500		</a:t>
            </a:r>
            <a:r>
              <a:rPr lang="en-US" sz="1400" u="sng" smtClean="0"/>
              <a:t>     50</a:t>
            </a:r>
            <a:r>
              <a:rPr lang="en-US" sz="1400" smtClean="0"/>
              <a:t>		          </a:t>
            </a:r>
          </a:p>
          <a:p>
            <a:pPr>
              <a:buFontTx/>
              <a:buNone/>
            </a:pPr>
            <a:r>
              <a:rPr lang="en-US" sz="1400" smtClean="0"/>
              <a:t>			10% x 200				</a:t>
            </a:r>
            <a:r>
              <a:rPr lang="en-US" sz="1400" u="sng" smtClean="0"/>
              <a:t>          20</a:t>
            </a:r>
          </a:p>
          <a:p>
            <a:pPr>
              <a:buFontTx/>
              <a:buNone/>
            </a:pPr>
            <a:endParaRPr lang="en-US" sz="1400" smtClean="0"/>
          </a:p>
          <a:p>
            <a:pPr>
              <a:buFontTx/>
              <a:buNone/>
            </a:pPr>
            <a:r>
              <a:rPr lang="en-US" sz="1400" smtClean="0"/>
              <a:t>EVA					     50		          70</a:t>
            </a:r>
          </a:p>
          <a:p>
            <a:pPr>
              <a:buFontTx/>
              <a:buNone/>
            </a:pPr>
            <a:r>
              <a:rPr lang="en-US" sz="1400" smtClean="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01625"/>
            <a:ext cx="7772400" cy="841375"/>
          </a:xfrm>
        </p:spPr>
        <p:txBody>
          <a:bodyPr/>
          <a:lstStyle/>
          <a:p>
            <a:r>
              <a:rPr lang="en-US" sz="3200" smtClean="0">
                <a:solidFill>
                  <a:srgbClr val="FFC000"/>
                </a:solidFill>
              </a:rPr>
              <a:t>Aset tidak terpakai</a:t>
            </a:r>
          </a:p>
        </p:txBody>
      </p:sp>
      <p:sp>
        <p:nvSpPr>
          <p:cNvPr id="17411" name="Content Placeholder 2"/>
          <p:cNvSpPr>
            <a:spLocks noGrp="1"/>
          </p:cNvSpPr>
          <p:nvPr>
            <p:ph idx="1"/>
          </p:nvPr>
        </p:nvSpPr>
        <p:spPr>
          <a:xfrm>
            <a:off x="685800" y="1214438"/>
            <a:ext cx="7772400" cy="4881562"/>
          </a:xfrm>
        </p:spPr>
        <p:txBody>
          <a:bodyPr/>
          <a:lstStyle/>
          <a:p>
            <a:r>
              <a:rPr lang="en-US" sz="2400" smtClean="0"/>
              <a:t>Jika suatu nilai usaha memiliki aset yang tidak terpakai yang dapat digunakan oleh unit lain maka ia dapat diperbolehkan untuk mengeluarkan aset tersebut dari basis unit lain</a:t>
            </a:r>
          </a:p>
          <a:p>
            <a:pPr>
              <a:buFontTx/>
              <a:buNone/>
            </a:pPr>
            <a:endParaRPr lang="en-US" sz="2400" smtClean="0"/>
          </a:p>
          <a:p>
            <a:r>
              <a:rPr lang="en-US" sz="2400" smtClean="0"/>
              <a:t>Tujuannya adalah mendorong para manajer unit usaha untuk melepas aset tak terpakai kepada unit lain yang mungkin memerlukannya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01625"/>
            <a:ext cx="7772400" cy="984250"/>
          </a:xfrm>
        </p:spPr>
        <p:txBody>
          <a:bodyPr/>
          <a:lstStyle/>
          <a:p>
            <a:r>
              <a:rPr lang="en-US" smtClean="0">
                <a:solidFill>
                  <a:srgbClr val="FFC000"/>
                </a:solidFill>
              </a:rPr>
              <a:t>Aset tidak berujud</a:t>
            </a:r>
          </a:p>
        </p:txBody>
      </p:sp>
      <p:sp>
        <p:nvSpPr>
          <p:cNvPr id="18435" name="Content Placeholder 2"/>
          <p:cNvSpPr>
            <a:spLocks noGrp="1"/>
          </p:cNvSpPr>
          <p:nvPr>
            <p:ph idx="1"/>
          </p:nvPr>
        </p:nvSpPr>
        <p:spPr>
          <a:xfrm>
            <a:off x="685800" y="1214438"/>
            <a:ext cx="7772400" cy="4881562"/>
          </a:xfrm>
        </p:spPr>
        <p:txBody>
          <a:bodyPr/>
          <a:lstStyle/>
          <a:p>
            <a:r>
              <a:rPr lang="en-US" smtClean="0"/>
              <a:t>Ada keuntungan dalam mengkapitalisasi aset tak beujud seperti R&amp;D dan pemasaran sebagai investasi jangka panjang dan kemudian mengamortisasinya selama masa manfaatnya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301625"/>
            <a:ext cx="7772400" cy="1055688"/>
          </a:xfrm>
        </p:spPr>
        <p:txBody>
          <a:bodyPr/>
          <a:lstStyle/>
          <a:p>
            <a:r>
              <a:rPr lang="en-US" sz="3200" smtClean="0">
                <a:solidFill>
                  <a:srgbClr val="FFC000"/>
                </a:solidFill>
              </a:rPr>
              <a:t>Kewajiban tidak lancar</a:t>
            </a:r>
          </a:p>
        </p:txBody>
      </p:sp>
      <p:sp>
        <p:nvSpPr>
          <p:cNvPr id="19459" name="Content Placeholder 2"/>
          <p:cNvSpPr>
            <a:spLocks noGrp="1"/>
          </p:cNvSpPr>
          <p:nvPr>
            <p:ph idx="1"/>
          </p:nvPr>
        </p:nvSpPr>
        <p:spPr/>
        <p:txBody>
          <a:bodyPr/>
          <a:lstStyle/>
          <a:p>
            <a:r>
              <a:rPr lang="en-US" smtClean="0"/>
              <a:t>Modal yang diperoleh melalui pinjaman diperhitungkan secara terpisah dan diperhitungkan EVA nya dilakukan berdasarkan aset yang diperoleh dari sumber utama perusahaan secara umum, bukan total aset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301625"/>
            <a:ext cx="7772400" cy="769938"/>
          </a:xfrm>
        </p:spPr>
        <p:txBody>
          <a:bodyPr/>
          <a:lstStyle/>
          <a:p>
            <a:r>
              <a:rPr lang="en-US" smtClean="0">
                <a:solidFill>
                  <a:srgbClr val="FFC000"/>
                </a:solidFill>
              </a:rPr>
              <a:t>Beban Modal</a:t>
            </a:r>
          </a:p>
        </p:txBody>
      </p:sp>
      <p:sp>
        <p:nvSpPr>
          <p:cNvPr id="20483" name="Content Placeholder 2"/>
          <p:cNvSpPr>
            <a:spLocks noGrp="1"/>
          </p:cNvSpPr>
          <p:nvPr>
            <p:ph idx="1"/>
          </p:nvPr>
        </p:nvSpPr>
        <p:spPr>
          <a:xfrm>
            <a:off x="685800" y="1500188"/>
            <a:ext cx="7772400" cy="4595812"/>
          </a:xfrm>
        </p:spPr>
        <p:txBody>
          <a:bodyPr/>
          <a:lstStyle/>
          <a:p>
            <a:r>
              <a:rPr lang="en-US" sz="2400" smtClean="0"/>
              <a:t>Kantor pusat perusahaan menetukan tarif yang digunakan untuk menghitung beban modal</a:t>
            </a:r>
          </a:p>
          <a:p>
            <a:pPr>
              <a:buFontTx/>
              <a:buNone/>
            </a:pPr>
            <a:endParaRPr lang="en-US" sz="2400" smtClean="0"/>
          </a:p>
          <a:p>
            <a:r>
              <a:rPr lang="en-US" sz="2400" smtClean="0"/>
              <a:t>Biasanya tarif tersebut ditetapkan sedemikian rupa di bawah estimasi biaya modal perusahaan sehingga EVA atas rata-rata unit usaha berada di atas nol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smtClean="0"/>
              <a:t>KEMAMPUAN AKHIR YANG DIHARAPKAN</a:t>
            </a:r>
            <a:endParaRPr lang="en-US" sz="2800" b="1" dirty="0"/>
          </a:p>
        </p:txBody>
      </p:sp>
      <p:sp>
        <p:nvSpPr>
          <p:cNvPr id="8" name="Content Placeholder 7"/>
          <p:cNvSpPr>
            <a:spLocks noGrp="1"/>
          </p:cNvSpPr>
          <p:nvPr>
            <p:ph idx="1"/>
          </p:nvPr>
        </p:nvSpPr>
        <p:spPr/>
        <p:txBody>
          <a:bodyPr/>
          <a:lstStyle/>
          <a:p>
            <a:r>
              <a:rPr lang="en-US" dirty="0" err="1"/>
              <a:t>Mampu</a:t>
            </a:r>
            <a:r>
              <a:rPr lang="en-US" dirty="0"/>
              <a:t> </a:t>
            </a:r>
            <a:r>
              <a:rPr lang="en-US" dirty="0" err="1"/>
              <a:t>menjelaskan</a:t>
            </a:r>
            <a:r>
              <a:rPr lang="en-US" dirty="0"/>
              <a:t> </a:t>
            </a:r>
            <a:r>
              <a:rPr lang="en-US" dirty="0" err="1"/>
              <a:t>pusat</a:t>
            </a:r>
            <a:r>
              <a:rPr lang="en-US" dirty="0"/>
              <a:t> </a:t>
            </a:r>
            <a:r>
              <a:rPr lang="en-US" dirty="0" err="1"/>
              <a:t>pertanggungjawaban</a:t>
            </a:r>
            <a:r>
              <a:rPr lang="en-US" dirty="0"/>
              <a:t> </a:t>
            </a:r>
            <a:r>
              <a:rPr lang="en-US" dirty="0" err="1"/>
              <a:t>investasi</a:t>
            </a:r>
            <a:r>
              <a:rPr lang="en-US" dirty="0"/>
              <a:t> &amp; </a:t>
            </a:r>
            <a:r>
              <a:rPr lang="en-US" dirty="0" err="1"/>
              <a:t>laba</a:t>
            </a:r>
            <a:r>
              <a:rPr lang="en-US" dirty="0"/>
              <a:t>, </a:t>
            </a:r>
            <a:r>
              <a:rPr lang="en-US" dirty="0" err="1"/>
              <a:t>serta</a:t>
            </a:r>
            <a:r>
              <a:rPr lang="en-US" dirty="0"/>
              <a:t> </a:t>
            </a:r>
            <a:r>
              <a:rPr lang="en-US" dirty="0" err="1"/>
              <a:t>bagaimana</a:t>
            </a:r>
            <a:r>
              <a:rPr lang="en-US" dirty="0"/>
              <a:t> </a:t>
            </a:r>
            <a:r>
              <a:rPr lang="en-US" dirty="0" err="1"/>
              <a:t>mengukur</a:t>
            </a:r>
            <a:r>
              <a:rPr lang="en-US" dirty="0"/>
              <a:t> </a:t>
            </a:r>
            <a:r>
              <a:rPr lang="en-US" dirty="0" err="1"/>
              <a:t>kinerja</a:t>
            </a:r>
            <a:r>
              <a:rPr lang="en-US" dirty="0"/>
              <a:t> </a:t>
            </a:r>
            <a:r>
              <a:rPr lang="en-US" dirty="0" err="1"/>
              <a:t>Pusat</a:t>
            </a:r>
            <a:r>
              <a:rPr lang="en-US" dirty="0"/>
              <a:t> </a:t>
            </a:r>
            <a:r>
              <a:rPr lang="en-US" dirty="0" err="1"/>
              <a:t>Laba</a:t>
            </a:r>
            <a:r>
              <a:rPr lang="en-US" dirty="0"/>
              <a:t> </a:t>
            </a:r>
            <a:r>
              <a:rPr lang="en-US" dirty="0" err="1"/>
              <a:t>dan</a:t>
            </a:r>
            <a:r>
              <a:rPr lang="en-US" dirty="0"/>
              <a:t> </a:t>
            </a:r>
            <a:r>
              <a:rPr lang="en-US" dirty="0" err="1"/>
              <a:t>Pusat</a:t>
            </a:r>
            <a:r>
              <a:rPr lang="en-US" dirty="0"/>
              <a:t> </a:t>
            </a:r>
            <a:r>
              <a:rPr lang="en-US" dirty="0" err="1"/>
              <a:t>Investasi</a:t>
            </a:r>
            <a:endParaRPr lang="en-US" dirty="0"/>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a:t>
            </a:fld>
            <a:endParaRPr lang="en-US"/>
          </a:p>
        </p:txBody>
      </p:sp>
    </p:spTree>
    <p:extLst>
      <p:ext uri="{BB962C8B-B14F-4D97-AF65-F5344CB8AC3E}">
        <p14:creationId xmlns:p14="http://schemas.microsoft.com/office/powerpoint/2010/main" val="3743941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01625"/>
            <a:ext cx="7772400" cy="1055688"/>
          </a:xfrm>
        </p:spPr>
        <p:txBody>
          <a:bodyPr/>
          <a:lstStyle/>
          <a:p>
            <a:r>
              <a:rPr lang="en-US" sz="2800" smtClean="0">
                <a:solidFill>
                  <a:srgbClr val="FFC000"/>
                </a:solidFill>
              </a:rPr>
              <a:t>Keunggulan EVA dibandingkan ROI</a:t>
            </a:r>
          </a:p>
        </p:txBody>
      </p:sp>
      <p:sp>
        <p:nvSpPr>
          <p:cNvPr id="21507" name="Content Placeholder 2"/>
          <p:cNvSpPr>
            <a:spLocks noGrp="1"/>
          </p:cNvSpPr>
          <p:nvPr>
            <p:ph idx="1"/>
          </p:nvPr>
        </p:nvSpPr>
        <p:spPr>
          <a:xfrm>
            <a:off x="685800" y="1500188"/>
            <a:ext cx="7772400" cy="4595812"/>
          </a:xfrm>
        </p:spPr>
        <p:txBody>
          <a:bodyPr/>
          <a:lstStyle/>
          <a:p>
            <a:r>
              <a:rPr lang="en-US" sz="1800" smtClean="0"/>
              <a:t>Seluruh unit usaha memiliki sasaran laba yang sama untuk perbandingan investasi</a:t>
            </a:r>
          </a:p>
          <a:p>
            <a:pPr>
              <a:buFontTx/>
              <a:buNone/>
            </a:pPr>
            <a:endParaRPr lang="en-US" sz="1800" smtClean="0"/>
          </a:p>
          <a:p>
            <a:r>
              <a:rPr lang="en-US" sz="1800" smtClean="0"/>
              <a:t>Dengan perhitungan EVA maka dapat diperhitungkan biaya modal yang akan merupakan suatu penurunan bagi pusat investasi</a:t>
            </a:r>
          </a:p>
          <a:p>
            <a:pPr>
              <a:buFontTx/>
              <a:buNone/>
            </a:pPr>
            <a:endParaRPr lang="en-US" sz="1800" smtClean="0"/>
          </a:p>
          <a:p>
            <a:r>
              <a:rPr lang="en-US" sz="1800" smtClean="0"/>
              <a:t>Tingkat suku bunga yang berbeda dapat digunakan untuk jenis aset yang berbeda pula</a:t>
            </a:r>
          </a:p>
          <a:p>
            <a:pPr>
              <a:buFontTx/>
              <a:buNone/>
            </a:pPr>
            <a:endParaRPr lang="en-US" sz="1800" smtClean="0"/>
          </a:p>
          <a:p>
            <a:r>
              <a:rPr lang="en-US" sz="1800" smtClean="0"/>
              <a:t>Memiliki korelasi yang kuat terhadap perubahan nilai pasar perusahaan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22</a:t>
            </a:fld>
            <a:endParaRPr lang="en-US"/>
          </a:p>
        </p:txBody>
      </p:sp>
    </p:spTree>
    <p:extLst>
      <p:ext uri="{BB962C8B-B14F-4D97-AF65-F5344CB8AC3E}">
        <p14:creationId xmlns:p14="http://schemas.microsoft.com/office/powerpoint/2010/main" val="385899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404813"/>
            <a:ext cx="7772400" cy="1182687"/>
          </a:xfrm>
        </p:spPr>
        <p:txBody>
          <a:bodyPr/>
          <a:lstStyle/>
          <a:p>
            <a:pPr algn="ctr" eaLnBrk="1" hangingPunct="1"/>
            <a:r>
              <a:rPr lang="en-US" sz="3200" smtClean="0">
                <a:solidFill>
                  <a:schemeClr val="tx1"/>
                </a:solidFill>
              </a:rPr>
              <a:t>Sasaran pembahasan</a:t>
            </a:r>
          </a:p>
        </p:txBody>
      </p:sp>
      <p:sp>
        <p:nvSpPr>
          <p:cNvPr id="4099" name="Rectangle 3"/>
          <p:cNvSpPr>
            <a:spLocks noGrp="1" noChangeArrowheads="1"/>
          </p:cNvSpPr>
          <p:nvPr>
            <p:ph type="body" idx="1"/>
          </p:nvPr>
        </p:nvSpPr>
        <p:spPr>
          <a:xfrm>
            <a:off x="611188" y="1500188"/>
            <a:ext cx="8064500" cy="4881562"/>
          </a:xfrm>
        </p:spPr>
        <p:txBody>
          <a:bodyPr/>
          <a:lstStyle/>
          <a:p>
            <a:pPr eaLnBrk="1" hangingPunct="1"/>
            <a:endParaRPr lang="en-US" sz="1800" smtClean="0"/>
          </a:p>
          <a:p>
            <a:pPr eaLnBrk="1" hangingPunct="1"/>
            <a:r>
              <a:rPr lang="en-US" sz="1800" smtClean="0"/>
              <a:t>Jenis aset yang digunakan dalam suatu pusat investasi</a:t>
            </a:r>
          </a:p>
          <a:p>
            <a:pPr eaLnBrk="1" hangingPunct="1">
              <a:buFontTx/>
              <a:buNone/>
            </a:pPr>
            <a:endParaRPr lang="en-US" sz="1800" smtClean="0"/>
          </a:p>
          <a:p>
            <a:pPr eaLnBrk="1" hangingPunct="1"/>
            <a:r>
              <a:rPr lang="en-US" sz="1800" smtClean="0"/>
              <a:t>ROI (Return On Investment) </a:t>
            </a:r>
          </a:p>
          <a:p>
            <a:pPr eaLnBrk="1" hangingPunct="1">
              <a:buFontTx/>
              <a:buNone/>
            </a:pPr>
            <a:endParaRPr lang="en-US" sz="1800" smtClean="0"/>
          </a:p>
          <a:p>
            <a:pPr eaLnBrk="1" hangingPunct="1"/>
            <a:r>
              <a:rPr lang="en-US" sz="1800" smtClean="0"/>
              <a:t>EVA (Economic Value Added)</a:t>
            </a:r>
          </a:p>
          <a:p>
            <a:pPr eaLnBrk="1" hangingPunct="1">
              <a:buFontTx/>
              <a:buNone/>
            </a:pPr>
            <a:endParaRPr lang="en-US" sz="1800" smtClean="0"/>
          </a:p>
          <a:p>
            <a:pPr eaLnBrk="1" hangingPunct="1">
              <a:buFontTx/>
              <a:buNone/>
            </a:pPr>
            <a:endParaRPr lang="en-US"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1625"/>
            <a:ext cx="7772400" cy="769938"/>
          </a:xfrm>
        </p:spPr>
        <p:txBody>
          <a:bodyPr/>
          <a:lstStyle/>
          <a:p>
            <a:pPr marL="838200" indent="-838200" algn="ctr" eaLnBrk="1" hangingPunct="1"/>
            <a:r>
              <a:rPr lang="en-US" sz="3200" b="1" smtClean="0">
                <a:solidFill>
                  <a:schemeClr val="tx1"/>
                </a:solidFill>
              </a:rPr>
              <a:t>Struktur Analisis</a:t>
            </a:r>
          </a:p>
        </p:txBody>
      </p:sp>
      <p:sp>
        <p:nvSpPr>
          <p:cNvPr id="5123" name="Rectangle 3"/>
          <p:cNvSpPr>
            <a:spLocks noGrp="1" noChangeArrowheads="1"/>
          </p:cNvSpPr>
          <p:nvPr>
            <p:ph type="body" idx="1"/>
          </p:nvPr>
        </p:nvSpPr>
        <p:spPr>
          <a:xfrm>
            <a:off x="539750" y="1285875"/>
            <a:ext cx="8135938" cy="5000625"/>
          </a:xfrm>
        </p:spPr>
        <p:txBody>
          <a:bodyPr>
            <a:normAutofit lnSpcReduction="10000"/>
          </a:bodyPr>
          <a:lstStyle/>
          <a:p>
            <a:pPr eaLnBrk="1" hangingPunct="1">
              <a:buFontTx/>
              <a:buNone/>
            </a:pPr>
            <a:r>
              <a:rPr lang="en-US" sz="1800" smtClean="0"/>
              <a:t>Tujuan pengkuran penggunaan aset adalah :</a:t>
            </a:r>
          </a:p>
          <a:p>
            <a:pPr eaLnBrk="1" hangingPunct="1">
              <a:buFontTx/>
              <a:buChar char="-"/>
            </a:pPr>
            <a:r>
              <a:rPr lang="en-US" sz="1800" smtClean="0"/>
              <a:t>Memberikan informasi yang berguna untuk membuat keputusan mengenai aset yang digunakan dan untuk memacu para manajer membuat keputusan yang menyalurkan kepentingan perusahaan</a:t>
            </a:r>
          </a:p>
          <a:p>
            <a:pPr eaLnBrk="1" hangingPunct="1">
              <a:buFontTx/>
              <a:buChar char="-"/>
            </a:pPr>
            <a:r>
              <a:rPr lang="en-US" sz="1800" smtClean="0"/>
              <a:t>Untuk mengukur kinerja unit usaha sebagai suatu entitas usaha</a:t>
            </a:r>
          </a:p>
          <a:p>
            <a:pPr eaLnBrk="1" hangingPunct="1">
              <a:buFontTx/>
              <a:buNone/>
            </a:pPr>
            <a:endParaRPr lang="en-US" sz="1800" smtClean="0"/>
          </a:p>
          <a:p>
            <a:pPr eaLnBrk="1" hangingPunct="1">
              <a:buFontTx/>
              <a:buNone/>
            </a:pPr>
            <a:r>
              <a:rPr lang="en-US" sz="1800" smtClean="0"/>
              <a:t>Umumnya manajer unit usaha memiliki dua sasaran kinerja, yaitu :</a:t>
            </a:r>
          </a:p>
          <a:p>
            <a:pPr eaLnBrk="1" hangingPunct="1">
              <a:buFontTx/>
              <a:buChar char="-"/>
            </a:pPr>
            <a:r>
              <a:rPr lang="en-US" sz="1800" smtClean="0"/>
              <a:t>Mereka harus menghasilkan laba yang cukup dari sumber daya yang digunakan</a:t>
            </a:r>
          </a:p>
          <a:p>
            <a:pPr eaLnBrk="1" hangingPunct="1">
              <a:buFontTx/>
              <a:buChar char="-"/>
            </a:pPr>
            <a:r>
              <a:rPr lang="en-US" sz="1800" smtClean="0"/>
              <a:t>Mereka dapat menggunakan sumber daya tambahan jika penggunaan tersebut menghasilkan return yang memadai</a:t>
            </a:r>
          </a:p>
          <a:p>
            <a:pPr eaLnBrk="1" hangingPunct="1">
              <a:buFontTx/>
              <a:buChar char="-"/>
            </a:pPr>
            <a:endParaRPr lang="en-US" sz="1800" smtClean="0"/>
          </a:p>
          <a:p>
            <a:pPr eaLnBrk="1" hangingPunct="1">
              <a:buFontTx/>
              <a:buNone/>
            </a:pPr>
            <a:endParaRPr lang="en-US" sz="1800" smtClean="0"/>
          </a:p>
          <a:p>
            <a:pPr eaLnBrk="1" hangingPunct="1">
              <a:buFontTx/>
              <a:buNone/>
            </a:pPr>
            <a:endParaRPr lang="en-US" sz="1800" smtClean="0"/>
          </a:p>
          <a:p>
            <a:pPr eaLnBrk="1" hangingPunct="1">
              <a:buFontTx/>
              <a:buNone/>
            </a:pPr>
            <a:endParaRPr lang="en-US" sz="1800" smtClean="0"/>
          </a:p>
          <a:p>
            <a:pPr eaLnBrk="1" hangingPunct="1">
              <a:buFontTx/>
              <a:buNone/>
            </a:pPr>
            <a:r>
              <a:rPr lang="en-US" sz="180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1625"/>
            <a:ext cx="7702550" cy="823913"/>
          </a:xfrm>
        </p:spPr>
        <p:txBody>
          <a:bodyPr/>
          <a:lstStyle/>
          <a:p>
            <a:pPr marL="838200" indent="-838200" algn="ctr" eaLnBrk="1" hangingPunct="1"/>
            <a:r>
              <a:rPr lang="en-US" sz="2400" b="1" smtClean="0">
                <a:solidFill>
                  <a:schemeClr val="tx1"/>
                </a:solidFill>
              </a:rPr>
              <a:t>Ilustrasi Laporan Keuangan Unit Usaha</a:t>
            </a:r>
          </a:p>
        </p:txBody>
      </p:sp>
      <p:sp>
        <p:nvSpPr>
          <p:cNvPr id="6147" name="Rectangle 4"/>
          <p:cNvSpPr>
            <a:spLocks noGrp="1" noChangeArrowheads="1"/>
          </p:cNvSpPr>
          <p:nvPr>
            <p:ph type="body" idx="1"/>
          </p:nvPr>
        </p:nvSpPr>
        <p:spPr>
          <a:xfrm>
            <a:off x="468313" y="1143000"/>
            <a:ext cx="8351837" cy="4953000"/>
          </a:xfrm>
        </p:spPr>
        <p:txBody>
          <a:bodyPr/>
          <a:lstStyle/>
          <a:p>
            <a:pPr eaLnBrk="1" hangingPunct="1">
              <a:lnSpc>
                <a:spcPct val="90000"/>
              </a:lnSpc>
              <a:buFontTx/>
              <a:buNone/>
            </a:pPr>
            <a:endParaRPr lang="en-US" sz="1200" smtClean="0"/>
          </a:p>
          <a:p>
            <a:pPr eaLnBrk="1" hangingPunct="1">
              <a:lnSpc>
                <a:spcPct val="90000"/>
              </a:lnSpc>
              <a:buFontTx/>
              <a:buNone/>
            </a:pPr>
            <a:r>
              <a:rPr lang="en-US" sz="1200" smtClean="0"/>
              <a:t>Ilustrasi</a:t>
            </a:r>
          </a:p>
          <a:p>
            <a:pPr eaLnBrk="1" hangingPunct="1">
              <a:lnSpc>
                <a:spcPct val="90000"/>
              </a:lnSpc>
              <a:buFontTx/>
              <a:buNone/>
            </a:pPr>
            <a:r>
              <a:rPr lang="en-US" sz="1200" smtClean="0"/>
              <a:t>				Neraca (dalam ribuan $)</a:t>
            </a:r>
          </a:p>
          <a:p>
            <a:pPr eaLnBrk="1" hangingPunct="1">
              <a:lnSpc>
                <a:spcPct val="90000"/>
              </a:lnSpc>
              <a:buFontTx/>
              <a:buNone/>
            </a:pPr>
            <a:r>
              <a:rPr lang="en-US" sz="1200" smtClean="0"/>
              <a:t>Aset lancar				Kewajiban lancar</a:t>
            </a:r>
          </a:p>
          <a:p>
            <a:pPr eaLnBrk="1" hangingPunct="1">
              <a:lnSpc>
                <a:spcPct val="90000"/>
              </a:lnSpc>
              <a:buFontTx/>
              <a:buNone/>
            </a:pPr>
            <a:r>
              <a:rPr lang="en-US" sz="1200" smtClean="0"/>
              <a:t>	kas			  	  50	Utang			  90</a:t>
            </a:r>
          </a:p>
          <a:p>
            <a:pPr eaLnBrk="1" hangingPunct="1">
              <a:lnSpc>
                <a:spcPct val="90000"/>
              </a:lnSpc>
              <a:buFontTx/>
              <a:buNone/>
            </a:pPr>
            <a:r>
              <a:rPr lang="en-US" sz="1200" smtClean="0"/>
              <a:t>	piutang			150	kewajiban lancar lainnya	</a:t>
            </a:r>
            <a:r>
              <a:rPr lang="en-US" sz="1200" u="sng" smtClean="0"/>
              <a:t>110</a:t>
            </a:r>
          </a:p>
          <a:p>
            <a:pPr eaLnBrk="1" hangingPunct="1">
              <a:lnSpc>
                <a:spcPct val="90000"/>
              </a:lnSpc>
              <a:buFontTx/>
              <a:buNone/>
            </a:pPr>
            <a:r>
              <a:rPr lang="en-US" sz="1200" smtClean="0"/>
              <a:t>	persediaan			</a:t>
            </a:r>
            <a:r>
              <a:rPr lang="en-US" sz="1200" u="sng" smtClean="0"/>
              <a:t>200</a:t>
            </a:r>
            <a:r>
              <a:rPr lang="en-US" sz="1200" smtClean="0"/>
              <a:t>	</a:t>
            </a:r>
          </a:p>
          <a:p>
            <a:pPr eaLnBrk="1" hangingPunct="1">
              <a:lnSpc>
                <a:spcPct val="90000"/>
              </a:lnSpc>
              <a:buFontTx/>
              <a:buNone/>
            </a:pPr>
            <a:r>
              <a:rPr lang="en-US" sz="1200" smtClean="0"/>
              <a:t>		total aset lancar		400	total kewajiban		200</a:t>
            </a:r>
          </a:p>
          <a:p>
            <a:pPr eaLnBrk="1" hangingPunct="1">
              <a:lnSpc>
                <a:spcPct val="90000"/>
              </a:lnSpc>
              <a:buFontTx/>
              <a:buNone/>
            </a:pPr>
            <a:r>
              <a:rPr lang="en-US" sz="1200" smtClean="0"/>
              <a:t>Aset tetap</a:t>
            </a:r>
          </a:p>
          <a:p>
            <a:pPr eaLnBrk="1" hangingPunct="1">
              <a:lnSpc>
                <a:spcPct val="90000"/>
              </a:lnSpc>
              <a:buFontTx/>
              <a:buNone/>
            </a:pPr>
            <a:r>
              <a:rPr lang="en-US" sz="1200" smtClean="0"/>
              <a:t>	biaya		 	 600		ekuitas perusahaan		</a:t>
            </a:r>
            <a:r>
              <a:rPr lang="en-US" sz="1200" u="sng" smtClean="0"/>
              <a:t>500</a:t>
            </a:r>
          </a:p>
          <a:p>
            <a:pPr eaLnBrk="1" hangingPunct="1">
              <a:lnSpc>
                <a:spcPct val="90000"/>
              </a:lnSpc>
              <a:buFontTx/>
              <a:buNone/>
            </a:pPr>
            <a:r>
              <a:rPr lang="en-US" sz="1200" smtClean="0"/>
              <a:t>	depresiasi		</a:t>
            </a:r>
            <a:r>
              <a:rPr lang="en-US" sz="1200" u="sng" smtClean="0"/>
              <a:t>(300)</a:t>
            </a:r>
          </a:p>
          <a:p>
            <a:pPr eaLnBrk="1" hangingPunct="1">
              <a:lnSpc>
                <a:spcPct val="90000"/>
              </a:lnSpc>
              <a:buFontTx/>
              <a:buNone/>
            </a:pPr>
            <a:r>
              <a:rPr lang="en-US" sz="1200" smtClean="0"/>
              <a:t>		Nilai buku	 		</a:t>
            </a:r>
            <a:r>
              <a:rPr lang="en-US" sz="1200" u="sng" smtClean="0"/>
              <a:t>300</a:t>
            </a:r>
          </a:p>
          <a:p>
            <a:pPr eaLnBrk="1" hangingPunct="1">
              <a:lnSpc>
                <a:spcPct val="90000"/>
              </a:lnSpc>
              <a:buFontTx/>
              <a:buNone/>
            </a:pPr>
            <a:r>
              <a:rPr lang="en-US" sz="1200" smtClean="0"/>
              <a:t>Total Aset				700	total ekuitas		700</a:t>
            </a:r>
          </a:p>
          <a:p>
            <a:pPr eaLnBrk="1" hangingPunct="1">
              <a:lnSpc>
                <a:spcPct val="90000"/>
              </a:lnSpc>
              <a:buFontTx/>
              <a:buNone/>
            </a:pPr>
            <a:endParaRPr lang="en-US" sz="1200" smtClean="0"/>
          </a:p>
          <a:p>
            <a:pPr eaLnBrk="1" hangingPunct="1">
              <a:lnSpc>
                <a:spcPct val="90000"/>
              </a:lnSpc>
              <a:buFontTx/>
              <a:buNone/>
            </a:pPr>
            <a:r>
              <a:rPr lang="en-US" sz="1200" smtClean="0"/>
              <a:t>				Laporan Laba Rugi</a:t>
            </a:r>
          </a:p>
          <a:p>
            <a:pPr eaLnBrk="1" hangingPunct="1">
              <a:lnSpc>
                <a:spcPct val="90000"/>
              </a:lnSpc>
              <a:buFontTx/>
              <a:buNone/>
            </a:pPr>
            <a:r>
              <a:rPr lang="en-US" sz="1200" smtClean="0"/>
              <a:t>Pendapatan						1.000</a:t>
            </a:r>
          </a:p>
          <a:p>
            <a:pPr eaLnBrk="1" hangingPunct="1">
              <a:lnSpc>
                <a:spcPct val="90000"/>
              </a:lnSpc>
              <a:buFontTx/>
              <a:buNone/>
            </a:pPr>
            <a:r>
              <a:rPr lang="en-US" sz="1200" smtClean="0"/>
              <a:t>Pengeluaran 			850</a:t>
            </a:r>
          </a:p>
          <a:p>
            <a:pPr eaLnBrk="1" hangingPunct="1">
              <a:lnSpc>
                <a:spcPct val="90000"/>
              </a:lnSpc>
              <a:buFontTx/>
              <a:buNone/>
            </a:pPr>
            <a:r>
              <a:rPr lang="en-US" sz="1200" smtClean="0"/>
              <a:t>Depresiasi				50			</a:t>
            </a:r>
            <a:r>
              <a:rPr lang="en-US" sz="1200" u="sng" smtClean="0"/>
              <a:t>   900</a:t>
            </a:r>
          </a:p>
          <a:p>
            <a:pPr eaLnBrk="1" hangingPunct="1">
              <a:lnSpc>
                <a:spcPct val="90000"/>
              </a:lnSpc>
              <a:buFontTx/>
              <a:buNone/>
            </a:pPr>
            <a:r>
              <a:rPr lang="en-US" sz="1200" smtClean="0"/>
              <a:t>Pendapatan sebelum pajak					   100</a:t>
            </a:r>
          </a:p>
          <a:p>
            <a:pPr eaLnBrk="1" hangingPunct="1">
              <a:lnSpc>
                <a:spcPct val="90000"/>
              </a:lnSpc>
              <a:buFontTx/>
              <a:buNone/>
            </a:pPr>
            <a:r>
              <a:rPr lang="en-US" sz="1200" smtClean="0"/>
              <a:t>Beban modal (10%)						</a:t>
            </a:r>
            <a:r>
              <a:rPr lang="en-US" sz="1200" u="sng" smtClean="0"/>
              <a:t>     50</a:t>
            </a:r>
          </a:p>
          <a:p>
            <a:pPr eaLnBrk="1" hangingPunct="1">
              <a:lnSpc>
                <a:spcPct val="90000"/>
              </a:lnSpc>
              <a:buFontTx/>
              <a:buNone/>
            </a:pPr>
            <a:r>
              <a:rPr lang="en-US" sz="1200" smtClean="0"/>
              <a:t>EVA 							     50</a:t>
            </a:r>
          </a:p>
          <a:p>
            <a:pPr eaLnBrk="1" hangingPunct="1">
              <a:lnSpc>
                <a:spcPct val="90000"/>
              </a:lnSpc>
              <a:buFontTx/>
              <a:buNone/>
            </a:pPr>
            <a:r>
              <a:rPr lang="en-US" sz="1200" smtClean="0"/>
              <a:t>ROI		= 100/500 = 20%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1625"/>
            <a:ext cx="7772400" cy="966788"/>
          </a:xfrm>
        </p:spPr>
        <p:txBody>
          <a:bodyPr/>
          <a:lstStyle/>
          <a:p>
            <a:pPr algn="ctr" eaLnBrk="1" hangingPunct="1"/>
            <a:r>
              <a:rPr lang="en-US" sz="2800" b="1" smtClean="0">
                <a:solidFill>
                  <a:schemeClr val="tx1"/>
                </a:solidFill>
              </a:rPr>
              <a:t>ROI (Return On Investment) dan EVA (Economic Value Added)</a:t>
            </a:r>
          </a:p>
        </p:txBody>
      </p:sp>
      <p:sp>
        <p:nvSpPr>
          <p:cNvPr id="7171" name="Rectangle 3"/>
          <p:cNvSpPr>
            <a:spLocks noGrp="1" noChangeArrowheads="1"/>
          </p:cNvSpPr>
          <p:nvPr>
            <p:ph type="body" idx="1"/>
          </p:nvPr>
        </p:nvSpPr>
        <p:spPr>
          <a:xfrm>
            <a:off x="685800" y="1500188"/>
            <a:ext cx="7772400" cy="4595812"/>
          </a:xfrm>
        </p:spPr>
        <p:txBody>
          <a:bodyPr/>
          <a:lstStyle/>
          <a:p>
            <a:pPr eaLnBrk="1" hangingPunct="1">
              <a:lnSpc>
                <a:spcPct val="80000"/>
              </a:lnSpc>
              <a:buFontTx/>
              <a:buNone/>
            </a:pPr>
            <a:r>
              <a:rPr lang="en-US" sz="1800" smtClean="0"/>
              <a:t>	</a:t>
            </a:r>
          </a:p>
          <a:p>
            <a:pPr eaLnBrk="1" hangingPunct="1">
              <a:lnSpc>
                <a:spcPct val="80000"/>
              </a:lnSpc>
              <a:buFontTx/>
              <a:buNone/>
            </a:pPr>
            <a:r>
              <a:rPr lang="en-US" sz="1800" smtClean="0"/>
              <a:t>ROI </a:t>
            </a:r>
          </a:p>
          <a:p>
            <a:pPr eaLnBrk="1" hangingPunct="1">
              <a:lnSpc>
                <a:spcPct val="80000"/>
              </a:lnSpc>
              <a:buFontTx/>
              <a:buNone/>
            </a:pPr>
            <a:r>
              <a:rPr lang="en-US" sz="1800" smtClean="0"/>
              <a:t>	adalah rasio perbandingan dimana pembilangnya adalah pendapatan yang dilaporkan pada laporan keuangan dan penyebutnya adalah aset yang digunakan</a:t>
            </a:r>
          </a:p>
          <a:p>
            <a:pPr eaLnBrk="1" hangingPunct="1">
              <a:lnSpc>
                <a:spcPct val="80000"/>
              </a:lnSpc>
              <a:buFontTx/>
              <a:buNone/>
            </a:pPr>
            <a:endParaRPr lang="en-US" sz="1800" smtClean="0"/>
          </a:p>
          <a:p>
            <a:pPr eaLnBrk="1" hangingPunct="1">
              <a:lnSpc>
                <a:spcPct val="80000"/>
              </a:lnSpc>
              <a:buFontTx/>
              <a:buNone/>
            </a:pPr>
            <a:r>
              <a:rPr lang="en-US" sz="1800" smtClean="0"/>
              <a:t>EVA </a:t>
            </a:r>
          </a:p>
          <a:p>
            <a:pPr eaLnBrk="1" hangingPunct="1">
              <a:lnSpc>
                <a:spcPct val="80000"/>
              </a:lnSpc>
              <a:buFontTx/>
              <a:buNone/>
            </a:pPr>
            <a:r>
              <a:rPr lang="en-US" sz="1800" smtClean="0"/>
              <a:t>	adalah jumlah uang (bukan rasio) yang dapat diperoleh dengan mengurangkan beban modal (capital charge) dari laba bersih operasi (net operating profit)</a:t>
            </a:r>
          </a:p>
          <a:p>
            <a:pPr eaLnBrk="1" hangingPunct="1">
              <a:lnSpc>
                <a:spcPct val="80000"/>
              </a:lnSpc>
              <a:buFontTx/>
              <a:buNone/>
            </a:pPr>
            <a:endParaRPr lang="en-US" sz="1800" smtClean="0"/>
          </a:p>
          <a:p>
            <a:pPr eaLnBrk="1" hangingPunct="1">
              <a:lnSpc>
                <a:spcPct val="80000"/>
              </a:lnSpc>
              <a:buFontTx/>
              <a:buNone/>
            </a:pPr>
            <a:r>
              <a:rPr lang="en-US" sz="1800" smtClean="0"/>
              <a:t>Beban modal diperoleh dari perkalian jumlah aset yang digunakan dengan suatu tingkat tarif (rate)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4213" y="357188"/>
            <a:ext cx="7772400" cy="857250"/>
          </a:xfrm>
        </p:spPr>
        <p:txBody>
          <a:bodyPr>
            <a:normAutofit fontScale="90000"/>
          </a:bodyPr>
          <a:lstStyle/>
          <a:p>
            <a:pPr marL="838200" indent="-838200" algn="ctr" eaLnBrk="1" hangingPunct="1"/>
            <a:r>
              <a:rPr lang="en-US" sz="3200" b="1" smtClean="0">
                <a:solidFill>
                  <a:schemeClr val="tx1"/>
                </a:solidFill>
              </a:rPr>
              <a:t>Mengukur Aset yang digunakan</a:t>
            </a:r>
            <a:r>
              <a:rPr lang="en-US" sz="3200" smtClean="0">
                <a:solidFill>
                  <a:schemeClr val="tx1"/>
                </a:solidFill>
              </a:rPr>
              <a:t/>
            </a:r>
            <a:br>
              <a:rPr lang="en-US" sz="3200" smtClean="0">
                <a:solidFill>
                  <a:schemeClr val="tx1"/>
                </a:solidFill>
              </a:rPr>
            </a:br>
            <a:endParaRPr lang="en-US" sz="3200" smtClean="0">
              <a:solidFill>
                <a:schemeClr val="tx1"/>
              </a:solidFill>
            </a:endParaRPr>
          </a:p>
        </p:txBody>
      </p:sp>
      <p:sp>
        <p:nvSpPr>
          <p:cNvPr id="8195" name="Rectangle 3"/>
          <p:cNvSpPr>
            <a:spLocks noGrp="1" noChangeArrowheads="1"/>
          </p:cNvSpPr>
          <p:nvPr>
            <p:ph type="body" idx="1"/>
          </p:nvPr>
        </p:nvSpPr>
        <p:spPr>
          <a:xfrm>
            <a:off x="685800" y="1714500"/>
            <a:ext cx="7772400" cy="4594225"/>
          </a:xfrm>
        </p:spPr>
        <p:txBody>
          <a:bodyPr/>
          <a:lstStyle/>
          <a:p>
            <a:pPr marL="990600" lvl="1" indent="-533400" eaLnBrk="1" hangingPunct="1">
              <a:lnSpc>
                <a:spcPct val="80000"/>
              </a:lnSpc>
              <a:buFontTx/>
              <a:buNone/>
            </a:pPr>
            <a:r>
              <a:rPr lang="sv-SE" sz="2400" smtClean="0"/>
              <a:t>Dalam memutuskan basis investasi apa yang digunakan untuk mengevaluasi pusat investasi, maka perlu ditanyakan dua hal :</a:t>
            </a:r>
          </a:p>
          <a:p>
            <a:pPr marL="990600" lvl="1" indent="-533400" eaLnBrk="1" hangingPunct="1">
              <a:lnSpc>
                <a:spcPct val="80000"/>
              </a:lnSpc>
              <a:buFontTx/>
              <a:buChar char="-"/>
            </a:pPr>
            <a:r>
              <a:rPr lang="sv-SE" sz="2400" smtClean="0"/>
              <a:t>Praktik apa saja yang akan membuat para manajer unit usaha menggunakan aset mereka dengan efisien</a:t>
            </a:r>
          </a:p>
          <a:p>
            <a:pPr marL="990600" lvl="1" indent="-533400" eaLnBrk="1" hangingPunct="1">
              <a:lnSpc>
                <a:spcPct val="80000"/>
              </a:lnSpc>
              <a:buFontTx/>
              <a:buNone/>
            </a:pPr>
            <a:endParaRPr lang="sv-SE" sz="2400" smtClean="0"/>
          </a:p>
          <a:p>
            <a:pPr marL="990600" lvl="1" indent="-533400" eaLnBrk="1" hangingPunct="1">
              <a:lnSpc>
                <a:spcPct val="80000"/>
              </a:lnSpc>
              <a:buFontTx/>
              <a:buChar char="-"/>
            </a:pPr>
            <a:r>
              <a:rPr lang="sv-SE" sz="2400" smtClean="0"/>
              <a:t>Bagaimana mendapatkan hasil yang tepat atas aset yang baru</a:t>
            </a:r>
          </a:p>
          <a:p>
            <a:pPr marL="990600" lvl="1" indent="-533400" eaLnBrk="1" hangingPunct="1">
              <a:lnSpc>
                <a:spcPct val="80000"/>
              </a:lnSpc>
              <a:buFontTx/>
              <a:buNone/>
            </a:pPr>
            <a:endParaRPr lang="sv-SE" sz="2400" smtClean="0"/>
          </a:p>
          <a:p>
            <a:pPr marL="990600" lvl="1" indent="-533400" eaLnBrk="1" hangingPunct="1">
              <a:lnSpc>
                <a:spcPct val="80000"/>
              </a:lnSpc>
              <a:buFontTx/>
              <a:buNone/>
            </a:pPr>
            <a:endParaRPr lang="sv-SE"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1625"/>
            <a:ext cx="7772400" cy="841375"/>
          </a:xfrm>
        </p:spPr>
        <p:txBody>
          <a:bodyPr/>
          <a:lstStyle/>
          <a:p>
            <a:pPr marL="838200" indent="-838200" eaLnBrk="1" hangingPunct="1"/>
            <a:r>
              <a:rPr lang="sv-SE" sz="3600" smtClean="0">
                <a:solidFill>
                  <a:schemeClr val="accent2"/>
                </a:solidFill>
              </a:rPr>
              <a:t>Kas </a:t>
            </a:r>
            <a:endParaRPr lang="en-US" sz="3600" smtClean="0">
              <a:solidFill>
                <a:schemeClr val="accent2"/>
              </a:solidFill>
            </a:endParaRPr>
          </a:p>
        </p:txBody>
      </p:sp>
      <p:sp>
        <p:nvSpPr>
          <p:cNvPr id="9219" name="Rectangle 3"/>
          <p:cNvSpPr>
            <a:spLocks noGrp="1" noChangeArrowheads="1"/>
          </p:cNvSpPr>
          <p:nvPr>
            <p:ph type="body" idx="1"/>
          </p:nvPr>
        </p:nvSpPr>
        <p:spPr>
          <a:xfrm>
            <a:off x="685800" y="1285875"/>
            <a:ext cx="7772400" cy="4951413"/>
          </a:xfrm>
        </p:spPr>
        <p:txBody>
          <a:bodyPr/>
          <a:lstStyle/>
          <a:p>
            <a:pPr eaLnBrk="1" hangingPunct="1">
              <a:lnSpc>
                <a:spcPct val="80000"/>
              </a:lnSpc>
              <a:buFontTx/>
              <a:buNone/>
            </a:pPr>
            <a:r>
              <a:rPr lang="sv-SE" sz="2000" smtClean="0"/>
              <a:t>Kebanyakan perusahaan mengendalikan kas secara terpusat karena pusat pengendalian membut penggunaan saldo kas lebih kecil dari pada jika setiap unit usaha memegang saldo kas baik untuk pemasukan maupun pengeluarannya</a:t>
            </a:r>
          </a:p>
          <a:p>
            <a:pPr eaLnBrk="1" hangingPunct="1">
              <a:lnSpc>
                <a:spcPct val="80000"/>
              </a:lnSpc>
              <a:buFontTx/>
              <a:buNone/>
            </a:pPr>
            <a:endParaRPr lang="sv-SE" sz="2000" smtClean="0"/>
          </a:p>
          <a:p>
            <a:pPr eaLnBrk="1" hangingPunct="1">
              <a:lnSpc>
                <a:spcPct val="80000"/>
              </a:lnSpc>
              <a:buFontTx/>
              <a:buNone/>
            </a:pPr>
            <a:r>
              <a:rPr lang="sv-SE" sz="2000" smtClean="0"/>
              <a:t>Saldo kas pada unit usaha umumnya jauh lebih kecil daripada saldo kas jika unit usaha merupakan suatu perusahaan yang independen</a:t>
            </a:r>
          </a:p>
          <a:p>
            <a:pPr eaLnBrk="1" hangingPunct="1">
              <a:lnSpc>
                <a:spcPct val="80000"/>
              </a:lnSpc>
              <a:buFontTx/>
              <a:buNone/>
            </a:pPr>
            <a:endParaRPr lang="sv-SE" sz="2000" smtClean="0"/>
          </a:p>
          <a:p>
            <a:pPr eaLnBrk="1" hangingPunct="1">
              <a:lnSpc>
                <a:spcPct val="80000"/>
              </a:lnSpc>
              <a:buFontTx/>
              <a:buNone/>
            </a:pPr>
            <a:r>
              <a:rPr lang="sv-SE" sz="2000" smtClean="0"/>
              <a:t>Beberapa perusahaan mengabaikan unsur kas dalam basis investasi karena jumlah kas tersebut menggambarkan kewajiban lancar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1625"/>
            <a:ext cx="7772400" cy="769938"/>
          </a:xfrm>
        </p:spPr>
        <p:txBody>
          <a:bodyPr/>
          <a:lstStyle/>
          <a:p>
            <a:pPr eaLnBrk="1" hangingPunct="1"/>
            <a:r>
              <a:rPr lang="fi-FI" sz="3200" smtClean="0">
                <a:solidFill>
                  <a:schemeClr val="tx1"/>
                </a:solidFill>
              </a:rPr>
              <a:t>Piutang</a:t>
            </a:r>
            <a:endParaRPr lang="en-US" sz="3200" smtClean="0">
              <a:solidFill>
                <a:schemeClr val="tx1"/>
              </a:solidFill>
            </a:endParaRPr>
          </a:p>
        </p:txBody>
      </p:sp>
      <p:sp>
        <p:nvSpPr>
          <p:cNvPr id="10243" name="Rectangle 3"/>
          <p:cNvSpPr>
            <a:spLocks noGrp="1" noChangeArrowheads="1"/>
          </p:cNvSpPr>
          <p:nvPr>
            <p:ph type="body" idx="1"/>
          </p:nvPr>
        </p:nvSpPr>
        <p:spPr>
          <a:xfrm>
            <a:off x="685800" y="1143000"/>
            <a:ext cx="7772400" cy="4953000"/>
          </a:xfrm>
        </p:spPr>
        <p:txBody>
          <a:bodyPr/>
          <a:lstStyle/>
          <a:p>
            <a:pPr eaLnBrk="1" hangingPunct="1">
              <a:lnSpc>
                <a:spcPct val="80000"/>
              </a:lnSpc>
              <a:buFontTx/>
              <a:buNone/>
            </a:pPr>
            <a:r>
              <a:rPr lang="fi-FI" sz="1800" smtClean="0"/>
              <a:t>Para manajer unit usaha dapat mempengaruhi besarnya piutang secara tidak langsung melalui kemampuan mereka dalam penjualan, dan secara langsung melalui pembuatan kondisi kredit dan menyetujui akun kredit individu dan batas kredit yang jatuh tempo.</a:t>
            </a:r>
          </a:p>
          <a:p>
            <a:pPr eaLnBrk="1" hangingPunct="1">
              <a:lnSpc>
                <a:spcPct val="80000"/>
              </a:lnSpc>
              <a:buFontTx/>
              <a:buNone/>
            </a:pPr>
            <a:endParaRPr lang="fi-FI" sz="1800" smtClean="0"/>
          </a:p>
          <a:p>
            <a:pPr eaLnBrk="1" hangingPunct="1">
              <a:lnSpc>
                <a:spcPct val="80000"/>
              </a:lnSpc>
              <a:buFontTx/>
              <a:buNone/>
            </a:pPr>
            <a:r>
              <a:rPr lang="fi-FI" sz="1800" smtClean="0"/>
              <a:t>Piutang sering dimasukkan sebesar saldo aktual pada akhir periode meskipun rata-rata antar periode pada konsepnya pengukuran yang lebih</a:t>
            </a:r>
            <a:r>
              <a:rPr lang="en-US" sz="1800" smtClean="0"/>
              <a:t> baik atas jumlahnya seharusnya berhubungan dengan laba</a:t>
            </a:r>
          </a:p>
          <a:p>
            <a:pPr eaLnBrk="1" hangingPunct="1">
              <a:lnSpc>
                <a:spcPct val="80000"/>
              </a:lnSpc>
              <a:buFontTx/>
              <a:buNone/>
            </a:pPr>
            <a:endParaRPr lang="en-US" sz="1800" smtClean="0"/>
          </a:p>
          <a:p>
            <a:pPr eaLnBrk="1" hangingPunct="1">
              <a:lnSpc>
                <a:spcPct val="80000"/>
              </a:lnSpc>
              <a:buFontTx/>
              <a:buNone/>
            </a:pPr>
            <a:r>
              <a:rPr lang="en-US" sz="1800" smtClean="0"/>
              <a:t>Jika unit usaha tidak mengontrol kredit dan penangihannya piutang dapat dihitung dengan suatu rumus, yang seharusnya diterapkan secara konsisten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710</Words>
  <Application>Microsoft Office PowerPoint</Application>
  <PresentationFormat>On-screen Show (4:3)</PresentationFormat>
  <Paragraphs>180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PUSAT INVESTASI</vt:lpstr>
      <vt:lpstr>KEMAMPUAN AKHIR YANG DIHARAPKAN</vt:lpstr>
      <vt:lpstr>Sasaran pembahasan</vt:lpstr>
      <vt:lpstr>Struktur Analisis</vt:lpstr>
      <vt:lpstr>Ilustrasi Laporan Keuangan Unit Usaha</vt:lpstr>
      <vt:lpstr>ROI (Return On Investment) dan EVA (Economic Value Added)</vt:lpstr>
      <vt:lpstr>Mengukur Aset yang digunakan </vt:lpstr>
      <vt:lpstr>Kas </vt:lpstr>
      <vt:lpstr>Piutang</vt:lpstr>
      <vt:lpstr>Persediaan</vt:lpstr>
      <vt:lpstr>Modal kerja secara umum</vt:lpstr>
      <vt:lpstr>Properti, Pabrik, dan Peralatan </vt:lpstr>
      <vt:lpstr>Properti, Pabrik, dan Peralatan </vt:lpstr>
      <vt:lpstr>Properti, Pabrik, dan Peralatan </vt:lpstr>
      <vt:lpstr>Aset-aset yang disewakan</vt:lpstr>
      <vt:lpstr>Aset tidak terpakai</vt:lpstr>
      <vt:lpstr>Aset tidak berujud</vt:lpstr>
      <vt:lpstr>Kewajiban tidak lancar</vt:lpstr>
      <vt:lpstr>Beban Modal</vt:lpstr>
      <vt:lpstr>Keunggulan EVA dibandingkan ROI</vt:lpstr>
      <vt:lpstr>PowerPoint Presentation</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root</cp:lastModifiedBy>
  <cp:revision>17</cp:revision>
  <dcterms:created xsi:type="dcterms:W3CDTF">2017-09-09T11:34:57Z</dcterms:created>
  <dcterms:modified xsi:type="dcterms:W3CDTF">2017-09-19T22:34:06Z</dcterms:modified>
</cp:coreProperties>
</file>