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9" r:id="rId2"/>
    <p:sldId id="305" r:id="rId3"/>
    <p:sldId id="306" r:id="rId4"/>
    <p:sldId id="307" r:id="rId5"/>
    <p:sldId id="309" r:id="rId6"/>
    <p:sldId id="310" r:id="rId7"/>
    <p:sldId id="308" r:id="rId8"/>
    <p:sldId id="311" r:id="rId9"/>
    <p:sldId id="313" r:id="rId10"/>
    <p:sldId id="314" r:id="rId11"/>
    <p:sldId id="315" r:id="rId12"/>
    <p:sldId id="316" r:id="rId13"/>
    <p:sldId id="312" r:id="rId14"/>
    <p:sldId id="30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9" d="100"/>
          <a:sy n="59" d="100"/>
        </p:scale>
        <p:origin x="-2568" y="-8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268816-072B-2C47-9AD8-553F00A9F59E}" type="datetimeFigureOut">
              <a:rPr lang="en-US" smtClean="0"/>
              <a:t>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2ACB39-328F-0346-A73B-C5B9FC63F342}" type="slidenum">
              <a:rPr lang="en-US" smtClean="0"/>
              <a:t>‹#›</a:t>
            </a:fld>
            <a:endParaRPr lang="en-US"/>
          </a:p>
        </p:txBody>
      </p:sp>
    </p:spTree>
    <p:extLst>
      <p:ext uri="{BB962C8B-B14F-4D97-AF65-F5344CB8AC3E}">
        <p14:creationId xmlns:p14="http://schemas.microsoft.com/office/powerpoint/2010/main" val="2558549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61455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0886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9497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03799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9E6EEC-3AD5-CF43-9865-4F00B286699E}" type="datetimeFigureOut">
              <a:rPr lang="en-US" smtClean="0"/>
              <a:t>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6948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9E6EEC-3AD5-CF43-9865-4F00B286699E}" type="datetimeFigureOut">
              <a:rPr lang="en-US" smtClean="0"/>
              <a:t>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46257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9E6EEC-3AD5-CF43-9865-4F00B286699E}" type="datetimeFigureOut">
              <a:rPr lang="en-US" smtClean="0"/>
              <a:t>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95820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9E6EEC-3AD5-CF43-9865-4F00B286699E}" type="datetimeFigureOut">
              <a:rPr lang="en-US" smtClean="0"/>
              <a:t>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0120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E6EEC-3AD5-CF43-9865-4F00B286699E}" type="datetimeFigureOut">
              <a:rPr lang="en-US" smtClean="0"/>
              <a:t>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94709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749884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8599996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E6EEC-3AD5-CF43-9865-4F00B286699E}" type="datetimeFigureOut">
              <a:rPr lang="en-US" smtClean="0"/>
              <a:t>5/20/19</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FAD2A-A3F9-9C43-8905-4F5F6DD30C94}" type="slidenum">
              <a:rPr lang="en-US" smtClean="0"/>
              <a:t>‹#›</a:t>
            </a:fld>
            <a:endParaRPr lang="en-US"/>
          </a:p>
        </p:txBody>
      </p:sp>
    </p:spTree>
    <p:extLst>
      <p:ext uri="{BB962C8B-B14F-4D97-AF65-F5344CB8AC3E}">
        <p14:creationId xmlns:p14="http://schemas.microsoft.com/office/powerpoint/2010/main" val="2115514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endParaRPr lang="en-US"/>
          </a:p>
        </p:txBody>
      </p:sp>
      <p:sp>
        <p:nvSpPr>
          <p:cNvPr id="3" name="Content Placeholder 2"/>
          <p:cNvSpPr>
            <a:spLocks noGrp="1"/>
          </p:cNvSpPr>
          <p:nvPr>
            <p:ph idx="1"/>
          </p:nvPr>
        </p:nvSpPr>
        <p:spPr>
          <a:xfrm>
            <a:off x="457200" y="1600201"/>
            <a:ext cx="8229600" cy="4525963"/>
          </a:xfrm>
        </p:spPr>
        <p:txBody>
          <a:bodyPr/>
          <a:lstStyle/>
          <a:p>
            <a:endParaRPr lang="en-US"/>
          </a:p>
        </p:txBody>
      </p:sp>
      <p:pic>
        <p:nvPicPr>
          <p:cNvPr id="6"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17462"/>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3222625" y="3370262"/>
            <a:ext cx="56388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dirty="0" smtClean="0">
                <a:solidFill>
                  <a:schemeClr val="bg1"/>
                </a:solidFill>
              </a:rPr>
              <a:t>GIZI KEBUGARAN</a:t>
            </a:r>
            <a:endParaRPr lang="en-US" sz="2000" b="1" dirty="0">
              <a:solidFill>
                <a:schemeClr val="bg1"/>
              </a:solidFill>
            </a:endParaRPr>
          </a:p>
          <a:p>
            <a:pPr algn="ctr" eaLnBrk="1" hangingPunct="1"/>
            <a:r>
              <a:rPr lang="en-US" sz="2000" b="1" dirty="0">
                <a:solidFill>
                  <a:schemeClr val="bg1"/>
                </a:solidFill>
              </a:rPr>
              <a:t>PERTEMUAN </a:t>
            </a:r>
            <a:r>
              <a:rPr lang="en-US" sz="2000" b="1" dirty="0" smtClean="0">
                <a:solidFill>
                  <a:schemeClr val="bg1"/>
                </a:solidFill>
              </a:rPr>
              <a:t>XI</a:t>
            </a:r>
            <a:endParaRPr lang="en-US" sz="2000" b="1" dirty="0">
              <a:solidFill>
                <a:schemeClr val="bg1"/>
              </a:solidFill>
            </a:endParaRPr>
          </a:p>
          <a:p>
            <a:pPr algn="ctr" eaLnBrk="1" hangingPunct="1"/>
            <a:r>
              <a:rPr lang="en-US" sz="2000" b="1" dirty="0">
                <a:solidFill>
                  <a:schemeClr val="bg1"/>
                </a:solidFill>
              </a:rPr>
              <a:t>Nazhif Gifari</a:t>
            </a:r>
          </a:p>
          <a:p>
            <a:pPr algn="ctr" eaLnBrk="1" hangingPunct="1"/>
            <a:r>
              <a:rPr lang="en-US" sz="2000" b="1" dirty="0" err="1">
                <a:solidFill>
                  <a:schemeClr val="bg1"/>
                </a:solidFill>
              </a:rPr>
              <a:t>Ilmu</a:t>
            </a:r>
            <a:r>
              <a:rPr lang="en-US" sz="2000" b="1" dirty="0">
                <a:solidFill>
                  <a:schemeClr val="bg1"/>
                </a:solidFill>
              </a:rPr>
              <a:t> </a:t>
            </a:r>
            <a:r>
              <a:rPr lang="en-US" sz="2000" b="1" dirty="0" err="1">
                <a:solidFill>
                  <a:schemeClr val="bg1"/>
                </a:solidFill>
              </a:rPr>
              <a:t>Gizi</a:t>
            </a:r>
            <a:r>
              <a:rPr lang="en-US" sz="2000" b="1" dirty="0">
                <a:solidFill>
                  <a:schemeClr val="bg1"/>
                </a:solidFill>
              </a:rPr>
              <a:t> &amp; FIKES</a:t>
            </a:r>
          </a:p>
          <a:p>
            <a:pPr algn="ctr" eaLnBrk="1" hangingPunct="1"/>
            <a:endParaRPr lang="en-US" sz="2000" b="1" dirty="0">
              <a:solidFill>
                <a:schemeClr val="bg1"/>
              </a:solidFill>
            </a:endParaRPr>
          </a:p>
        </p:txBody>
      </p:sp>
    </p:spTree>
    <p:extLst>
      <p:ext uri="{BB962C8B-B14F-4D97-AF65-F5344CB8AC3E}">
        <p14:creationId xmlns:p14="http://schemas.microsoft.com/office/powerpoint/2010/main" val="39942832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0949"/>
            <a:ext cx="8229600" cy="947046"/>
          </a:xfrm>
        </p:spPr>
        <p:txBody>
          <a:bodyPr>
            <a:normAutofit fontScale="90000"/>
          </a:bodyPr>
          <a:lstStyle/>
          <a:p>
            <a:r>
              <a:rPr lang="en-US" b="1" dirty="0">
                <a:latin typeface="Tw Cen MT"/>
                <a:cs typeface="Tw Cen MT"/>
              </a:rPr>
              <a:t>What to eat and </a:t>
            </a:r>
            <a:r>
              <a:rPr lang="en-US" b="1" dirty="0" smtClean="0">
                <a:latin typeface="Tw Cen MT"/>
                <a:cs typeface="Tw Cen MT"/>
              </a:rPr>
              <a:t>drink</a:t>
            </a:r>
            <a:br>
              <a:rPr lang="en-US" b="1" dirty="0" smtClean="0">
                <a:latin typeface="Tw Cen MT"/>
                <a:cs typeface="Tw Cen MT"/>
              </a:rPr>
            </a:br>
            <a:r>
              <a:rPr lang="en-US" b="1" dirty="0" smtClean="0">
                <a:latin typeface="Tw Cen MT"/>
                <a:cs typeface="Tw Cen MT"/>
              </a:rPr>
              <a:t>during</a:t>
            </a:r>
            <a:r>
              <a:rPr lang="en-US" b="1" dirty="0">
                <a:latin typeface="Tw Cen MT"/>
                <a:cs typeface="Tw Cen MT"/>
              </a:rPr>
              <a:t> swim </a:t>
            </a:r>
            <a:r>
              <a:rPr lang="en-US" b="1" dirty="0" smtClean="0">
                <a:latin typeface="Tw Cen MT"/>
                <a:cs typeface="Tw Cen MT"/>
              </a:rPr>
              <a:t>meets</a:t>
            </a:r>
            <a:endParaRPr lang="en-US" dirty="0">
              <a:latin typeface="Tw Cen MT"/>
              <a:cs typeface="Tw Cen MT"/>
            </a:endParaRPr>
          </a:p>
        </p:txBody>
      </p:sp>
      <p:sp>
        <p:nvSpPr>
          <p:cNvPr id="3" name="Content Placeholder 2"/>
          <p:cNvSpPr>
            <a:spLocks noGrp="1"/>
          </p:cNvSpPr>
          <p:nvPr>
            <p:ph idx="1"/>
          </p:nvPr>
        </p:nvSpPr>
        <p:spPr>
          <a:xfrm>
            <a:off x="457199" y="2389134"/>
            <a:ext cx="8412319" cy="3737029"/>
          </a:xfrm>
        </p:spPr>
        <p:txBody>
          <a:bodyPr>
            <a:normAutofit/>
          </a:bodyPr>
          <a:lstStyle/>
          <a:p>
            <a:pPr marL="0" indent="0">
              <a:buNone/>
            </a:pPr>
            <a:r>
              <a:rPr lang="en-US" sz="2800" i="1" dirty="0">
                <a:latin typeface="Tw Cen MT"/>
                <a:cs typeface="Tw Cen MT"/>
              </a:rPr>
              <a:t>If less than 60 minutes between races</a:t>
            </a:r>
            <a:r>
              <a:rPr lang="en-US" sz="2800" dirty="0">
                <a:latin typeface="Tw Cen MT"/>
                <a:cs typeface="Tw Cen MT"/>
              </a:rPr>
              <a:t> – keep options light and easy to digest. Carbohydrate rich liquids may be preferred as they are rapidly digested from the </a:t>
            </a:r>
            <a:r>
              <a:rPr lang="en-US" sz="2800" dirty="0" smtClean="0">
                <a:latin typeface="Tw Cen MT"/>
                <a:cs typeface="Tw Cen MT"/>
              </a:rPr>
              <a:t>gut:</a:t>
            </a:r>
            <a:endParaRPr lang="en-US" sz="2800" dirty="0">
              <a:latin typeface="Tw Cen MT"/>
              <a:cs typeface="Tw Cen MT"/>
            </a:endParaRPr>
          </a:p>
          <a:p>
            <a:r>
              <a:rPr lang="en-US" sz="2800" dirty="0" smtClean="0">
                <a:latin typeface="Tw Cen MT"/>
                <a:cs typeface="Tw Cen MT"/>
              </a:rPr>
              <a:t>Sports drink</a:t>
            </a:r>
          </a:p>
          <a:p>
            <a:r>
              <a:rPr lang="en-US" sz="2800" dirty="0" smtClean="0">
                <a:latin typeface="Tw Cen MT"/>
                <a:cs typeface="Tw Cen MT"/>
              </a:rPr>
              <a:t>Juice</a:t>
            </a:r>
            <a:endParaRPr lang="en-US" sz="2800" dirty="0">
              <a:latin typeface="Tw Cen MT"/>
              <a:cs typeface="Tw Cen MT"/>
            </a:endParaRPr>
          </a:p>
        </p:txBody>
      </p:sp>
    </p:spTree>
    <p:extLst>
      <p:ext uri="{BB962C8B-B14F-4D97-AF65-F5344CB8AC3E}">
        <p14:creationId xmlns:p14="http://schemas.microsoft.com/office/powerpoint/2010/main" val="1413752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711"/>
            <a:ext cx="8229600" cy="771927"/>
          </a:xfrm>
        </p:spPr>
        <p:txBody>
          <a:bodyPr>
            <a:normAutofit/>
          </a:bodyPr>
          <a:lstStyle/>
          <a:p>
            <a:r>
              <a:rPr lang="en-US" b="1" dirty="0">
                <a:latin typeface="Tw Cen MT"/>
                <a:cs typeface="Tw Cen MT"/>
              </a:rPr>
              <a:t>Post-race </a:t>
            </a:r>
            <a:r>
              <a:rPr lang="en-US" b="1" dirty="0" smtClean="0">
                <a:latin typeface="Tw Cen MT"/>
                <a:cs typeface="Tw Cen MT"/>
              </a:rPr>
              <a:t>recovery</a:t>
            </a:r>
            <a:endParaRPr lang="en-US" dirty="0">
              <a:latin typeface="Tw Cen MT"/>
              <a:cs typeface="Tw Cen MT"/>
            </a:endParaRPr>
          </a:p>
        </p:txBody>
      </p:sp>
      <p:sp>
        <p:nvSpPr>
          <p:cNvPr id="3" name="Content Placeholder 2"/>
          <p:cNvSpPr>
            <a:spLocks noGrp="1"/>
          </p:cNvSpPr>
          <p:nvPr>
            <p:ph idx="1"/>
          </p:nvPr>
        </p:nvSpPr>
        <p:spPr>
          <a:xfrm>
            <a:off x="457200" y="1592757"/>
            <a:ext cx="8229600" cy="4533408"/>
          </a:xfrm>
        </p:spPr>
        <p:txBody>
          <a:bodyPr/>
          <a:lstStyle/>
          <a:p>
            <a:r>
              <a:rPr lang="en-US" dirty="0">
                <a:latin typeface="Tw Cen MT"/>
                <a:cs typeface="Tw Cen MT"/>
              </a:rPr>
              <a:t>Recovery nutrition is especially important during competitions that are held over several days or during weeks of heavy training loads.</a:t>
            </a:r>
          </a:p>
          <a:p>
            <a:r>
              <a:rPr lang="en-US" dirty="0">
                <a:latin typeface="Tw Cen MT"/>
                <a:cs typeface="Tw Cen MT"/>
              </a:rPr>
              <a:t>Recovery meals and snacks should contain carbohydrate (fuel), some protein (for muscle repair and development) and plenty of fluids and electrolytes to replace sweat losses.</a:t>
            </a:r>
          </a:p>
          <a:p>
            <a:endParaRPr lang="en-US" dirty="0">
              <a:latin typeface="Tw Cen MT"/>
              <a:cs typeface="Tw Cen MT"/>
            </a:endParaRPr>
          </a:p>
        </p:txBody>
      </p:sp>
    </p:spTree>
    <p:extLst>
      <p:ext uri="{BB962C8B-B14F-4D97-AF65-F5344CB8AC3E}">
        <p14:creationId xmlns:p14="http://schemas.microsoft.com/office/powerpoint/2010/main" val="3667972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503" y="968569"/>
            <a:ext cx="8493049" cy="5157596"/>
          </a:xfrm>
        </p:spPr>
        <p:txBody>
          <a:bodyPr>
            <a:normAutofit/>
          </a:bodyPr>
          <a:lstStyle/>
          <a:p>
            <a:pPr marL="0" indent="0">
              <a:buNone/>
            </a:pPr>
            <a:r>
              <a:rPr lang="en-US" sz="2800" b="1" dirty="0">
                <a:latin typeface="Tw Cen MT"/>
                <a:cs typeface="Tw Cen MT"/>
              </a:rPr>
              <a:t>Other Nutrition Tips</a:t>
            </a:r>
          </a:p>
          <a:p>
            <a:r>
              <a:rPr lang="en-US" sz="2800" b="1" u="sng" dirty="0">
                <a:latin typeface="Tw Cen MT"/>
                <a:cs typeface="Tw Cen MT"/>
              </a:rPr>
              <a:t>Be </a:t>
            </a:r>
            <a:r>
              <a:rPr lang="en-US" sz="2800" b="1" u="sng" dirty="0" err="1">
                <a:latin typeface="Tw Cen MT"/>
                <a:cs typeface="Tw Cen MT"/>
              </a:rPr>
              <a:t>organised</a:t>
            </a:r>
            <a:r>
              <a:rPr lang="en-US" sz="2800" dirty="0">
                <a:latin typeface="Tw Cen MT"/>
                <a:cs typeface="Tw Cen MT"/>
              </a:rPr>
              <a:t> Players should have snacks ready to go at the stadium as it can be difficult to rely on the venue to provide appropriate choices.</a:t>
            </a:r>
          </a:p>
          <a:p>
            <a:r>
              <a:rPr lang="en-US" sz="2800" b="1" u="sng" dirty="0">
                <a:latin typeface="Tw Cen MT"/>
                <a:cs typeface="Tw Cen MT"/>
              </a:rPr>
              <a:t>Body fat levels</a:t>
            </a:r>
            <a:r>
              <a:rPr lang="en-US" sz="2800" dirty="0">
                <a:latin typeface="Tw Cen MT"/>
                <a:cs typeface="Tw Cen MT"/>
              </a:rPr>
              <a:t> Low body fat can be an advantage in swimming for agility, power and technique. However each individual should have their own body composition goal and should consult with an Accredited Sports Dietitian for guidance to avoid compromising health or performance.</a:t>
            </a:r>
          </a:p>
          <a:p>
            <a:endParaRPr lang="en-US" sz="2800" dirty="0">
              <a:latin typeface="Tw Cen MT"/>
              <a:cs typeface="Tw Cen MT"/>
            </a:endParaRPr>
          </a:p>
        </p:txBody>
      </p:sp>
    </p:spTree>
    <p:extLst>
      <p:ext uri="{BB962C8B-B14F-4D97-AF65-F5344CB8AC3E}">
        <p14:creationId xmlns:p14="http://schemas.microsoft.com/office/powerpoint/2010/main" val="2048937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2665"/>
            <a:ext cx="8229600" cy="814974"/>
          </a:xfrm>
        </p:spPr>
        <p:txBody>
          <a:bodyPr/>
          <a:lstStyle/>
          <a:p>
            <a:r>
              <a:rPr lang="en-US" dirty="0" smtClean="0">
                <a:latin typeface="Tw Cen MT"/>
                <a:cs typeface="Tw Cen MT"/>
              </a:rPr>
              <a:t>Summary</a:t>
            </a:r>
            <a:endParaRPr lang="en-US" dirty="0">
              <a:latin typeface="Tw Cen MT"/>
              <a:cs typeface="Tw Cen MT"/>
            </a:endParaRPr>
          </a:p>
        </p:txBody>
      </p:sp>
      <p:sp>
        <p:nvSpPr>
          <p:cNvPr id="3" name="Content Placeholder 2"/>
          <p:cNvSpPr>
            <a:spLocks noGrp="1"/>
          </p:cNvSpPr>
          <p:nvPr>
            <p:ph idx="1"/>
          </p:nvPr>
        </p:nvSpPr>
        <p:spPr>
          <a:xfrm>
            <a:off x="457200" y="1417639"/>
            <a:ext cx="8455374" cy="4708525"/>
          </a:xfrm>
        </p:spPr>
        <p:txBody>
          <a:bodyPr>
            <a:normAutofit fontScale="92500" lnSpcReduction="10000"/>
          </a:bodyPr>
          <a:lstStyle/>
          <a:p>
            <a:r>
              <a:rPr lang="en-US" sz="2800" dirty="0">
                <a:latin typeface="Tw Cen MT"/>
                <a:cs typeface="Tw Cen MT"/>
              </a:rPr>
              <a:t>Energy and carbohydrate needs can vary greatly between swimmers and across the </a:t>
            </a:r>
            <a:r>
              <a:rPr lang="en-US" sz="2800" dirty="0" smtClean="0">
                <a:latin typeface="Tw Cen MT"/>
                <a:cs typeface="Tw Cen MT"/>
              </a:rPr>
              <a:t>various </a:t>
            </a:r>
            <a:r>
              <a:rPr lang="en-US" sz="2800" dirty="0">
                <a:latin typeface="Tw Cen MT"/>
                <a:cs typeface="Tw Cen MT"/>
              </a:rPr>
              <a:t>components of a week, </a:t>
            </a:r>
            <a:r>
              <a:rPr lang="en-US" sz="2800" dirty="0" err="1">
                <a:latin typeface="Tw Cen MT"/>
                <a:cs typeface="Tw Cen MT"/>
              </a:rPr>
              <a:t>macrocycle</a:t>
            </a:r>
            <a:r>
              <a:rPr lang="en-US" sz="2800" dirty="0">
                <a:latin typeface="Tw Cen MT"/>
                <a:cs typeface="Tw Cen MT"/>
              </a:rPr>
              <a:t>, annual program, or swimming </a:t>
            </a:r>
            <a:r>
              <a:rPr lang="en-US" sz="2800" dirty="0" smtClean="0">
                <a:latin typeface="Tw Cen MT"/>
                <a:cs typeface="Tw Cen MT"/>
              </a:rPr>
              <a:t>career.</a:t>
            </a:r>
          </a:p>
          <a:p>
            <a:r>
              <a:rPr lang="en-US" sz="2800" dirty="0" smtClean="0">
                <a:latin typeface="Tw Cen MT"/>
                <a:cs typeface="Tw Cen MT"/>
              </a:rPr>
              <a:t>To </a:t>
            </a:r>
            <a:r>
              <a:rPr lang="en-US" sz="2800" dirty="0">
                <a:latin typeface="Tw Cen MT"/>
                <a:cs typeface="Tw Cen MT"/>
              </a:rPr>
              <a:t>achieve the best outcomes, swimmers need to learn the skills </a:t>
            </a:r>
            <a:r>
              <a:rPr lang="en-US" sz="2800" dirty="0" smtClean="0">
                <a:latin typeface="Tw Cen MT"/>
                <a:cs typeface="Tw Cen MT"/>
              </a:rPr>
              <a:t>of </a:t>
            </a:r>
            <a:r>
              <a:rPr lang="en-US" sz="2800" dirty="0">
                <a:latin typeface="Tw Cen MT"/>
                <a:cs typeface="Tw Cen MT"/>
              </a:rPr>
              <a:t>vary their food intake accordingly, especially to provide nutritional support before, during, and after workouts</a:t>
            </a:r>
            <a:r>
              <a:rPr lang="en-US" sz="2800" dirty="0" smtClean="0">
                <a:latin typeface="Tw Cen MT"/>
                <a:cs typeface="Tw Cen MT"/>
              </a:rPr>
              <a:t>.</a:t>
            </a:r>
          </a:p>
          <a:p>
            <a:r>
              <a:rPr lang="en-US" sz="2800" dirty="0" smtClean="0">
                <a:latin typeface="Tw Cen MT"/>
                <a:cs typeface="Tw Cen MT"/>
              </a:rPr>
              <a:t>Competition </a:t>
            </a:r>
            <a:r>
              <a:rPr lang="en-US" sz="2800" dirty="0">
                <a:latin typeface="Tw Cen MT"/>
                <a:cs typeface="Tw Cen MT"/>
              </a:rPr>
              <a:t>nutrition requires a special eating plan to promote recovery between </a:t>
            </a:r>
            <a:r>
              <a:rPr lang="en-US" sz="2800" dirty="0" smtClean="0">
                <a:latin typeface="Tw Cen MT"/>
                <a:cs typeface="Tw Cen MT"/>
              </a:rPr>
              <a:t>race.</a:t>
            </a:r>
          </a:p>
          <a:p>
            <a:r>
              <a:rPr lang="en-US" sz="2800" dirty="0" smtClean="0">
                <a:latin typeface="Tw Cen MT"/>
                <a:cs typeface="Tw Cen MT"/>
              </a:rPr>
              <a:t>Some </a:t>
            </a:r>
            <a:r>
              <a:rPr lang="en-US" sz="2800" dirty="0">
                <a:latin typeface="Tw Cen MT"/>
                <a:cs typeface="Tw Cen MT"/>
              </a:rPr>
              <a:t>supplements and sports foods can be used by swimmers to achieve their nutritional goals and optimal performance</a:t>
            </a:r>
            <a:r>
              <a:rPr lang="en-US" sz="2800" dirty="0" smtClean="0">
                <a:latin typeface="Tw Cen MT"/>
                <a:cs typeface="Tw Cen MT"/>
              </a:rPr>
              <a:t>.</a:t>
            </a:r>
            <a:endParaRPr lang="en-US" sz="2800" dirty="0">
              <a:latin typeface="Tw Cen MT"/>
              <a:cs typeface="Tw Cen MT"/>
            </a:endParaRPr>
          </a:p>
        </p:txBody>
      </p:sp>
    </p:spTree>
    <p:extLst>
      <p:ext uri="{BB962C8B-B14F-4D97-AF65-F5344CB8AC3E}">
        <p14:creationId xmlns:p14="http://schemas.microsoft.com/office/powerpoint/2010/main" val="108230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09800"/>
            <a:ext cx="9144000" cy="1147762"/>
          </a:xfrm>
        </p:spPr>
        <p:txBody>
          <a:bodyPr>
            <a:noAutofit/>
          </a:bodyPr>
          <a:lstStyle/>
          <a:p>
            <a:r>
              <a:rPr lang="id-ID" sz="7200" b="1" dirty="0" smtClean="0">
                <a:solidFill>
                  <a:srgbClr val="1F497D"/>
                </a:solidFill>
              </a:rPr>
              <a:t>TERIMA KASIH</a:t>
            </a:r>
            <a:endParaRPr lang="id-ID" sz="7200" b="1" dirty="0">
              <a:solidFill>
                <a:srgbClr val="1F497D"/>
              </a:solidFill>
            </a:endParaRPr>
          </a:p>
        </p:txBody>
      </p:sp>
    </p:spTree>
    <p:extLst>
      <p:ext uri="{BB962C8B-B14F-4D97-AF65-F5344CB8AC3E}">
        <p14:creationId xmlns:p14="http://schemas.microsoft.com/office/powerpoint/2010/main" val="2611510349"/>
      </p:ext>
    </p:extLst>
  </p:cSld>
  <p:clrMapOvr>
    <a:masterClrMapping/>
  </p:clrMapOvr>
  <p:transition xmlns:p14="http://schemas.microsoft.com/office/powerpoint/2010/main" spd="slow">
    <p:pull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68569"/>
            <a:ext cx="8229600" cy="5157596"/>
          </a:xfrm>
        </p:spPr>
        <p:txBody>
          <a:bodyPr>
            <a:normAutofit/>
          </a:bodyPr>
          <a:lstStyle/>
          <a:p>
            <a:pPr marL="0" indent="0">
              <a:buNone/>
            </a:pPr>
            <a:r>
              <a:rPr lang="en-US" sz="8000" b="1" dirty="0" smtClean="0">
                <a:latin typeface="Tw Cen MT"/>
                <a:cs typeface="Tw Cen MT"/>
              </a:rPr>
              <a:t>NUTRITION</a:t>
            </a:r>
          </a:p>
          <a:p>
            <a:pPr marL="0" indent="0">
              <a:buNone/>
            </a:pPr>
            <a:r>
              <a:rPr lang="en-US" sz="8000" b="1" dirty="0" smtClean="0">
                <a:latin typeface="Tw Cen MT"/>
                <a:cs typeface="Tw Cen MT"/>
              </a:rPr>
              <a:t>FOR</a:t>
            </a:r>
          </a:p>
          <a:p>
            <a:pPr marL="0" indent="0">
              <a:buNone/>
            </a:pPr>
            <a:r>
              <a:rPr lang="en-US" sz="8000" b="1" dirty="0" smtClean="0">
                <a:latin typeface="Tw Cen MT"/>
                <a:cs typeface="Tw Cen MT"/>
              </a:rPr>
              <a:t>SWIMMING</a:t>
            </a:r>
            <a:endParaRPr lang="en-US" sz="8000" b="1" dirty="0">
              <a:latin typeface="Tw Cen MT"/>
              <a:cs typeface="Tw Cen MT"/>
            </a:endParaRPr>
          </a:p>
        </p:txBody>
      </p:sp>
    </p:spTree>
    <p:extLst>
      <p:ext uri="{BB962C8B-B14F-4D97-AF65-F5344CB8AC3E}">
        <p14:creationId xmlns:p14="http://schemas.microsoft.com/office/powerpoint/2010/main" val="1094643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3139"/>
            <a:ext cx="8229600" cy="5093025"/>
          </a:xfrm>
        </p:spPr>
        <p:txBody>
          <a:bodyPr/>
          <a:lstStyle/>
          <a:p>
            <a:pPr marL="0" indent="0">
              <a:buNone/>
            </a:pPr>
            <a:r>
              <a:rPr lang="en-US" dirty="0">
                <a:latin typeface="Tw Cen MT"/>
                <a:cs typeface="Tw Cen MT"/>
              </a:rPr>
              <a:t>Swimming is a sport enjoyed at levels from </a:t>
            </a:r>
            <a:r>
              <a:rPr lang="en-US" dirty="0" smtClean="0">
                <a:latin typeface="Tw Cen MT"/>
                <a:cs typeface="Tw Cen MT"/>
              </a:rPr>
              <a:t>recreational </a:t>
            </a:r>
            <a:r>
              <a:rPr lang="en-US" dirty="0">
                <a:latin typeface="Tw Cen MT"/>
                <a:cs typeface="Tw Cen MT"/>
              </a:rPr>
              <a:t>to elite and from age groups to Masters. </a:t>
            </a:r>
            <a:r>
              <a:rPr lang="en-US" dirty="0" smtClean="0">
                <a:latin typeface="Tw Cen MT"/>
                <a:cs typeface="Tw Cen MT"/>
              </a:rPr>
              <a:t>Swimming </a:t>
            </a:r>
            <a:r>
              <a:rPr lang="en-US" dirty="0">
                <a:latin typeface="Tw Cen MT"/>
                <a:cs typeface="Tw Cen MT"/>
              </a:rPr>
              <a:t>has been included in modern Olympics since its inception in 1896, and includes a large number of events on the competition program; remarkable swimmers have won seven </a:t>
            </a:r>
          </a:p>
          <a:p>
            <a:endParaRPr lang="en-US" dirty="0">
              <a:latin typeface="Tw Cen MT"/>
              <a:cs typeface="Tw Cen MT"/>
            </a:endParaRPr>
          </a:p>
        </p:txBody>
      </p:sp>
    </p:spTree>
    <p:extLst>
      <p:ext uri="{BB962C8B-B14F-4D97-AF65-F5344CB8AC3E}">
        <p14:creationId xmlns:p14="http://schemas.microsoft.com/office/powerpoint/2010/main" val="160604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011617"/>
            <a:ext cx="8390791" cy="5114548"/>
          </a:xfrm>
        </p:spPr>
        <p:txBody>
          <a:bodyPr>
            <a:normAutofit lnSpcReduction="10000"/>
          </a:bodyPr>
          <a:lstStyle/>
          <a:p>
            <a:pPr marL="0" indent="0">
              <a:buNone/>
            </a:pPr>
            <a:r>
              <a:rPr lang="en-US" dirty="0">
                <a:latin typeface="Tw Cen MT"/>
                <a:cs typeface="Tw Cen MT"/>
              </a:rPr>
              <a:t>Swimming involves the completion of large </a:t>
            </a:r>
            <a:r>
              <a:rPr lang="en-US" dirty="0" smtClean="0">
                <a:latin typeface="Tw Cen MT"/>
                <a:cs typeface="Tw Cen MT"/>
              </a:rPr>
              <a:t>volumes </a:t>
            </a:r>
            <a:r>
              <a:rPr lang="en-US" dirty="0">
                <a:latin typeface="Tw Cen MT"/>
                <a:cs typeface="Tw Cen MT"/>
              </a:rPr>
              <a:t>of training from an early age to </a:t>
            </a:r>
            <a:r>
              <a:rPr lang="en-US" dirty="0" smtClean="0">
                <a:latin typeface="Tw Cen MT"/>
                <a:cs typeface="Tw Cen MT"/>
              </a:rPr>
              <a:t>develop</a:t>
            </a:r>
          </a:p>
          <a:p>
            <a:pPr marL="514350" indent="-514350">
              <a:buFont typeface="+mj-lt"/>
              <a:buAutoNum type="arabicPeriod"/>
            </a:pPr>
            <a:r>
              <a:rPr lang="en-US" dirty="0" smtClean="0">
                <a:latin typeface="Tw Cen MT"/>
                <a:cs typeface="Tw Cen MT"/>
              </a:rPr>
              <a:t>Biomechanical </a:t>
            </a:r>
            <a:r>
              <a:rPr lang="en-US" dirty="0">
                <a:latin typeface="Tw Cen MT"/>
                <a:cs typeface="Tw Cen MT"/>
              </a:rPr>
              <a:t>technique for the different strokes of freestyle, backstroke, butterfly, and </a:t>
            </a:r>
            <a:r>
              <a:rPr lang="en-US" dirty="0" smtClean="0">
                <a:latin typeface="Tw Cen MT"/>
                <a:cs typeface="Tw Cen MT"/>
              </a:rPr>
              <a:t>breaststroke</a:t>
            </a:r>
          </a:p>
          <a:p>
            <a:pPr marL="514350" indent="-514350">
              <a:buFont typeface="+mj-lt"/>
              <a:buAutoNum type="arabicPeriod"/>
            </a:pPr>
            <a:r>
              <a:rPr lang="en-US" dirty="0">
                <a:latin typeface="Tw Cen MT"/>
                <a:cs typeface="Tw Cen MT"/>
              </a:rPr>
              <a:t>R</a:t>
            </a:r>
            <a:r>
              <a:rPr lang="en-US" dirty="0" smtClean="0">
                <a:latin typeface="Tw Cen MT"/>
                <a:cs typeface="Tw Cen MT"/>
              </a:rPr>
              <a:t>acing </a:t>
            </a:r>
            <a:r>
              <a:rPr lang="en-US" dirty="0">
                <a:latin typeface="Tw Cen MT"/>
                <a:cs typeface="Tw Cen MT"/>
              </a:rPr>
              <a:t>skills such as starts and turns</a:t>
            </a:r>
            <a:r>
              <a:rPr lang="en-US" dirty="0" smtClean="0">
                <a:latin typeface="Tw Cen MT"/>
                <a:cs typeface="Tw Cen MT"/>
              </a:rPr>
              <a:t>;</a:t>
            </a:r>
          </a:p>
          <a:p>
            <a:pPr marL="514350" indent="-514350">
              <a:buFont typeface="+mj-lt"/>
              <a:buAutoNum type="arabicPeriod"/>
            </a:pPr>
            <a:r>
              <a:rPr lang="en-US" dirty="0" smtClean="0">
                <a:latin typeface="Tw Cen MT"/>
                <a:cs typeface="Tw Cen MT"/>
              </a:rPr>
              <a:t>The </a:t>
            </a:r>
            <a:r>
              <a:rPr lang="en-US" dirty="0">
                <a:latin typeface="Tw Cen MT"/>
                <a:cs typeface="Tw Cen MT"/>
              </a:rPr>
              <a:t>physiological capability to sustain large power out- puts over a duration from 20 seconds to 16 minutes (pool racing) through to several hours (open water racing). </a:t>
            </a:r>
          </a:p>
          <a:p>
            <a:endParaRPr lang="en-US" dirty="0">
              <a:latin typeface="Tw Cen MT"/>
              <a:cs typeface="Tw Cen MT"/>
            </a:endParaRPr>
          </a:p>
        </p:txBody>
      </p:sp>
    </p:spTree>
    <p:extLst>
      <p:ext uri="{BB962C8B-B14F-4D97-AF65-F5344CB8AC3E}">
        <p14:creationId xmlns:p14="http://schemas.microsoft.com/office/powerpoint/2010/main" val="94520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28" y="1006446"/>
            <a:ext cx="8229600" cy="1143000"/>
          </a:xfrm>
        </p:spPr>
        <p:txBody>
          <a:bodyPr>
            <a:noAutofit/>
          </a:bodyPr>
          <a:lstStyle/>
          <a:p>
            <a:r>
              <a:rPr lang="en-US" sz="3200" dirty="0">
                <a:latin typeface="Tw Cen MT"/>
                <a:cs typeface="Tw Cen MT"/>
              </a:rPr>
              <a:t>Representation of the periodization of training and nutrition in the annual swimming calendar </a:t>
            </a:r>
          </a:p>
        </p:txBody>
      </p:sp>
      <p:pic>
        <p:nvPicPr>
          <p:cNvPr id="4" name="Picture 3" descr="Screen Shot 2019-05-20 at 9.53.22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1514"/>
            <a:ext cx="9144000" cy="2163847"/>
          </a:xfrm>
          <a:prstGeom prst="rect">
            <a:avLst/>
          </a:prstGeom>
        </p:spPr>
      </p:pic>
    </p:spTree>
    <p:extLst>
      <p:ext uri="{BB962C8B-B14F-4D97-AF65-F5344CB8AC3E}">
        <p14:creationId xmlns:p14="http://schemas.microsoft.com/office/powerpoint/2010/main" val="113007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0283"/>
            <a:ext cx="8229600" cy="707356"/>
          </a:xfrm>
        </p:spPr>
        <p:txBody>
          <a:bodyPr>
            <a:normAutofit/>
          </a:bodyPr>
          <a:lstStyle/>
          <a:p>
            <a:r>
              <a:rPr lang="en-US" sz="3600" b="1" dirty="0">
                <a:latin typeface="Tw Cen MT"/>
                <a:cs typeface="Tw Cen MT"/>
              </a:rPr>
              <a:t>Achievement of Ideal Body Composition </a:t>
            </a:r>
            <a:endParaRPr lang="en-US" sz="3600" dirty="0">
              <a:latin typeface="Tw Cen MT"/>
              <a:cs typeface="Tw Cen MT"/>
            </a:endParaRPr>
          </a:p>
        </p:txBody>
      </p:sp>
      <p:sp>
        <p:nvSpPr>
          <p:cNvPr id="3" name="Content Placeholder 2"/>
          <p:cNvSpPr>
            <a:spLocks noGrp="1"/>
          </p:cNvSpPr>
          <p:nvPr>
            <p:ph idx="1"/>
          </p:nvPr>
        </p:nvSpPr>
        <p:spPr/>
        <p:txBody>
          <a:bodyPr/>
          <a:lstStyle/>
          <a:p>
            <a:r>
              <a:rPr lang="en-US" dirty="0">
                <a:latin typeface="Tw Cen MT"/>
                <a:cs typeface="Tw Cen MT"/>
              </a:rPr>
              <a:t>Swimming performance is based on the ability to generate forward propulsion while minimizing drag through the water, and is aided by a fine </a:t>
            </a:r>
            <a:r>
              <a:rPr lang="en-US" dirty="0" smtClean="0">
                <a:latin typeface="Tw Cen MT"/>
                <a:cs typeface="Tw Cen MT"/>
              </a:rPr>
              <a:t>balance </a:t>
            </a:r>
            <a:r>
              <a:rPr lang="en-US" dirty="0">
                <a:latin typeface="Tw Cen MT"/>
                <a:cs typeface="Tw Cen MT"/>
              </a:rPr>
              <a:t>between muscle mass and appropriate </a:t>
            </a:r>
            <a:r>
              <a:rPr lang="en-US" dirty="0" smtClean="0">
                <a:latin typeface="Tw Cen MT"/>
                <a:cs typeface="Tw Cen MT"/>
              </a:rPr>
              <a:t>morphology </a:t>
            </a:r>
            <a:endParaRPr lang="en-US" dirty="0">
              <a:latin typeface="Tw Cen MT"/>
              <a:cs typeface="Tw Cen MT"/>
            </a:endParaRPr>
          </a:p>
          <a:p>
            <a:r>
              <a:rPr lang="en-US" dirty="0">
                <a:latin typeface="Tw Cen MT"/>
                <a:cs typeface="Tw Cen MT"/>
              </a:rPr>
              <a:t>Typically, swimming training is associated with increases in lean tissue and reductions in fat mass </a:t>
            </a:r>
          </a:p>
          <a:p>
            <a:endParaRPr lang="en-US" dirty="0" smtClean="0">
              <a:latin typeface="Tw Cen MT"/>
              <a:cs typeface="Tw Cen MT"/>
            </a:endParaRPr>
          </a:p>
          <a:p>
            <a:endParaRPr lang="en-US" dirty="0">
              <a:latin typeface="Tw Cen MT"/>
              <a:cs typeface="Tw Cen MT"/>
            </a:endParaRPr>
          </a:p>
        </p:txBody>
      </p:sp>
    </p:spTree>
    <p:extLst>
      <p:ext uri="{BB962C8B-B14F-4D97-AF65-F5344CB8AC3E}">
        <p14:creationId xmlns:p14="http://schemas.microsoft.com/office/powerpoint/2010/main" val="133448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3386"/>
            <a:ext cx="8229600" cy="728879"/>
          </a:xfrm>
        </p:spPr>
        <p:txBody>
          <a:bodyPr>
            <a:normAutofit/>
          </a:bodyPr>
          <a:lstStyle/>
          <a:p>
            <a:r>
              <a:rPr lang="en-US" sz="3600" b="1" dirty="0">
                <a:latin typeface="Tw Cen MT"/>
                <a:cs typeface="Tw Cen MT"/>
              </a:rPr>
              <a:t>Daily Carbohydrate Requirements </a:t>
            </a:r>
            <a:endParaRPr lang="en-US" sz="3600" dirty="0">
              <a:latin typeface="Tw Cen MT"/>
              <a:cs typeface="Tw Cen MT"/>
            </a:endParaRPr>
          </a:p>
        </p:txBody>
      </p:sp>
      <p:sp>
        <p:nvSpPr>
          <p:cNvPr id="3" name="Content Placeholder 2"/>
          <p:cNvSpPr>
            <a:spLocks noGrp="1"/>
          </p:cNvSpPr>
          <p:nvPr>
            <p:ph idx="1"/>
          </p:nvPr>
        </p:nvSpPr>
        <p:spPr>
          <a:xfrm>
            <a:off x="457199" y="1657329"/>
            <a:ext cx="8412319" cy="4468836"/>
          </a:xfrm>
        </p:spPr>
        <p:txBody>
          <a:bodyPr>
            <a:noAutofit/>
          </a:bodyPr>
          <a:lstStyle/>
          <a:p>
            <a:r>
              <a:rPr lang="en-US" sz="2400" dirty="0">
                <a:latin typeface="Tw Cen MT"/>
                <a:cs typeface="Tw Cen MT"/>
              </a:rPr>
              <a:t>Carbohydrate requirements are elevated by increases in the volume and intensity of </a:t>
            </a:r>
            <a:r>
              <a:rPr lang="en-US" sz="2400" dirty="0" smtClean="0">
                <a:latin typeface="Tw Cen MT"/>
                <a:cs typeface="Tw Cen MT"/>
              </a:rPr>
              <a:t>training.</a:t>
            </a:r>
          </a:p>
          <a:p>
            <a:r>
              <a:rPr lang="en-US" sz="2400" dirty="0" smtClean="0">
                <a:latin typeface="Tw Cen MT"/>
                <a:cs typeface="Tw Cen MT"/>
              </a:rPr>
              <a:t>Interval </a:t>
            </a:r>
            <a:r>
              <a:rPr lang="en-US" sz="2400" dirty="0">
                <a:latin typeface="Tw Cen MT"/>
                <a:cs typeface="Tw Cen MT"/>
              </a:rPr>
              <a:t>training in swimming is characterized by high rates of carbohydrate oxidation and substantial depletion of glycogen content in the deltoid muscles of well-trained </a:t>
            </a:r>
            <a:r>
              <a:rPr lang="en-US" sz="2400" dirty="0" smtClean="0">
                <a:latin typeface="Tw Cen MT"/>
                <a:cs typeface="Tw Cen MT"/>
              </a:rPr>
              <a:t>swimmers.</a:t>
            </a:r>
          </a:p>
          <a:p>
            <a:r>
              <a:rPr lang="en-US" sz="2400" dirty="0">
                <a:latin typeface="Tw Cen MT"/>
                <a:cs typeface="Tw Cen MT"/>
              </a:rPr>
              <a:t>A more conventional crossover intervention investigated male college swimmers over a 9 day- block of twice per day training, while consuming an energy-matched diet with carbohydrate intake of either 6.5 or 12.1 g/kg BM/</a:t>
            </a:r>
            <a:r>
              <a:rPr lang="en-US" sz="2400" dirty="0" smtClean="0">
                <a:latin typeface="Tw Cen MT"/>
                <a:cs typeface="Tw Cen MT"/>
              </a:rPr>
              <a:t>day.</a:t>
            </a:r>
            <a:endParaRPr lang="en-US" sz="2400" dirty="0">
              <a:latin typeface="Tw Cen MT"/>
              <a:cs typeface="Tw Cen MT"/>
            </a:endParaRPr>
          </a:p>
          <a:p>
            <a:endParaRPr lang="en-US" sz="2400" dirty="0">
              <a:latin typeface="Tw Cen MT"/>
              <a:cs typeface="Tw Cen MT"/>
            </a:endParaRPr>
          </a:p>
        </p:txBody>
      </p:sp>
    </p:spTree>
    <p:extLst>
      <p:ext uri="{BB962C8B-B14F-4D97-AF65-F5344CB8AC3E}">
        <p14:creationId xmlns:p14="http://schemas.microsoft.com/office/powerpoint/2010/main" val="27894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711"/>
            <a:ext cx="8229600" cy="771927"/>
          </a:xfrm>
        </p:spPr>
        <p:txBody>
          <a:bodyPr>
            <a:normAutofit/>
          </a:bodyPr>
          <a:lstStyle/>
          <a:p>
            <a:r>
              <a:rPr lang="en-US" b="1" dirty="0">
                <a:latin typeface="Tw Cen MT"/>
                <a:cs typeface="Tw Cen MT"/>
              </a:rPr>
              <a:t>Protein Requirements </a:t>
            </a:r>
            <a:endParaRPr lang="en-US" dirty="0">
              <a:latin typeface="Tw Cen MT"/>
              <a:cs typeface="Tw Cen MT"/>
            </a:endParaRPr>
          </a:p>
        </p:txBody>
      </p:sp>
      <p:sp>
        <p:nvSpPr>
          <p:cNvPr id="3" name="Content Placeholder 2"/>
          <p:cNvSpPr>
            <a:spLocks noGrp="1"/>
          </p:cNvSpPr>
          <p:nvPr>
            <p:ph idx="1"/>
          </p:nvPr>
        </p:nvSpPr>
        <p:spPr/>
        <p:txBody>
          <a:bodyPr>
            <a:normAutofit fontScale="92500" lnSpcReduction="10000"/>
          </a:bodyPr>
          <a:lstStyle/>
          <a:p>
            <a:r>
              <a:rPr lang="en-US" dirty="0">
                <a:latin typeface="Tw Cen MT"/>
                <a:cs typeface="Tw Cen MT"/>
              </a:rPr>
              <a:t>Protein has reemerged as an area of high </a:t>
            </a:r>
            <a:r>
              <a:rPr lang="en-US" dirty="0" smtClean="0">
                <a:latin typeface="Tw Cen MT"/>
                <a:cs typeface="Tw Cen MT"/>
              </a:rPr>
              <a:t>interest </a:t>
            </a:r>
            <a:r>
              <a:rPr lang="en-US" dirty="0">
                <a:latin typeface="Tw Cen MT"/>
                <a:cs typeface="Tw Cen MT"/>
              </a:rPr>
              <a:t>in sports nutrition. Dietary surveys of </a:t>
            </a:r>
            <a:r>
              <a:rPr lang="en-US" dirty="0" smtClean="0">
                <a:latin typeface="Tw Cen MT"/>
                <a:cs typeface="Tw Cen MT"/>
              </a:rPr>
              <a:t>swimmers </a:t>
            </a:r>
            <a:r>
              <a:rPr lang="en-US" dirty="0">
                <a:latin typeface="Tw Cen MT"/>
                <a:cs typeface="Tw Cen MT"/>
              </a:rPr>
              <a:t>typically report intakes of &gt;1.2 to 1.6 g/kg/ day (Burke, 2007), which is above the suggested increase in total daily protein requirements associated with </a:t>
            </a:r>
            <a:r>
              <a:rPr lang="en-US" dirty="0" smtClean="0">
                <a:latin typeface="Tw Cen MT"/>
                <a:cs typeface="Tw Cen MT"/>
              </a:rPr>
              <a:t>sport.</a:t>
            </a:r>
          </a:p>
          <a:p>
            <a:r>
              <a:rPr lang="en-US" dirty="0" smtClean="0">
                <a:latin typeface="Tw Cen MT"/>
                <a:cs typeface="Tw Cen MT"/>
              </a:rPr>
              <a:t>However</a:t>
            </a:r>
            <a:r>
              <a:rPr lang="en-US" dirty="0">
                <a:latin typeface="Tw Cen MT"/>
                <a:cs typeface="Tw Cen MT"/>
              </a:rPr>
              <a:t>, the current research focuses on the optimum timing, type, and amount of protein to promote adaptation and recovery from the specific stimulus of each </a:t>
            </a:r>
            <a:r>
              <a:rPr lang="en-US" dirty="0" smtClean="0">
                <a:latin typeface="Tw Cen MT"/>
                <a:cs typeface="Tw Cen MT"/>
              </a:rPr>
              <a:t>exercise bout.</a:t>
            </a:r>
            <a:endParaRPr lang="en-US" dirty="0">
              <a:latin typeface="Tw Cen MT"/>
              <a:cs typeface="Tw Cen MT"/>
            </a:endParaRPr>
          </a:p>
          <a:p>
            <a:endParaRPr lang="en-US" dirty="0">
              <a:latin typeface="Tw Cen MT"/>
              <a:cs typeface="Tw Cen MT"/>
            </a:endParaRPr>
          </a:p>
        </p:txBody>
      </p:sp>
    </p:spTree>
    <p:extLst>
      <p:ext uri="{BB962C8B-B14F-4D97-AF65-F5344CB8AC3E}">
        <p14:creationId xmlns:p14="http://schemas.microsoft.com/office/powerpoint/2010/main" val="230574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1141"/>
            <a:ext cx="8229600" cy="836498"/>
          </a:xfrm>
        </p:spPr>
        <p:txBody>
          <a:bodyPr>
            <a:normAutofit/>
          </a:bodyPr>
          <a:lstStyle/>
          <a:p>
            <a:r>
              <a:rPr lang="en-US" b="1" dirty="0">
                <a:latin typeface="Tw Cen MT"/>
                <a:cs typeface="Tw Cen MT"/>
              </a:rPr>
              <a:t>What to eat before </a:t>
            </a:r>
            <a:r>
              <a:rPr lang="en-US" b="1" dirty="0" smtClean="0">
                <a:latin typeface="Tw Cen MT"/>
                <a:cs typeface="Tw Cen MT"/>
              </a:rPr>
              <a:t>swimming</a:t>
            </a:r>
            <a:endParaRPr lang="en-US"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Swimmers should have a high carbohydrate meal 2 to 4 hours prior to first race of competition: </a:t>
            </a:r>
            <a:r>
              <a:rPr lang="en-US" sz="2800" dirty="0" smtClean="0">
                <a:latin typeface="Tw Cen MT"/>
                <a:cs typeface="Tw Cen MT"/>
              </a:rPr>
              <a:t>Fired rice &amp; egg, wholegrain </a:t>
            </a:r>
            <a:r>
              <a:rPr lang="en-US" sz="2800" dirty="0">
                <a:latin typeface="Tw Cen MT"/>
                <a:cs typeface="Tw Cen MT"/>
              </a:rPr>
              <a:t>breakfast cereal with milk + fruit Fruit salad with yoghurt and </a:t>
            </a:r>
            <a:r>
              <a:rPr lang="en-US" sz="2800" dirty="0" smtClean="0">
                <a:latin typeface="Tw Cen MT"/>
                <a:cs typeface="Tw Cen MT"/>
              </a:rPr>
              <a:t>nuts, muffin </a:t>
            </a:r>
            <a:r>
              <a:rPr lang="en-US" sz="2800" dirty="0">
                <a:latin typeface="Tw Cen MT"/>
                <a:cs typeface="Tw Cen MT"/>
              </a:rPr>
              <a:t>with jam or </a:t>
            </a:r>
            <a:r>
              <a:rPr lang="en-US" sz="2800" dirty="0" smtClean="0">
                <a:latin typeface="Tw Cen MT"/>
                <a:cs typeface="Tw Cen MT"/>
              </a:rPr>
              <a:t>cheese.</a:t>
            </a:r>
            <a:endParaRPr lang="en-US" sz="2800" dirty="0">
              <a:latin typeface="Tw Cen MT"/>
              <a:cs typeface="Tw Cen MT"/>
            </a:endParaRPr>
          </a:p>
          <a:p>
            <a:r>
              <a:rPr lang="en-US" sz="2800" dirty="0" smtClean="0">
                <a:latin typeface="Tw Cen MT"/>
                <a:cs typeface="Tw Cen MT"/>
              </a:rPr>
              <a:t>A </a:t>
            </a:r>
            <a:r>
              <a:rPr lang="en-US" sz="2800" dirty="0">
                <a:latin typeface="Tw Cen MT"/>
                <a:cs typeface="Tw Cen MT"/>
              </a:rPr>
              <a:t>small snack can also be eaten up to in the 1-2 hours prior to a race as a final effort to top up energy levels. For </a:t>
            </a:r>
            <a:r>
              <a:rPr lang="en-US" sz="2800" dirty="0" smtClean="0">
                <a:latin typeface="Tw Cen MT"/>
                <a:cs typeface="Tw Cen MT"/>
              </a:rPr>
              <a:t>example: Muesli </a:t>
            </a:r>
            <a:r>
              <a:rPr lang="en-US" sz="2800" dirty="0">
                <a:latin typeface="Tw Cen MT"/>
                <a:cs typeface="Tw Cen MT"/>
              </a:rPr>
              <a:t>or sports </a:t>
            </a:r>
            <a:r>
              <a:rPr lang="en-US" sz="2800" dirty="0" smtClean="0">
                <a:latin typeface="Tw Cen MT"/>
                <a:cs typeface="Tw Cen MT"/>
              </a:rPr>
              <a:t>bars, Fresh fruit, Rice </a:t>
            </a:r>
            <a:r>
              <a:rPr lang="en-US" sz="2800" dirty="0">
                <a:latin typeface="Tw Cen MT"/>
                <a:cs typeface="Tw Cen MT"/>
              </a:rPr>
              <a:t>cakes with nut butter</a:t>
            </a:r>
          </a:p>
          <a:p>
            <a:endParaRPr lang="en-US" sz="2800" dirty="0">
              <a:latin typeface="Tw Cen MT"/>
              <a:cs typeface="Tw Cen MT"/>
            </a:endParaRPr>
          </a:p>
        </p:txBody>
      </p:sp>
    </p:spTree>
    <p:extLst>
      <p:ext uri="{BB962C8B-B14F-4D97-AF65-F5344CB8AC3E}">
        <p14:creationId xmlns:p14="http://schemas.microsoft.com/office/powerpoint/2010/main" val="119523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8464</TotalTime>
  <Words>726</Words>
  <Application>Microsoft Macintosh PowerPoint</Application>
  <PresentationFormat>On-screen Show (4:3)</PresentationFormat>
  <Paragraphs>42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Representation of the periodization of training and nutrition in the annual swimming calendar </vt:lpstr>
      <vt:lpstr>Achievement of Ideal Body Composition </vt:lpstr>
      <vt:lpstr>Daily Carbohydrate Requirements </vt:lpstr>
      <vt:lpstr>Protein Requirements </vt:lpstr>
      <vt:lpstr>What to eat before swimming</vt:lpstr>
      <vt:lpstr>What to eat and drink during swim meets</vt:lpstr>
      <vt:lpstr>Post-race recovery</vt:lpstr>
      <vt:lpstr>PowerPoint Presentation</vt:lpstr>
      <vt:lpstr>Summary</vt:lpstr>
      <vt:lpstr>TERIMA KASIH</vt:lpstr>
    </vt:vector>
  </TitlesOfParts>
  <Company>Nutrition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Nazhif Gifari</dc:creator>
  <cp:lastModifiedBy>Nazhif Gifari</cp:lastModifiedBy>
  <cp:revision>201</cp:revision>
  <dcterms:created xsi:type="dcterms:W3CDTF">2017-09-12T17:05:29Z</dcterms:created>
  <dcterms:modified xsi:type="dcterms:W3CDTF">2019-05-20T12:40:21Z</dcterms:modified>
</cp:coreProperties>
</file>