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2"/>
  </p:notesMasterIdLst>
  <p:sldIdLst>
    <p:sldId id="256" r:id="rId2"/>
    <p:sldId id="295" r:id="rId3"/>
    <p:sldId id="258" r:id="rId4"/>
    <p:sldId id="328" r:id="rId5"/>
    <p:sldId id="329" r:id="rId6"/>
    <p:sldId id="330" r:id="rId7"/>
    <p:sldId id="331" r:id="rId8"/>
    <p:sldId id="332" r:id="rId9"/>
    <p:sldId id="333" r:id="rId10"/>
    <p:sldId id="334" r:id="rId11"/>
    <p:sldId id="335" r:id="rId12"/>
    <p:sldId id="336" r:id="rId13"/>
    <p:sldId id="300" r:id="rId14"/>
    <p:sldId id="337" r:id="rId15"/>
    <p:sldId id="339" r:id="rId16"/>
    <p:sldId id="338" r:id="rId17"/>
    <p:sldId id="342" r:id="rId18"/>
    <p:sldId id="341" r:id="rId19"/>
    <p:sldId id="340" r:id="rId20"/>
    <p:sldId id="344" r:id="rId21"/>
    <p:sldId id="343" r:id="rId22"/>
    <p:sldId id="346" r:id="rId23"/>
    <p:sldId id="345" r:id="rId24"/>
    <p:sldId id="348" r:id="rId25"/>
    <p:sldId id="347" r:id="rId26"/>
    <p:sldId id="350" r:id="rId27"/>
    <p:sldId id="349" r:id="rId28"/>
    <p:sldId id="351" r:id="rId29"/>
    <p:sldId id="353" r:id="rId30"/>
    <p:sldId id="352" r:id="rId31"/>
  </p:sldIdLst>
  <p:sldSz cx="9144000" cy="6858000" type="screen4x3"/>
  <p:notesSz cx="6858000" cy="9144000"/>
  <p:defaultText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00"/>
    <a:srgbClr val="F54D00"/>
    <a:srgbClr val="800000"/>
    <a:srgbClr val="FFFF66"/>
    <a:srgbClr val="00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053" autoAdjust="0"/>
    <p:restoredTop sz="87940" autoAdjust="0"/>
  </p:normalViewPr>
  <p:slideViewPr>
    <p:cSldViewPr>
      <p:cViewPr varScale="1">
        <p:scale>
          <a:sx n="67" d="100"/>
          <a:sy n="67" d="100"/>
        </p:scale>
        <p:origin x="1638"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d-ID"/>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D9A093B-7022-4D49-85DB-C5DD188451B6}" type="datetimeFigureOut">
              <a:rPr lang="id-ID" smtClean="0"/>
              <a:pPr/>
              <a:t>02/03/2020</a:t>
            </a:fld>
            <a:endParaRPr lang="id-ID"/>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id-ID"/>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d-ID"/>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id-ID"/>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649A94C-0123-4F38-88B9-04739C96D75B}" type="slidenum">
              <a:rPr lang="id-ID" smtClean="0"/>
              <a:pPr/>
              <a:t>‹#›</a:t>
            </a:fld>
            <a:endParaRPr lang="id-ID"/>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2928926" y="3571876"/>
            <a:ext cx="6215074" cy="969959"/>
          </a:xfrm>
        </p:spPr>
        <p:txBody>
          <a:bodyPr/>
          <a:lstStyle>
            <a:lvl1pPr>
              <a:defRPr>
                <a:latin typeface="Comic Sans MS" pitchFamily="66" charset="0"/>
              </a:defRPr>
            </a:lvl1pPr>
          </a:lstStyle>
          <a:p>
            <a:r>
              <a:rPr lang="en-US"/>
              <a:t>Click to edit Master title style</a:t>
            </a:r>
            <a:endParaRPr lang="id-ID"/>
          </a:p>
        </p:txBody>
      </p:sp>
      <p:sp>
        <p:nvSpPr>
          <p:cNvPr id="3" name="Subtitle 2"/>
          <p:cNvSpPr>
            <a:spLocks noGrp="1"/>
          </p:cNvSpPr>
          <p:nvPr>
            <p:ph type="subTitle" idx="1"/>
          </p:nvPr>
        </p:nvSpPr>
        <p:spPr>
          <a:xfrm>
            <a:off x="2928926" y="4572008"/>
            <a:ext cx="6215074" cy="571504"/>
          </a:xfrm>
        </p:spPr>
        <p:txBody>
          <a:bodyPr>
            <a:noAutofit/>
          </a:bodyPr>
          <a:lstStyle>
            <a:lvl1pPr marL="0" indent="0" algn="ctr">
              <a:buNone/>
              <a:defRPr sz="3600" b="1" cap="none" spc="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id-ID"/>
          </a:p>
        </p:txBody>
      </p:sp>
      <p:sp>
        <p:nvSpPr>
          <p:cNvPr id="4" name="Date Placeholder 3"/>
          <p:cNvSpPr>
            <a:spLocks noGrp="1"/>
          </p:cNvSpPr>
          <p:nvPr>
            <p:ph type="dt" sz="half" idx="10"/>
          </p:nvPr>
        </p:nvSpPr>
        <p:spPr/>
        <p:txBody>
          <a:bodyPr/>
          <a:lstStyle/>
          <a:p>
            <a:fld id="{CC1B2F56-3B81-46C4-83DC-F242D69E3A07}" type="datetimeFigureOut">
              <a:rPr lang="id-ID" smtClean="0"/>
              <a:pPr/>
              <a:t>02/03/2020</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C12C9F28-B1F7-4194-B611-0E6A3AACC120}" type="slidenum">
              <a:rPr lang="id-ID" smtClean="0"/>
              <a:pPr/>
              <a:t>‹#›</a:t>
            </a:fld>
            <a:endParaRPr lang="id-ID"/>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id-ID"/>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d-ID"/>
          </a:p>
        </p:txBody>
      </p:sp>
      <p:sp>
        <p:nvSpPr>
          <p:cNvPr id="4" name="Date Placeholder 3"/>
          <p:cNvSpPr>
            <a:spLocks noGrp="1"/>
          </p:cNvSpPr>
          <p:nvPr>
            <p:ph type="dt" sz="half" idx="10"/>
          </p:nvPr>
        </p:nvSpPr>
        <p:spPr/>
        <p:txBody>
          <a:bodyPr/>
          <a:lstStyle/>
          <a:p>
            <a:fld id="{CC1B2F56-3B81-46C4-83DC-F242D69E3A07}" type="datetimeFigureOut">
              <a:rPr lang="id-ID" smtClean="0"/>
              <a:pPr/>
              <a:t>02/03/2020</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C12C9F28-B1F7-4194-B611-0E6A3AACC120}" type="slidenum">
              <a:rPr lang="id-ID" smtClean="0"/>
              <a:pPr/>
              <a:t>‹#›</a:t>
            </a:fld>
            <a:endParaRPr lang="id-ID"/>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id-ID"/>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d-ID"/>
          </a:p>
        </p:txBody>
      </p:sp>
      <p:sp>
        <p:nvSpPr>
          <p:cNvPr id="4" name="Date Placeholder 3"/>
          <p:cNvSpPr>
            <a:spLocks noGrp="1"/>
          </p:cNvSpPr>
          <p:nvPr>
            <p:ph type="dt" sz="half" idx="10"/>
          </p:nvPr>
        </p:nvSpPr>
        <p:spPr/>
        <p:txBody>
          <a:bodyPr/>
          <a:lstStyle/>
          <a:p>
            <a:fld id="{CC1B2F56-3B81-46C4-83DC-F242D69E3A07}" type="datetimeFigureOut">
              <a:rPr lang="id-ID" smtClean="0"/>
              <a:pPr/>
              <a:t>02/03/2020</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C12C9F28-B1F7-4194-B611-0E6A3AACC120}" type="slidenum">
              <a:rPr lang="id-ID" smtClean="0"/>
              <a:pPr/>
              <a:t>‹#›</a:t>
            </a:fld>
            <a:endParaRPr lang="id-ID"/>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id-ID"/>
          </a:p>
        </p:txBody>
      </p:sp>
      <p:sp>
        <p:nvSpPr>
          <p:cNvPr id="3" name="Date Placeholder 2"/>
          <p:cNvSpPr>
            <a:spLocks noGrp="1"/>
          </p:cNvSpPr>
          <p:nvPr>
            <p:ph type="dt" sz="half" idx="10"/>
          </p:nvPr>
        </p:nvSpPr>
        <p:spPr/>
        <p:txBody>
          <a:bodyPr/>
          <a:lstStyle/>
          <a:p>
            <a:fld id="{CC1B2F56-3B81-46C4-83DC-F242D69E3A07}" type="datetimeFigureOut">
              <a:rPr lang="id-ID" smtClean="0"/>
              <a:pPr/>
              <a:t>02/03/2020</a:t>
            </a:fld>
            <a:endParaRPr lang="id-ID"/>
          </a:p>
        </p:txBody>
      </p:sp>
      <p:sp>
        <p:nvSpPr>
          <p:cNvPr id="4" name="Footer Placeholder 3"/>
          <p:cNvSpPr>
            <a:spLocks noGrp="1"/>
          </p:cNvSpPr>
          <p:nvPr>
            <p:ph type="ftr" sz="quarter" idx="11"/>
          </p:nvPr>
        </p:nvSpPr>
        <p:spPr/>
        <p:txBody>
          <a:bodyPr/>
          <a:lstStyle/>
          <a:p>
            <a:endParaRPr lang="id-ID"/>
          </a:p>
        </p:txBody>
      </p:sp>
      <p:sp>
        <p:nvSpPr>
          <p:cNvPr id="5" name="Slide Number Placeholder 4"/>
          <p:cNvSpPr>
            <a:spLocks noGrp="1"/>
          </p:cNvSpPr>
          <p:nvPr>
            <p:ph type="sldNum" sz="quarter" idx="12"/>
          </p:nvPr>
        </p:nvSpPr>
        <p:spPr/>
        <p:txBody>
          <a:bodyPr/>
          <a:lstStyle/>
          <a:p>
            <a:fld id="{C12C9F28-B1F7-4194-B611-0E6A3AACC120}" type="slidenum">
              <a:rPr lang="id-ID" smtClean="0"/>
              <a:pPr/>
              <a:t>‹#›</a:t>
            </a:fld>
            <a:endParaRPr lang="id-ID"/>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C1B2F56-3B81-46C4-83DC-F242D69E3A07}" type="datetimeFigureOut">
              <a:rPr lang="id-ID" smtClean="0"/>
              <a:pPr/>
              <a:t>02/03/2020</a:t>
            </a:fld>
            <a:endParaRPr lang="id-ID"/>
          </a:p>
        </p:txBody>
      </p:sp>
      <p:sp>
        <p:nvSpPr>
          <p:cNvPr id="3" name="Footer Placeholder 2"/>
          <p:cNvSpPr>
            <a:spLocks noGrp="1"/>
          </p:cNvSpPr>
          <p:nvPr>
            <p:ph type="ftr" sz="quarter" idx="11"/>
          </p:nvPr>
        </p:nvSpPr>
        <p:spPr/>
        <p:txBody>
          <a:bodyPr/>
          <a:lstStyle/>
          <a:p>
            <a:endParaRPr lang="id-ID"/>
          </a:p>
        </p:txBody>
      </p:sp>
      <p:sp>
        <p:nvSpPr>
          <p:cNvPr id="4" name="Slide Number Placeholder 3"/>
          <p:cNvSpPr>
            <a:spLocks noGrp="1"/>
          </p:cNvSpPr>
          <p:nvPr>
            <p:ph type="sldNum" sz="quarter" idx="12"/>
          </p:nvPr>
        </p:nvSpPr>
        <p:spPr/>
        <p:txBody>
          <a:bodyPr/>
          <a:lstStyle/>
          <a:p>
            <a:fld id="{C12C9F28-B1F7-4194-B611-0E6A3AACC120}" type="slidenum">
              <a:rPr lang="id-ID" smtClean="0"/>
              <a:pPr/>
              <a:t>‹#›</a:t>
            </a:fld>
            <a:endParaRPr lang="id-ID"/>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id-ID"/>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d-ID"/>
          </a:p>
        </p:txBody>
      </p:sp>
      <p:sp>
        <p:nvSpPr>
          <p:cNvPr id="4" name="Date Placeholder 3"/>
          <p:cNvSpPr>
            <a:spLocks noGrp="1"/>
          </p:cNvSpPr>
          <p:nvPr>
            <p:ph type="dt" sz="half" idx="10"/>
          </p:nvPr>
        </p:nvSpPr>
        <p:spPr/>
        <p:txBody>
          <a:bodyPr/>
          <a:lstStyle/>
          <a:p>
            <a:fld id="{CC1B2F56-3B81-46C4-83DC-F242D69E3A07}" type="datetimeFigureOut">
              <a:rPr lang="id-ID" smtClean="0"/>
              <a:pPr/>
              <a:t>02/03/2020</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C12C9F28-B1F7-4194-B611-0E6A3AACC120}" type="slidenum">
              <a:rPr lang="id-ID" smtClean="0"/>
              <a:pPr/>
              <a:t>‹#›</a:t>
            </a:fld>
            <a:endParaRPr lang="id-ID"/>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id-ID"/>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C1B2F56-3B81-46C4-83DC-F242D69E3A07}" type="datetimeFigureOut">
              <a:rPr lang="id-ID" smtClean="0"/>
              <a:pPr/>
              <a:t>02/03/2020</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C12C9F28-B1F7-4194-B611-0E6A3AACC120}" type="slidenum">
              <a:rPr lang="id-ID" smtClean="0"/>
              <a:pPr/>
              <a:t>‹#›</a:t>
            </a:fld>
            <a:endParaRPr lang="id-ID"/>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id-ID"/>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d-ID"/>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d-ID"/>
          </a:p>
        </p:txBody>
      </p:sp>
      <p:sp>
        <p:nvSpPr>
          <p:cNvPr id="5" name="Date Placeholder 4"/>
          <p:cNvSpPr>
            <a:spLocks noGrp="1"/>
          </p:cNvSpPr>
          <p:nvPr>
            <p:ph type="dt" sz="half" idx="10"/>
          </p:nvPr>
        </p:nvSpPr>
        <p:spPr/>
        <p:txBody>
          <a:bodyPr/>
          <a:lstStyle/>
          <a:p>
            <a:fld id="{CC1B2F56-3B81-46C4-83DC-F242D69E3A07}" type="datetimeFigureOut">
              <a:rPr lang="id-ID" smtClean="0"/>
              <a:pPr/>
              <a:t>02/03/2020</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C12C9F28-B1F7-4194-B611-0E6A3AACC120}" type="slidenum">
              <a:rPr lang="id-ID" smtClean="0"/>
              <a:pPr/>
              <a:t>‹#›</a:t>
            </a:fld>
            <a:endParaRPr lang="id-ID"/>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id-ID"/>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d-ID"/>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d-ID"/>
          </a:p>
        </p:txBody>
      </p:sp>
      <p:sp>
        <p:nvSpPr>
          <p:cNvPr id="7" name="Date Placeholder 6"/>
          <p:cNvSpPr>
            <a:spLocks noGrp="1"/>
          </p:cNvSpPr>
          <p:nvPr>
            <p:ph type="dt" sz="half" idx="10"/>
          </p:nvPr>
        </p:nvSpPr>
        <p:spPr/>
        <p:txBody>
          <a:bodyPr/>
          <a:lstStyle/>
          <a:p>
            <a:fld id="{CC1B2F56-3B81-46C4-83DC-F242D69E3A07}" type="datetimeFigureOut">
              <a:rPr lang="id-ID" smtClean="0"/>
              <a:pPr/>
              <a:t>02/03/2020</a:t>
            </a:fld>
            <a:endParaRPr lang="id-ID"/>
          </a:p>
        </p:txBody>
      </p:sp>
      <p:sp>
        <p:nvSpPr>
          <p:cNvPr id="8" name="Footer Placeholder 7"/>
          <p:cNvSpPr>
            <a:spLocks noGrp="1"/>
          </p:cNvSpPr>
          <p:nvPr>
            <p:ph type="ftr" sz="quarter" idx="11"/>
          </p:nvPr>
        </p:nvSpPr>
        <p:spPr/>
        <p:txBody>
          <a:bodyPr/>
          <a:lstStyle/>
          <a:p>
            <a:endParaRPr lang="id-ID"/>
          </a:p>
        </p:txBody>
      </p:sp>
      <p:sp>
        <p:nvSpPr>
          <p:cNvPr id="9" name="Slide Number Placeholder 8"/>
          <p:cNvSpPr>
            <a:spLocks noGrp="1"/>
          </p:cNvSpPr>
          <p:nvPr>
            <p:ph type="sldNum" sz="quarter" idx="12"/>
          </p:nvPr>
        </p:nvSpPr>
        <p:spPr/>
        <p:txBody>
          <a:bodyPr/>
          <a:lstStyle/>
          <a:p>
            <a:fld id="{C12C9F28-B1F7-4194-B611-0E6A3AACC120}" type="slidenum">
              <a:rPr lang="id-ID" smtClean="0"/>
              <a:pPr/>
              <a:t>‹#›</a:t>
            </a:fld>
            <a:endParaRPr lang="id-ID"/>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id-ID"/>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d-ID"/>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C1B2F56-3B81-46C4-83DC-F242D69E3A07}" type="datetimeFigureOut">
              <a:rPr lang="id-ID" smtClean="0"/>
              <a:pPr/>
              <a:t>02/03/2020</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C12C9F28-B1F7-4194-B611-0E6A3AACC120}" type="slidenum">
              <a:rPr lang="id-ID" smtClean="0"/>
              <a:pPr/>
              <a:t>‹#›</a:t>
            </a:fld>
            <a:endParaRPr lang="id-ID"/>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id-ID"/>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d-ID"/>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C1B2F56-3B81-46C4-83DC-F242D69E3A07}" type="datetimeFigureOut">
              <a:rPr lang="id-ID" smtClean="0"/>
              <a:pPr/>
              <a:t>02/03/2020</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C12C9F28-B1F7-4194-B611-0E6A3AACC120}" type="slidenum">
              <a:rPr lang="id-ID" smtClean="0"/>
              <a:pPr/>
              <a:t>‹#›</a:t>
            </a:fld>
            <a:endParaRPr lang="id-ID"/>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00034" y="71422"/>
            <a:ext cx="8429684" cy="857248"/>
          </a:xfrm>
          <a:prstGeom prst="rect">
            <a:avLst/>
          </a:prstGeom>
        </p:spPr>
        <p:txBody>
          <a:bodyPr vert="horz" lIns="91440" tIns="45720" rIns="91440" bIns="45720" rtlCol="0" anchor="ctr">
            <a:normAutofit/>
          </a:bodyPr>
          <a:lstStyle/>
          <a:p>
            <a:r>
              <a:rPr lang="en-US"/>
              <a:t>Click to edit Master title style</a:t>
            </a:r>
            <a:endParaRPr lang="id-ID"/>
          </a:p>
        </p:txBody>
      </p:sp>
      <p:sp>
        <p:nvSpPr>
          <p:cNvPr id="3" name="Text Placeholder 2"/>
          <p:cNvSpPr>
            <a:spLocks noGrp="1"/>
          </p:cNvSpPr>
          <p:nvPr>
            <p:ph type="body" idx="1"/>
          </p:nvPr>
        </p:nvSpPr>
        <p:spPr>
          <a:xfrm>
            <a:off x="457200" y="1071546"/>
            <a:ext cx="8229600" cy="505461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d-ID"/>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C1B2F56-3B81-46C4-83DC-F242D69E3A07}" type="datetimeFigureOut">
              <a:rPr lang="id-ID" smtClean="0"/>
              <a:pPr/>
              <a:t>02/03/2020</a:t>
            </a:fld>
            <a:endParaRPr lang="id-ID"/>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d-ID"/>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12C9F28-B1F7-4194-B611-0E6A3AACC120}" type="slidenum">
              <a:rPr lang="id-ID" smtClean="0"/>
              <a:pPr/>
              <a:t>‹#›</a:t>
            </a:fld>
            <a:endParaRPr lang="id-ID"/>
          </a:p>
        </p:txBody>
      </p:sp>
    </p:spTree>
  </p:cSld>
  <p:clrMap bg1="lt1" tx1="dk1" bg2="lt2" tx2="dk2" accent1="accent1" accent2="accent2" accent3="accent3" accent4="accent4" accent5="accent5" accent6="accent6" hlink="hlink" folHlink="folHlink"/>
  <p:sldLayoutIdLst>
    <p:sldLayoutId id="2147483649" r:id="rId1"/>
    <p:sldLayoutId id="2147483654" r:id="rId2"/>
    <p:sldLayoutId id="2147483655" r:id="rId3"/>
    <p:sldLayoutId id="2147483650" r:id="rId4"/>
    <p:sldLayoutId id="2147483651" r:id="rId5"/>
    <p:sldLayoutId id="2147483652" r:id="rId6"/>
    <p:sldLayoutId id="2147483653"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b="0" kern="1200" cap="none" spc="0">
          <a:ln w="3175" cmpd="sng">
            <a:solidFill>
              <a:srgbClr val="FFC000"/>
            </a:solidFill>
            <a:prstDash val="solid"/>
          </a:ln>
          <a:solidFill>
            <a:srgbClr val="FFFFFF"/>
          </a:solidFill>
          <a:effectLst>
            <a:outerShdw blurRad="63500" dir="3600000" algn="tl" rotWithShape="0">
              <a:srgbClr val="000000">
                <a:alpha val="70000"/>
              </a:srgbClr>
            </a:outerShdw>
          </a:effectLst>
          <a:latin typeface="Candara" pitchFamily="34" charset="0"/>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pengertianparaahli.com/" TargetMode="Externa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hyperlink" Target="http://www.saranailmu.com/pengertian-latar-belakang-dan-contoh-latar-belakang-proposal-kegiatan/" TargetMode="External"/><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928926" y="3645025"/>
            <a:ext cx="6215074" cy="1498488"/>
          </a:xfrm>
        </p:spPr>
        <p:txBody>
          <a:bodyPr>
            <a:noAutofit/>
          </a:bodyPr>
          <a:lstStyle/>
          <a:p>
            <a:br>
              <a:rPr lang="en-US" sz="6000" dirty="0">
                <a:ln w="12700" cmpd="sng">
                  <a:solidFill>
                    <a:srgbClr val="002060"/>
                  </a:solidFill>
                  <a:prstDash val="solid"/>
                </a:ln>
                <a:solidFill>
                  <a:schemeClr val="bg1"/>
                </a:solidFill>
                <a:effectLst>
                  <a:glow rad="63500">
                    <a:schemeClr val="bg2">
                      <a:alpha val="40000"/>
                    </a:schemeClr>
                  </a:glow>
                  <a:outerShdw blurRad="63500" dir="3600000" algn="tl" rotWithShape="0">
                    <a:srgbClr val="000000">
                      <a:alpha val="70000"/>
                    </a:srgbClr>
                  </a:outerShdw>
                </a:effectLst>
                <a:latin typeface="Candara" pitchFamily="34" charset="0"/>
              </a:rPr>
            </a:br>
            <a:r>
              <a:rPr lang="en-US" sz="6000" dirty="0">
                <a:ln w="12700" cmpd="sng">
                  <a:solidFill>
                    <a:srgbClr val="002060"/>
                  </a:solidFill>
                  <a:prstDash val="solid"/>
                </a:ln>
                <a:solidFill>
                  <a:schemeClr val="bg1"/>
                </a:solidFill>
                <a:effectLst>
                  <a:glow rad="63500">
                    <a:schemeClr val="bg2">
                      <a:alpha val="40000"/>
                    </a:schemeClr>
                  </a:glow>
                  <a:outerShdw blurRad="63500" dir="3600000" algn="tl" rotWithShape="0">
                    <a:srgbClr val="000000">
                      <a:alpha val="70000"/>
                    </a:srgbClr>
                  </a:outerShdw>
                </a:effectLst>
                <a:latin typeface="Candara" pitchFamily="34" charset="0"/>
              </a:rPr>
              <a:t>Proposal </a:t>
            </a:r>
            <a:r>
              <a:rPr lang="en-US" sz="6000" dirty="0" err="1">
                <a:ln w="12700" cmpd="sng">
                  <a:solidFill>
                    <a:srgbClr val="002060"/>
                  </a:solidFill>
                  <a:prstDash val="solid"/>
                </a:ln>
                <a:solidFill>
                  <a:schemeClr val="bg1"/>
                </a:solidFill>
                <a:effectLst>
                  <a:glow rad="63500">
                    <a:schemeClr val="bg2">
                      <a:alpha val="40000"/>
                    </a:schemeClr>
                  </a:glow>
                  <a:outerShdw blurRad="63500" dir="3600000" algn="tl" rotWithShape="0">
                    <a:srgbClr val="000000">
                      <a:alpha val="70000"/>
                    </a:srgbClr>
                  </a:outerShdw>
                </a:effectLst>
                <a:latin typeface="Candara" pitchFamily="34" charset="0"/>
              </a:rPr>
              <a:t>Kegiatan</a:t>
            </a:r>
            <a:r>
              <a:rPr lang="en-US" sz="6000" dirty="0">
                <a:ln w="12700" cmpd="sng">
                  <a:solidFill>
                    <a:srgbClr val="002060"/>
                  </a:solidFill>
                  <a:prstDash val="solid"/>
                </a:ln>
                <a:solidFill>
                  <a:schemeClr val="bg1"/>
                </a:solidFill>
                <a:effectLst>
                  <a:glow rad="63500">
                    <a:schemeClr val="bg2">
                      <a:alpha val="40000"/>
                    </a:schemeClr>
                  </a:glow>
                  <a:outerShdw blurRad="63500" dir="3600000" algn="tl" rotWithShape="0">
                    <a:srgbClr val="000000">
                      <a:alpha val="70000"/>
                    </a:srgbClr>
                  </a:outerShdw>
                </a:effectLst>
                <a:latin typeface="Candara" pitchFamily="34" charset="0"/>
              </a:rPr>
              <a:t> </a:t>
            </a:r>
            <a:r>
              <a:rPr lang="en-US" sz="6000" dirty="0" err="1">
                <a:ln w="12700" cmpd="sng">
                  <a:solidFill>
                    <a:srgbClr val="002060"/>
                  </a:solidFill>
                  <a:prstDash val="solid"/>
                </a:ln>
                <a:solidFill>
                  <a:schemeClr val="bg1"/>
                </a:solidFill>
                <a:effectLst>
                  <a:glow rad="63500">
                    <a:schemeClr val="bg2">
                      <a:alpha val="40000"/>
                    </a:schemeClr>
                  </a:glow>
                  <a:outerShdw blurRad="63500" dir="3600000" algn="tl" rotWithShape="0">
                    <a:srgbClr val="000000">
                      <a:alpha val="70000"/>
                    </a:srgbClr>
                  </a:outerShdw>
                </a:effectLst>
                <a:latin typeface="Candara" pitchFamily="34" charset="0"/>
              </a:rPr>
              <a:t>Kehumasan</a:t>
            </a:r>
            <a:br>
              <a:rPr lang="en-US" sz="6000" dirty="0">
                <a:ln w="12700" cmpd="sng">
                  <a:solidFill>
                    <a:srgbClr val="002060"/>
                  </a:solidFill>
                  <a:prstDash val="solid"/>
                </a:ln>
                <a:solidFill>
                  <a:schemeClr val="bg1"/>
                </a:solidFill>
                <a:effectLst>
                  <a:glow rad="63500">
                    <a:schemeClr val="bg2">
                      <a:alpha val="40000"/>
                    </a:schemeClr>
                  </a:glow>
                  <a:outerShdw blurRad="63500" dir="3600000" algn="tl" rotWithShape="0">
                    <a:srgbClr val="000000">
                      <a:alpha val="70000"/>
                    </a:srgbClr>
                  </a:outerShdw>
                </a:effectLst>
                <a:latin typeface="Candara" pitchFamily="34" charset="0"/>
              </a:rPr>
            </a:br>
            <a:r>
              <a:rPr lang="en-US" sz="6000" dirty="0">
                <a:ln w="12700" cmpd="sng">
                  <a:solidFill>
                    <a:srgbClr val="002060"/>
                  </a:solidFill>
                  <a:prstDash val="solid"/>
                </a:ln>
                <a:solidFill>
                  <a:schemeClr val="bg1"/>
                </a:solidFill>
                <a:effectLst>
                  <a:glow rad="63500">
                    <a:schemeClr val="bg2">
                      <a:alpha val="40000"/>
                    </a:schemeClr>
                  </a:glow>
                  <a:outerShdw blurRad="63500" dir="3600000" algn="tl" rotWithShape="0">
                    <a:srgbClr val="000000">
                      <a:alpha val="70000"/>
                    </a:srgbClr>
                  </a:outerShdw>
                </a:effectLst>
                <a:latin typeface="Candara" pitchFamily="34" charset="0"/>
              </a:rPr>
              <a:t>05</a:t>
            </a:r>
            <a:endParaRPr lang="id-ID" sz="6000" dirty="0">
              <a:ln w="12700" cmpd="sng">
                <a:solidFill>
                  <a:srgbClr val="002060"/>
                </a:solidFill>
                <a:prstDash val="solid"/>
              </a:ln>
              <a:solidFill>
                <a:schemeClr val="bg1"/>
              </a:solidFill>
              <a:effectLst>
                <a:glow rad="63500">
                  <a:schemeClr val="bg2">
                    <a:alpha val="40000"/>
                  </a:schemeClr>
                </a:glow>
                <a:outerShdw blurRad="63500" dir="3600000" algn="tl" rotWithShape="0">
                  <a:srgbClr val="000000">
                    <a:alpha val="70000"/>
                  </a:srgbClr>
                </a:outerShdw>
              </a:effectLst>
              <a:latin typeface="Candara" pitchFamily="34" charset="0"/>
            </a:endParaRPr>
          </a:p>
        </p:txBody>
      </p:sp>
      <p:sp>
        <p:nvSpPr>
          <p:cNvPr id="3" name="Subtitle 2"/>
          <p:cNvSpPr>
            <a:spLocks noGrp="1"/>
          </p:cNvSpPr>
          <p:nvPr>
            <p:ph type="subTitle" idx="1"/>
          </p:nvPr>
        </p:nvSpPr>
        <p:spPr>
          <a:xfrm>
            <a:off x="2928926" y="3068960"/>
            <a:ext cx="6215074" cy="2074552"/>
          </a:xfrm>
        </p:spPr>
        <p:txBody>
          <a:bodyPr>
            <a:noAutofit/>
          </a:bodyPr>
          <a:lstStyle/>
          <a:p>
            <a:r>
              <a:rPr lang="en-US" dirty="0">
                <a:ln w="12700">
                  <a:solidFill>
                    <a:srgbClr val="002060"/>
                  </a:solidFill>
                  <a:prstDash val="solid"/>
                </a:ln>
                <a:solidFill>
                  <a:schemeClr val="bg2">
                    <a:lumMod val="75000"/>
                  </a:schemeClr>
                </a:solidFill>
              </a:rPr>
              <a:t>HMS304</a:t>
            </a:r>
            <a:endParaRPr lang="id-ID" dirty="0">
              <a:ln w="12700">
                <a:solidFill>
                  <a:srgbClr val="002060"/>
                </a:solidFill>
                <a:prstDash val="solid"/>
              </a:ln>
              <a:solidFill>
                <a:schemeClr val="bg2">
                  <a:lumMod val="75000"/>
                </a:schemeClr>
              </a:solidFill>
            </a:endParaRPr>
          </a:p>
        </p:txBody>
      </p:sp>
    </p:spTree>
  </p:cSld>
  <p:clrMapOvr>
    <a:masterClrMapping/>
  </p:clrMapOvr>
  <p:transition spd="slow">
    <p:zoom/>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effectLst/>
              </a:rPr>
              <a:t>Analisa SWOT</a:t>
            </a:r>
            <a:endParaRPr lang="id-ID" dirty="0"/>
          </a:p>
        </p:txBody>
      </p:sp>
      <p:sp>
        <p:nvSpPr>
          <p:cNvPr id="7" name="Rectangle 2"/>
          <p:cNvSpPr>
            <a:spLocks noChangeArrowheads="1"/>
          </p:cNvSpPr>
          <p:nvPr/>
        </p:nvSpPr>
        <p:spPr bwMode="auto">
          <a:xfrm>
            <a:off x="500034" y="1124744"/>
            <a:ext cx="8196290" cy="5112568"/>
          </a:xfrm>
          <a:prstGeom prst="rect">
            <a:avLst/>
          </a:prstGeom>
          <a:noFill/>
          <a:ln w="9525">
            <a:noFill/>
            <a:miter lim="800000"/>
            <a:headEnd/>
            <a:tailEnd/>
          </a:ln>
          <a:effectLst/>
        </p:spPr>
        <p:txBody>
          <a:bodyPr lIns="92075" tIns="46038" rIns="92075" bIns="46038"/>
          <a:lstStyle/>
          <a:p>
            <a:r>
              <a:rPr lang="en-US" sz="3200" dirty="0" err="1"/>
              <a:t>Menurut</a:t>
            </a:r>
            <a:r>
              <a:rPr lang="en-US" sz="3200" dirty="0"/>
              <a:t> Robinson dan Pearce (1997) </a:t>
            </a:r>
            <a:r>
              <a:rPr lang="en-US" sz="3200" dirty="0" err="1"/>
              <a:t>analisis</a:t>
            </a:r>
            <a:r>
              <a:rPr lang="en-US" sz="3200" dirty="0"/>
              <a:t> SWOT </a:t>
            </a:r>
            <a:r>
              <a:rPr lang="en-US" sz="3200" dirty="0" err="1"/>
              <a:t>merupakan</a:t>
            </a:r>
            <a:r>
              <a:rPr lang="en-US" sz="3200" dirty="0"/>
              <a:t> salah </a:t>
            </a:r>
            <a:r>
              <a:rPr lang="en-US" sz="3200" dirty="0" err="1"/>
              <a:t>satu</a:t>
            </a:r>
            <a:r>
              <a:rPr lang="en-US" sz="3200" dirty="0"/>
              <a:t> </a:t>
            </a:r>
            <a:r>
              <a:rPr lang="en-US" sz="3200" dirty="0" err="1"/>
              <a:t>komponen</a:t>
            </a:r>
            <a:r>
              <a:rPr lang="en-US" sz="3200" dirty="0"/>
              <a:t> </a:t>
            </a:r>
            <a:r>
              <a:rPr lang="en-US" sz="3200" dirty="0" err="1"/>
              <a:t>penting</a:t>
            </a:r>
            <a:r>
              <a:rPr lang="en-US" sz="3200" dirty="0"/>
              <a:t> </a:t>
            </a:r>
            <a:r>
              <a:rPr lang="en-US" sz="3200" dirty="0" err="1"/>
              <a:t>dalam</a:t>
            </a:r>
            <a:r>
              <a:rPr lang="en-US" sz="3200" dirty="0"/>
              <a:t> </a:t>
            </a:r>
            <a:r>
              <a:rPr lang="en-US" sz="3200" dirty="0" err="1"/>
              <a:t>manajemen</a:t>
            </a:r>
            <a:r>
              <a:rPr lang="en-US" sz="3200" dirty="0"/>
              <a:t> </a:t>
            </a:r>
            <a:r>
              <a:rPr lang="en-US" sz="3200" dirty="0" err="1"/>
              <a:t>strategik</a:t>
            </a:r>
            <a:r>
              <a:rPr lang="en-US" sz="3200" dirty="0"/>
              <a:t>. </a:t>
            </a:r>
            <a:r>
              <a:rPr lang="en-US" sz="3200" dirty="0" err="1">
                <a:hlinkClick r:id="rId2"/>
              </a:rPr>
              <a:t>Analisis</a:t>
            </a:r>
            <a:r>
              <a:rPr lang="en-US" sz="3200" dirty="0">
                <a:hlinkClick r:id="rId2"/>
              </a:rPr>
              <a:t> SWOT</a:t>
            </a:r>
            <a:r>
              <a:rPr lang="en-US" sz="3200" dirty="0"/>
              <a:t> </a:t>
            </a:r>
            <a:r>
              <a:rPr lang="en-US" sz="3200" dirty="0" err="1"/>
              <a:t>ini</a:t>
            </a:r>
            <a:r>
              <a:rPr lang="en-US" sz="3200" dirty="0"/>
              <a:t> </a:t>
            </a:r>
            <a:r>
              <a:rPr lang="en-US" sz="3200" dirty="0" err="1"/>
              <a:t>mencakup</a:t>
            </a:r>
            <a:r>
              <a:rPr lang="en-US" sz="3200" dirty="0"/>
              <a:t> </a:t>
            </a:r>
            <a:r>
              <a:rPr lang="en-US" sz="3200" dirty="0" err="1"/>
              <a:t>faktor</a:t>
            </a:r>
            <a:r>
              <a:rPr lang="en-US" sz="3200" dirty="0"/>
              <a:t> intern </a:t>
            </a:r>
            <a:r>
              <a:rPr lang="en-US" sz="3200" dirty="0" err="1"/>
              <a:t>perusahaan</a:t>
            </a:r>
            <a:r>
              <a:rPr lang="en-US" sz="3200" dirty="0"/>
              <a:t>. </a:t>
            </a:r>
            <a:r>
              <a:rPr lang="en-US" sz="3200" dirty="0" err="1"/>
              <a:t>Dimana</a:t>
            </a:r>
            <a:r>
              <a:rPr lang="en-US" sz="3200" dirty="0"/>
              <a:t> </a:t>
            </a:r>
            <a:r>
              <a:rPr lang="en-US" sz="3200" dirty="0" err="1"/>
              <a:t>nantinya</a:t>
            </a:r>
            <a:r>
              <a:rPr lang="en-US" sz="3200" dirty="0"/>
              <a:t> </a:t>
            </a:r>
            <a:r>
              <a:rPr lang="en-US" sz="3200" dirty="0" err="1"/>
              <a:t>akan</a:t>
            </a:r>
            <a:r>
              <a:rPr lang="en-US" sz="3200" dirty="0"/>
              <a:t> </a:t>
            </a:r>
            <a:r>
              <a:rPr lang="en-US" sz="3200" dirty="0" err="1"/>
              <a:t>menghasilkan</a:t>
            </a:r>
            <a:r>
              <a:rPr lang="en-US" sz="3200" dirty="0"/>
              <a:t> </a:t>
            </a:r>
            <a:r>
              <a:rPr lang="en-US" sz="3200" dirty="0" err="1"/>
              <a:t>profil</a:t>
            </a:r>
            <a:r>
              <a:rPr lang="en-US" sz="3200" dirty="0"/>
              <a:t> </a:t>
            </a:r>
            <a:r>
              <a:rPr lang="en-US" sz="3200" dirty="0" err="1"/>
              <a:t>perusahaan</a:t>
            </a:r>
            <a:r>
              <a:rPr lang="en-US" sz="3200" dirty="0"/>
              <a:t> </a:t>
            </a:r>
            <a:r>
              <a:rPr lang="en-US" sz="3200" dirty="0" err="1"/>
              <a:t>sekaligus</a:t>
            </a:r>
            <a:r>
              <a:rPr lang="en-US" sz="3200" dirty="0"/>
              <a:t> </a:t>
            </a:r>
            <a:r>
              <a:rPr lang="en-US" sz="3200" dirty="0" err="1"/>
              <a:t>memahami</a:t>
            </a:r>
            <a:r>
              <a:rPr lang="en-US" sz="3200" dirty="0"/>
              <a:t> dan </a:t>
            </a:r>
            <a:r>
              <a:rPr lang="en-US" sz="3200" dirty="0" err="1"/>
              <a:t>mengidentifikasikan</a:t>
            </a:r>
            <a:r>
              <a:rPr lang="en-US" sz="3200" dirty="0"/>
              <a:t> </a:t>
            </a:r>
            <a:r>
              <a:rPr lang="en-US" sz="3200" dirty="0" err="1"/>
              <a:t>kelemahan</a:t>
            </a:r>
            <a:r>
              <a:rPr lang="en-US" sz="3200" dirty="0"/>
              <a:t> dan </a:t>
            </a:r>
            <a:r>
              <a:rPr lang="en-US" sz="3200" dirty="0" err="1"/>
              <a:t>kekuatan</a:t>
            </a:r>
            <a:r>
              <a:rPr lang="en-US" sz="3200" dirty="0"/>
              <a:t> </a:t>
            </a:r>
            <a:r>
              <a:rPr lang="en-US" sz="3200" dirty="0" err="1"/>
              <a:t>organisasi</a:t>
            </a:r>
            <a:r>
              <a:rPr lang="en-US" sz="3200" dirty="0"/>
              <a:t>. </a:t>
            </a:r>
            <a:r>
              <a:rPr lang="en-US" sz="3200" dirty="0" err="1"/>
              <a:t>Kelemahan</a:t>
            </a:r>
            <a:r>
              <a:rPr lang="en-US" sz="3200" dirty="0"/>
              <a:t> dan </a:t>
            </a:r>
            <a:r>
              <a:rPr lang="en-US" sz="3200" dirty="0" err="1"/>
              <a:t>kekuatan</a:t>
            </a:r>
            <a:r>
              <a:rPr lang="en-US" sz="3200" dirty="0"/>
              <a:t> </a:t>
            </a:r>
            <a:r>
              <a:rPr lang="en-US" sz="3200" dirty="0" err="1"/>
              <a:t>ini</a:t>
            </a:r>
            <a:r>
              <a:rPr lang="en-US" sz="3200" dirty="0"/>
              <a:t> </a:t>
            </a:r>
            <a:r>
              <a:rPr lang="en-US" sz="3200" dirty="0" err="1"/>
              <a:t>kemudian</a:t>
            </a:r>
            <a:r>
              <a:rPr lang="en-US" sz="3200" dirty="0"/>
              <a:t> </a:t>
            </a:r>
            <a:r>
              <a:rPr lang="en-US" sz="3200" dirty="0" err="1"/>
              <a:t>akan</a:t>
            </a:r>
            <a:r>
              <a:rPr lang="en-US" sz="3200" dirty="0"/>
              <a:t> </a:t>
            </a:r>
            <a:r>
              <a:rPr lang="en-US" sz="3200" dirty="0" err="1"/>
              <a:t>dibandingkan</a:t>
            </a:r>
            <a:r>
              <a:rPr lang="en-US" sz="3200" dirty="0"/>
              <a:t> </a:t>
            </a:r>
            <a:r>
              <a:rPr lang="en-US" sz="3200" dirty="0" err="1"/>
              <a:t>dengan</a:t>
            </a:r>
            <a:r>
              <a:rPr lang="en-US" sz="3200" dirty="0"/>
              <a:t> </a:t>
            </a:r>
            <a:r>
              <a:rPr lang="en-US" sz="3200" dirty="0" err="1"/>
              <a:t>ancaman</a:t>
            </a:r>
            <a:r>
              <a:rPr lang="en-US" sz="3200" dirty="0"/>
              <a:t> </a:t>
            </a:r>
            <a:r>
              <a:rPr lang="en-US" sz="3200" dirty="0" err="1"/>
              <a:t>ekstern</a:t>
            </a:r>
            <a:r>
              <a:rPr lang="en-US" sz="3200" dirty="0"/>
              <a:t> dan </a:t>
            </a:r>
            <a:r>
              <a:rPr lang="en-US" sz="3200" dirty="0" err="1"/>
              <a:t>peluang</a:t>
            </a:r>
            <a:r>
              <a:rPr lang="en-US" sz="3200" dirty="0"/>
              <a:t> </a:t>
            </a:r>
            <a:r>
              <a:rPr lang="en-US" sz="3200" dirty="0" err="1"/>
              <a:t>sebagai</a:t>
            </a:r>
            <a:r>
              <a:rPr lang="en-US" sz="3200" dirty="0"/>
              <a:t> </a:t>
            </a:r>
            <a:r>
              <a:rPr lang="en-US" sz="3200" dirty="0" err="1"/>
              <a:t>dasar</a:t>
            </a:r>
            <a:r>
              <a:rPr lang="en-US" sz="3200" dirty="0"/>
              <a:t> </a:t>
            </a:r>
            <a:r>
              <a:rPr lang="en-US" sz="3200" dirty="0" err="1"/>
              <a:t>untuk</a:t>
            </a:r>
            <a:r>
              <a:rPr lang="en-US" sz="3200" dirty="0"/>
              <a:t> </a:t>
            </a:r>
            <a:r>
              <a:rPr lang="en-US" sz="3200" dirty="0" err="1"/>
              <a:t>menghasilkan</a:t>
            </a:r>
            <a:r>
              <a:rPr lang="en-US" sz="3200" dirty="0"/>
              <a:t> </a:t>
            </a:r>
            <a:r>
              <a:rPr lang="en-US" sz="3200" dirty="0" err="1"/>
              <a:t>opsi</a:t>
            </a:r>
            <a:r>
              <a:rPr lang="en-US" sz="3200" dirty="0"/>
              <a:t> </a:t>
            </a:r>
            <a:r>
              <a:rPr lang="en-US" sz="3200" dirty="0" err="1"/>
              <a:t>atau</a:t>
            </a:r>
            <a:r>
              <a:rPr lang="en-US" sz="3200" dirty="0"/>
              <a:t> </a:t>
            </a:r>
            <a:r>
              <a:rPr lang="en-US" sz="3200" dirty="0" err="1"/>
              <a:t>alternatif</a:t>
            </a:r>
            <a:r>
              <a:rPr lang="en-US" sz="3200" dirty="0"/>
              <a:t> </a:t>
            </a:r>
            <a:r>
              <a:rPr lang="en-US" sz="3200" dirty="0" err="1"/>
              <a:t>strategi</a:t>
            </a:r>
            <a:r>
              <a:rPr lang="en-US" sz="3200" dirty="0"/>
              <a:t> lain. </a:t>
            </a:r>
          </a:p>
          <a:p>
            <a:endParaRPr lang="en-US" sz="3700" dirty="0"/>
          </a:p>
        </p:txBody>
      </p:sp>
    </p:spTree>
    <p:extLst>
      <p:ext uri="{BB962C8B-B14F-4D97-AF65-F5344CB8AC3E}">
        <p14:creationId xmlns:p14="http://schemas.microsoft.com/office/powerpoint/2010/main" val="4274290693"/>
      </p:ext>
    </p:extLst>
  </p:cSld>
  <p:clrMapOvr>
    <a:masterClrMapping/>
  </p:clrMapOvr>
  <p:transition spd="med">
    <p:cover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2" fill="hold" nodeType="after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 calcmode="lin" valueType="num">
                                      <p:cBhvr additive="base">
                                        <p:cTn id="7" dur="2000" fill="hold"/>
                                        <p:tgtEl>
                                          <p:spTgt spid="7">
                                            <p:txEl>
                                              <p:pRg st="0" end="0"/>
                                            </p:txEl>
                                          </p:spTgt>
                                        </p:tgtEl>
                                        <p:attrNameLst>
                                          <p:attrName>ppt_x</p:attrName>
                                        </p:attrNameLst>
                                      </p:cBhvr>
                                      <p:tavLst>
                                        <p:tav tm="0">
                                          <p:val>
                                            <p:strVal val="0-#ppt_w/2"/>
                                          </p:val>
                                        </p:tav>
                                        <p:tav tm="100000">
                                          <p:val>
                                            <p:strVal val="#ppt_x"/>
                                          </p:val>
                                        </p:tav>
                                      </p:tavLst>
                                    </p:anim>
                                    <p:anim calcmode="lin" valueType="num">
                                      <p:cBhvr additive="base">
                                        <p:cTn id="8" dur="2000" fill="hold"/>
                                        <p:tgtEl>
                                          <p:spTgt spid="7">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effectLst/>
              </a:rPr>
              <a:t>Analisa SWOT</a:t>
            </a:r>
            <a:endParaRPr lang="id-ID" dirty="0"/>
          </a:p>
        </p:txBody>
      </p:sp>
      <p:sp>
        <p:nvSpPr>
          <p:cNvPr id="7" name="Rectangle 2"/>
          <p:cNvSpPr>
            <a:spLocks noChangeArrowheads="1"/>
          </p:cNvSpPr>
          <p:nvPr/>
        </p:nvSpPr>
        <p:spPr bwMode="auto">
          <a:xfrm>
            <a:off x="500034" y="1124744"/>
            <a:ext cx="8196290" cy="5112568"/>
          </a:xfrm>
          <a:prstGeom prst="rect">
            <a:avLst/>
          </a:prstGeom>
          <a:noFill/>
          <a:ln w="9525">
            <a:noFill/>
            <a:miter lim="800000"/>
            <a:headEnd/>
            <a:tailEnd/>
          </a:ln>
          <a:effectLst/>
        </p:spPr>
        <p:txBody>
          <a:bodyPr lIns="92075" tIns="46038" rIns="92075" bIns="46038"/>
          <a:lstStyle/>
          <a:p>
            <a:r>
              <a:rPr lang="en-US" sz="3400" dirty="0"/>
              <a:t>Armstrong dan Kotler (2008) </a:t>
            </a:r>
            <a:r>
              <a:rPr lang="en-US" sz="3400" dirty="0" err="1"/>
              <a:t>berpendapat</a:t>
            </a:r>
            <a:r>
              <a:rPr lang="en-US" sz="3400" dirty="0"/>
              <a:t> </a:t>
            </a:r>
            <a:r>
              <a:rPr lang="en-US" sz="3400" dirty="0" err="1"/>
              <a:t>bahwa</a:t>
            </a:r>
            <a:r>
              <a:rPr lang="en-US" sz="3400" dirty="0"/>
              <a:t> </a:t>
            </a:r>
            <a:r>
              <a:rPr lang="en-US" sz="3400" dirty="0" err="1"/>
              <a:t>pengertian</a:t>
            </a:r>
            <a:r>
              <a:rPr lang="en-US" sz="3400" dirty="0"/>
              <a:t> </a:t>
            </a:r>
            <a:r>
              <a:rPr lang="en-US" sz="3400" dirty="0" err="1"/>
              <a:t>analisis</a:t>
            </a:r>
            <a:r>
              <a:rPr lang="en-US" sz="3400" dirty="0"/>
              <a:t> swot </a:t>
            </a:r>
            <a:r>
              <a:rPr lang="en-US" sz="3400" dirty="0" err="1"/>
              <a:t>merupakan</a:t>
            </a:r>
            <a:r>
              <a:rPr lang="en-US" sz="3400" dirty="0"/>
              <a:t> </a:t>
            </a:r>
            <a:r>
              <a:rPr lang="en-US" sz="3400" dirty="0" err="1"/>
              <a:t>penilaian</a:t>
            </a:r>
            <a:r>
              <a:rPr lang="en-US" sz="3400" dirty="0"/>
              <a:t> </a:t>
            </a:r>
            <a:r>
              <a:rPr lang="en-US" sz="3400" dirty="0" err="1"/>
              <a:t>menyeluruh</a:t>
            </a:r>
            <a:r>
              <a:rPr lang="en-US" sz="3400" dirty="0"/>
              <a:t> yang </a:t>
            </a:r>
            <a:r>
              <a:rPr lang="en-US" sz="3400" dirty="0" err="1"/>
              <a:t>dilakukan</a:t>
            </a:r>
            <a:r>
              <a:rPr lang="en-US" sz="3400" dirty="0"/>
              <a:t> </a:t>
            </a:r>
            <a:r>
              <a:rPr lang="en-US" sz="3400" dirty="0" err="1"/>
              <a:t>terhadap</a:t>
            </a:r>
            <a:r>
              <a:rPr lang="en-US" sz="3400" dirty="0"/>
              <a:t> </a:t>
            </a:r>
            <a:r>
              <a:rPr lang="en-US" sz="3400" dirty="0" err="1"/>
              <a:t>kekuatan</a:t>
            </a:r>
            <a:r>
              <a:rPr lang="en-US" sz="3400" dirty="0"/>
              <a:t>, </a:t>
            </a:r>
            <a:r>
              <a:rPr lang="en-US" sz="3400" dirty="0" err="1"/>
              <a:t>peluang</a:t>
            </a:r>
            <a:r>
              <a:rPr lang="en-US" sz="3400" dirty="0"/>
              <a:t>, </a:t>
            </a:r>
            <a:r>
              <a:rPr lang="en-US" sz="3400" dirty="0" err="1"/>
              <a:t>kelemahan</a:t>
            </a:r>
            <a:r>
              <a:rPr lang="en-US" sz="3400" dirty="0"/>
              <a:t>, dan juga </a:t>
            </a:r>
            <a:r>
              <a:rPr lang="en-US" sz="3400" dirty="0" err="1"/>
              <a:t>ancaman</a:t>
            </a:r>
            <a:r>
              <a:rPr lang="en-US" sz="3400" dirty="0"/>
              <a:t> </a:t>
            </a:r>
            <a:r>
              <a:rPr lang="en-US" sz="3400" dirty="0" err="1"/>
              <a:t>suatu</a:t>
            </a:r>
            <a:r>
              <a:rPr lang="en-US" sz="3400" dirty="0"/>
              <a:t> </a:t>
            </a:r>
            <a:r>
              <a:rPr lang="en-US" sz="3400" dirty="0" err="1"/>
              <a:t>perusahaan</a:t>
            </a:r>
            <a:r>
              <a:rPr lang="en-US" sz="3400" dirty="0"/>
              <a:t>. </a:t>
            </a:r>
            <a:r>
              <a:rPr lang="en-US" sz="3400" dirty="0" err="1"/>
              <a:t>Kegiatan</a:t>
            </a:r>
            <a:r>
              <a:rPr lang="en-US" sz="3400" dirty="0"/>
              <a:t> </a:t>
            </a:r>
            <a:r>
              <a:rPr lang="en-US" sz="3400" dirty="0" err="1"/>
              <a:t>analisis</a:t>
            </a:r>
            <a:r>
              <a:rPr lang="en-US" sz="3400" dirty="0"/>
              <a:t> </a:t>
            </a:r>
            <a:r>
              <a:rPr lang="en-US" sz="3400" dirty="0" err="1"/>
              <a:t>ini</a:t>
            </a:r>
            <a:r>
              <a:rPr lang="en-US" sz="3400" dirty="0"/>
              <a:t> </a:t>
            </a:r>
            <a:r>
              <a:rPr lang="en-US" sz="3400" dirty="0" err="1"/>
              <a:t>sangat</a:t>
            </a:r>
            <a:r>
              <a:rPr lang="en-US" sz="3400" dirty="0"/>
              <a:t> </a:t>
            </a:r>
            <a:r>
              <a:rPr lang="en-US" sz="3400" dirty="0" err="1"/>
              <a:t>diperlukan</a:t>
            </a:r>
            <a:r>
              <a:rPr lang="en-US" sz="3400" dirty="0"/>
              <a:t> agar </a:t>
            </a:r>
            <a:r>
              <a:rPr lang="en-US" sz="3400" dirty="0" err="1"/>
              <a:t>perusahaan</a:t>
            </a:r>
            <a:r>
              <a:rPr lang="en-US" sz="3400" dirty="0"/>
              <a:t> </a:t>
            </a:r>
            <a:r>
              <a:rPr lang="en-US" sz="3400" dirty="0" err="1"/>
              <a:t>bisa</a:t>
            </a:r>
            <a:r>
              <a:rPr lang="en-US" sz="3400" dirty="0"/>
              <a:t> </a:t>
            </a:r>
            <a:r>
              <a:rPr lang="en-US" sz="3400" dirty="0" err="1"/>
              <a:t>menentukan</a:t>
            </a:r>
            <a:r>
              <a:rPr lang="en-US" sz="3400" dirty="0"/>
              <a:t> </a:t>
            </a:r>
            <a:r>
              <a:rPr lang="en-US" sz="3400" dirty="0" err="1"/>
              <a:t>strategi</a:t>
            </a:r>
            <a:r>
              <a:rPr lang="en-US" sz="3400" dirty="0"/>
              <a:t> yang </a:t>
            </a:r>
            <a:r>
              <a:rPr lang="en-US" sz="3400" dirty="0" err="1"/>
              <a:t>akan</a:t>
            </a:r>
            <a:r>
              <a:rPr lang="en-US" sz="3400" dirty="0"/>
              <a:t> </a:t>
            </a:r>
            <a:r>
              <a:rPr lang="en-US" sz="3400" dirty="0" err="1"/>
              <a:t>dilakukan</a:t>
            </a:r>
            <a:r>
              <a:rPr lang="en-US" sz="3400" dirty="0"/>
              <a:t> </a:t>
            </a:r>
            <a:r>
              <a:rPr lang="en-US" sz="3400" dirty="0" err="1"/>
              <a:t>perusahaan</a:t>
            </a:r>
            <a:r>
              <a:rPr lang="en-US" sz="3400" dirty="0"/>
              <a:t>. </a:t>
            </a:r>
            <a:r>
              <a:rPr lang="en-US" sz="3400" dirty="0" err="1"/>
              <a:t>Baik</a:t>
            </a:r>
            <a:r>
              <a:rPr lang="en-US" sz="3400" dirty="0"/>
              <a:t> </a:t>
            </a:r>
            <a:r>
              <a:rPr lang="en-US" sz="3400" dirty="0" err="1"/>
              <a:t>strategi</a:t>
            </a:r>
            <a:r>
              <a:rPr lang="en-US" sz="3400" dirty="0"/>
              <a:t> </a:t>
            </a:r>
            <a:r>
              <a:rPr lang="en-US" sz="3400" dirty="0" err="1"/>
              <a:t>promosi</a:t>
            </a:r>
            <a:r>
              <a:rPr lang="en-US" sz="3400" dirty="0"/>
              <a:t>, </a:t>
            </a:r>
            <a:r>
              <a:rPr lang="en-US" sz="3400" dirty="0" err="1"/>
              <a:t>strategi</a:t>
            </a:r>
            <a:r>
              <a:rPr lang="en-US" sz="3400" dirty="0"/>
              <a:t> </a:t>
            </a:r>
            <a:r>
              <a:rPr lang="en-US" sz="3400" dirty="0" err="1"/>
              <a:t>penjualan</a:t>
            </a:r>
            <a:r>
              <a:rPr lang="en-US" sz="3400" dirty="0"/>
              <a:t> dan lain </a:t>
            </a:r>
            <a:r>
              <a:rPr lang="en-US" sz="3400" dirty="0" err="1"/>
              <a:t>sebagainya</a:t>
            </a:r>
            <a:r>
              <a:rPr lang="en-US" sz="3400" dirty="0"/>
              <a:t>.</a:t>
            </a:r>
          </a:p>
        </p:txBody>
      </p:sp>
    </p:spTree>
    <p:extLst>
      <p:ext uri="{BB962C8B-B14F-4D97-AF65-F5344CB8AC3E}">
        <p14:creationId xmlns:p14="http://schemas.microsoft.com/office/powerpoint/2010/main" val="1760755594"/>
      </p:ext>
    </p:extLst>
  </p:cSld>
  <p:clrMapOvr>
    <a:masterClrMapping/>
  </p:clrMapOvr>
  <p:transition spd="med">
    <p:cover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2" fill="hold" nodeType="after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 calcmode="lin" valueType="num">
                                      <p:cBhvr additive="base">
                                        <p:cTn id="7" dur="2000" fill="hold"/>
                                        <p:tgtEl>
                                          <p:spTgt spid="7">
                                            <p:txEl>
                                              <p:pRg st="0" end="0"/>
                                            </p:txEl>
                                          </p:spTgt>
                                        </p:tgtEl>
                                        <p:attrNameLst>
                                          <p:attrName>ppt_x</p:attrName>
                                        </p:attrNameLst>
                                      </p:cBhvr>
                                      <p:tavLst>
                                        <p:tav tm="0">
                                          <p:val>
                                            <p:strVal val="0-#ppt_w/2"/>
                                          </p:val>
                                        </p:tav>
                                        <p:tav tm="100000">
                                          <p:val>
                                            <p:strVal val="#ppt_x"/>
                                          </p:val>
                                        </p:tav>
                                      </p:tavLst>
                                    </p:anim>
                                    <p:anim calcmode="lin" valueType="num">
                                      <p:cBhvr additive="base">
                                        <p:cTn id="8" dur="2000" fill="hold"/>
                                        <p:tgtEl>
                                          <p:spTgt spid="7">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effectLst/>
              </a:rPr>
              <a:t>Analisa SWOT</a:t>
            </a:r>
            <a:endParaRPr lang="id-ID" dirty="0"/>
          </a:p>
        </p:txBody>
      </p:sp>
      <p:sp>
        <p:nvSpPr>
          <p:cNvPr id="7" name="Rectangle 2"/>
          <p:cNvSpPr>
            <a:spLocks noChangeArrowheads="1"/>
          </p:cNvSpPr>
          <p:nvPr/>
        </p:nvSpPr>
        <p:spPr bwMode="auto">
          <a:xfrm>
            <a:off x="500034" y="1268760"/>
            <a:ext cx="8429684" cy="4968552"/>
          </a:xfrm>
          <a:prstGeom prst="rect">
            <a:avLst/>
          </a:prstGeom>
          <a:noFill/>
          <a:ln w="9525">
            <a:noFill/>
            <a:miter lim="800000"/>
            <a:headEnd/>
            <a:tailEnd/>
          </a:ln>
          <a:effectLst/>
        </p:spPr>
        <p:txBody>
          <a:bodyPr lIns="92075" tIns="46038" rIns="92075" bIns="46038"/>
          <a:lstStyle/>
          <a:p>
            <a:r>
              <a:rPr lang="en-US" sz="3600" dirty="0" err="1"/>
              <a:t>Menurut</a:t>
            </a:r>
            <a:r>
              <a:rPr lang="en-US" sz="3600" dirty="0"/>
              <a:t> </a:t>
            </a:r>
            <a:r>
              <a:rPr lang="en-US" sz="3600" dirty="0" err="1"/>
              <a:t>Harline</a:t>
            </a:r>
            <a:r>
              <a:rPr lang="en-US" sz="3600" dirty="0"/>
              <a:t> dan </a:t>
            </a:r>
            <a:r>
              <a:rPr lang="en-US" sz="3600" dirty="0" err="1"/>
              <a:t>Ferrel</a:t>
            </a:r>
            <a:r>
              <a:rPr lang="en-US" sz="3600" dirty="0"/>
              <a:t> (2005) </a:t>
            </a:r>
            <a:r>
              <a:rPr lang="en-US" sz="3600" dirty="0" err="1"/>
              <a:t>fungsi</a:t>
            </a:r>
            <a:r>
              <a:rPr lang="en-US" sz="3600" dirty="0"/>
              <a:t> </a:t>
            </a:r>
            <a:r>
              <a:rPr lang="en-US" sz="3600" dirty="0" err="1"/>
              <a:t>analisa</a:t>
            </a:r>
            <a:r>
              <a:rPr lang="en-US" sz="3600" dirty="0"/>
              <a:t> swot pada </a:t>
            </a:r>
            <a:r>
              <a:rPr lang="en-US" sz="3600" dirty="0" err="1"/>
              <a:t>dasarnya</a:t>
            </a:r>
            <a:r>
              <a:rPr lang="en-US" sz="3600" dirty="0"/>
              <a:t> </a:t>
            </a:r>
            <a:r>
              <a:rPr lang="en-US" sz="3600" dirty="0" err="1"/>
              <a:t>adalah</a:t>
            </a:r>
            <a:r>
              <a:rPr lang="en-US" sz="3600" dirty="0"/>
              <a:t> </a:t>
            </a:r>
            <a:r>
              <a:rPr lang="en-US" sz="3600" dirty="0" err="1"/>
              <a:t>untuk</a:t>
            </a:r>
            <a:r>
              <a:rPr lang="en-US" sz="3600" dirty="0"/>
              <a:t> </a:t>
            </a:r>
            <a:r>
              <a:rPr lang="en-US" sz="3600" dirty="0" err="1"/>
              <a:t>memperoleh</a:t>
            </a:r>
            <a:r>
              <a:rPr lang="en-US" sz="3600" dirty="0"/>
              <a:t> </a:t>
            </a:r>
            <a:r>
              <a:rPr lang="en-US" sz="3600" dirty="0" err="1"/>
              <a:t>informasi</a:t>
            </a:r>
            <a:r>
              <a:rPr lang="en-US" sz="3600" dirty="0"/>
              <a:t> </a:t>
            </a:r>
            <a:r>
              <a:rPr lang="en-US" sz="3600" dirty="0" err="1"/>
              <a:t>terkait</a:t>
            </a:r>
            <a:r>
              <a:rPr lang="en-US" sz="3600" dirty="0"/>
              <a:t> </a:t>
            </a:r>
            <a:r>
              <a:rPr lang="en-US" sz="3600" dirty="0" err="1"/>
              <a:t>dengan</a:t>
            </a:r>
            <a:r>
              <a:rPr lang="en-US" sz="3600" dirty="0"/>
              <a:t> </a:t>
            </a:r>
            <a:r>
              <a:rPr lang="en-US" sz="3600" dirty="0" err="1"/>
              <a:t>analisis</a:t>
            </a:r>
            <a:r>
              <a:rPr lang="en-US" sz="3600" dirty="0"/>
              <a:t> </a:t>
            </a:r>
            <a:r>
              <a:rPr lang="en-US" sz="3600" dirty="0" err="1"/>
              <a:t>situasi</a:t>
            </a:r>
            <a:r>
              <a:rPr lang="en-US" sz="3600" dirty="0"/>
              <a:t> </a:t>
            </a:r>
            <a:r>
              <a:rPr lang="en-US" sz="3600" dirty="0" err="1"/>
              <a:t>kemudian</a:t>
            </a:r>
            <a:r>
              <a:rPr lang="en-US" sz="3600" dirty="0"/>
              <a:t> </a:t>
            </a:r>
            <a:r>
              <a:rPr lang="en-US" sz="3600" dirty="0" err="1"/>
              <a:t>mengurainya</a:t>
            </a:r>
            <a:r>
              <a:rPr lang="en-US" sz="3600" dirty="0"/>
              <a:t> </a:t>
            </a:r>
            <a:r>
              <a:rPr lang="en-US" sz="3600" dirty="0" err="1"/>
              <a:t>menjadi</a:t>
            </a:r>
            <a:r>
              <a:rPr lang="en-US" sz="3600" dirty="0"/>
              <a:t> </a:t>
            </a:r>
            <a:r>
              <a:rPr lang="en-US" sz="3600" dirty="0" err="1"/>
              <a:t>pokok</a:t>
            </a:r>
            <a:r>
              <a:rPr lang="en-US" sz="3600" dirty="0"/>
              <a:t> </a:t>
            </a:r>
            <a:r>
              <a:rPr lang="en-US" sz="3600" dirty="0" err="1"/>
              <a:t>persoalan</a:t>
            </a:r>
            <a:r>
              <a:rPr lang="en-US" sz="3600" dirty="0"/>
              <a:t> internal </a:t>
            </a:r>
            <a:r>
              <a:rPr lang="en-US" sz="3600" dirty="0" err="1"/>
              <a:t>berupa</a:t>
            </a:r>
            <a:r>
              <a:rPr lang="en-US" sz="3600" dirty="0"/>
              <a:t> </a:t>
            </a:r>
            <a:r>
              <a:rPr lang="en-US" sz="3600" dirty="0" err="1"/>
              <a:t>kelemahan</a:t>
            </a:r>
            <a:r>
              <a:rPr lang="en-US" sz="3600" dirty="0"/>
              <a:t> dan </a:t>
            </a:r>
            <a:r>
              <a:rPr lang="en-US" sz="3600" dirty="0" err="1"/>
              <a:t>kekuatan</a:t>
            </a:r>
            <a:r>
              <a:rPr lang="en-US" sz="3600" dirty="0"/>
              <a:t> </a:t>
            </a:r>
            <a:r>
              <a:rPr lang="en-US" sz="3600" dirty="0" err="1"/>
              <a:t>serta</a:t>
            </a:r>
            <a:r>
              <a:rPr lang="en-US" sz="3600" dirty="0"/>
              <a:t> </a:t>
            </a:r>
            <a:r>
              <a:rPr lang="en-US" sz="3600" dirty="0" err="1"/>
              <a:t>pokok</a:t>
            </a:r>
            <a:r>
              <a:rPr lang="en-US" sz="3600" dirty="0"/>
              <a:t> </a:t>
            </a:r>
            <a:r>
              <a:rPr lang="en-US" sz="3600" dirty="0" err="1"/>
              <a:t>persoalan</a:t>
            </a:r>
            <a:r>
              <a:rPr lang="en-US" sz="3600" dirty="0"/>
              <a:t> </a:t>
            </a:r>
            <a:r>
              <a:rPr lang="en-US" sz="3600" dirty="0" err="1"/>
              <a:t>eksternal</a:t>
            </a:r>
            <a:r>
              <a:rPr lang="en-US" sz="3600" dirty="0"/>
              <a:t> yang </a:t>
            </a:r>
            <a:r>
              <a:rPr lang="en-US" sz="3600" dirty="0" err="1"/>
              <a:t>meliputi</a:t>
            </a:r>
            <a:r>
              <a:rPr lang="en-US" sz="3600" dirty="0"/>
              <a:t> </a:t>
            </a:r>
            <a:r>
              <a:rPr lang="en-US" sz="3600" dirty="0" err="1"/>
              <a:t>ancaman</a:t>
            </a:r>
            <a:r>
              <a:rPr lang="en-US" sz="3600" dirty="0"/>
              <a:t> dan </a:t>
            </a:r>
            <a:r>
              <a:rPr lang="en-US" sz="3600" dirty="0" err="1"/>
              <a:t>peluang</a:t>
            </a:r>
            <a:r>
              <a:rPr lang="en-US" sz="3600" dirty="0"/>
              <a:t>.</a:t>
            </a:r>
          </a:p>
          <a:p>
            <a:endParaRPr lang="en-US" sz="3700" dirty="0"/>
          </a:p>
        </p:txBody>
      </p:sp>
    </p:spTree>
    <p:extLst>
      <p:ext uri="{BB962C8B-B14F-4D97-AF65-F5344CB8AC3E}">
        <p14:creationId xmlns:p14="http://schemas.microsoft.com/office/powerpoint/2010/main" val="2800026223"/>
      </p:ext>
    </p:extLst>
  </p:cSld>
  <p:clrMapOvr>
    <a:masterClrMapping/>
  </p:clrMapOvr>
  <p:transition spd="med">
    <p:cover dir="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b="1" dirty="0">
                <a:effectLst/>
              </a:rPr>
              <a:t>Analisa SWOT</a:t>
            </a:r>
            <a:endParaRPr lang="id-ID" sz="4800" dirty="0"/>
          </a:p>
        </p:txBody>
      </p:sp>
      <p:sp>
        <p:nvSpPr>
          <p:cNvPr id="7" name="Rectangle 2"/>
          <p:cNvSpPr>
            <a:spLocks noChangeArrowheads="1"/>
          </p:cNvSpPr>
          <p:nvPr/>
        </p:nvSpPr>
        <p:spPr bwMode="auto">
          <a:xfrm>
            <a:off x="318780" y="1268760"/>
            <a:ext cx="8429684" cy="4968552"/>
          </a:xfrm>
          <a:prstGeom prst="rect">
            <a:avLst/>
          </a:prstGeom>
          <a:noFill/>
          <a:ln w="9525">
            <a:noFill/>
            <a:miter lim="800000"/>
            <a:headEnd/>
            <a:tailEnd/>
          </a:ln>
          <a:effectLst/>
        </p:spPr>
        <p:txBody>
          <a:bodyPr lIns="92075" tIns="46038" rIns="92075" bIns="46038"/>
          <a:lstStyle/>
          <a:p>
            <a:r>
              <a:rPr lang="en-US" sz="3000" b="1" dirty="0" err="1"/>
              <a:t>Analisis</a:t>
            </a:r>
            <a:r>
              <a:rPr lang="en-US" sz="3000" b="1" dirty="0"/>
              <a:t> SWOT PT. Astra Honda Motor (AHM)</a:t>
            </a:r>
            <a:endParaRPr lang="en-US" sz="3000" dirty="0"/>
          </a:p>
          <a:p>
            <a:r>
              <a:rPr lang="en-US" sz="1000" dirty="0"/>
              <a:t> </a:t>
            </a:r>
          </a:p>
          <a:p>
            <a:r>
              <a:rPr lang="en-US" sz="3000" dirty="0"/>
              <a:t>Satu </a:t>
            </a:r>
            <a:r>
              <a:rPr lang="en-US" sz="3000" dirty="0" err="1"/>
              <a:t>perusahaan</a:t>
            </a:r>
            <a:r>
              <a:rPr lang="en-US" sz="3000" dirty="0"/>
              <a:t> </a:t>
            </a:r>
            <a:r>
              <a:rPr lang="en-US" sz="3000" dirty="0" err="1"/>
              <a:t>dalam</a:t>
            </a:r>
            <a:r>
              <a:rPr lang="en-US" sz="3000" dirty="0"/>
              <a:t> </a:t>
            </a:r>
            <a:r>
              <a:rPr lang="en-US" sz="3000" dirty="0" err="1"/>
              <a:t>bagian</a:t>
            </a:r>
            <a:r>
              <a:rPr lang="en-US" sz="3000" dirty="0"/>
              <a:t> </a:t>
            </a:r>
            <a:r>
              <a:rPr lang="en-US" sz="3000" dirty="0" err="1"/>
              <a:t>industri</a:t>
            </a:r>
            <a:r>
              <a:rPr lang="en-US" sz="3000" dirty="0"/>
              <a:t> manufacturing yang </a:t>
            </a:r>
            <a:r>
              <a:rPr lang="en-US" sz="3000" dirty="0" err="1"/>
              <a:t>berawal</a:t>
            </a:r>
            <a:r>
              <a:rPr lang="en-US" sz="3000" dirty="0"/>
              <a:t> </a:t>
            </a:r>
            <a:r>
              <a:rPr lang="en-US" sz="3000" dirty="0" err="1"/>
              <a:t>dari</a:t>
            </a:r>
            <a:r>
              <a:rPr lang="en-US" sz="3000" dirty="0"/>
              <a:t> </a:t>
            </a:r>
            <a:r>
              <a:rPr lang="en-US" sz="3000" dirty="0" err="1"/>
              <a:t>nama</a:t>
            </a:r>
            <a:r>
              <a:rPr lang="en-US" sz="3000" dirty="0"/>
              <a:t> PT. Federal Motor </a:t>
            </a:r>
            <a:r>
              <a:rPr lang="en-US" sz="3000" dirty="0" err="1"/>
              <a:t>ini</a:t>
            </a:r>
            <a:r>
              <a:rPr lang="en-US" sz="3000" dirty="0"/>
              <a:t> </a:t>
            </a:r>
            <a:r>
              <a:rPr lang="en-US" sz="3000" dirty="0" err="1"/>
              <a:t>sudah</a:t>
            </a:r>
            <a:r>
              <a:rPr lang="en-US" sz="3000" dirty="0"/>
              <a:t> </a:t>
            </a:r>
            <a:r>
              <a:rPr lang="en-US" sz="3000" dirty="0" err="1"/>
              <a:t>berkembang</a:t>
            </a:r>
            <a:r>
              <a:rPr lang="en-US" sz="3000" dirty="0"/>
              <a:t> </a:t>
            </a:r>
            <a:r>
              <a:rPr lang="en-US" sz="3000" dirty="0" err="1"/>
              <a:t>cukup</a:t>
            </a:r>
            <a:r>
              <a:rPr lang="en-US" sz="3000" dirty="0"/>
              <a:t> </a:t>
            </a:r>
            <a:r>
              <a:rPr lang="en-US" sz="3000" dirty="0" err="1"/>
              <a:t>cepat</a:t>
            </a:r>
            <a:r>
              <a:rPr lang="en-US" sz="3000" dirty="0"/>
              <a:t> </a:t>
            </a:r>
            <a:r>
              <a:rPr lang="en-US" sz="3000" dirty="0" err="1"/>
              <a:t>hingga</a:t>
            </a:r>
            <a:r>
              <a:rPr lang="en-US" sz="3000" dirty="0"/>
              <a:t> </a:t>
            </a:r>
            <a:r>
              <a:rPr lang="en-US" sz="3000" dirty="0" err="1"/>
              <a:t>jadi</a:t>
            </a:r>
            <a:r>
              <a:rPr lang="en-US" sz="3000" dirty="0"/>
              <a:t> </a:t>
            </a:r>
            <a:r>
              <a:rPr lang="en-US" sz="3000" dirty="0" err="1"/>
              <a:t>satu</a:t>
            </a:r>
            <a:r>
              <a:rPr lang="en-US" sz="3000" dirty="0"/>
              <a:t> </a:t>
            </a:r>
            <a:r>
              <a:rPr lang="en-US" sz="3000" dirty="0" err="1"/>
              <a:t>diantara</a:t>
            </a:r>
            <a:r>
              <a:rPr lang="en-US" sz="3000" dirty="0"/>
              <a:t> </a:t>
            </a:r>
            <a:r>
              <a:rPr lang="en-US" sz="3000" dirty="0" err="1"/>
              <a:t>perusahaan</a:t>
            </a:r>
            <a:r>
              <a:rPr lang="en-US" sz="3000" dirty="0"/>
              <a:t> paling </a:t>
            </a:r>
            <a:r>
              <a:rPr lang="en-US" sz="3000" dirty="0" err="1"/>
              <a:t>besar</a:t>
            </a:r>
            <a:r>
              <a:rPr lang="en-US" sz="3000" dirty="0"/>
              <a:t> </a:t>
            </a:r>
            <a:r>
              <a:rPr lang="en-US" sz="3000" dirty="0" err="1"/>
              <a:t>dalam</a:t>
            </a:r>
            <a:r>
              <a:rPr lang="en-US" sz="3000" dirty="0"/>
              <a:t> </a:t>
            </a:r>
            <a:r>
              <a:rPr lang="en-US" sz="3000" dirty="0" err="1"/>
              <a:t>taraf</a:t>
            </a:r>
            <a:r>
              <a:rPr lang="en-US" sz="3000" dirty="0"/>
              <a:t> </a:t>
            </a:r>
            <a:r>
              <a:rPr lang="en-US" sz="3000" dirty="0" err="1"/>
              <a:t>nasional</a:t>
            </a:r>
            <a:r>
              <a:rPr lang="en-US" sz="3000" dirty="0"/>
              <a:t>.</a:t>
            </a:r>
          </a:p>
          <a:p>
            <a:r>
              <a:rPr lang="en-US" sz="3000" dirty="0" err="1"/>
              <a:t>Hampir</a:t>
            </a:r>
            <a:r>
              <a:rPr lang="en-US" sz="3000" dirty="0"/>
              <a:t> </a:t>
            </a:r>
            <a:r>
              <a:rPr lang="en-US" sz="3000" dirty="0" err="1"/>
              <a:t>sepanjang</a:t>
            </a:r>
            <a:r>
              <a:rPr lang="en-US" sz="3000" dirty="0"/>
              <a:t> 1/2 era, PT Astra Honda Motor </a:t>
            </a:r>
            <a:r>
              <a:rPr lang="en-US" sz="3000" dirty="0" err="1"/>
              <a:t>demikian</a:t>
            </a:r>
            <a:r>
              <a:rPr lang="en-US" sz="3000" dirty="0"/>
              <a:t> </a:t>
            </a:r>
            <a:r>
              <a:rPr lang="en-US" sz="3000" dirty="0" err="1"/>
              <a:t>menguasai</a:t>
            </a:r>
            <a:r>
              <a:rPr lang="en-US" sz="3000" dirty="0"/>
              <a:t> pasar </a:t>
            </a:r>
            <a:r>
              <a:rPr lang="en-US" sz="3000" dirty="0" err="1"/>
              <a:t>otomotif</a:t>
            </a:r>
            <a:r>
              <a:rPr lang="en-US" sz="3000" dirty="0"/>
              <a:t> </a:t>
            </a:r>
            <a:r>
              <a:rPr lang="en-US" sz="3000" dirty="0" err="1"/>
              <a:t>tanah</a:t>
            </a:r>
            <a:r>
              <a:rPr lang="en-US" sz="3000" dirty="0"/>
              <a:t> air </a:t>
            </a:r>
            <a:r>
              <a:rPr lang="en-US" sz="3000" dirty="0" err="1"/>
              <a:t>walau</a:t>
            </a:r>
            <a:r>
              <a:rPr lang="en-US" sz="3000" dirty="0"/>
              <a:t> </a:t>
            </a:r>
            <a:r>
              <a:rPr lang="en-US" sz="3000" dirty="0" err="1"/>
              <a:t>tidak</a:t>
            </a:r>
            <a:r>
              <a:rPr lang="en-US" sz="3000" dirty="0"/>
              <a:t> </a:t>
            </a:r>
            <a:r>
              <a:rPr lang="en-US" sz="3000" dirty="0" err="1"/>
              <a:t>luput</a:t>
            </a:r>
            <a:r>
              <a:rPr lang="en-US" sz="3000" dirty="0"/>
              <a:t> </a:t>
            </a:r>
            <a:r>
              <a:rPr lang="en-US" sz="3000" dirty="0" err="1"/>
              <a:t>dari</a:t>
            </a:r>
            <a:r>
              <a:rPr lang="en-US" sz="3000" dirty="0"/>
              <a:t> </a:t>
            </a:r>
            <a:r>
              <a:rPr lang="en-US" sz="3000" dirty="0" err="1"/>
              <a:t>gunakan</a:t>
            </a:r>
            <a:r>
              <a:rPr lang="en-US" sz="3000" dirty="0"/>
              <a:t> </a:t>
            </a:r>
            <a:r>
              <a:rPr lang="en-US" sz="3000" dirty="0" err="1"/>
              <a:t>surut</a:t>
            </a:r>
            <a:r>
              <a:rPr lang="en-US" sz="3000" dirty="0"/>
              <a:t> yang </a:t>
            </a:r>
            <a:r>
              <a:rPr lang="en-US" sz="3000" dirty="0" err="1"/>
              <a:t>sukses</a:t>
            </a:r>
            <a:r>
              <a:rPr lang="en-US" sz="3000" dirty="0"/>
              <a:t> </a:t>
            </a:r>
            <a:r>
              <a:rPr lang="en-US" sz="3000" dirty="0" err="1"/>
              <a:t>dilewati</a:t>
            </a:r>
            <a:r>
              <a:rPr lang="en-US" sz="3000" dirty="0"/>
              <a:t> </a:t>
            </a:r>
            <a:r>
              <a:rPr lang="en-US" sz="3000" dirty="0" err="1"/>
              <a:t>sepanjang</a:t>
            </a:r>
            <a:r>
              <a:rPr lang="en-US" sz="3000" dirty="0"/>
              <a:t> </a:t>
            </a:r>
            <a:r>
              <a:rPr lang="en-US" sz="3000" dirty="0" err="1"/>
              <a:t>perjalanannya</a:t>
            </a:r>
            <a:r>
              <a:rPr lang="en-US" sz="3000" dirty="0"/>
              <a:t>.</a:t>
            </a:r>
          </a:p>
          <a:p>
            <a:endParaRPr lang="en-US" sz="2800" dirty="0"/>
          </a:p>
        </p:txBody>
      </p:sp>
    </p:spTree>
    <p:extLst>
      <p:ext uri="{BB962C8B-B14F-4D97-AF65-F5344CB8AC3E}">
        <p14:creationId xmlns:p14="http://schemas.microsoft.com/office/powerpoint/2010/main" val="2789983136"/>
      </p:ext>
    </p:extLst>
  </p:cSld>
  <p:clrMapOvr>
    <a:masterClrMapping/>
  </p:clrMapOvr>
  <p:transition spd="med">
    <p:cover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2" fill="hold" nodeType="after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 calcmode="lin" valueType="num">
                                      <p:cBhvr additive="base">
                                        <p:cTn id="7" dur="2000" fill="hold"/>
                                        <p:tgtEl>
                                          <p:spTgt spid="7">
                                            <p:txEl>
                                              <p:pRg st="0" end="0"/>
                                            </p:txEl>
                                          </p:spTgt>
                                        </p:tgtEl>
                                        <p:attrNameLst>
                                          <p:attrName>ppt_x</p:attrName>
                                        </p:attrNameLst>
                                      </p:cBhvr>
                                      <p:tavLst>
                                        <p:tav tm="0">
                                          <p:val>
                                            <p:strVal val="0-#ppt_w/2"/>
                                          </p:val>
                                        </p:tav>
                                        <p:tav tm="100000">
                                          <p:val>
                                            <p:strVal val="#ppt_x"/>
                                          </p:val>
                                        </p:tav>
                                      </p:tavLst>
                                    </p:anim>
                                    <p:anim calcmode="lin" valueType="num">
                                      <p:cBhvr additive="base">
                                        <p:cTn id="8" dur="2000" fill="hold"/>
                                        <p:tgtEl>
                                          <p:spTgt spid="7">
                                            <p:txEl>
                                              <p:pRg st="0" end="0"/>
                                            </p:txEl>
                                          </p:spTgt>
                                        </p:tgtEl>
                                        <p:attrNameLst>
                                          <p:attrName>ppt_y</p:attrName>
                                        </p:attrNameLst>
                                      </p:cBhvr>
                                      <p:tavLst>
                                        <p:tav tm="0">
                                          <p:val>
                                            <p:strVal val="1+#ppt_h/2"/>
                                          </p:val>
                                        </p:tav>
                                        <p:tav tm="100000">
                                          <p:val>
                                            <p:strVal val="#ppt_y"/>
                                          </p:val>
                                        </p:tav>
                                      </p:tavLst>
                                    </p:anim>
                                  </p:childTnLst>
                                </p:cTn>
                              </p:par>
                            </p:childTnLst>
                          </p:cTn>
                        </p:par>
                        <p:par>
                          <p:cTn id="9" fill="hold">
                            <p:stCondLst>
                              <p:cond delay="2000"/>
                            </p:stCondLst>
                            <p:childTnLst>
                              <p:par>
                                <p:cTn id="10" presetID="2" presetClass="entr" presetSubtype="12" fill="hold" nodeType="afterEffect">
                                  <p:stCondLst>
                                    <p:cond delay="0"/>
                                  </p:stCondLst>
                                  <p:childTnLst>
                                    <p:set>
                                      <p:cBhvr>
                                        <p:cTn id="11" dur="1" fill="hold">
                                          <p:stCondLst>
                                            <p:cond delay="0"/>
                                          </p:stCondLst>
                                        </p:cTn>
                                        <p:tgtEl>
                                          <p:spTgt spid="7">
                                            <p:txEl>
                                              <p:pRg st="1" end="1"/>
                                            </p:txEl>
                                          </p:spTgt>
                                        </p:tgtEl>
                                        <p:attrNameLst>
                                          <p:attrName>style.visibility</p:attrName>
                                        </p:attrNameLst>
                                      </p:cBhvr>
                                      <p:to>
                                        <p:strVal val="visible"/>
                                      </p:to>
                                    </p:set>
                                    <p:anim calcmode="lin" valueType="num">
                                      <p:cBhvr additive="base">
                                        <p:cTn id="12" dur="2000" fill="hold"/>
                                        <p:tgtEl>
                                          <p:spTgt spid="7">
                                            <p:txEl>
                                              <p:pRg st="1" end="1"/>
                                            </p:txEl>
                                          </p:spTgt>
                                        </p:tgtEl>
                                        <p:attrNameLst>
                                          <p:attrName>ppt_x</p:attrName>
                                        </p:attrNameLst>
                                      </p:cBhvr>
                                      <p:tavLst>
                                        <p:tav tm="0">
                                          <p:val>
                                            <p:strVal val="0-#ppt_w/2"/>
                                          </p:val>
                                        </p:tav>
                                        <p:tav tm="100000">
                                          <p:val>
                                            <p:strVal val="#ppt_x"/>
                                          </p:val>
                                        </p:tav>
                                      </p:tavLst>
                                    </p:anim>
                                    <p:anim calcmode="lin" valueType="num">
                                      <p:cBhvr additive="base">
                                        <p:cTn id="13" dur="2000" fill="hold"/>
                                        <p:tgtEl>
                                          <p:spTgt spid="7">
                                            <p:txEl>
                                              <p:pRg st="1" end="1"/>
                                            </p:txEl>
                                          </p:spTgt>
                                        </p:tgtEl>
                                        <p:attrNameLst>
                                          <p:attrName>ppt_y</p:attrName>
                                        </p:attrNameLst>
                                      </p:cBhvr>
                                      <p:tavLst>
                                        <p:tav tm="0">
                                          <p:val>
                                            <p:strVal val="1+#ppt_h/2"/>
                                          </p:val>
                                        </p:tav>
                                        <p:tav tm="100000">
                                          <p:val>
                                            <p:strVal val="#ppt_y"/>
                                          </p:val>
                                        </p:tav>
                                      </p:tavLst>
                                    </p:anim>
                                  </p:childTnLst>
                                </p:cTn>
                              </p:par>
                            </p:childTnLst>
                          </p:cTn>
                        </p:par>
                        <p:par>
                          <p:cTn id="14" fill="hold">
                            <p:stCondLst>
                              <p:cond delay="4000"/>
                            </p:stCondLst>
                            <p:childTnLst>
                              <p:par>
                                <p:cTn id="15" presetID="2" presetClass="entr" presetSubtype="12" fill="hold" nodeType="afterEffect">
                                  <p:stCondLst>
                                    <p:cond delay="0"/>
                                  </p:stCondLst>
                                  <p:childTnLst>
                                    <p:set>
                                      <p:cBhvr>
                                        <p:cTn id="16" dur="1" fill="hold">
                                          <p:stCondLst>
                                            <p:cond delay="0"/>
                                          </p:stCondLst>
                                        </p:cTn>
                                        <p:tgtEl>
                                          <p:spTgt spid="7">
                                            <p:txEl>
                                              <p:pRg st="2" end="2"/>
                                            </p:txEl>
                                          </p:spTgt>
                                        </p:tgtEl>
                                        <p:attrNameLst>
                                          <p:attrName>style.visibility</p:attrName>
                                        </p:attrNameLst>
                                      </p:cBhvr>
                                      <p:to>
                                        <p:strVal val="visible"/>
                                      </p:to>
                                    </p:set>
                                    <p:anim calcmode="lin" valueType="num">
                                      <p:cBhvr additive="base">
                                        <p:cTn id="17" dur="2000" fill="hold"/>
                                        <p:tgtEl>
                                          <p:spTgt spid="7">
                                            <p:txEl>
                                              <p:pRg st="2" end="2"/>
                                            </p:txEl>
                                          </p:spTgt>
                                        </p:tgtEl>
                                        <p:attrNameLst>
                                          <p:attrName>ppt_x</p:attrName>
                                        </p:attrNameLst>
                                      </p:cBhvr>
                                      <p:tavLst>
                                        <p:tav tm="0">
                                          <p:val>
                                            <p:strVal val="0-#ppt_w/2"/>
                                          </p:val>
                                        </p:tav>
                                        <p:tav tm="100000">
                                          <p:val>
                                            <p:strVal val="#ppt_x"/>
                                          </p:val>
                                        </p:tav>
                                      </p:tavLst>
                                    </p:anim>
                                    <p:anim calcmode="lin" valueType="num">
                                      <p:cBhvr additive="base">
                                        <p:cTn id="18" dur="2000" fill="hold"/>
                                        <p:tgtEl>
                                          <p:spTgt spid="7">
                                            <p:txEl>
                                              <p:pRg st="2" end="2"/>
                                            </p:txEl>
                                          </p:spTgt>
                                        </p:tgtEl>
                                        <p:attrNameLst>
                                          <p:attrName>ppt_y</p:attrName>
                                        </p:attrNameLst>
                                      </p:cBhvr>
                                      <p:tavLst>
                                        <p:tav tm="0">
                                          <p:val>
                                            <p:strVal val="1+#ppt_h/2"/>
                                          </p:val>
                                        </p:tav>
                                        <p:tav tm="100000">
                                          <p:val>
                                            <p:strVal val="#ppt_y"/>
                                          </p:val>
                                        </p:tav>
                                      </p:tavLst>
                                    </p:anim>
                                  </p:childTnLst>
                                </p:cTn>
                              </p:par>
                            </p:childTnLst>
                          </p:cTn>
                        </p:par>
                        <p:par>
                          <p:cTn id="19" fill="hold">
                            <p:stCondLst>
                              <p:cond delay="6000"/>
                            </p:stCondLst>
                            <p:childTnLst>
                              <p:par>
                                <p:cTn id="20" presetID="2" presetClass="entr" presetSubtype="12" fill="hold" nodeType="afterEffect">
                                  <p:stCondLst>
                                    <p:cond delay="0"/>
                                  </p:stCondLst>
                                  <p:childTnLst>
                                    <p:set>
                                      <p:cBhvr>
                                        <p:cTn id="21" dur="1" fill="hold">
                                          <p:stCondLst>
                                            <p:cond delay="0"/>
                                          </p:stCondLst>
                                        </p:cTn>
                                        <p:tgtEl>
                                          <p:spTgt spid="7">
                                            <p:txEl>
                                              <p:pRg st="3" end="3"/>
                                            </p:txEl>
                                          </p:spTgt>
                                        </p:tgtEl>
                                        <p:attrNameLst>
                                          <p:attrName>style.visibility</p:attrName>
                                        </p:attrNameLst>
                                      </p:cBhvr>
                                      <p:to>
                                        <p:strVal val="visible"/>
                                      </p:to>
                                    </p:set>
                                    <p:anim calcmode="lin" valueType="num">
                                      <p:cBhvr additive="base">
                                        <p:cTn id="22" dur="2000" fill="hold"/>
                                        <p:tgtEl>
                                          <p:spTgt spid="7">
                                            <p:txEl>
                                              <p:pRg st="3" end="3"/>
                                            </p:txEl>
                                          </p:spTgt>
                                        </p:tgtEl>
                                        <p:attrNameLst>
                                          <p:attrName>ppt_x</p:attrName>
                                        </p:attrNameLst>
                                      </p:cBhvr>
                                      <p:tavLst>
                                        <p:tav tm="0">
                                          <p:val>
                                            <p:strVal val="0-#ppt_w/2"/>
                                          </p:val>
                                        </p:tav>
                                        <p:tav tm="100000">
                                          <p:val>
                                            <p:strVal val="#ppt_x"/>
                                          </p:val>
                                        </p:tav>
                                      </p:tavLst>
                                    </p:anim>
                                    <p:anim calcmode="lin" valueType="num">
                                      <p:cBhvr additive="base">
                                        <p:cTn id="23" dur="2000" fill="hold"/>
                                        <p:tgtEl>
                                          <p:spTgt spid="7">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b="1" dirty="0">
                <a:effectLst/>
              </a:rPr>
              <a:t>Analisa SWOT</a:t>
            </a:r>
            <a:endParaRPr lang="id-ID" sz="4800" dirty="0"/>
          </a:p>
        </p:txBody>
      </p:sp>
      <p:sp>
        <p:nvSpPr>
          <p:cNvPr id="7" name="Rectangle 2"/>
          <p:cNvSpPr>
            <a:spLocks noChangeArrowheads="1"/>
          </p:cNvSpPr>
          <p:nvPr/>
        </p:nvSpPr>
        <p:spPr bwMode="auto">
          <a:xfrm>
            <a:off x="318780" y="1268760"/>
            <a:ext cx="8429684" cy="5112568"/>
          </a:xfrm>
          <a:prstGeom prst="rect">
            <a:avLst/>
          </a:prstGeom>
          <a:noFill/>
          <a:ln w="9525">
            <a:noFill/>
            <a:miter lim="800000"/>
            <a:headEnd/>
            <a:tailEnd/>
          </a:ln>
          <a:effectLst/>
        </p:spPr>
        <p:txBody>
          <a:bodyPr lIns="92075" tIns="46038" rIns="92075" bIns="46038"/>
          <a:lstStyle/>
          <a:p>
            <a:endParaRPr lang="en-US" sz="3200" dirty="0"/>
          </a:p>
          <a:p>
            <a:endParaRPr lang="en-US" sz="3200" dirty="0"/>
          </a:p>
          <a:p>
            <a:endParaRPr lang="en-US" sz="3200" dirty="0"/>
          </a:p>
          <a:p>
            <a:endParaRPr lang="en-US" sz="3200" dirty="0"/>
          </a:p>
          <a:p>
            <a:endParaRPr lang="en-US" sz="3200" dirty="0"/>
          </a:p>
          <a:p>
            <a:endParaRPr lang="en-US" sz="3200" dirty="0"/>
          </a:p>
          <a:p>
            <a:endParaRPr lang="en-US" sz="2000" dirty="0"/>
          </a:p>
          <a:p>
            <a:r>
              <a:rPr lang="en-US" sz="3200" dirty="0" err="1"/>
              <a:t>Untuk</a:t>
            </a:r>
            <a:r>
              <a:rPr lang="en-US" sz="3200" dirty="0"/>
              <a:t> </a:t>
            </a:r>
            <a:r>
              <a:rPr lang="en-US" sz="3200" dirty="0" err="1"/>
              <a:t>ketahui</a:t>
            </a:r>
            <a:r>
              <a:rPr lang="en-US" sz="3200" dirty="0"/>
              <a:t> </a:t>
            </a:r>
            <a:r>
              <a:rPr lang="en-US" sz="3200" dirty="0" err="1"/>
              <a:t>bagaimana</a:t>
            </a:r>
            <a:r>
              <a:rPr lang="en-US" sz="3200" dirty="0"/>
              <a:t> </a:t>
            </a:r>
            <a:r>
              <a:rPr lang="en-US" sz="3200" dirty="0" err="1"/>
              <a:t>perusahaan</a:t>
            </a:r>
            <a:r>
              <a:rPr lang="en-US" sz="3200" dirty="0"/>
              <a:t> </a:t>
            </a:r>
            <a:r>
              <a:rPr lang="en-US" sz="3200" dirty="0" err="1"/>
              <a:t>ini</a:t>
            </a:r>
            <a:r>
              <a:rPr lang="en-US" sz="3200" dirty="0"/>
              <a:t> </a:t>
            </a:r>
            <a:r>
              <a:rPr lang="en-US" sz="3200" dirty="0" err="1"/>
              <a:t>bisa</a:t>
            </a:r>
            <a:r>
              <a:rPr lang="en-US" sz="3200" dirty="0"/>
              <a:t> </a:t>
            </a:r>
            <a:r>
              <a:rPr lang="en-US" sz="3200" dirty="0" err="1"/>
              <a:t>tetaplah</a:t>
            </a:r>
            <a:r>
              <a:rPr lang="en-US" sz="3200" dirty="0"/>
              <a:t> </a:t>
            </a:r>
            <a:r>
              <a:rPr lang="en-US" sz="3200" dirty="0" err="1"/>
              <a:t>berdiri</a:t>
            </a:r>
            <a:r>
              <a:rPr lang="en-US" sz="3200" dirty="0"/>
              <a:t> </a:t>
            </a:r>
            <a:r>
              <a:rPr lang="en-US" sz="3200" dirty="0" err="1"/>
              <a:t>tegak</a:t>
            </a:r>
            <a:r>
              <a:rPr lang="en-US" sz="3200" dirty="0"/>
              <a:t> dan </a:t>
            </a:r>
            <a:r>
              <a:rPr lang="en-US" sz="3200" dirty="0" err="1"/>
              <a:t>mengenai</a:t>
            </a:r>
            <a:r>
              <a:rPr lang="en-US" sz="3200" dirty="0"/>
              <a:t> </a:t>
            </a:r>
            <a:r>
              <a:rPr lang="en-US" sz="3200" dirty="0" err="1"/>
              <a:t>beragam</a:t>
            </a:r>
            <a:r>
              <a:rPr lang="en-US" sz="3200" dirty="0"/>
              <a:t> </a:t>
            </a:r>
            <a:r>
              <a:rPr lang="en-US" sz="3200" dirty="0" err="1"/>
              <a:t>hal</a:t>
            </a:r>
            <a:r>
              <a:rPr lang="en-US" sz="3200" dirty="0"/>
              <a:t> yang </a:t>
            </a:r>
            <a:r>
              <a:rPr lang="en-US" sz="3200" dirty="0" err="1"/>
              <a:t>sempat</a:t>
            </a:r>
            <a:r>
              <a:rPr lang="en-US" sz="3200" dirty="0"/>
              <a:t> </a:t>
            </a:r>
            <a:r>
              <a:rPr lang="en-US" sz="3200" dirty="0" err="1"/>
              <a:t>dihadapi</a:t>
            </a:r>
            <a:r>
              <a:rPr lang="en-US" sz="3200" dirty="0"/>
              <a:t> oleh PT AHM, </a:t>
            </a:r>
            <a:r>
              <a:rPr lang="en-US" sz="3200" dirty="0" err="1"/>
              <a:t>jadi</a:t>
            </a:r>
            <a:r>
              <a:rPr lang="en-US" sz="3200" dirty="0"/>
              <a:t> di </a:t>
            </a:r>
            <a:r>
              <a:rPr lang="en-US" sz="3200" dirty="0" err="1"/>
              <a:t>bawah</a:t>
            </a:r>
            <a:r>
              <a:rPr lang="en-US" sz="3200" dirty="0"/>
              <a:t> </a:t>
            </a:r>
            <a:r>
              <a:rPr lang="en-US" sz="3200" dirty="0" err="1"/>
              <a:t>ini</a:t>
            </a:r>
            <a:r>
              <a:rPr lang="en-US" sz="3200" dirty="0"/>
              <a:t> </a:t>
            </a:r>
            <a:r>
              <a:rPr lang="en-US" sz="3200" dirty="0" err="1"/>
              <a:t>yaitu</a:t>
            </a:r>
            <a:r>
              <a:rPr lang="en-US" sz="3200" dirty="0"/>
              <a:t> </a:t>
            </a:r>
            <a:r>
              <a:rPr lang="en-US" sz="3200" dirty="0" err="1"/>
              <a:t>contoh</a:t>
            </a:r>
            <a:r>
              <a:rPr lang="en-US" sz="3200" dirty="0"/>
              <a:t> </a:t>
            </a:r>
            <a:r>
              <a:rPr lang="en-US" sz="3200" dirty="0" err="1"/>
              <a:t>analisa</a:t>
            </a:r>
            <a:r>
              <a:rPr lang="en-US" sz="3200" dirty="0"/>
              <a:t> SWOT</a:t>
            </a:r>
          </a:p>
        </p:txBody>
      </p:sp>
      <p:pic>
        <p:nvPicPr>
          <p:cNvPr id="4" name="Picture 3" descr="Image result for astra honda motor">
            <a:extLst>
              <a:ext uri="{FF2B5EF4-FFF2-40B4-BE49-F238E27FC236}">
                <a16:creationId xmlns:a16="http://schemas.microsoft.com/office/drawing/2014/main" id="{49A72794-C1B8-4408-AE55-1D91C8F830A8}"/>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753202" y="1124744"/>
            <a:ext cx="7560839" cy="3252936"/>
          </a:xfrm>
          <a:prstGeom prst="rect">
            <a:avLst/>
          </a:prstGeom>
          <a:noFill/>
          <a:ln>
            <a:noFill/>
          </a:ln>
        </p:spPr>
      </p:pic>
    </p:spTree>
    <p:extLst>
      <p:ext uri="{BB962C8B-B14F-4D97-AF65-F5344CB8AC3E}">
        <p14:creationId xmlns:p14="http://schemas.microsoft.com/office/powerpoint/2010/main" val="1527793882"/>
      </p:ext>
    </p:extLst>
  </p:cSld>
  <p:clrMapOvr>
    <a:masterClrMapping/>
  </p:clrMapOvr>
  <p:transition spd="med">
    <p:cover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2" fill="hold" nodeType="afterEffect">
                                  <p:stCondLst>
                                    <p:cond delay="0"/>
                                  </p:stCondLst>
                                  <p:childTnLst>
                                    <p:set>
                                      <p:cBhvr>
                                        <p:cTn id="6" dur="1" fill="hold">
                                          <p:stCondLst>
                                            <p:cond delay="0"/>
                                          </p:stCondLst>
                                        </p:cTn>
                                        <p:tgtEl>
                                          <p:spTgt spid="7">
                                            <p:txEl>
                                              <p:pRg st="7" end="7"/>
                                            </p:txEl>
                                          </p:spTgt>
                                        </p:tgtEl>
                                        <p:attrNameLst>
                                          <p:attrName>style.visibility</p:attrName>
                                        </p:attrNameLst>
                                      </p:cBhvr>
                                      <p:to>
                                        <p:strVal val="visible"/>
                                      </p:to>
                                    </p:set>
                                    <p:anim calcmode="lin" valueType="num">
                                      <p:cBhvr additive="base">
                                        <p:cTn id="7" dur="2000" fill="hold"/>
                                        <p:tgtEl>
                                          <p:spTgt spid="7">
                                            <p:txEl>
                                              <p:pRg st="7" end="7"/>
                                            </p:txEl>
                                          </p:spTgt>
                                        </p:tgtEl>
                                        <p:attrNameLst>
                                          <p:attrName>ppt_x</p:attrName>
                                        </p:attrNameLst>
                                      </p:cBhvr>
                                      <p:tavLst>
                                        <p:tav tm="0">
                                          <p:val>
                                            <p:strVal val="0-#ppt_w/2"/>
                                          </p:val>
                                        </p:tav>
                                        <p:tav tm="100000">
                                          <p:val>
                                            <p:strVal val="#ppt_x"/>
                                          </p:val>
                                        </p:tav>
                                      </p:tavLst>
                                    </p:anim>
                                    <p:anim calcmode="lin" valueType="num">
                                      <p:cBhvr additive="base">
                                        <p:cTn id="8" dur="2000" fill="hold"/>
                                        <p:tgtEl>
                                          <p:spTgt spid="7">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b="1" dirty="0">
                <a:effectLst/>
              </a:rPr>
              <a:t>Analisa SWOT</a:t>
            </a:r>
            <a:endParaRPr lang="id-ID" sz="4800" dirty="0"/>
          </a:p>
        </p:txBody>
      </p:sp>
      <p:sp>
        <p:nvSpPr>
          <p:cNvPr id="7" name="Rectangle 2"/>
          <p:cNvSpPr>
            <a:spLocks noChangeArrowheads="1"/>
          </p:cNvSpPr>
          <p:nvPr/>
        </p:nvSpPr>
        <p:spPr bwMode="auto">
          <a:xfrm>
            <a:off x="318780" y="1268760"/>
            <a:ext cx="8429684" cy="4968552"/>
          </a:xfrm>
          <a:prstGeom prst="rect">
            <a:avLst/>
          </a:prstGeom>
          <a:noFill/>
          <a:ln w="9525">
            <a:noFill/>
            <a:miter lim="800000"/>
            <a:headEnd/>
            <a:tailEnd/>
          </a:ln>
          <a:effectLst/>
        </p:spPr>
        <p:txBody>
          <a:bodyPr lIns="92075" tIns="46038" rIns="92075" bIns="46038"/>
          <a:lstStyle/>
          <a:p>
            <a:endParaRPr lang="en-US" dirty="0"/>
          </a:p>
        </p:txBody>
      </p:sp>
      <p:pic>
        <p:nvPicPr>
          <p:cNvPr id="4" name="Picture 3">
            <a:extLst>
              <a:ext uri="{FF2B5EF4-FFF2-40B4-BE49-F238E27FC236}">
                <a16:creationId xmlns:a16="http://schemas.microsoft.com/office/drawing/2014/main" id="{4E3CCEFC-94C6-4120-9993-722005DEFC96}"/>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971600" y="1268760"/>
            <a:ext cx="7272808" cy="4968552"/>
          </a:xfrm>
          <a:prstGeom prst="rect">
            <a:avLst/>
          </a:prstGeom>
          <a:noFill/>
          <a:ln>
            <a:noFill/>
          </a:ln>
        </p:spPr>
      </p:pic>
    </p:spTree>
    <p:extLst>
      <p:ext uri="{BB962C8B-B14F-4D97-AF65-F5344CB8AC3E}">
        <p14:creationId xmlns:p14="http://schemas.microsoft.com/office/powerpoint/2010/main" val="1117454035"/>
      </p:ext>
    </p:extLst>
  </p:cSld>
  <p:clrMapOvr>
    <a:masterClrMapping/>
  </p:clrMapOvr>
  <p:transition spd="med">
    <p:cover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2" fill="hold" nodeType="afterEffect" nodePh="1">
                                  <p:stCondLst>
                                    <p:cond delay="0"/>
                                  </p:stCondLst>
                                  <p:endCondLst>
                                    <p:cond evt="begin" delay="0">
                                      <p:tn val="5"/>
                                    </p:cond>
                                  </p:endCondLst>
                                  <p:childTnLst>
                                    <p:set>
                                      <p:cBhvr>
                                        <p:cTn id="6" dur="1" fill="hold">
                                          <p:stCondLst>
                                            <p:cond delay="0"/>
                                          </p:stCondLst>
                                        </p:cTn>
                                        <p:tgtEl>
                                          <p:spTgt spid="7">
                                            <p:txEl>
                                              <p:pRg st="0" end="0"/>
                                            </p:txEl>
                                          </p:spTgt>
                                        </p:tgtEl>
                                        <p:attrNameLst>
                                          <p:attrName>style.visibility</p:attrName>
                                        </p:attrNameLst>
                                      </p:cBhvr>
                                      <p:to>
                                        <p:strVal val="visible"/>
                                      </p:to>
                                    </p:set>
                                    <p:anim calcmode="lin" valueType="num">
                                      <p:cBhvr additive="base">
                                        <p:cTn id="7" dur="2000" fill="hold"/>
                                        <p:tgtEl>
                                          <p:spTgt spid="7">
                                            <p:txEl>
                                              <p:pRg st="0" end="0"/>
                                            </p:txEl>
                                          </p:spTgt>
                                        </p:tgtEl>
                                        <p:attrNameLst>
                                          <p:attrName>ppt_x</p:attrName>
                                        </p:attrNameLst>
                                      </p:cBhvr>
                                      <p:tavLst>
                                        <p:tav tm="0">
                                          <p:val>
                                            <p:strVal val="0-#ppt_w/2"/>
                                          </p:val>
                                        </p:tav>
                                        <p:tav tm="100000">
                                          <p:val>
                                            <p:strVal val="#ppt_x"/>
                                          </p:val>
                                        </p:tav>
                                      </p:tavLst>
                                    </p:anim>
                                    <p:anim calcmode="lin" valueType="num">
                                      <p:cBhvr additive="base">
                                        <p:cTn id="8" dur="2000" fill="hold"/>
                                        <p:tgtEl>
                                          <p:spTgt spid="7">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6000" b="1" dirty="0">
                <a:effectLst/>
              </a:rPr>
              <a:t>Analisa SWOT</a:t>
            </a:r>
            <a:endParaRPr lang="id-ID" sz="6000" dirty="0"/>
          </a:p>
        </p:txBody>
      </p:sp>
      <p:sp>
        <p:nvSpPr>
          <p:cNvPr id="7" name="Rectangle 2"/>
          <p:cNvSpPr>
            <a:spLocks noChangeArrowheads="1"/>
          </p:cNvSpPr>
          <p:nvPr/>
        </p:nvSpPr>
        <p:spPr bwMode="auto">
          <a:xfrm>
            <a:off x="318780" y="1124744"/>
            <a:ext cx="8429684" cy="5112568"/>
          </a:xfrm>
          <a:prstGeom prst="rect">
            <a:avLst/>
          </a:prstGeom>
          <a:noFill/>
          <a:ln w="9525">
            <a:noFill/>
            <a:miter lim="800000"/>
            <a:headEnd/>
            <a:tailEnd/>
          </a:ln>
          <a:effectLst/>
        </p:spPr>
        <p:txBody>
          <a:bodyPr lIns="92075" tIns="46038" rIns="92075" bIns="46038"/>
          <a:lstStyle/>
          <a:p>
            <a:r>
              <a:rPr lang="en-US" sz="3200" b="1" dirty="0"/>
              <a:t>STRENGTH</a:t>
            </a:r>
            <a:endParaRPr lang="en-US" sz="3200" dirty="0"/>
          </a:p>
          <a:p>
            <a:r>
              <a:rPr lang="en-US" sz="3200" dirty="0" err="1"/>
              <a:t>Yaitu</a:t>
            </a:r>
            <a:r>
              <a:rPr lang="en-US" sz="3200" dirty="0"/>
              <a:t> </a:t>
            </a:r>
            <a:r>
              <a:rPr lang="en-US" sz="3200" dirty="0" err="1"/>
              <a:t>kemampuan</a:t>
            </a:r>
            <a:r>
              <a:rPr lang="en-US" sz="3200" dirty="0"/>
              <a:t> yang </a:t>
            </a:r>
            <a:r>
              <a:rPr lang="en-US" sz="3200" dirty="0" err="1"/>
              <a:t>jadikan</a:t>
            </a:r>
            <a:r>
              <a:rPr lang="en-US" sz="3200" dirty="0"/>
              <a:t> modal basic PT AHM </a:t>
            </a:r>
            <a:r>
              <a:rPr lang="en-US" sz="3200" dirty="0" err="1"/>
              <a:t>dalam</a:t>
            </a:r>
            <a:r>
              <a:rPr lang="en-US" sz="3200" dirty="0"/>
              <a:t> </a:t>
            </a:r>
            <a:r>
              <a:rPr lang="en-US" sz="3200" dirty="0" err="1"/>
              <a:t>meningkatkan</a:t>
            </a:r>
            <a:r>
              <a:rPr lang="en-US" sz="3200" dirty="0"/>
              <a:t> </a:t>
            </a:r>
            <a:r>
              <a:rPr lang="en-US" sz="3200" dirty="0" err="1"/>
              <a:t>perusahannya</a:t>
            </a:r>
            <a:r>
              <a:rPr lang="en-US" sz="3200" dirty="0"/>
              <a:t> </a:t>
            </a:r>
            <a:r>
              <a:rPr lang="en-US" sz="3200" dirty="0" err="1"/>
              <a:t>serta</a:t>
            </a:r>
            <a:r>
              <a:rPr lang="en-US" sz="3200" dirty="0"/>
              <a:t> </a:t>
            </a:r>
            <a:r>
              <a:rPr lang="en-US" sz="3200" dirty="0" err="1"/>
              <a:t>bentuk</a:t>
            </a:r>
            <a:r>
              <a:rPr lang="en-US" sz="3200" dirty="0"/>
              <a:t> </a:t>
            </a:r>
            <a:r>
              <a:rPr lang="en-US" sz="3200" dirty="0" err="1"/>
              <a:t>kemampuan</a:t>
            </a:r>
            <a:r>
              <a:rPr lang="en-US" sz="3200" dirty="0"/>
              <a:t> </a:t>
            </a:r>
            <a:r>
              <a:rPr lang="en-US" sz="3200" dirty="0" err="1"/>
              <a:t>untuk</a:t>
            </a:r>
            <a:r>
              <a:rPr lang="en-US" sz="3200" dirty="0"/>
              <a:t> </a:t>
            </a:r>
            <a:r>
              <a:rPr lang="en-US" sz="3200" dirty="0" err="1"/>
              <a:t>dapat</a:t>
            </a:r>
            <a:r>
              <a:rPr lang="en-US" sz="3200" dirty="0"/>
              <a:t> </a:t>
            </a:r>
            <a:r>
              <a:rPr lang="en-US" sz="3200" dirty="0" err="1"/>
              <a:t>berkompetisi</a:t>
            </a:r>
            <a:r>
              <a:rPr lang="en-US" sz="3200" dirty="0"/>
              <a:t> </a:t>
            </a:r>
            <a:r>
              <a:rPr lang="en-US" sz="3200" dirty="0" err="1"/>
              <a:t>dengan</a:t>
            </a:r>
            <a:r>
              <a:rPr lang="en-US" sz="3200" dirty="0"/>
              <a:t> </a:t>
            </a:r>
            <a:r>
              <a:rPr lang="en-US" sz="3200" dirty="0" err="1"/>
              <a:t>perusahaan</a:t>
            </a:r>
            <a:r>
              <a:rPr lang="en-US" sz="3200" dirty="0"/>
              <a:t> </a:t>
            </a:r>
            <a:r>
              <a:rPr lang="en-US" sz="3200" dirty="0" err="1"/>
              <a:t>beda</a:t>
            </a:r>
            <a:r>
              <a:rPr lang="en-US" sz="3200" dirty="0"/>
              <a:t> di pasar:</a:t>
            </a:r>
          </a:p>
          <a:p>
            <a:endParaRPr lang="en-US" sz="800" dirty="0"/>
          </a:p>
          <a:p>
            <a:pPr marL="346075" indent="-346075">
              <a:buFont typeface="Arial" panose="020B0604020202020204" pitchFamily="34" charset="0"/>
              <a:buChar char="•"/>
            </a:pPr>
            <a:r>
              <a:rPr lang="en-US" sz="3200" dirty="0" err="1"/>
              <a:t>Kualitas</a:t>
            </a:r>
            <a:r>
              <a:rPr lang="en-US" sz="3200" dirty="0"/>
              <a:t>			- Spare Part</a:t>
            </a:r>
          </a:p>
          <a:p>
            <a:pPr marL="346075" indent="-346075">
              <a:buFont typeface="Arial" panose="020B0604020202020204" pitchFamily="34" charset="0"/>
              <a:buChar char="•"/>
            </a:pPr>
            <a:r>
              <a:rPr lang="en-US" sz="3200" dirty="0" err="1"/>
              <a:t>Jumlah</a:t>
            </a:r>
            <a:r>
              <a:rPr lang="en-US" sz="3200" dirty="0"/>
              <a:t>			- Dealer</a:t>
            </a:r>
          </a:p>
          <a:p>
            <a:pPr marL="346075" indent="-346075">
              <a:buFont typeface="Arial" panose="020B0604020202020204" pitchFamily="34" charset="0"/>
              <a:buChar char="•"/>
            </a:pPr>
            <a:r>
              <a:rPr lang="en-US" sz="3200" dirty="0"/>
              <a:t>Branch Mark		- </a:t>
            </a:r>
            <a:r>
              <a:rPr lang="en-US" sz="3200" dirty="0" err="1"/>
              <a:t>Teknologi</a:t>
            </a:r>
            <a:endParaRPr lang="en-US" sz="3200" dirty="0"/>
          </a:p>
          <a:p>
            <a:pPr marL="346075" indent="-346075">
              <a:buFont typeface="Arial" panose="020B0604020202020204" pitchFamily="34" charset="0"/>
              <a:buChar char="•"/>
            </a:pPr>
            <a:r>
              <a:rPr lang="en-US" sz="3200" dirty="0" err="1"/>
              <a:t>Prestasi</a:t>
            </a:r>
            <a:r>
              <a:rPr lang="en-US" sz="3200" dirty="0"/>
              <a:t>			- </a:t>
            </a:r>
            <a:r>
              <a:rPr lang="en-US" sz="3200" dirty="0" err="1"/>
              <a:t>Harga</a:t>
            </a:r>
            <a:r>
              <a:rPr lang="en-US" sz="3200" dirty="0"/>
              <a:t> Product</a:t>
            </a:r>
          </a:p>
          <a:p>
            <a:endParaRPr lang="en-US" sz="2800" dirty="0"/>
          </a:p>
        </p:txBody>
      </p:sp>
    </p:spTree>
    <p:extLst>
      <p:ext uri="{BB962C8B-B14F-4D97-AF65-F5344CB8AC3E}">
        <p14:creationId xmlns:p14="http://schemas.microsoft.com/office/powerpoint/2010/main" val="1828677990"/>
      </p:ext>
    </p:extLst>
  </p:cSld>
  <p:clrMapOvr>
    <a:masterClrMapping/>
  </p:clrMapOvr>
  <p:transition spd="med">
    <p:cover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2" fill="hold" nodeType="after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 calcmode="lin" valueType="num">
                                      <p:cBhvr additive="base">
                                        <p:cTn id="7" dur="2000" fill="hold"/>
                                        <p:tgtEl>
                                          <p:spTgt spid="7">
                                            <p:txEl>
                                              <p:pRg st="0" end="0"/>
                                            </p:txEl>
                                          </p:spTgt>
                                        </p:tgtEl>
                                        <p:attrNameLst>
                                          <p:attrName>ppt_x</p:attrName>
                                        </p:attrNameLst>
                                      </p:cBhvr>
                                      <p:tavLst>
                                        <p:tav tm="0">
                                          <p:val>
                                            <p:strVal val="0-#ppt_w/2"/>
                                          </p:val>
                                        </p:tav>
                                        <p:tav tm="100000">
                                          <p:val>
                                            <p:strVal val="#ppt_x"/>
                                          </p:val>
                                        </p:tav>
                                      </p:tavLst>
                                    </p:anim>
                                    <p:anim calcmode="lin" valueType="num">
                                      <p:cBhvr additive="base">
                                        <p:cTn id="8" dur="2000" fill="hold"/>
                                        <p:tgtEl>
                                          <p:spTgt spid="7">
                                            <p:txEl>
                                              <p:pRg st="0" end="0"/>
                                            </p:txEl>
                                          </p:spTgt>
                                        </p:tgtEl>
                                        <p:attrNameLst>
                                          <p:attrName>ppt_y</p:attrName>
                                        </p:attrNameLst>
                                      </p:cBhvr>
                                      <p:tavLst>
                                        <p:tav tm="0">
                                          <p:val>
                                            <p:strVal val="1+#ppt_h/2"/>
                                          </p:val>
                                        </p:tav>
                                        <p:tav tm="100000">
                                          <p:val>
                                            <p:strVal val="#ppt_y"/>
                                          </p:val>
                                        </p:tav>
                                      </p:tavLst>
                                    </p:anim>
                                  </p:childTnLst>
                                </p:cTn>
                              </p:par>
                            </p:childTnLst>
                          </p:cTn>
                        </p:par>
                        <p:par>
                          <p:cTn id="9" fill="hold">
                            <p:stCondLst>
                              <p:cond delay="2000"/>
                            </p:stCondLst>
                            <p:childTnLst>
                              <p:par>
                                <p:cTn id="10" presetID="2" presetClass="entr" presetSubtype="12" fill="hold" nodeType="afterEffect">
                                  <p:stCondLst>
                                    <p:cond delay="0"/>
                                  </p:stCondLst>
                                  <p:childTnLst>
                                    <p:set>
                                      <p:cBhvr>
                                        <p:cTn id="11" dur="1" fill="hold">
                                          <p:stCondLst>
                                            <p:cond delay="0"/>
                                          </p:stCondLst>
                                        </p:cTn>
                                        <p:tgtEl>
                                          <p:spTgt spid="7">
                                            <p:txEl>
                                              <p:pRg st="1" end="1"/>
                                            </p:txEl>
                                          </p:spTgt>
                                        </p:tgtEl>
                                        <p:attrNameLst>
                                          <p:attrName>style.visibility</p:attrName>
                                        </p:attrNameLst>
                                      </p:cBhvr>
                                      <p:to>
                                        <p:strVal val="visible"/>
                                      </p:to>
                                    </p:set>
                                    <p:anim calcmode="lin" valueType="num">
                                      <p:cBhvr additive="base">
                                        <p:cTn id="12" dur="2000" fill="hold"/>
                                        <p:tgtEl>
                                          <p:spTgt spid="7">
                                            <p:txEl>
                                              <p:pRg st="1" end="1"/>
                                            </p:txEl>
                                          </p:spTgt>
                                        </p:tgtEl>
                                        <p:attrNameLst>
                                          <p:attrName>ppt_x</p:attrName>
                                        </p:attrNameLst>
                                      </p:cBhvr>
                                      <p:tavLst>
                                        <p:tav tm="0">
                                          <p:val>
                                            <p:strVal val="0-#ppt_w/2"/>
                                          </p:val>
                                        </p:tav>
                                        <p:tav tm="100000">
                                          <p:val>
                                            <p:strVal val="#ppt_x"/>
                                          </p:val>
                                        </p:tav>
                                      </p:tavLst>
                                    </p:anim>
                                    <p:anim calcmode="lin" valueType="num">
                                      <p:cBhvr additive="base">
                                        <p:cTn id="13" dur="2000" fill="hold"/>
                                        <p:tgtEl>
                                          <p:spTgt spid="7">
                                            <p:txEl>
                                              <p:pRg st="1" end="1"/>
                                            </p:txEl>
                                          </p:spTgt>
                                        </p:tgtEl>
                                        <p:attrNameLst>
                                          <p:attrName>ppt_y</p:attrName>
                                        </p:attrNameLst>
                                      </p:cBhvr>
                                      <p:tavLst>
                                        <p:tav tm="0">
                                          <p:val>
                                            <p:strVal val="1+#ppt_h/2"/>
                                          </p:val>
                                        </p:tav>
                                        <p:tav tm="100000">
                                          <p:val>
                                            <p:strVal val="#ppt_y"/>
                                          </p:val>
                                        </p:tav>
                                      </p:tavLst>
                                    </p:anim>
                                  </p:childTnLst>
                                </p:cTn>
                              </p:par>
                            </p:childTnLst>
                          </p:cTn>
                        </p:par>
                        <p:par>
                          <p:cTn id="14" fill="hold">
                            <p:stCondLst>
                              <p:cond delay="4000"/>
                            </p:stCondLst>
                            <p:childTnLst>
                              <p:par>
                                <p:cTn id="15" presetID="2" presetClass="entr" presetSubtype="12" fill="hold" nodeType="afterEffect">
                                  <p:stCondLst>
                                    <p:cond delay="0"/>
                                  </p:stCondLst>
                                  <p:childTnLst>
                                    <p:set>
                                      <p:cBhvr>
                                        <p:cTn id="16" dur="1" fill="hold">
                                          <p:stCondLst>
                                            <p:cond delay="0"/>
                                          </p:stCondLst>
                                        </p:cTn>
                                        <p:tgtEl>
                                          <p:spTgt spid="7">
                                            <p:txEl>
                                              <p:pRg st="3" end="3"/>
                                            </p:txEl>
                                          </p:spTgt>
                                        </p:tgtEl>
                                        <p:attrNameLst>
                                          <p:attrName>style.visibility</p:attrName>
                                        </p:attrNameLst>
                                      </p:cBhvr>
                                      <p:to>
                                        <p:strVal val="visible"/>
                                      </p:to>
                                    </p:set>
                                    <p:anim calcmode="lin" valueType="num">
                                      <p:cBhvr additive="base">
                                        <p:cTn id="17" dur="2000" fill="hold"/>
                                        <p:tgtEl>
                                          <p:spTgt spid="7">
                                            <p:txEl>
                                              <p:pRg st="3" end="3"/>
                                            </p:txEl>
                                          </p:spTgt>
                                        </p:tgtEl>
                                        <p:attrNameLst>
                                          <p:attrName>ppt_x</p:attrName>
                                        </p:attrNameLst>
                                      </p:cBhvr>
                                      <p:tavLst>
                                        <p:tav tm="0">
                                          <p:val>
                                            <p:strVal val="0-#ppt_w/2"/>
                                          </p:val>
                                        </p:tav>
                                        <p:tav tm="100000">
                                          <p:val>
                                            <p:strVal val="#ppt_x"/>
                                          </p:val>
                                        </p:tav>
                                      </p:tavLst>
                                    </p:anim>
                                    <p:anim calcmode="lin" valueType="num">
                                      <p:cBhvr additive="base">
                                        <p:cTn id="18" dur="2000" fill="hold"/>
                                        <p:tgtEl>
                                          <p:spTgt spid="7">
                                            <p:txEl>
                                              <p:pRg st="3" end="3"/>
                                            </p:txEl>
                                          </p:spTgt>
                                        </p:tgtEl>
                                        <p:attrNameLst>
                                          <p:attrName>ppt_y</p:attrName>
                                        </p:attrNameLst>
                                      </p:cBhvr>
                                      <p:tavLst>
                                        <p:tav tm="0">
                                          <p:val>
                                            <p:strVal val="1+#ppt_h/2"/>
                                          </p:val>
                                        </p:tav>
                                        <p:tav tm="100000">
                                          <p:val>
                                            <p:strVal val="#ppt_y"/>
                                          </p:val>
                                        </p:tav>
                                      </p:tavLst>
                                    </p:anim>
                                  </p:childTnLst>
                                </p:cTn>
                              </p:par>
                            </p:childTnLst>
                          </p:cTn>
                        </p:par>
                        <p:par>
                          <p:cTn id="19" fill="hold">
                            <p:stCondLst>
                              <p:cond delay="6000"/>
                            </p:stCondLst>
                            <p:childTnLst>
                              <p:par>
                                <p:cTn id="20" presetID="2" presetClass="entr" presetSubtype="12" fill="hold" nodeType="afterEffect">
                                  <p:stCondLst>
                                    <p:cond delay="0"/>
                                  </p:stCondLst>
                                  <p:childTnLst>
                                    <p:set>
                                      <p:cBhvr>
                                        <p:cTn id="21" dur="1" fill="hold">
                                          <p:stCondLst>
                                            <p:cond delay="0"/>
                                          </p:stCondLst>
                                        </p:cTn>
                                        <p:tgtEl>
                                          <p:spTgt spid="7">
                                            <p:txEl>
                                              <p:pRg st="4" end="4"/>
                                            </p:txEl>
                                          </p:spTgt>
                                        </p:tgtEl>
                                        <p:attrNameLst>
                                          <p:attrName>style.visibility</p:attrName>
                                        </p:attrNameLst>
                                      </p:cBhvr>
                                      <p:to>
                                        <p:strVal val="visible"/>
                                      </p:to>
                                    </p:set>
                                    <p:anim calcmode="lin" valueType="num">
                                      <p:cBhvr additive="base">
                                        <p:cTn id="22" dur="2000" fill="hold"/>
                                        <p:tgtEl>
                                          <p:spTgt spid="7">
                                            <p:txEl>
                                              <p:pRg st="4" end="4"/>
                                            </p:txEl>
                                          </p:spTgt>
                                        </p:tgtEl>
                                        <p:attrNameLst>
                                          <p:attrName>ppt_x</p:attrName>
                                        </p:attrNameLst>
                                      </p:cBhvr>
                                      <p:tavLst>
                                        <p:tav tm="0">
                                          <p:val>
                                            <p:strVal val="0-#ppt_w/2"/>
                                          </p:val>
                                        </p:tav>
                                        <p:tav tm="100000">
                                          <p:val>
                                            <p:strVal val="#ppt_x"/>
                                          </p:val>
                                        </p:tav>
                                      </p:tavLst>
                                    </p:anim>
                                    <p:anim calcmode="lin" valueType="num">
                                      <p:cBhvr additive="base">
                                        <p:cTn id="23" dur="2000" fill="hold"/>
                                        <p:tgtEl>
                                          <p:spTgt spid="7">
                                            <p:txEl>
                                              <p:pRg st="4" end="4"/>
                                            </p:txEl>
                                          </p:spTgt>
                                        </p:tgtEl>
                                        <p:attrNameLst>
                                          <p:attrName>ppt_y</p:attrName>
                                        </p:attrNameLst>
                                      </p:cBhvr>
                                      <p:tavLst>
                                        <p:tav tm="0">
                                          <p:val>
                                            <p:strVal val="1+#ppt_h/2"/>
                                          </p:val>
                                        </p:tav>
                                        <p:tav tm="100000">
                                          <p:val>
                                            <p:strVal val="#ppt_y"/>
                                          </p:val>
                                        </p:tav>
                                      </p:tavLst>
                                    </p:anim>
                                  </p:childTnLst>
                                </p:cTn>
                              </p:par>
                            </p:childTnLst>
                          </p:cTn>
                        </p:par>
                        <p:par>
                          <p:cTn id="24" fill="hold">
                            <p:stCondLst>
                              <p:cond delay="8000"/>
                            </p:stCondLst>
                            <p:childTnLst>
                              <p:par>
                                <p:cTn id="25" presetID="2" presetClass="entr" presetSubtype="12" fill="hold" nodeType="afterEffect">
                                  <p:stCondLst>
                                    <p:cond delay="0"/>
                                  </p:stCondLst>
                                  <p:childTnLst>
                                    <p:set>
                                      <p:cBhvr>
                                        <p:cTn id="26" dur="1" fill="hold">
                                          <p:stCondLst>
                                            <p:cond delay="0"/>
                                          </p:stCondLst>
                                        </p:cTn>
                                        <p:tgtEl>
                                          <p:spTgt spid="7">
                                            <p:txEl>
                                              <p:pRg st="5" end="5"/>
                                            </p:txEl>
                                          </p:spTgt>
                                        </p:tgtEl>
                                        <p:attrNameLst>
                                          <p:attrName>style.visibility</p:attrName>
                                        </p:attrNameLst>
                                      </p:cBhvr>
                                      <p:to>
                                        <p:strVal val="visible"/>
                                      </p:to>
                                    </p:set>
                                    <p:anim calcmode="lin" valueType="num">
                                      <p:cBhvr additive="base">
                                        <p:cTn id="27" dur="2000" fill="hold"/>
                                        <p:tgtEl>
                                          <p:spTgt spid="7">
                                            <p:txEl>
                                              <p:pRg st="5" end="5"/>
                                            </p:txEl>
                                          </p:spTgt>
                                        </p:tgtEl>
                                        <p:attrNameLst>
                                          <p:attrName>ppt_x</p:attrName>
                                        </p:attrNameLst>
                                      </p:cBhvr>
                                      <p:tavLst>
                                        <p:tav tm="0">
                                          <p:val>
                                            <p:strVal val="0-#ppt_w/2"/>
                                          </p:val>
                                        </p:tav>
                                        <p:tav tm="100000">
                                          <p:val>
                                            <p:strVal val="#ppt_x"/>
                                          </p:val>
                                        </p:tav>
                                      </p:tavLst>
                                    </p:anim>
                                    <p:anim calcmode="lin" valueType="num">
                                      <p:cBhvr additive="base">
                                        <p:cTn id="28" dur="2000" fill="hold"/>
                                        <p:tgtEl>
                                          <p:spTgt spid="7">
                                            <p:txEl>
                                              <p:pRg st="5" end="5"/>
                                            </p:txEl>
                                          </p:spTgt>
                                        </p:tgtEl>
                                        <p:attrNameLst>
                                          <p:attrName>ppt_y</p:attrName>
                                        </p:attrNameLst>
                                      </p:cBhvr>
                                      <p:tavLst>
                                        <p:tav tm="0">
                                          <p:val>
                                            <p:strVal val="1+#ppt_h/2"/>
                                          </p:val>
                                        </p:tav>
                                        <p:tav tm="100000">
                                          <p:val>
                                            <p:strVal val="#ppt_y"/>
                                          </p:val>
                                        </p:tav>
                                      </p:tavLst>
                                    </p:anim>
                                  </p:childTnLst>
                                </p:cTn>
                              </p:par>
                            </p:childTnLst>
                          </p:cTn>
                        </p:par>
                        <p:par>
                          <p:cTn id="29" fill="hold">
                            <p:stCondLst>
                              <p:cond delay="10000"/>
                            </p:stCondLst>
                            <p:childTnLst>
                              <p:par>
                                <p:cTn id="30" presetID="2" presetClass="entr" presetSubtype="12" fill="hold" nodeType="afterEffect">
                                  <p:stCondLst>
                                    <p:cond delay="0"/>
                                  </p:stCondLst>
                                  <p:childTnLst>
                                    <p:set>
                                      <p:cBhvr>
                                        <p:cTn id="31" dur="1" fill="hold">
                                          <p:stCondLst>
                                            <p:cond delay="0"/>
                                          </p:stCondLst>
                                        </p:cTn>
                                        <p:tgtEl>
                                          <p:spTgt spid="7">
                                            <p:txEl>
                                              <p:pRg st="6" end="6"/>
                                            </p:txEl>
                                          </p:spTgt>
                                        </p:tgtEl>
                                        <p:attrNameLst>
                                          <p:attrName>style.visibility</p:attrName>
                                        </p:attrNameLst>
                                      </p:cBhvr>
                                      <p:to>
                                        <p:strVal val="visible"/>
                                      </p:to>
                                    </p:set>
                                    <p:anim calcmode="lin" valueType="num">
                                      <p:cBhvr additive="base">
                                        <p:cTn id="32" dur="2000" fill="hold"/>
                                        <p:tgtEl>
                                          <p:spTgt spid="7">
                                            <p:txEl>
                                              <p:pRg st="6" end="6"/>
                                            </p:txEl>
                                          </p:spTgt>
                                        </p:tgtEl>
                                        <p:attrNameLst>
                                          <p:attrName>ppt_x</p:attrName>
                                        </p:attrNameLst>
                                      </p:cBhvr>
                                      <p:tavLst>
                                        <p:tav tm="0">
                                          <p:val>
                                            <p:strVal val="0-#ppt_w/2"/>
                                          </p:val>
                                        </p:tav>
                                        <p:tav tm="100000">
                                          <p:val>
                                            <p:strVal val="#ppt_x"/>
                                          </p:val>
                                        </p:tav>
                                      </p:tavLst>
                                    </p:anim>
                                    <p:anim calcmode="lin" valueType="num">
                                      <p:cBhvr additive="base">
                                        <p:cTn id="33" dur="2000" fill="hold"/>
                                        <p:tgtEl>
                                          <p:spTgt spid="7">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6000" b="1" dirty="0">
                <a:effectLst/>
              </a:rPr>
              <a:t>Analisa SWOT</a:t>
            </a:r>
            <a:endParaRPr lang="id-ID" sz="6000" dirty="0"/>
          </a:p>
        </p:txBody>
      </p:sp>
      <p:sp>
        <p:nvSpPr>
          <p:cNvPr id="7" name="Rectangle 2"/>
          <p:cNvSpPr>
            <a:spLocks noChangeArrowheads="1"/>
          </p:cNvSpPr>
          <p:nvPr/>
        </p:nvSpPr>
        <p:spPr bwMode="auto">
          <a:xfrm>
            <a:off x="318780" y="928670"/>
            <a:ext cx="8429684" cy="5308642"/>
          </a:xfrm>
          <a:prstGeom prst="rect">
            <a:avLst/>
          </a:prstGeom>
          <a:noFill/>
          <a:ln w="9525">
            <a:noFill/>
            <a:miter lim="800000"/>
            <a:headEnd/>
            <a:tailEnd/>
          </a:ln>
          <a:effectLst/>
        </p:spPr>
        <p:txBody>
          <a:bodyPr lIns="92075" tIns="46038" rIns="92075" bIns="46038"/>
          <a:lstStyle/>
          <a:p>
            <a:r>
              <a:rPr lang="en-US" sz="2600" b="1" dirty="0"/>
              <a:t>WEAKNESS</a:t>
            </a:r>
            <a:endParaRPr lang="en-US" sz="2600" dirty="0"/>
          </a:p>
          <a:p>
            <a:endParaRPr lang="en-US" sz="800" dirty="0"/>
          </a:p>
          <a:p>
            <a:r>
              <a:rPr lang="en-US" sz="2600" dirty="0" err="1"/>
              <a:t>Tidak</a:t>
            </a:r>
            <a:r>
              <a:rPr lang="en-US" sz="2600" dirty="0"/>
              <a:t> </a:t>
            </a:r>
            <a:r>
              <a:rPr lang="en-US" sz="2600" dirty="0" err="1"/>
              <a:t>mutlak</a:t>
            </a:r>
            <a:r>
              <a:rPr lang="en-US" sz="2600" dirty="0"/>
              <a:t> </a:t>
            </a:r>
            <a:r>
              <a:rPr lang="en-US" sz="2600" dirty="0" err="1"/>
              <a:t>dengan</a:t>
            </a:r>
            <a:r>
              <a:rPr lang="en-US" sz="2600" dirty="0"/>
              <a:t> </a:t>
            </a:r>
            <a:r>
              <a:rPr lang="en-US" sz="2600" dirty="0" err="1"/>
              <a:t>semua</a:t>
            </a:r>
            <a:r>
              <a:rPr lang="en-US" sz="2600" dirty="0"/>
              <a:t> </a:t>
            </a:r>
            <a:r>
              <a:rPr lang="en-US" sz="2600" dirty="0" err="1"/>
              <a:t>kemampuannya</a:t>
            </a:r>
            <a:r>
              <a:rPr lang="en-US" sz="2600" dirty="0"/>
              <a:t>, PT ASTRA HONDA MOTOR juga </a:t>
            </a:r>
            <a:r>
              <a:rPr lang="en-US" sz="2600" dirty="0" err="1"/>
              <a:t>mempunyai</a:t>
            </a:r>
            <a:r>
              <a:rPr lang="en-US" sz="2600" dirty="0"/>
              <a:t> </a:t>
            </a:r>
            <a:r>
              <a:rPr lang="en-US" sz="2600" dirty="0" err="1"/>
              <a:t>bagian</a:t>
            </a:r>
            <a:r>
              <a:rPr lang="en-US" sz="2600" dirty="0"/>
              <a:t> </a:t>
            </a:r>
            <a:r>
              <a:rPr lang="en-US" sz="2600" dirty="0" err="1"/>
              <a:t>kekurangan</a:t>
            </a:r>
            <a:r>
              <a:rPr lang="en-US" sz="2600" dirty="0"/>
              <a:t>. Di </a:t>
            </a:r>
            <a:r>
              <a:rPr lang="en-US" sz="2600" dirty="0" err="1"/>
              <a:t>bawah</a:t>
            </a:r>
            <a:r>
              <a:rPr lang="en-US" sz="2600" dirty="0"/>
              <a:t> </a:t>
            </a:r>
            <a:r>
              <a:rPr lang="en-US" sz="2600" dirty="0" err="1"/>
              <a:t>ini</a:t>
            </a:r>
            <a:r>
              <a:rPr lang="en-US" sz="2600" dirty="0"/>
              <a:t> </a:t>
            </a:r>
            <a:r>
              <a:rPr lang="en-US" sz="2600" dirty="0" err="1"/>
              <a:t>yaitu</a:t>
            </a:r>
            <a:r>
              <a:rPr lang="en-US" sz="2600" dirty="0"/>
              <a:t> </a:t>
            </a:r>
            <a:r>
              <a:rPr lang="en-US" sz="2600" dirty="0" err="1"/>
              <a:t>analisa</a:t>
            </a:r>
            <a:r>
              <a:rPr lang="en-US" sz="2600" dirty="0"/>
              <a:t> SWOT pada PT AHM </a:t>
            </a:r>
            <a:r>
              <a:rPr lang="en-US" sz="2600" dirty="0" err="1"/>
              <a:t>untuk</a:t>
            </a:r>
            <a:r>
              <a:rPr lang="en-US" sz="2600" dirty="0"/>
              <a:t> </a:t>
            </a:r>
            <a:r>
              <a:rPr lang="en-US" sz="2600" dirty="0" err="1"/>
              <a:t>peroleh</a:t>
            </a:r>
            <a:r>
              <a:rPr lang="en-US" sz="2600" dirty="0"/>
              <a:t> data </a:t>
            </a:r>
            <a:r>
              <a:rPr lang="en-US" sz="2600" dirty="0" err="1"/>
              <a:t>tentang</a:t>
            </a:r>
            <a:r>
              <a:rPr lang="en-US" sz="2600" dirty="0"/>
              <a:t> </a:t>
            </a:r>
            <a:r>
              <a:rPr lang="en-US" sz="2600" dirty="0" err="1"/>
              <a:t>bagian</a:t>
            </a:r>
            <a:r>
              <a:rPr lang="en-US" sz="2600" dirty="0"/>
              <a:t> </a:t>
            </a:r>
            <a:r>
              <a:rPr lang="en-US" sz="2600" dirty="0" err="1"/>
              <a:t>kekurangannya</a:t>
            </a:r>
            <a:r>
              <a:rPr lang="en-US" sz="2600" dirty="0"/>
              <a:t> </a:t>
            </a:r>
            <a:r>
              <a:rPr lang="en-US" sz="2600" dirty="0" err="1"/>
              <a:t>hingga</a:t>
            </a:r>
            <a:r>
              <a:rPr lang="en-US" sz="2600" dirty="0"/>
              <a:t> </a:t>
            </a:r>
            <a:r>
              <a:rPr lang="en-US" sz="2600" dirty="0" err="1"/>
              <a:t>bisa</a:t>
            </a:r>
            <a:r>
              <a:rPr lang="en-US" sz="2600" dirty="0"/>
              <a:t> </a:t>
            </a:r>
            <a:r>
              <a:rPr lang="en-US" sz="2600" dirty="0" err="1"/>
              <a:t>jadikan</a:t>
            </a:r>
            <a:r>
              <a:rPr lang="en-US" sz="2600" dirty="0"/>
              <a:t> </a:t>
            </a:r>
            <a:r>
              <a:rPr lang="en-US" sz="2600" dirty="0" err="1"/>
              <a:t>motivasi</a:t>
            </a:r>
            <a:r>
              <a:rPr lang="en-US" sz="2600" dirty="0"/>
              <a:t> </a:t>
            </a:r>
            <a:r>
              <a:rPr lang="en-US" sz="2600" dirty="0" err="1"/>
              <a:t>untuk</a:t>
            </a:r>
            <a:r>
              <a:rPr lang="en-US" sz="2600" dirty="0"/>
              <a:t> </a:t>
            </a:r>
            <a:r>
              <a:rPr lang="en-US" sz="2600" dirty="0" err="1"/>
              <a:t>usaha</a:t>
            </a:r>
            <a:r>
              <a:rPr lang="en-US" sz="2600" dirty="0"/>
              <a:t> </a:t>
            </a:r>
            <a:r>
              <a:rPr lang="en-US" sz="2600" dirty="0" err="1"/>
              <a:t>perbaikannya</a:t>
            </a:r>
            <a:r>
              <a:rPr lang="en-US" sz="2600" dirty="0"/>
              <a:t>.</a:t>
            </a:r>
          </a:p>
          <a:p>
            <a:r>
              <a:rPr lang="en-US" sz="2600" dirty="0" err="1"/>
              <a:t>Jenis</a:t>
            </a:r>
            <a:r>
              <a:rPr lang="en-US" sz="2600" dirty="0"/>
              <a:t> </a:t>
            </a:r>
            <a:r>
              <a:rPr lang="en-US" sz="2600" dirty="0" err="1"/>
              <a:t>serta</a:t>
            </a:r>
            <a:r>
              <a:rPr lang="en-US" sz="2600" dirty="0"/>
              <a:t> Design. </a:t>
            </a:r>
            <a:r>
              <a:rPr lang="en-US" sz="2600" dirty="0" err="1"/>
              <a:t>Bila</a:t>
            </a:r>
            <a:r>
              <a:rPr lang="en-US" sz="2600" dirty="0"/>
              <a:t> </a:t>
            </a:r>
            <a:r>
              <a:rPr lang="en-US" sz="2600" dirty="0" err="1"/>
              <a:t>dibanding</a:t>
            </a:r>
            <a:r>
              <a:rPr lang="en-US" sz="2600" dirty="0"/>
              <a:t> </a:t>
            </a:r>
            <a:r>
              <a:rPr lang="en-US" sz="2600" dirty="0" err="1"/>
              <a:t>dengan</a:t>
            </a:r>
            <a:r>
              <a:rPr lang="en-US" sz="2600" dirty="0"/>
              <a:t> product </a:t>
            </a:r>
            <a:r>
              <a:rPr lang="en-US" sz="2600" dirty="0" err="1"/>
              <a:t>otomotif</a:t>
            </a:r>
            <a:r>
              <a:rPr lang="en-US" sz="2600" dirty="0"/>
              <a:t> </a:t>
            </a:r>
            <a:r>
              <a:rPr lang="en-US" sz="2600" dirty="0" err="1"/>
              <a:t>dari</a:t>
            </a:r>
            <a:r>
              <a:rPr lang="en-US" sz="2600" dirty="0"/>
              <a:t> </a:t>
            </a:r>
            <a:r>
              <a:rPr lang="en-US" sz="2600" dirty="0" err="1"/>
              <a:t>perusahaan</a:t>
            </a:r>
            <a:r>
              <a:rPr lang="en-US" sz="2600" dirty="0"/>
              <a:t> </a:t>
            </a:r>
            <a:r>
              <a:rPr lang="en-US" sz="2600" dirty="0" err="1"/>
              <a:t>beda</a:t>
            </a:r>
            <a:r>
              <a:rPr lang="en-US" sz="2600" dirty="0"/>
              <a:t>, motor Honda </a:t>
            </a:r>
            <a:r>
              <a:rPr lang="en-US" sz="2600" dirty="0" err="1"/>
              <a:t>banyak</a:t>
            </a:r>
            <a:r>
              <a:rPr lang="en-US" sz="2600" dirty="0"/>
              <a:t> </a:t>
            </a:r>
            <a:r>
              <a:rPr lang="en-US" sz="2600" dirty="0" err="1"/>
              <a:t>ketinggalan</a:t>
            </a:r>
            <a:r>
              <a:rPr lang="en-US" sz="2600" dirty="0"/>
              <a:t> pada point </a:t>
            </a:r>
            <a:r>
              <a:rPr lang="en-US" sz="2600" dirty="0" err="1"/>
              <a:t>desainnya</a:t>
            </a:r>
            <a:r>
              <a:rPr lang="en-US" sz="2600" dirty="0"/>
              <a:t>. Hal </a:t>
            </a:r>
            <a:r>
              <a:rPr lang="en-US" sz="2600" dirty="0" err="1"/>
              <a:t>semacam</a:t>
            </a:r>
            <a:r>
              <a:rPr lang="en-US" sz="2600" dirty="0"/>
              <a:t> </a:t>
            </a:r>
            <a:r>
              <a:rPr lang="en-US" sz="2600" dirty="0" err="1"/>
              <a:t>ini</a:t>
            </a:r>
            <a:r>
              <a:rPr lang="en-US" sz="2600" dirty="0"/>
              <a:t> </a:t>
            </a:r>
            <a:r>
              <a:rPr lang="en-US" sz="2600" dirty="0" err="1"/>
              <a:t>beresiko</a:t>
            </a:r>
            <a:r>
              <a:rPr lang="en-US" sz="2600" dirty="0"/>
              <a:t> pada rasa </a:t>
            </a:r>
            <a:r>
              <a:rPr lang="en-US" sz="2600" dirty="0" err="1"/>
              <a:t>ketertarikan</a:t>
            </a:r>
            <a:r>
              <a:rPr lang="en-US" sz="2600" dirty="0"/>
              <a:t> orang-orang yang </a:t>
            </a:r>
            <a:r>
              <a:rPr lang="en-US" sz="2600" dirty="0" err="1"/>
              <a:t>mulai</a:t>
            </a:r>
            <a:r>
              <a:rPr lang="en-US" sz="2600" dirty="0"/>
              <a:t> </a:t>
            </a:r>
            <a:r>
              <a:rPr lang="en-US" sz="2600" dirty="0" err="1"/>
              <a:t>melirik</a:t>
            </a:r>
            <a:r>
              <a:rPr lang="en-US" sz="2600" dirty="0"/>
              <a:t> product </a:t>
            </a:r>
            <a:r>
              <a:rPr lang="en-US" sz="2600" dirty="0" err="1"/>
              <a:t>atau</a:t>
            </a:r>
            <a:r>
              <a:rPr lang="en-US" sz="2600" dirty="0"/>
              <a:t> </a:t>
            </a:r>
            <a:r>
              <a:rPr lang="en-US" sz="2600" dirty="0" err="1"/>
              <a:t>merk</a:t>
            </a:r>
            <a:r>
              <a:rPr lang="en-US" sz="2600" dirty="0"/>
              <a:t> </a:t>
            </a:r>
            <a:r>
              <a:rPr lang="en-US" sz="2600" dirty="0" err="1"/>
              <a:t>beda</a:t>
            </a:r>
            <a:r>
              <a:rPr lang="en-US" sz="2600" dirty="0"/>
              <a:t>.  Product Premium. </a:t>
            </a:r>
            <a:r>
              <a:rPr lang="en-US" sz="2600" dirty="0" err="1"/>
              <a:t>Terdapat</a:t>
            </a:r>
            <a:r>
              <a:rPr lang="en-US" sz="2600" dirty="0"/>
              <a:t> </a:t>
            </a:r>
            <a:r>
              <a:rPr lang="en-US" sz="2600" dirty="0" err="1"/>
              <a:t>banyak</a:t>
            </a:r>
            <a:r>
              <a:rPr lang="en-US" sz="2600" dirty="0"/>
              <a:t> </a:t>
            </a:r>
            <a:r>
              <a:rPr lang="en-US" sz="2600" dirty="0" err="1"/>
              <a:t>varian</a:t>
            </a:r>
            <a:r>
              <a:rPr lang="en-US" sz="2600" dirty="0"/>
              <a:t> yang di </a:t>
            </a:r>
            <a:r>
              <a:rPr lang="en-US" sz="2600" dirty="0" err="1"/>
              <a:t>keluarkan</a:t>
            </a:r>
            <a:r>
              <a:rPr lang="en-US" sz="2600" dirty="0"/>
              <a:t> oleh PT AHM </a:t>
            </a:r>
            <a:r>
              <a:rPr lang="en-US" sz="2600" dirty="0" err="1"/>
              <a:t>mempunyai</a:t>
            </a:r>
            <a:r>
              <a:rPr lang="en-US" sz="2600" dirty="0"/>
              <a:t> </a:t>
            </a:r>
            <a:r>
              <a:rPr lang="en-US" sz="2600" dirty="0" err="1"/>
              <a:t>harga</a:t>
            </a:r>
            <a:r>
              <a:rPr lang="en-US" sz="2600" dirty="0"/>
              <a:t> yang </a:t>
            </a:r>
            <a:r>
              <a:rPr lang="en-US" sz="2600" dirty="0" err="1"/>
              <a:t>cukup</a:t>
            </a:r>
            <a:r>
              <a:rPr lang="en-US" sz="2600" dirty="0"/>
              <a:t> mahal </a:t>
            </a:r>
            <a:r>
              <a:rPr lang="en-US" sz="2600" dirty="0" err="1"/>
              <a:t>terutama</a:t>
            </a:r>
            <a:r>
              <a:rPr lang="en-US" sz="2600" dirty="0"/>
              <a:t> </a:t>
            </a:r>
            <a:r>
              <a:rPr lang="en-US" sz="2600" dirty="0" err="1"/>
              <a:t>tipe</a:t>
            </a:r>
            <a:r>
              <a:rPr lang="en-US" sz="2600" dirty="0"/>
              <a:t> premium </a:t>
            </a:r>
            <a:r>
              <a:rPr lang="en-US" sz="2600" dirty="0" err="1"/>
              <a:t>seperti</a:t>
            </a:r>
            <a:r>
              <a:rPr lang="en-US" sz="2600" dirty="0"/>
              <a:t> motor sport yang di </a:t>
            </a:r>
            <a:r>
              <a:rPr lang="en-US" sz="2600" dirty="0" err="1"/>
              <a:t>produksinya</a:t>
            </a:r>
            <a:r>
              <a:rPr lang="en-US" sz="2600" dirty="0"/>
              <a:t>.</a:t>
            </a:r>
          </a:p>
          <a:p>
            <a:endParaRPr lang="en-US" sz="1000" b="1" dirty="0"/>
          </a:p>
          <a:p>
            <a:endParaRPr lang="en-US" dirty="0"/>
          </a:p>
        </p:txBody>
      </p:sp>
    </p:spTree>
    <p:extLst>
      <p:ext uri="{BB962C8B-B14F-4D97-AF65-F5344CB8AC3E}">
        <p14:creationId xmlns:p14="http://schemas.microsoft.com/office/powerpoint/2010/main" val="2868678767"/>
      </p:ext>
    </p:extLst>
  </p:cSld>
  <p:clrMapOvr>
    <a:masterClrMapping/>
  </p:clrMapOvr>
  <p:transition spd="med">
    <p:cover dir="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6000" b="1" dirty="0">
                <a:effectLst/>
              </a:rPr>
              <a:t>Analisa SWOT</a:t>
            </a:r>
            <a:endParaRPr lang="id-ID" sz="6000" dirty="0"/>
          </a:p>
        </p:txBody>
      </p:sp>
      <p:sp>
        <p:nvSpPr>
          <p:cNvPr id="7" name="Rectangle 2"/>
          <p:cNvSpPr>
            <a:spLocks noChangeArrowheads="1"/>
          </p:cNvSpPr>
          <p:nvPr/>
        </p:nvSpPr>
        <p:spPr bwMode="auto">
          <a:xfrm>
            <a:off x="318780" y="1124744"/>
            <a:ext cx="8429684" cy="5112568"/>
          </a:xfrm>
          <a:prstGeom prst="rect">
            <a:avLst/>
          </a:prstGeom>
          <a:noFill/>
          <a:ln w="9525">
            <a:noFill/>
            <a:miter lim="800000"/>
            <a:headEnd/>
            <a:tailEnd/>
          </a:ln>
          <a:effectLst/>
        </p:spPr>
        <p:txBody>
          <a:bodyPr lIns="92075" tIns="46038" rIns="92075" bIns="46038"/>
          <a:lstStyle/>
          <a:p>
            <a:r>
              <a:rPr lang="en-US" sz="2700" b="1" dirty="0"/>
              <a:t>OPPORTUNITIES</a:t>
            </a:r>
            <a:endParaRPr lang="en-US" sz="2700" dirty="0"/>
          </a:p>
          <a:p>
            <a:r>
              <a:rPr lang="en-US" sz="2700" dirty="0" err="1"/>
              <a:t>Kesempatan</a:t>
            </a:r>
            <a:r>
              <a:rPr lang="en-US" sz="2700" dirty="0"/>
              <a:t> yang </a:t>
            </a:r>
            <a:r>
              <a:rPr lang="en-US" sz="2700" dirty="0" err="1"/>
              <a:t>bisa</a:t>
            </a:r>
            <a:r>
              <a:rPr lang="en-US" sz="2700" dirty="0"/>
              <a:t> </a:t>
            </a:r>
            <a:r>
              <a:rPr lang="en-US" sz="2700" dirty="0" err="1"/>
              <a:t>dibidik</a:t>
            </a:r>
            <a:r>
              <a:rPr lang="en-US" sz="2700" dirty="0"/>
              <a:t> oleh PT AHM </a:t>
            </a:r>
            <a:r>
              <a:rPr lang="en-US" sz="2700" dirty="0" err="1"/>
              <a:t>dalam</a:t>
            </a:r>
            <a:r>
              <a:rPr lang="en-US" sz="2700" dirty="0"/>
              <a:t> </a:t>
            </a:r>
            <a:r>
              <a:rPr lang="en-US" sz="2700" dirty="0" err="1"/>
              <a:t>persaingan</a:t>
            </a:r>
            <a:r>
              <a:rPr lang="en-US" sz="2700" dirty="0"/>
              <a:t> </a:t>
            </a:r>
            <a:r>
              <a:rPr lang="en-US" sz="2700" dirty="0" err="1"/>
              <a:t>perebutan</a:t>
            </a:r>
            <a:r>
              <a:rPr lang="en-US" sz="2700" dirty="0"/>
              <a:t> pasar </a:t>
            </a:r>
            <a:r>
              <a:rPr lang="en-US" sz="2700" dirty="0" err="1"/>
              <a:t>tanah</a:t>
            </a:r>
            <a:r>
              <a:rPr lang="en-US" sz="2700" dirty="0"/>
              <a:t> air </a:t>
            </a:r>
            <a:r>
              <a:rPr lang="en-US" sz="2700" dirty="0" err="1"/>
              <a:t>saat</a:t>
            </a:r>
            <a:r>
              <a:rPr lang="en-US" sz="2700" dirty="0"/>
              <a:t> </a:t>
            </a:r>
            <a:r>
              <a:rPr lang="en-US" sz="2700" dirty="0" err="1"/>
              <a:t>perubahan</a:t>
            </a:r>
            <a:r>
              <a:rPr lang="en-US" sz="2700" dirty="0"/>
              <a:t> </a:t>
            </a:r>
            <a:r>
              <a:rPr lang="en-US" sz="2700" dirty="0" err="1"/>
              <a:t>otomotif</a:t>
            </a:r>
            <a:r>
              <a:rPr lang="en-US" sz="2700" dirty="0"/>
              <a:t> </a:t>
            </a:r>
            <a:r>
              <a:rPr lang="en-US" sz="2700" dirty="0" err="1"/>
              <a:t>makin</a:t>
            </a:r>
            <a:r>
              <a:rPr lang="en-US" sz="2700" dirty="0"/>
              <a:t> </a:t>
            </a:r>
            <a:r>
              <a:rPr lang="en-US" sz="2700" dirty="0" err="1"/>
              <a:t>cepat</a:t>
            </a:r>
            <a:r>
              <a:rPr lang="en-US" sz="2700" dirty="0"/>
              <a:t>. </a:t>
            </a:r>
            <a:r>
              <a:rPr lang="en-US" sz="2700" dirty="0" err="1"/>
              <a:t>Jumlah</a:t>
            </a:r>
            <a:r>
              <a:rPr lang="en-US" sz="2700" dirty="0"/>
              <a:t> Masyarakat. Tingkat </a:t>
            </a:r>
            <a:r>
              <a:rPr lang="en-US" sz="2700" dirty="0" err="1"/>
              <a:t>populasi</a:t>
            </a:r>
            <a:r>
              <a:rPr lang="en-US" sz="2700" dirty="0"/>
              <a:t> </a:t>
            </a:r>
            <a:r>
              <a:rPr lang="en-US" sz="2700" dirty="0" err="1"/>
              <a:t>masyarakat</a:t>
            </a:r>
            <a:r>
              <a:rPr lang="en-US" sz="2700" dirty="0"/>
              <a:t> yang </a:t>
            </a:r>
            <a:r>
              <a:rPr lang="en-US" sz="2700" dirty="0" err="1"/>
              <a:t>cukup</a:t>
            </a:r>
            <a:r>
              <a:rPr lang="en-US" sz="2700" dirty="0"/>
              <a:t> </a:t>
            </a:r>
            <a:r>
              <a:rPr lang="en-US" sz="2700" dirty="0" err="1"/>
              <a:t>besar</a:t>
            </a:r>
            <a:r>
              <a:rPr lang="en-US" sz="2700" dirty="0"/>
              <a:t> </a:t>
            </a:r>
            <a:r>
              <a:rPr lang="en-US" sz="2700" dirty="0" err="1"/>
              <a:t>adalah</a:t>
            </a:r>
            <a:r>
              <a:rPr lang="en-US" sz="2700" dirty="0"/>
              <a:t> pasar </a:t>
            </a:r>
            <a:r>
              <a:rPr lang="en-US" sz="2700" dirty="0" err="1"/>
              <a:t>mungkin</a:t>
            </a:r>
            <a:r>
              <a:rPr lang="en-US" sz="2700" dirty="0"/>
              <a:t> yang </a:t>
            </a:r>
            <a:r>
              <a:rPr lang="en-US" sz="2700" dirty="0" err="1"/>
              <a:t>bisa</a:t>
            </a:r>
            <a:r>
              <a:rPr lang="en-US" sz="2700" dirty="0"/>
              <a:t> </a:t>
            </a:r>
            <a:r>
              <a:rPr lang="en-US" sz="2700" dirty="0" err="1"/>
              <a:t>jadikan</a:t>
            </a:r>
            <a:r>
              <a:rPr lang="en-US" sz="2700" dirty="0"/>
              <a:t> </a:t>
            </a:r>
            <a:r>
              <a:rPr lang="en-US" sz="2700" dirty="0" err="1"/>
              <a:t>jadi</a:t>
            </a:r>
            <a:r>
              <a:rPr lang="en-US" sz="2700" dirty="0"/>
              <a:t> </a:t>
            </a:r>
            <a:r>
              <a:rPr lang="en-US" sz="2700" dirty="0" err="1"/>
              <a:t>tujuan</a:t>
            </a:r>
            <a:r>
              <a:rPr lang="en-US" sz="2700" dirty="0"/>
              <a:t> </a:t>
            </a:r>
            <a:r>
              <a:rPr lang="en-US" sz="2700" dirty="0" err="1"/>
              <a:t>penjualan</a:t>
            </a:r>
            <a:r>
              <a:rPr lang="en-US" sz="2700" dirty="0"/>
              <a:t> product. Makin </a:t>
            </a:r>
            <a:r>
              <a:rPr lang="en-US" sz="2700" dirty="0" err="1"/>
              <a:t>banyak</a:t>
            </a:r>
            <a:r>
              <a:rPr lang="en-US" sz="2700" dirty="0"/>
              <a:t> </a:t>
            </a:r>
            <a:r>
              <a:rPr lang="en-US" sz="2700" dirty="0" err="1"/>
              <a:t>masyarakat</a:t>
            </a:r>
            <a:r>
              <a:rPr lang="en-US" sz="2700" dirty="0"/>
              <a:t> </a:t>
            </a:r>
            <a:r>
              <a:rPr lang="en-US" sz="2700" dirty="0" err="1"/>
              <a:t>peluang</a:t>
            </a:r>
            <a:r>
              <a:rPr lang="en-US" sz="2700" dirty="0"/>
              <a:t> </a:t>
            </a:r>
            <a:r>
              <a:rPr lang="en-US" sz="2700" dirty="0" err="1"/>
              <a:t>untuk</a:t>
            </a:r>
            <a:r>
              <a:rPr lang="en-US" sz="2700" dirty="0"/>
              <a:t> </a:t>
            </a:r>
            <a:r>
              <a:rPr lang="en-US" sz="2700" dirty="0" err="1"/>
              <a:t>jual</a:t>
            </a:r>
            <a:r>
              <a:rPr lang="en-US" sz="2700" dirty="0"/>
              <a:t> product </a:t>
            </a:r>
            <a:r>
              <a:rPr lang="en-US" sz="2700" dirty="0" err="1"/>
              <a:t>semakin</a:t>
            </a:r>
            <a:r>
              <a:rPr lang="en-US" sz="2700" dirty="0"/>
              <a:t> </a:t>
            </a:r>
            <a:r>
              <a:rPr lang="en-US" sz="2700" dirty="0" err="1"/>
              <a:t>banyak</a:t>
            </a:r>
            <a:r>
              <a:rPr lang="en-US" sz="2700" dirty="0"/>
              <a:t> </a:t>
            </a:r>
            <a:r>
              <a:rPr lang="en-US" sz="2700" dirty="0" err="1"/>
              <a:t>begitu</a:t>
            </a:r>
            <a:r>
              <a:rPr lang="en-US" sz="2700" dirty="0"/>
              <a:t> </a:t>
            </a:r>
            <a:r>
              <a:rPr lang="en-US" sz="2700" dirty="0" err="1"/>
              <a:t>terbuka</a:t>
            </a:r>
            <a:r>
              <a:rPr lang="en-US" sz="2700" dirty="0"/>
              <a:t> </a:t>
            </a:r>
            <a:r>
              <a:rPr lang="en-US" sz="2700" dirty="0" err="1"/>
              <a:t>lebar</a:t>
            </a:r>
            <a:r>
              <a:rPr lang="en-US" sz="2700" dirty="0"/>
              <a:t>.</a:t>
            </a:r>
          </a:p>
          <a:p>
            <a:r>
              <a:rPr lang="en-US" sz="2700" dirty="0" err="1"/>
              <a:t>Ekspansi</a:t>
            </a:r>
            <a:r>
              <a:rPr lang="en-US" sz="2700" dirty="0"/>
              <a:t> export. PT Astra Honda Motor </a:t>
            </a:r>
            <a:r>
              <a:rPr lang="en-US" sz="2700" dirty="0" err="1"/>
              <a:t>sudah</a:t>
            </a:r>
            <a:r>
              <a:rPr lang="en-US" sz="2700" dirty="0"/>
              <a:t> </a:t>
            </a:r>
            <a:r>
              <a:rPr lang="en-US" sz="2700" dirty="0" err="1"/>
              <a:t>lakukan</a:t>
            </a:r>
            <a:r>
              <a:rPr lang="en-US" sz="2700" dirty="0"/>
              <a:t> </a:t>
            </a:r>
            <a:r>
              <a:rPr lang="en-US" sz="2700" dirty="0" err="1"/>
              <a:t>eksport</a:t>
            </a:r>
            <a:r>
              <a:rPr lang="en-US" sz="2700" dirty="0"/>
              <a:t> </a:t>
            </a:r>
            <a:r>
              <a:rPr lang="en-US" sz="2700" dirty="0" err="1"/>
              <a:t>produknya</a:t>
            </a:r>
            <a:r>
              <a:rPr lang="en-US" sz="2700" dirty="0"/>
              <a:t> </a:t>
            </a:r>
            <a:r>
              <a:rPr lang="en-US" sz="2700" dirty="0" err="1"/>
              <a:t>ke</a:t>
            </a:r>
            <a:r>
              <a:rPr lang="en-US" sz="2700" dirty="0"/>
              <a:t> negara yang </a:t>
            </a:r>
            <a:r>
              <a:rPr lang="en-US" sz="2700" dirty="0" err="1"/>
              <a:t>tengah</a:t>
            </a:r>
            <a:r>
              <a:rPr lang="en-US" sz="2700" dirty="0"/>
              <a:t> </a:t>
            </a:r>
            <a:r>
              <a:rPr lang="en-US" sz="2700" dirty="0" err="1"/>
              <a:t>berkembang</a:t>
            </a:r>
            <a:r>
              <a:rPr lang="en-US" sz="2700" dirty="0"/>
              <a:t>. </a:t>
            </a:r>
            <a:r>
              <a:rPr lang="en-US" sz="2700" dirty="0" err="1"/>
              <a:t>Ekspansi</a:t>
            </a:r>
            <a:r>
              <a:rPr lang="en-US" sz="2700" dirty="0"/>
              <a:t> </a:t>
            </a:r>
            <a:r>
              <a:rPr lang="en-US" sz="2700" dirty="0" err="1"/>
              <a:t>ini</a:t>
            </a:r>
            <a:r>
              <a:rPr lang="en-US" sz="2700" dirty="0"/>
              <a:t> </a:t>
            </a:r>
            <a:r>
              <a:rPr lang="en-US" sz="2700" dirty="0" err="1"/>
              <a:t>butuh</a:t>
            </a:r>
            <a:r>
              <a:rPr lang="en-US" sz="2700" dirty="0"/>
              <a:t> </a:t>
            </a:r>
            <a:r>
              <a:rPr lang="en-US" sz="2700" dirty="0" err="1"/>
              <a:t>dikerjakan</a:t>
            </a:r>
            <a:r>
              <a:rPr lang="en-US" sz="2700" dirty="0"/>
              <a:t> </a:t>
            </a:r>
            <a:r>
              <a:rPr lang="en-US" sz="2700" dirty="0" err="1"/>
              <a:t>untuk</a:t>
            </a:r>
            <a:r>
              <a:rPr lang="en-US" sz="2700" dirty="0"/>
              <a:t> </a:t>
            </a:r>
            <a:r>
              <a:rPr lang="en-US" sz="2700" dirty="0" err="1"/>
              <a:t>meningkatkan</a:t>
            </a:r>
            <a:r>
              <a:rPr lang="en-US" sz="2700" dirty="0"/>
              <a:t> market share </a:t>
            </a:r>
            <a:r>
              <a:rPr lang="en-US" sz="2700" dirty="0" err="1"/>
              <a:t>serta</a:t>
            </a:r>
            <a:r>
              <a:rPr lang="en-US" sz="2700" dirty="0"/>
              <a:t> </a:t>
            </a:r>
            <a:r>
              <a:rPr lang="en-US" sz="2700" dirty="0" err="1"/>
              <a:t>penambahan</a:t>
            </a:r>
            <a:r>
              <a:rPr lang="en-US" sz="2700" dirty="0"/>
              <a:t> </a:t>
            </a:r>
            <a:r>
              <a:rPr lang="en-US" sz="2700" dirty="0" err="1"/>
              <a:t>penjualan</a:t>
            </a:r>
            <a:r>
              <a:rPr lang="en-US" sz="2700" dirty="0"/>
              <a:t> dan </a:t>
            </a:r>
            <a:r>
              <a:rPr lang="en-US" sz="2700" dirty="0" err="1"/>
              <a:t>pelebaran</a:t>
            </a:r>
            <a:r>
              <a:rPr lang="en-US" sz="2700" dirty="0"/>
              <a:t> </a:t>
            </a:r>
            <a:r>
              <a:rPr lang="en-US" sz="2700" dirty="0" err="1"/>
              <a:t>jaringan</a:t>
            </a:r>
            <a:r>
              <a:rPr lang="en-US" sz="2700" dirty="0"/>
              <a:t> pada product yang </a:t>
            </a:r>
            <a:r>
              <a:rPr lang="en-US" sz="2700" dirty="0" err="1"/>
              <a:t>akan</a:t>
            </a:r>
            <a:r>
              <a:rPr lang="en-US" sz="2700" dirty="0"/>
              <a:t> </a:t>
            </a:r>
            <a:r>
              <a:rPr lang="en-US" sz="2700" dirty="0" err="1"/>
              <a:t>dipasarkan</a:t>
            </a:r>
            <a:r>
              <a:rPr lang="en-US" sz="2700" dirty="0"/>
              <a:t>.</a:t>
            </a:r>
          </a:p>
        </p:txBody>
      </p:sp>
    </p:spTree>
    <p:extLst>
      <p:ext uri="{BB962C8B-B14F-4D97-AF65-F5344CB8AC3E}">
        <p14:creationId xmlns:p14="http://schemas.microsoft.com/office/powerpoint/2010/main" val="4079757234"/>
      </p:ext>
    </p:extLst>
  </p:cSld>
  <p:clrMapOvr>
    <a:masterClrMapping/>
  </p:clrMapOvr>
  <p:transition spd="med">
    <p:cover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2" fill="hold" nodeType="after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 calcmode="lin" valueType="num">
                                      <p:cBhvr additive="base">
                                        <p:cTn id="7" dur="2000" fill="hold"/>
                                        <p:tgtEl>
                                          <p:spTgt spid="7">
                                            <p:txEl>
                                              <p:pRg st="0" end="0"/>
                                            </p:txEl>
                                          </p:spTgt>
                                        </p:tgtEl>
                                        <p:attrNameLst>
                                          <p:attrName>ppt_x</p:attrName>
                                        </p:attrNameLst>
                                      </p:cBhvr>
                                      <p:tavLst>
                                        <p:tav tm="0">
                                          <p:val>
                                            <p:strVal val="0-#ppt_w/2"/>
                                          </p:val>
                                        </p:tav>
                                        <p:tav tm="100000">
                                          <p:val>
                                            <p:strVal val="#ppt_x"/>
                                          </p:val>
                                        </p:tav>
                                      </p:tavLst>
                                    </p:anim>
                                    <p:anim calcmode="lin" valueType="num">
                                      <p:cBhvr additive="base">
                                        <p:cTn id="8" dur="2000" fill="hold"/>
                                        <p:tgtEl>
                                          <p:spTgt spid="7">
                                            <p:txEl>
                                              <p:pRg st="0" end="0"/>
                                            </p:txEl>
                                          </p:spTgt>
                                        </p:tgtEl>
                                        <p:attrNameLst>
                                          <p:attrName>ppt_y</p:attrName>
                                        </p:attrNameLst>
                                      </p:cBhvr>
                                      <p:tavLst>
                                        <p:tav tm="0">
                                          <p:val>
                                            <p:strVal val="1+#ppt_h/2"/>
                                          </p:val>
                                        </p:tav>
                                        <p:tav tm="100000">
                                          <p:val>
                                            <p:strVal val="#ppt_y"/>
                                          </p:val>
                                        </p:tav>
                                      </p:tavLst>
                                    </p:anim>
                                  </p:childTnLst>
                                </p:cTn>
                              </p:par>
                            </p:childTnLst>
                          </p:cTn>
                        </p:par>
                        <p:par>
                          <p:cTn id="9" fill="hold">
                            <p:stCondLst>
                              <p:cond delay="2000"/>
                            </p:stCondLst>
                            <p:childTnLst>
                              <p:par>
                                <p:cTn id="10" presetID="2" presetClass="entr" presetSubtype="12" fill="hold" nodeType="afterEffect">
                                  <p:stCondLst>
                                    <p:cond delay="0"/>
                                  </p:stCondLst>
                                  <p:childTnLst>
                                    <p:set>
                                      <p:cBhvr>
                                        <p:cTn id="11" dur="1" fill="hold">
                                          <p:stCondLst>
                                            <p:cond delay="0"/>
                                          </p:stCondLst>
                                        </p:cTn>
                                        <p:tgtEl>
                                          <p:spTgt spid="7">
                                            <p:txEl>
                                              <p:pRg st="1" end="1"/>
                                            </p:txEl>
                                          </p:spTgt>
                                        </p:tgtEl>
                                        <p:attrNameLst>
                                          <p:attrName>style.visibility</p:attrName>
                                        </p:attrNameLst>
                                      </p:cBhvr>
                                      <p:to>
                                        <p:strVal val="visible"/>
                                      </p:to>
                                    </p:set>
                                    <p:anim calcmode="lin" valueType="num">
                                      <p:cBhvr additive="base">
                                        <p:cTn id="12" dur="2000" fill="hold"/>
                                        <p:tgtEl>
                                          <p:spTgt spid="7">
                                            <p:txEl>
                                              <p:pRg st="1" end="1"/>
                                            </p:txEl>
                                          </p:spTgt>
                                        </p:tgtEl>
                                        <p:attrNameLst>
                                          <p:attrName>ppt_x</p:attrName>
                                        </p:attrNameLst>
                                      </p:cBhvr>
                                      <p:tavLst>
                                        <p:tav tm="0">
                                          <p:val>
                                            <p:strVal val="0-#ppt_w/2"/>
                                          </p:val>
                                        </p:tav>
                                        <p:tav tm="100000">
                                          <p:val>
                                            <p:strVal val="#ppt_x"/>
                                          </p:val>
                                        </p:tav>
                                      </p:tavLst>
                                    </p:anim>
                                    <p:anim calcmode="lin" valueType="num">
                                      <p:cBhvr additive="base">
                                        <p:cTn id="13" dur="2000" fill="hold"/>
                                        <p:tgtEl>
                                          <p:spTgt spid="7">
                                            <p:txEl>
                                              <p:pRg st="1" end="1"/>
                                            </p:txEl>
                                          </p:spTgt>
                                        </p:tgtEl>
                                        <p:attrNameLst>
                                          <p:attrName>ppt_y</p:attrName>
                                        </p:attrNameLst>
                                      </p:cBhvr>
                                      <p:tavLst>
                                        <p:tav tm="0">
                                          <p:val>
                                            <p:strVal val="1+#ppt_h/2"/>
                                          </p:val>
                                        </p:tav>
                                        <p:tav tm="100000">
                                          <p:val>
                                            <p:strVal val="#ppt_y"/>
                                          </p:val>
                                        </p:tav>
                                      </p:tavLst>
                                    </p:anim>
                                  </p:childTnLst>
                                </p:cTn>
                              </p:par>
                            </p:childTnLst>
                          </p:cTn>
                        </p:par>
                        <p:par>
                          <p:cTn id="14" fill="hold">
                            <p:stCondLst>
                              <p:cond delay="4000"/>
                            </p:stCondLst>
                            <p:childTnLst>
                              <p:par>
                                <p:cTn id="15" presetID="2" presetClass="entr" presetSubtype="12" fill="hold" nodeType="afterEffect">
                                  <p:stCondLst>
                                    <p:cond delay="0"/>
                                  </p:stCondLst>
                                  <p:childTnLst>
                                    <p:set>
                                      <p:cBhvr>
                                        <p:cTn id="16" dur="1" fill="hold">
                                          <p:stCondLst>
                                            <p:cond delay="0"/>
                                          </p:stCondLst>
                                        </p:cTn>
                                        <p:tgtEl>
                                          <p:spTgt spid="7">
                                            <p:txEl>
                                              <p:pRg st="2" end="2"/>
                                            </p:txEl>
                                          </p:spTgt>
                                        </p:tgtEl>
                                        <p:attrNameLst>
                                          <p:attrName>style.visibility</p:attrName>
                                        </p:attrNameLst>
                                      </p:cBhvr>
                                      <p:to>
                                        <p:strVal val="visible"/>
                                      </p:to>
                                    </p:set>
                                    <p:anim calcmode="lin" valueType="num">
                                      <p:cBhvr additive="base">
                                        <p:cTn id="17" dur="2000" fill="hold"/>
                                        <p:tgtEl>
                                          <p:spTgt spid="7">
                                            <p:txEl>
                                              <p:pRg st="2" end="2"/>
                                            </p:txEl>
                                          </p:spTgt>
                                        </p:tgtEl>
                                        <p:attrNameLst>
                                          <p:attrName>ppt_x</p:attrName>
                                        </p:attrNameLst>
                                      </p:cBhvr>
                                      <p:tavLst>
                                        <p:tav tm="0">
                                          <p:val>
                                            <p:strVal val="0-#ppt_w/2"/>
                                          </p:val>
                                        </p:tav>
                                        <p:tav tm="100000">
                                          <p:val>
                                            <p:strVal val="#ppt_x"/>
                                          </p:val>
                                        </p:tav>
                                      </p:tavLst>
                                    </p:anim>
                                    <p:anim calcmode="lin" valueType="num">
                                      <p:cBhvr additive="base">
                                        <p:cTn id="18" dur="2000" fill="hold"/>
                                        <p:tgtEl>
                                          <p:spTgt spid="7">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6000" b="1" dirty="0">
                <a:effectLst/>
              </a:rPr>
              <a:t>Analisa SWOT</a:t>
            </a:r>
            <a:endParaRPr lang="id-ID" sz="6000" dirty="0"/>
          </a:p>
        </p:txBody>
      </p:sp>
      <p:sp>
        <p:nvSpPr>
          <p:cNvPr id="7" name="Rectangle 2"/>
          <p:cNvSpPr>
            <a:spLocks noChangeArrowheads="1"/>
          </p:cNvSpPr>
          <p:nvPr/>
        </p:nvSpPr>
        <p:spPr bwMode="auto">
          <a:xfrm>
            <a:off x="318780" y="1124744"/>
            <a:ext cx="8429684" cy="5112568"/>
          </a:xfrm>
          <a:prstGeom prst="rect">
            <a:avLst/>
          </a:prstGeom>
          <a:noFill/>
          <a:ln w="9525">
            <a:noFill/>
            <a:miter lim="800000"/>
            <a:headEnd/>
            <a:tailEnd/>
          </a:ln>
          <a:effectLst/>
        </p:spPr>
        <p:txBody>
          <a:bodyPr lIns="92075" tIns="46038" rIns="92075" bIns="46038"/>
          <a:lstStyle/>
          <a:p>
            <a:r>
              <a:rPr lang="en-US" sz="2800" b="1" dirty="0"/>
              <a:t>THREAT</a:t>
            </a:r>
          </a:p>
          <a:p>
            <a:r>
              <a:rPr lang="en-US" sz="2800" dirty="0" err="1"/>
              <a:t>Produsen</a:t>
            </a:r>
            <a:r>
              <a:rPr lang="en-US" sz="2800" dirty="0"/>
              <a:t> </a:t>
            </a:r>
            <a:r>
              <a:rPr lang="en-US" sz="2800" dirty="0" err="1"/>
              <a:t>beda</a:t>
            </a:r>
            <a:r>
              <a:rPr lang="en-US" sz="2800" dirty="0"/>
              <a:t>. </a:t>
            </a:r>
            <a:r>
              <a:rPr lang="en-US" sz="2800" dirty="0" err="1"/>
              <a:t>Lihat</a:t>
            </a:r>
            <a:r>
              <a:rPr lang="en-US" sz="2800" dirty="0"/>
              <a:t> </a:t>
            </a:r>
            <a:r>
              <a:rPr lang="en-US" sz="2800" dirty="0" err="1"/>
              <a:t>perubahan</a:t>
            </a:r>
            <a:r>
              <a:rPr lang="en-US" sz="2800" dirty="0"/>
              <a:t> </a:t>
            </a:r>
            <a:r>
              <a:rPr lang="en-US" sz="2800" dirty="0" err="1"/>
              <a:t>dari</a:t>
            </a:r>
            <a:r>
              <a:rPr lang="en-US" sz="2800" dirty="0"/>
              <a:t> </a:t>
            </a:r>
            <a:r>
              <a:rPr lang="en-US" sz="2800" dirty="0" err="1"/>
              <a:t>produsen</a:t>
            </a:r>
            <a:r>
              <a:rPr lang="en-US" sz="2800" dirty="0"/>
              <a:t> </a:t>
            </a:r>
            <a:r>
              <a:rPr lang="en-US" sz="2800" dirty="0" err="1"/>
              <a:t>beda</a:t>
            </a:r>
            <a:r>
              <a:rPr lang="en-US" sz="2800" dirty="0"/>
              <a:t>, </a:t>
            </a:r>
            <a:r>
              <a:rPr lang="en-US" sz="2800" dirty="0" err="1"/>
              <a:t>seperti</a:t>
            </a:r>
            <a:r>
              <a:rPr lang="en-US" sz="2800" dirty="0"/>
              <a:t> Yamaha </a:t>
            </a:r>
            <a:r>
              <a:rPr lang="en-US" sz="2800" dirty="0" err="1"/>
              <a:t>yaitu</a:t>
            </a:r>
            <a:r>
              <a:rPr lang="en-US" sz="2800" dirty="0"/>
              <a:t> </a:t>
            </a:r>
            <a:r>
              <a:rPr lang="en-US" sz="2800" dirty="0" err="1"/>
              <a:t>satu</a:t>
            </a:r>
            <a:r>
              <a:rPr lang="en-US" sz="2800" dirty="0"/>
              <a:t> </a:t>
            </a:r>
            <a:r>
              <a:rPr lang="en-US" sz="2800" dirty="0" err="1"/>
              <a:t>diantara</a:t>
            </a:r>
            <a:r>
              <a:rPr lang="en-US" sz="2800" dirty="0"/>
              <a:t> </a:t>
            </a:r>
            <a:r>
              <a:rPr lang="en-US" sz="2800" dirty="0" err="1"/>
              <a:t>kompetitor</a:t>
            </a:r>
            <a:r>
              <a:rPr lang="en-US" sz="2800" dirty="0"/>
              <a:t> </a:t>
            </a:r>
            <a:r>
              <a:rPr lang="en-US" sz="2800" dirty="0" err="1"/>
              <a:t>terberat</a:t>
            </a:r>
            <a:r>
              <a:rPr lang="en-US" sz="2800" dirty="0"/>
              <a:t> </a:t>
            </a:r>
            <a:r>
              <a:rPr lang="en-US" sz="2800" dirty="0" err="1"/>
              <a:t>dalam</a:t>
            </a:r>
            <a:r>
              <a:rPr lang="en-US" sz="2800" dirty="0"/>
              <a:t> </a:t>
            </a:r>
            <a:r>
              <a:rPr lang="en-US" sz="2800" dirty="0" err="1"/>
              <a:t>bidang</a:t>
            </a:r>
            <a:r>
              <a:rPr lang="en-US" sz="2800" dirty="0"/>
              <a:t> </a:t>
            </a:r>
            <a:r>
              <a:rPr lang="en-US" sz="2800" dirty="0" err="1"/>
              <a:t>industri</a:t>
            </a:r>
            <a:r>
              <a:rPr lang="en-US" sz="2800" dirty="0"/>
              <a:t> </a:t>
            </a:r>
            <a:r>
              <a:rPr lang="en-US" sz="2800" dirty="0" err="1"/>
              <a:t>otomotif</a:t>
            </a:r>
            <a:r>
              <a:rPr lang="en-US" sz="2800" dirty="0"/>
              <a:t> </a:t>
            </a:r>
            <a:r>
              <a:rPr lang="en-US" sz="2800" dirty="0" err="1"/>
              <a:t>nasional</a:t>
            </a:r>
            <a:r>
              <a:rPr lang="en-US" sz="2800" dirty="0"/>
              <a:t> yang </a:t>
            </a:r>
            <a:r>
              <a:rPr lang="en-US" sz="2800" dirty="0" err="1"/>
              <a:t>senantiasa</a:t>
            </a:r>
            <a:r>
              <a:rPr lang="en-US" sz="2800" dirty="0"/>
              <a:t> </a:t>
            </a:r>
            <a:r>
              <a:rPr lang="en-US" sz="2800" dirty="0" err="1"/>
              <a:t>berbenah</a:t>
            </a:r>
            <a:r>
              <a:rPr lang="en-US" sz="2800" dirty="0"/>
              <a:t> </a:t>
            </a:r>
            <a:r>
              <a:rPr lang="en-US" sz="2800" dirty="0" err="1"/>
              <a:t>serta</a:t>
            </a:r>
            <a:r>
              <a:rPr lang="en-US" sz="2800" dirty="0"/>
              <a:t> </a:t>
            </a:r>
            <a:r>
              <a:rPr lang="en-US" sz="2800" dirty="0" err="1"/>
              <a:t>mendatangkan</a:t>
            </a:r>
            <a:r>
              <a:rPr lang="en-US" sz="2800" dirty="0"/>
              <a:t> </a:t>
            </a:r>
            <a:r>
              <a:rPr lang="en-US" sz="2800" dirty="0" err="1"/>
              <a:t>desain</a:t>
            </a:r>
            <a:r>
              <a:rPr lang="en-US" sz="2800" dirty="0"/>
              <a:t> dan </a:t>
            </a:r>
            <a:r>
              <a:rPr lang="en-US" sz="2800" dirty="0" err="1"/>
              <a:t>tehnologi</a:t>
            </a:r>
            <a:r>
              <a:rPr lang="en-US" sz="2800" dirty="0"/>
              <a:t> paling </a:t>
            </a:r>
            <a:r>
              <a:rPr lang="en-US" sz="2800" dirty="0" err="1"/>
              <a:t>baru</a:t>
            </a:r>
            <a:r>
              <a:rPr lang="en-US" sz="2800" dirty="0"/>
              <a:t>.</a:t>
            </a:r>
          </a:p>
          <a:p>
            <a:r>
              <a:rPr lang="en-US" sz="2800" dirty="0" err="1"/>
              <a:t>Krisis</a:t>
            </a:r>
            <a:r>
              <a:rPr lang="en-US" sz="2800" dirty="0"/>
              <a:t> Global. </a:t>
            </a:r>
            <a:r>
              <a:rPr lang="en-US" sz="2800" dirty="0" err="1"/>
              <a:t>Ini</a:t>
            </a:r>
            <a:r>
              <a:rPr lang="en-US" sz="2800" dirty="0"/>
              <a:t> </a:t>
            </a:r>
            <a:r>
              <a:rPr lang="en-US" sz="2800" dirty="0" err="1"/>
              <a:t>yaitu</a:t>
            </a:r>
            <a:r>
              <a:rPr lang="en-US" sz="2800" dirty="0"/>
              <a:t> </a:t>
            </a:r>
            <a:r>
              <a:rPr lang="en-US" sz="2800" dirty="0" err="1"/>
              <a:t>fakta</a:t>
            </a:r>
            <a:r>
              <a:rPr lang="en-US" sz="2800" dirty="0"/>
              <a:t> yang </a:t>
            </a:r>
            <a:r>
              <a:rPr lang="en-US" sz="2800" dirty="0" err="1"/>
              <a:t>perlu</a:t>
            </a:r>
            <a:r>
              <a:rPr lang="en-US" sz="2800" dirty="0"/>
              <a:t> </a:t>
            </a:r>
            <a:r>
              <a:rPr lang="en-US" sz="2800" dirty="0" err="1"/>
              <a:t>siap</a:t>
            </a:r>
            <a:r>
              <a:rPr lang="en-US" sz="2800" dirty="0"/>
              <a:t> </a:t>
            </a:r>
            <a:r>
              <a:rPr lang="en-US" sz="2800" dirty="0" err="1"/>
              <a:t>dihadapi</a:t>
            </a:r>
            <a:r>
              <a:rPr lang="en-US" sz="2800" dirty="0"/>
              <a:t> </a:t>
            </a:r>
            <a:r>
              <a:rPr lang="en-US" sz="2800" dirty="0" err="1"/>
              <a:t>setiap</a:t>
            </a:r>
            <a:r>
              <a:rPr lang="en-US" sz="2800" dirty="0"/>
              <a:t> </a:t>
            </a:r>
            <a:r>
              <a:rPr lang="en-US" sz="2800" dirty="0" err="1"/>
              <a:t>saat</a:t>
            </a:r>
            <a:r>
              <a:rPr lang="en-US" sz="2800" dirty="0"/>
              <a:t> </a:t>
            </a:r>
            <a:r>
              <a:rPr lang="en-US" sz="2800" dirty="0" err="1"/>
              <a:t>saat</a:t>
            </a:r>
            <a:r>
              <a:rPr lang="en-US" sz="2800" dirty="0"/>
              <a:t> </a:t>
            </a:r>
            <a:r>
              <a:rPr lang="en-US" sz="2800" dirty="0" err="1"/>
              <a:t>krisis</a:t>
            </a:r>
            <a:r>
              <a:rPr lang="en-US" sz="2800" dirty="0"/>
              <a:t> </a:t>
            </a:r>
            <a:r>
              <a:rPr lang="en-US" sz="2800" dirty="0" err="1"/>
              <a:t>ekonomi</a:t>
            </a:r>
            <a:r>
              <a:rPr lang="en-US" sz="2800" dirty="0"/>
              <a:t> </a:t>
            </a:r>
            <a:r>
              <a:rPr lang="en-US" sz="2800" dirty="0" err="1"/>
              <a:t>tengah</a:t>
            </a:r>
            <a:r>
              <a:rPr lang="en-US" sz="2800" dirty="0"/>
              <a:t> </a:t>
            </a:r>
            <a:r>
              <a:rPr lang="en-US" sz="2800" dirty="0" err="1"/>
              <a:t>menempa</a:t>
            </a:r>
            <a:r>
              <a:rPr lang="en-US" sz="2800" dirty="0"/>
              <a:t> </a:t>
            </a:r>
            <a:r>
              <a:rPr lang="en-US" sz="2800" dirty="0" err="1"/>
              <a:t>jadi</a:t>
            </a:r>
            <a:r>
              <a:rPr lang="en-US" sz="2800" dirty="0"/>
              <a:t> </a:t>
            </a:r>
            <a:r>
              <a:rPr lang="en-US" sz="2800" dirty="0" err="1"/>
              <a:t>daya</a:t>
            </a:r>
            <a:r>
              <a:rPr lang="en-US" sz="2800" dirty="0"/>
              <a:t> </a:t>
            </a:r>
            <a:r>
              <a:rPr lang="en-US" sz="2800" dirty="0" err="1"/>
              <a:t>beli</a:t>
            </a:r>
            <a:r>
              <a:rPr lang="en-US" sz="2800" dirty="0"/>
              <a:t> pasar </a:t>
            </a:r>
            <a:r>
              <a:rPr lang="en-US" sz="2800" dirty="0" err="1"/>
              <a:t>sudah</a:t>
            </a:r>
            <a:r>
              <a:rPr lang="en-US" sz="2800" dirty="0"/>
              <a:t> </a:t>
            </a:r>
            <a:r>
              <a:rPr lang="en-US" sz="2800" dirty="0" err="1"/>
              <a:t>pasti</a:t>
            </a:r>
            <a:r>
              <a:rPr lang="en-US" sz="2800" dirty="0"/>
              <a:t> juga </a:t>
            </a:r>
            <a:r>
              <a:rPr lang="en-US" sz="2800" dirty="0" err="1"/>
              <a:t>akan</a:t>
            </a:r>
            <a:r>
              <a:rPr lang="en-US" sz="2800" dirty="0"/>
              <a:t> </a:t>
            </a:r>
            <a:r>
              <a:rPr lang="en-US" sz="2800" dirty="0" err="1"/>
              <a:t>melemah</a:t>
            </a:r>
            <a:r>
              <a:rPr lang="en-US" sz="2800" dirty="0"/>
              <a:t>.</a:t>
            </a:r>
            <a:br>
              <a:rPr lang="en-US" sz="2800" dirty="0"/>
            </a:br>
            <a:r>
              <a:rPr lang="en-US" sz="2800" dirty="0" err="1"/>
              <a:t>Suku</a:t>
            </a:r>
            <a:r>
              <a:rPr lang="en-US" sz="2800" dirty="0"/>
              <a:t> </a:t>
            </a:r>
            <a:r>
              <a:rPr lang="en-US" sz="2800" dirty="0" err="1"/>
              <a:t>cadang</a:t>
            </a:r>
            <a:r>
              <a:rPr lang="en-US" sz="2800" dirty="0"/>
              <a:t> </a:t>
            </a:r>
            <a:r>
              <a:rPr lang="en-US" sz="2800" dirty="0" err="1"/>
              <a:t>impor</a:t>
            </a:r>
            <a:r>
              <a:rPr lang="en-US" sz="2800" dirty="0"/>
              <a:t>. </a:t>
            </a:r>
            <a:r>
              <a:rPr lang="en-US" sz="2800" dirty="0" err="1"/>
              <a:t>Hingga</a:t>
            </a:r>
            <a:r>
              <a:rPr lang="en-US" sz="2800" dirty="0"/>
              <a:t> </a:t>
            </a:r>
            <a:r>
              <a:rPr lang="en-US" sz="2800" dirty="0" err="1"/>
              <a:t>sekarang</a:t>
            </a:r>
            <a:r>
              <a:rPr lang="en-US" sz="2800" dirty="0"/>
              <a:t> </a:t>
            </a:r>
            <a:r>
              <a:rPr lang="en-US" sz="2800" dirty="0" err="1"/>
              <a:t>ini</a:t>
            </a:r>
            <a:r>
              <a:rPr lang="en-US" sz="2800" dirty="0"/>
              <a:t> </a:t>
            </a:r>
            <a:r>
              <a:rPr lang="en-US" sz="2800" dirty="0" err="1"/>
              <a:t>belum</a:t>
            </a:r>
            <a:r>
              <a:rPr lang="en-US" sz="2800" dirty="0"/>
              <a:t> juga </a:t>
            </a:r>
            <a:r>
              <a:rPr lang="en-US" sz="2800" dirty="0" err="1"/>
              <a:t>seutuhnya</a:t>
            </a:r>
            <a:r>
              <a:rPr lang="en-US" sz="2800" dirty="0"/>
              <a:t> spare part di </a:t>
            </a:r>
            <a:r>
              <a:rPr lang="en-US" sz="2800" dirty="0" err="1"/>
              <a:t>produksi</a:t>
            </a:r>
            <a:r>
              <a:rPr lang="en-US" sz="2800" dirty="0"/>
              <a:t> di </a:t>
            </a:r>
            <a:r>
              <a:rPr lang="en-US" sz="2800" dirty="0" err="1"/>
              <a:t>dalam</a:t>
            </a:r>
            <a:r>
              <a:rPr lang="en-US" sz="2800" dirty="0"/>
              <a:t> negeri </a:t>
            </a:r>
            <a:r>
              <a:rPr lang="en-US" sz="2800" dirty="0" err="1"/>
              <a:t>hingga</a:t>
            </a:r>
            <a:r>
              <a:rPr lang="en-US" sz="2800" dirty="0"/>
              <a:t> </a:t>
            </a:r>
            <a:r>
              <a:rPr lang="en-US" sz="2800" dirty="0" err="1"/>
              <a:t>masih</a:t>
            </a:r>
            <a:r>
              <a:rPr lang="en-US" sz="2800" dirty="0"/>
              <a:t> </a:t>
            </a:r>
            <a:r>
              <a:rPr lang="en-US" sz="2800" dirty="0" err="1"/>
              <a:t>tetap</a:t>
            </a:r>
            <a:r>
              <a:rPr lang="en-US" sz="2800" dirty="0"/>
              <a:t> </a:t>
            </a:r>
            <a:r>
              <a:rPr lang="en-US" sz="2800" dirty="0" err="1"/>
              <a:t>bergantung</a:t>
            </a:r>
            <a:r>
              <a:rPr lang="en-US" sz="2800" dirty="0"/>
              <a:t> </a:t>
            </a:r>
            <a:r>
              <a:rPr lang="en-US" sz="2800" dirty="0" err="1"/>
              <a:t>dari</a:t>
            </a:r>
            <a:r>
              <a:rPr lang="en-US" sz="2800" dirty="0"/>
              <a:t> </a:t>
            </a:r>
            <a:r>
              <a:rPr lang="en-US" sz="2800" dirty="0" err="1"/>
              <a:t>distribusi</a:t>
            </a:r>
            <a:r>
              <a:rPr lang="en-US" sz="2800" dirty="0"/>
              <a:t> oleh Honda </a:t>
            </a:r>
            <a:r>
              <a:rPr lang="en-US" sz="2800" dirty="0" err="1"/>
              <a:t>Jepang</a:t>
            </a:r>
            <a:r>
              <a:rPr lang="en-US" sz="2800" dirty="0"/>
              <a:t>.</a:t>
            </a:r>
          </a:p>
        </p:txBody>
      </p:sp>
    </p:spTree>
    <p:extLst>
      <p:ext uri="{BB962C8B-B14F-4D97-AF65-F5344CB8AC3E}">
        <p14:creationId xmlns:p14="http://schemas.microsoft.com/office/powerpoint/2010/main" val="3261519953"/>
      </p:ext>
    </p:extLst>
  </p:cSld>
  <p:clrMapOvr>
    <a:masterClrMapping/>
  </p:clrMapOvr>
  <p:transition spd="med">
    <p:cover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2" fill="hold" nodeType="after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 calcmode="lin" valueType="num">
                                      <p:cBhvr additive="base">
                                        <p:cTn id="7" dur="2000" fill="hold"/>
                                        <p:tgtEl>
                                          <p:spTgt spid="7">
                                            <p:txEl>
                                              <p:pRg st="0" end="0"/>
                                            </p:txEl>
                                          </p:spTgt>
                                        </p:tgtEl>
                                        <p:attrNameLst>
                                          <p:attrName>ppt_x</p:attrName>
                                        </p:attrNameLst>
                                      </p:cBhvr>
                                      <p:tavLst>
                                        <p:tav tm="0">
                                          <p:val>
                                            <p:strVal val="0-#ppt_w/2"/>
                                          </p:val>
                                        </p:tav>
                                        <p:tav tm="100000">
                                          <p:val>
                                            <p:strVal val="#ppt_x"/>
                                          </p:val>
                                        </p:tav>
                                      </p:tavLst>
                                    </p:anim>
                                    <p:anim calcmode="lin" valueType="num">
                                      <p:cBhvr additive="base">
                                        <p:cTn id="8" dur="2000" fill="hold"/>
                                        <p:tgtEl>
                                          <p:spTgt spid="7">
                                            <p:txEl>
                                              <p:pRg st="0" end="0"/>
                                            </p:txEl>
                                          </p:spTgt>
                                        </p:tgtEl>
                                        <p:attrNameLst>
                                          <p:attrName>ppt_y</p:attrName>
                                        </p:attrNameLst>
                                      </p:cBhvr>
                                      <p:tavLst>
                                        <p:tav tm="0">
                                          <p:val>
                                            <p:strVal val="1+#ppt_h/2"/>
                                          </p:val>
                                        </p:tav>
                                        <p:tav tm="100000">
                                          <p:val>
                                            <p:strVal val="#ppt_y"/>
                                          </p:val>
                                        </p:tav>
                                      </p:tavLst>
                                    </p:anim>
                                  </p:childTnLst>
                                </p:cTn>
                              </p:par>
                            </p:childTnLst>
                          </p:cTn>
                        </p:par>
                        <p:par>
                          <p:cTn id="9" fill="hold">
                            <p:stCondLst>
                              <p:cond delay="2000"/>
                            </p:stCondLst>
                            <p:childTnLst>
                              <p:par>
                                <p:cTn id="10" presetID="2" presetClass="entr" presetSubtype="12" fill="hold" nodeType="afterEffect">
                                  <p:stCondLst>
                                    <p:cond delay="0"/>
                                  </p:stCondLst>
                                  <p:childTnLst>
                                    <p:set>
                                      <p:cBhvr>
                                        <p:cTn id="11" dur="1" fill="hold">
                                          <p:stCondLst>
                                            <p:cond delay="0"/>
                                          </p:stCondLst>
                                        </p:cTn>
                                        <p:tgtEl>
                                          <p:spTgt spid="7">
                                            <p:txEl>
                                              <p:pRg st="2" end="2"/>
                                            </p:txEl>
                                          </p:spTgt>
                                        </p:tgtEl>
                                        <p:attrNameLst>
                                          <p:attrName>style.visibility</p:attrName>
                                        </p:attrNameLst>
                                      </p:cBhvr>
                                      <p:to>
                                        <p:strVal val="visible"/>
                                      </p:to>
                                    </p:set>
                                    <p:anim calcmode="lin" valueType="num">
                                      <p:cBhvr additive="base">
                                        <p:cTn id="12" dur="2000" fill="hold"/>
                                        <p:tgtEl>
                                          <p:spTgt spid="7">
                                            <p:txEl>
                                              <p:pRg st="2" end="2"/>
                                            </p:txEl>
                                          </p:spTgt>
                                        </p:tgtEl>
                                        <p:attrNameLst>
                                          <p:attrName>ppt_x</p:attrName>
                                        </p:attrNameLst>
                                      </p:cBhvr>
                                      <p:tavLst>
                                        <p:tav tm="0">
                                          <p:val>
                                            <p:strVal val="0-#ppt_w/2"/>
                                          </p:val>
                                        </p:tav>
                                        <p:tav tm="100000">
                                          <p:val>
                                            <p:strVal val="#ppt_x"/>
                                          </p:val>
                                        </p:tav>
                                      </p:tavLst>
                                    </p:anim>
                                    <p:anim calcmode="lin" valueType="num">
                                      <p:cBhvr additive="base">
                                        <p:cTn id="13" dur="2000" fill="hold"/>
                                        <p:tgtEl>
                                          <p:spTgt spid="7">
                                            <p:txEl>
                                              <p:pRg st="2" end="2"/>
                                            </p:txEl>
                                          </p:spTgt>
                                        </p:tgtEl>
                                        <p:attrNameLst>
                                          <p:attrName>ppt_y</p:attrName>
                                        </p:attrNameLst>
                                      </p:cBhvr>
                                      <p:tavLst>
                                        <p:tav tm="0">
                                          <p:val>
                                            <p:strVal val="1+#ppt_h/2"/>
                                          </p:val>
                                        </p:tav>
                                        <p:tav tm="100000">
                                          <p:val>
                                            <p:strVal val="#ppt_y"/>
                                          </p:val>
                                        </p:tav>
                                      </p:tavLst>
                                    </p:anim>
                                  </p:childTnLst>
                                </p:cTn>
                              </p:par>
                            </p:childTnLst>
                          </p:cTn>
                        </p:par>
                        <p:par>
                          <p:cTn id="14" fill="hold">
                            <p:stCondLst>
                              <p:cond delay="4000"/>
                            </p:stCondLst>
                            <p:childTnLst>
                              <p:par>
                                <p:cTn id="15" presetID="2" presetClass="entr" presetSubtype="12" fill="hold" nodeType="afterEffect">
                                  <p:stCondLst>
                                    <p:cond delay="0"/>
                                  </p:stCondLst>
                                  <p:childTnLst>
                                    <p:set>
                                      <p:cBhvr>
                                        <p:cTn id="16" dur="1" fill="hold">
                                          <p:stCondLst>
                                            <p:cond delay="0"/>
                                          </p:stCondLst>
                                        </p:cTn>
                                        <p:tgtEl>
                                          <p:spTgt spid="7">
                                            <p:txEl>
                                              <p:pRg st="1" end="1"/>
                                            </p:txEl>
                                          </p:spTgt>
                                        </p:tgtEl>
                                        <p:attrNameLst>
                                          <p:attrName>style.visibility</p:attrName>
                                        </p:attrNameLst>
                                      </p:cBhvr>
                                      <p:to>
                                        <p:strVal val="visible"/>
                                      </p:to>
                                    </p:set>
                                    <p:anim calcmode="lin" valueType="num">
                                      <p:cBhvr additive="base">
                                        <p:cTn id="17" dur="2000" fill="hold"/>
                                        <p:tgtEl>
                                          <p:spTgt spid="7">
                                            <p:txEl>
                                              <p:pRg st="1" end="1"/>
                                            </p:txEl>
                                          </p:spTgt>
                                        </p:tgtEl>
                                        <p:attrNameLst>
                                          <p:attrName>ppt_x</p:attrName>
                                        </p:attrNameLst>
                                      </p:cBhvr>
                                      <p:tavLst>
                                        <p:tav tm="0">
                                          <p:val>
                                            <p:strVal val="0-#ppt_w/2"/>
                                          </p:val>
                                        </p:tav>
                                        <p:tav tm="100000">
                                          <p:val>
                                            <p:strVal val="#ppt_x"/>
                                          </p:val>
                                        </p:tav>
                                      </p:tavLst>
                                    </p:anim>
                                    <p:anim calcmode="lin" valueType="num">
                                      <p:cBhvr additive="base">
                                        <p:cTn id="18" dur="2000" fill="hold"/>
                                        <p:tgtEl>
                                          <p:spTgt spid="7">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a:effectLst/>
              </a:rPr>
              <a:t>Proposal Kegiatan </a:t>
            </a:r>
            <a:r>
              <a:rPr lang="en-US" sz="4000" b="1" dirty="0" err="1">
                <a:effectLst/>
              </a:rPr>
              <a:t>Kehumasan</a:t>
            </a:r>
            <a:endParaRPr lang="en-US" sz="4000" dirty="0"/>
          </a:p>
        </p:txBody>
      </p:sp>
      <p:sp>
        <p:nvSpPr>
          <p:cNvPr id="5" name="Rectangle 3"/>
          <p:cNvSpPr txBox="1">
            <a:spLocks noChangeArrowheads="1"/>
          </p:cNvSpPr>
          <p:nvPr/>
        </p:nvSpPr>
        <p:spPr>
          <a:xfrm>
            <a:off x="228600" y="1094682"/>
            <a:ext cx="8686800" cy="828675"/>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en-US" sz="4000" b="1" i="0" u="none" strike="noStrike" kern="1200" cap="none" spc="0" normalizeH="0" baseline="0" noProof="0" dirty="0">
              <a:ln>
                <a:noFill/>
              </a:ln>
              <a:solidFill>
                <a:srgbClr val="800000"/>
              </a:solidFill>
              <a:effectLst/>
              <a:uLnTx/>
              <a:uFillTx/>
              <a:latin typeface="Comic Sans MS" pitchFamily="66" charset="0"/>
              <a:ea typeface="+mj-ea"/>
              <a:cs typeface="+mj-cs"/>
            </a:endParaRPr>
          </a:p>
        </p:txBody>
      </p:sp>
      <p:sp>
        <p:nvSpPr>
          <p:cNvPr id="7" name="Rectangle 5"/>
          <p:cNvSpPr>
            <a:spLocks noChangeArrowheads="1"/>
          </p:cNvSpPr>
          <p:nvPr/>
        </p:nvSpPr>
        <p:spPr bwMode="auto">
          <a:xfrm>
            <a:off x="971600" y="1556792"/>
            <a:ext cx="6984776" cy="4752527"/>
          </a:xfrm>
          <a:prstGeom prst="rect">
            <a:avLst/>
          </a:prstGeom>
          <a:noFill/>
          <a:ln w="9525">
            <a:noFill/>
            <a:miter lim="800000"/>
            <a:headEnd/>
            <a:tailEnd/>
          </a:ln>
        </p:spPr>
        <p:txBody>
          <a:bodyPr/>
          <a:lstStyle/>
          <a:p>
            <a:pPr algn="ctr"/>
            <a:r>
              <a:rPr lang="en-US" sz="8000" b="1" dirty="0" err="1"/>
              <a:t>Latar</a:t>
            </a:r>
            <a:r>
              <a:rPr lang="en-US" sz="8000" b="1" dirty="0"/>
              <a:t> </a:t>
            </a:r>
            <a:r>
              <a:rPr lang="en-US" sz="8000" b="1" dirty="0" err="1"/>
              <a:t>Belakang</a:t>
            </a:r>
            <a:r>
              <a:rPr lang="en-US" sz="8000" b="1" dirty="0"/>
              <a:t> </a:t>
            </a:r>
            <a:r>
              <a:rPr lang="en-US" sz="8000" b="1" dirty="0" err="1"/>
              <a:t>Permasalahan</a:t>
            </a:r>
            <a:r>
              <a:rPr lang="en-US" sz="8000" b="1" dirty="0"/>
              <a:t> </a:t>
            </a:r>
            <a:endParaRPr lang="en-US" sz="8000" dirty="0"/>
          </a:p>
          <a:p>
            <a:pPr marL="342900" indent="-342900"/>
            <a:endParaRPr lang="en-US" sz="2800" b="1" u="sng" dirty="0">
              <a:solidFill>
                <a:srgbClr val="002060"/>
              </a:solidFill>
            </a:endParaRPr>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afterEffect" nodePh="1">
                                  <p:stCondLst>
                                    <p:cond delay="0"/>
                                  </p:stCondLst>
                                  <p:endCondLst>
                                    <p:cond evt="begin" delay="0">
                                      <p:tn val="5"/>
                                    </p:cond>
                                  </p:endCondLst>
                                  <p:childTnLst>
                                    <p:set>
                                      <p:cBhvr>
                                        <p:cTn id="6" dur="1" fill="hold">
                                          <p:stCondLst>
                                            <p:cond delay="0"/>
                                          </p:stCondLst>
                                        </p:cTn>
                                        <p:tgtEl>
                                          <p:spTgt spid="5"/>
                                        </p:tgtEl>
                                        <p:attrNameLst>
                                          <p:attrName>style.visibility</p:attrName>
                                        </p:attrNameLst>
                                      </p:cBhvr>
                                      <p:to>
                                        <p:strVal val="visible"/>
                                      </p:to>
                                    </p:set>
                                    <p:anim calcmode="lin" valueType="num">
                                      <p:cBhvr>
                                        <p:cTn id="7" dur="1000" fill="hold"/>
                                        <p:tgtEl>
                                          <p:spTgt spid="5"/>
                                        </p:tgtEl>
                                        <p:attrNameLst>
                                          <p:attrName>ppt_w</p:attrName>
                                        </p:attrNameLst>
                                      </p:cBhvr>
                                      <p:tavLst>
                                        <p:tav tm="0">
                                          <p:val>
                                            <p:strVal val="#ppt_w*0.70"/>
                                          </p:val>
                                        </p:tav>
                                        <p:tav tm="100000">
                                          <p:val>
                                            <p:strVal val="#ppt_w"/>
                                          </p:val>
                                        </p:tav>
                                      </p:tavLst>
                                    </p:anim>
                                    <p:anim calcmode="lin" valueType="num">
                                      <p:cBhvr>
                                        <p:cTn id="8" dur="1000" fill="hold"/>
                                        <p:tgtEl>
                                          <p:spTgt spid="5"/>
                                        </p:tgtEl>
                                        <p:attrNameLst>
                                          <p:attrName>ppt_h</p:attrName>
                                        </p:attrNameLst>
                                      </p:cBhvr>
                                      <p:tavLst>
                                        <p:tav tm="0">
                                          <p:val>
                                            <p:strVal val="#ppt_h"/>
                                          </p:val>
                                        </p:tav>
                                        <p:tav tm="100000">
                                          <p:val>
                                            <p:strVal val="#ppt_h"/>
                                          </p:val>
                                        </p:tav>
                                      </p:tavLst>
                                    </p:anim>
                                    <p:animEffect transition="in" filter="fade">
                                      <p:cBhvr>
                                        <p:cTn id="9" dur="1000"/>
                                        <p:tgtEl>
                                          <p:spTgt spid="5"/>
                                        </p:tgtEl>
                                      </p:cBhvr>
                                    </p:animEffect>
                                  </p:childTnLst>
                                </p:cTn>
                              </p:par>
                            </p:childTnLst>
                          </p:cTn>
                        </p:par>
                        <p:par>
                          <p:cTn id="10" fill="hold">
                            <p:stCondLst>
                              <p:cond delay="1000"/>
                            </p:stCondLst>
                            <p:childTnLst>
                              <p:par>
                                <p:cTn id="11" presetID="22" presetClass="entr" presetSubtype="4" fill="hold" grpId="0" nodeType="afterEffect">
                                  <p:stCondLst>
                                    <p:cond delay="500"/>
                                  </p:stCondLst>
                                  <p:childTnLst>
                                    <p:set>
                                      <p:cBhvr>
                                        <p:cTn id="12" dur="1" fill="hold">
                                          <p:stCondLst>
                                            <p:cond delay="0"/>
                                          </p:stCondLst>
                                        </p:cTn>
                                        <p:tgtEl>
                                          <p:spTgt spid="7">
                                            <p:txEl>
                                              <p:pRg st="0" end="0"/>
                                            </p:txEl>
                                          </p:spTgt>
                                        </p:tgtEl>
                                        <p:attrNameLst>
                                          <p:attrName>style.visibility</p:attrName>
                                        </p:attrNameLst>
                                      </p:cBhvr>
                                      <p:to>
                                        <p:strVal val="visible"/>
                                      </p:to>
                                    </p:set>
                                    <p:animEffect transition="in" filter="wipe(down)">
                                      <p:cBhvr>
                                        <p:cTn id="13" dur="500"/>
                                        <p:tgtEl>
                                          <p:spTgt spid="7">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6000" b="1" dirty="0">
                <a:effectLst/>
              </a:rPr>
              <a:t>Analisa SWOT</a:t>
            </a:r>
            <a:endParaRPr lang="id-ID" sz="6000" dirty="0"/>
          </a:p>
        </p:txBody>
      </p:sp>
      <p:sp>
        <p:nvSpPr>
          <p:cNvPr id="7" name="Rectangle 2"/>
          <p:cNvSpPr>
            <a:spLocks noChangeArrowheads="1"/>
          </p:cNvSpPr>
          <p:nvPr/>
        </p:nvSpPr>
        <p:spPr bwMode="auto">
          <a:xfrm>
            <a:off x="500034" y="1340768"/>
            <a:ext cx="8248430" cy="4896544"/>
          </a:xfrm>
          <a:prstGeom prst="rect">
            <a:avLst/>
          </a:prstGeom>
          <a:noFill/>
          <a:ln w="9525">
            <a:noFill/>
            <a:miter lim="800000"/>
            <a:headEnd/>
            <a:tailEnd/>
          </a:ln>
          <a:effectLst/>
        </p:spPr>
        <p:txBody>
          <a:bodyPr lIns="92075" tIns="46038" rIns="92075" bIns="46038"/>
          <a:lstStyle/>
          <a:p>
            <a:r>
              <a:rPr lang="en-US" sz="3200" dirty="0" err="1"/>
              <a:t>Kebijakan</a:t>
            </a:r>
            <a:r>
              <a:rPr lang="en-US" sz="3200" dirty="0"/>
              <a:t> </a:t>
            </a:r>
            <a:r>
              <a:rPr lang="en-US" sz="3200" dirty="0" err="1"/>
              <a:t>Pemerintah</a:t>
            </a:r>
            <a:r>
              <a:rPr lang="en-US" sz="3200" dirty="0"/>
              <a:t>. </a:t>
            </a:r>
            <a:r>
              <a:rPr lang="en-US" sz="3200" dirty="0" err="1"/>
              <a:t>Mungkin</a:t>
            </a:r>
            <a:r>
              <a:rPr lang="en-US" sz="3200" dirty="0"/>
              <a:t> </a:t>
            </a:r>
            <a:r>
              <a:rPr lang="en-US" sz="3200" dirty="0" err="1"/>
              <a:t>saja</a:t>
            </a:r>
            <a:r>
              <a:rPr lang="en-US" sz="3200" dirty="0"/>
              <a:t> </a:t>
            </a:r>
            <a:r>
              <a:rPr lang="en-US" sz="3200" dirty="0" err="1"/>
              <a:t>sering</a:t>
            </a:r>
            <a:r>
              <a:rPr lang="en-US" sz="3200" dirty="0"/>
              <a:t> </a:t>
            </a:r>
            <a:r>
              <a:rPr lang="en-US" sz="3200" dirty="0" err="1"/>
              <a:t>luput</a:t>
            </a:r>
            <a:r>
              <a:rPr lang="en-US" sz="3200" dirty="0"/>
              <a:t> </a:t>
            </a:r>
            <a:r>
              <a:rPr lang="en-US" sz="3200" dirty="0" err="1"/>
              <a:t>dari</a:t>
            </a:r>
            <a:r>
              <a:rPr lang="en-US" sz="3200" dirty="0"/>
              <a:t> </a:t>
            </a:r>
            <a:r>
              <a:rPr lang="en-US" sz="3200" dirty="0" err="1"/>
              <a:t>perhatian</a:t>
            </a:r>
            <a:r>
              <a:rPr lang="en-US" sz="3200" dirty="0"/>
              <a:t> </a:t>
            </a:r>
            <a:r>
              <a:rPr lang="en-US" sz="3200" dirty="0" err="1"/>
              <a:t>bahwasannya</a:t>
            </a:r>
            <a:r>
              <a:rPr lang="en-US" sz="3200" dirty="0"/>
              <a:t> </a:t>
            </a:r>
            <a:r>
              <a:rPr lang="en-US" sz="3200" dirty="0" err="1"/>
              <a:t>ketetapan</a:t>
            </a:r>
            <a:r>
              <a:rPr lang="en-US" sz="3200" dirty="0"/>
              <a:t> yang di </a:t>
            </a:r>
            <a:r>
              <a:rPr lang="en-US" sz="3200" dirty="0" err="1"/>
              <a:t>buat</a:t>
            </a:r>
            <a:r>
              <a:rPr lang="en-US" sz="3200" dirty="0"/>
              <a:t> oleh </a:t>
            </a:r>
            <a:r>
              <a:rPr lang="en-US" sz="3200" dirty="0" err="1"/>
              <a:t>pemerintah</a:t>
            </a:r>
            <a:r>
              <a:rPr lang="en-US" sz="3200" dirty="0"/>
              <a:t> </a:t>
            </a:r>
            <a:r>
              <a:rPr lang="en-US" sz="3200" dirty="0" err="1"/>
              <a:t>terkadang</a:t>
            </a:r>
            <a:r>
              <a:rPr lang="en-US" sz="3200" dirty="0"/>
              <a:t> </a:t>
            </a:r>
            <a:r>
              <a:rPr lang="en-US" sz="3200" dirty="0" err="1"/>
              <a:t>cukup</a:t>
            </a:r>
            <a:r>
              <a:rPr lang="en-US" sz="3200" dirty="0"/>
              <a:t> </a:t>
            </a:r>
            <a:r>
              <a:rPr lang="en-US" sz="3200" dirty="0" err="1"/>
              <a:t>besar</a:t>
            </a:r>
            <a:r>
              <a:rPr lang="en-US" sz="3200" dirty="0"/>
              <a:t> </a:t>
            </a:r>
            <a:r>
              <a:rPr lang="en-US" sz="3200" dirty="0" err="1"/>
              <a:t>pengaruhnya</a:t>
            </a:r>
            <a:r>
              <a:rPr lang="en-US" sz="3200" dirty="0"/>
              <a:t> pada </a:t>
            </a:r>
            <a:r>
              <a:rPr lang="en-US" sz="3200" dirty="0" err="1"/>
              <a:t>keberlangsungan</a:t>
            </a:r>
            <a:r>
              <a:rPr lang="en-US" sz="3200" dirty="0"/>
              <a:t> </a:t>
            </a:r>
            <a:r>
              <a:rPr lang="en-US" sz="3200" dirty="0" err="1"/>
              <a:t>satu</a:t>
            </a:r>
            <a:r>
              <a:rPr lang="en-US" sz="3200" dirty="0"/>
              <a:t> industry </a:t>
            </a:r>
            <a:r>
              <a:rPr lang="en-US" sz="3200" dirty="0" err="1"/>
              <a:t>seperti</a:t>
            </a:r>
            <a:r>
              <a:rPr lang="en-US" sz="3200" dirty="0"/>
              <a:t> </a:t>
            </a:r>
            <a:r>
              <a:rPr lang="en-US" sz="3200" dirty="0" err="1"/>
              <a:t>kenaikan</a:t>
            </a:r>
            <a:r>
              <a:rPr lang="en-US" sz="3200" dirty="0"/>
              <a:t> </a:t>
            </a:r>
            <a:r>
              <a:rPr lang="en-US" sz="3200" dirty="0" err="1"/>
              <a:t>harga</a:t>
            </a:r>
            <a:r>
              <a:rPr lang="en-US" sz="3200" dirty="0"/>
              <a:t> BBM.  </a:t>
            </a:r>
            <a:r>
              <a:rPr lang="en-US" sz="3200" dirty="0" err="1"/>
              <a:t>Uang</a:t>
            </a:r>
            <a:r>
              <a:rPr lang="en-US" sz="3200" dirty="0"/>
              <a:t> </a:t>
            </a:r>
            <a:r>
              <a:rPr lang="en-US" sz="3200" dirty="0" err="1"/>
              <a:t>muka</a:t>
            </a:r>
            <a:r>
              <a:rPr lang="en-US" sz="3200" dirty="0"/>
              <a:t> credit. </a:t>
            </a:r>
            <a:r>
              <a:rPr lang="en-US" sz="3200" dirty="0" err="1"/>
              <a:t>Lihat</a:t>
            </a:r>
            <a:r>
              <a:rPr lang="en-US" sz="3200" dirty="0"/>
              <a:t> </a:t>
            </a:r>
            <a:r>
              <a:rPr lang="en-US" sz="3200" dirty="0" err="1"/>
              <a:t>sebagian</a:t>
            </a:r>
            <a:r>
              <a:rPr lang="en-US" sz="3200" dirty="0"/>
              <a:t> product </a:t>
            </a:r>
            <a:r>
              <a:rPr lang="en-US" sz="3200" dirty="0" err="1"/>
              <a:t>otomotif</a:t>
            </a:r>
            <a:r>
              <a:rPr lang="en-US" sz="3200" dirty="0"/>
              <a:t> yang lain, Honda </a:t>
            </a:r>
            <a:r>
              <a:rPr lang="en-US" sz="3200" dirty="0" err="1"/>
              <a:t>masih</a:t>
            </a:r>
            <a:r>
              <a:rPr lang="en-US" sz="3200" dirty="0"/>
              <a:t> </a:t>
            </a:r>
            <a:r>
              <a:rPr lang="en-US" sz="3200" dirty="0" err="1"/>
              <a:t>tetap</a:t>
            </a:r>
            <a:r>
              <a:rPr lang="en-US" sz="3200" dirty="0"/>
              <a:t> </a:t>
            </a:r>
            <a:r>
              <a:rPr lang="en-US" sz="3200" dirty="0" err="1"/>
              <a:t>membanderol</a:t>
            </a:r>
            <a:r>
              <a:rPr lang="en-US" sz="3200" dirty="0"/>
              <a:t> </a:t>
            </a:r>
            <a:r>
              <a:rPr lang="en-US" sz="3200" dirty="0" err="1"/>
              <a:t>uang</a:t>
            </a:r>
            <a:r>
              <a:rPr lang="en-US" sz="3200" dirty="0"/>
              <a:t> </a:t>
            </a:r>
            <a:r>
              <a:rPr lang="en-US" sz="3200" dirty="0" err="1"/>
              <a:t>muka</a:t>
            </a:r>
            <a:r>
              <a:rPr lang="en-US" sz="3200" dirty="0"/>
              <a:t> credit yang </a:t>
            </a:r>
            <a:r>
              <a:rPr lang="en-US" sz="3200" dirty="0" err="1"/>
              <a:t>cukup</a:t>
            </a:r>
            <a:r>
              <a:rPr lang="en-US" sz="3200" dirty="0"/>
              <a:t> </a:t>
            </a:r>
            <a:r>
              <a:rPr lang="en-US" sz="3200" dirty="0" err="1"/>
              <a:t>tinggi</a:t>
            </a:r>
            <a:r>
              <a:rPr lang="en-US" sz="3200" dirty="0"/>
              <a:t> </a:t>
            </a:r>
            <a:r>
              <a:rPr lang="en-US" sz="3200" dirty="0" err="1"/>
              <a:t>hingga</a:t>
            </a:r>
            <a:r>
              <a:rPr lang="en-US" sz="3200" dirty="0"/>
              <a:t> </a:t>
            </a:r>
            <a:r>
              <a:rPr lang="en-US" sz="3200" dirty="0" err="1"/>
              <a:t>menyusahkan</a:t>
            </a:r>
            <a:r>
              <a:rPr lang="en-US" sz="3200" dirty="0"/>
              <a:t> customer </a:t>
            </a:r>
            <a:r>
              <a:rPr lang="en-US" sz="3200" dirty="0" err="1"/>
              <a:t>untuk</a:t>
            </a:r>
            <a:r>
              <a:rPr lang="en-US" sz="3200" dirty="0"/>
              <a:t> </a:t>
            </a:r>
            <a:r>
              <a:rPr lang="en-US" sz="3200" dirty="0" err="1"/>
              <a:t>mencapainya</a:t>
            </a:r>
            <a:r>
              <a:rPr lang="en-US" sz="3200" dirty="0"/>
              <a:t>.</a:t>
            </a:r>
          </a:p>
        </p:txBody>
      </p:sp>
    </p:spTree>
    <p:extLst>
      <p:ext uri="{BB962C8B-B14F-4D97-AF65-F5344CB8AC3E}">
        <p14:creationId xmlns:p14="http://schemas.microsoft.com/office/powerpoint/2010/main" val="3279107827"/>
      </p:ext>
    </p:extLst>
  </p:cSld>
  <p:clrMapOvr>
    <a:masterClrMapping/>
  </p:clrMapOvr>
  <p:transition spd="med">
    <p:cover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2" fill="hold" nodeType="after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 calcmode="lin" valueType="num">
                                      <p:cBhvr additive="base">
                                        <p:cTn id="7" dur="2000" fill="hold"/>
                                        <p:tgtEl>
                                          <p:spTgt spid="7">
                                            <p:txEl>
                                              <p:pRg st="0" end="0"/>
                                            </p:txEl>
                                          </p:spTgt>
                                        </p:tgtEl>
                                        <p:attrNameLst>
                                          <p:attrName>ppt_x</p:attrName>
                                        </p:attrNameLst>
                                      </p:cBhvr>
                                      <p:tavLst>
                                        <p:tav tm="0">
                                          <p:val>
                                            <p:strVal val="0-#ppt_w/2"/>
                                          </p:val>
                                        </p:tav>
                                        <p:tav tm="100000">
                                          <p:val>
                                            <p:strVal val="#ppt_x"/>
                                          </p:val>
                                        </p:tav>
                                      </p:tavLst>
                                    </p:anim>
                                    <p:anim calcmode="lin" valueType="num">
                                      <p:cBhvr additive="base">
                                        <p:cTn id="8" dur="2000" fill="hold"/>
                                        <p:tgtEl>
                                          <p:spTgt spid="7">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6000" b="1" dirty="0">
                <a:effectLst/>
              </a:rPr>
              <a:t>Analisa SWOT</a:t>
            </a:r>
            <a:endParaRPr lang="id-ID" sz="6000" dirty="0"/>
          </a:p>
        </p:txBody>
      </p:sp>
      <p:sp>
        <p:nvSpPr>
          <p:cNvPr id="7" name="Rectangle 2"/>
          <p:cNvSpPr>
            <a:spLocks noChangeArrowheads="1"/>
          </p:cNvSpPr>
          <p:nvPr/>
        </p:nvSpPr>
        <p:spPr bwMode="auto">
          <a:xfrm>
            <a:off x="500034" y="1340768"/>
            <a:ext cx="8248430" cy="4896544"/>
          </a:xfrm>
          <a:prstGeom prst="rect">
            <a:avLst/>
          </a:prstGeom>
          <a:noFill/>
          <a:ln w="9525">
            <a:noFill/>
            <a:miter lim="800000"/>
            <a:headEnd/>
            <a:tailEnd/>
          </a:ln>
          <a:effectLst/>
        </p:spPr>
        <p:txBody>
          <a:bodyPr lIns="92075" tIns="46038" rIns="92075" bIns="46038"/>
          <a:lstStyle/>
          <a:p>
            <a:r>
              <a:rPr lang="en-US" sz="3700" dirty="0"/>
              <a:t>Contoh </a:t>
            </a:r>
            <a:r>
              <a:rPr lang="en-US" sz="3700" dirty="0" err="1"/>
              <a:t>analisa</a:t>
            </a:r>
            <a:r>
              <a:rPr lang="en-US" sz="3700" dirty="0"/>
              <a:t> SWOT pada PT Astra Honda Motor </a:t>
            </a:r>
            <a:r>
              <a:rPr lang="en-US" sz="3700" dirty="0" err="1"/>
              <a:t>yaitu</a:t>
            </a:r>
            <a:r>
              <a:rPr lang="en-US" sz="3700" dirty="0"/>
              <a:t> </a:t>
            </a:r>
            <a:r>
              <a:rPr lang="en-US" sz="3700" dirty="0" err="1"/>
              <a:t>kalau</a:t>
            </a:r>
            <a:r>
              <a:rPr lang="en-US" sz="3700" dirty="0"/>
              <a:t> </a:t>
            </a:r>
            <a:r>
              <a:rPr lang="en-US" sz="3700" dirty="0" err="1"/>
              <a:t>kesempatan</a:t>
            </a:r>
            <a:r>
              <a:rPr lang="en-US" sz="3700" dirty="0"/>
              <a:t> pasar yang </a:t>
            </a:r>
            <a:r>
              <a:rPr lang="en-US" sz="3700" dirty="0" err="1"/>
              <a:t>cukup</a:t>
            </a:r>
            <a:r>
              <a:rPr lang="en-US" sz="3700" dirty="0"/>
              <a:t> </a:t>
            </a:r>
            <a:r>
              <a:rPr lang="en-US" sz="3700" dirty="0" err="1"/>
              <a:t>besar</a:t>
            </a:r>
            <a:r>
              <a:rPr lang="en-US" sz="3700" dirty="0"/>
              <a:t> </a:t>
            </a:r>
            <a:r>
              <a:rPr lang="en-US" sz="3700" dirty="0" err="1"/>
              <a:t>dengan</a:t>
            </a:r>
            <a:r>
              <a:rPr lang="en-US" sz="3700" dirty="0"/>
              <a:t> </a:t>
            </a:r>
            <a:r>
              <a:rPr lang="en-US" sz="3700" dirty="0" err="1"/>
              <a:t>tingkat</a:t>
            </a:r>
            <a:r>
              <a:rPr lang="en-US" sz="3700" dirty="0"/>
              <a:t> </a:t>
            </a:r>
            <a:r>
              <a:rPr lang="en-US" sz="3700" dirty="0" err="1"/>
              <a:t>keyakinan</a:t>
            </a:r>
            <a:r>
              <a:rPr lang="en-US" sz="3700" dirty="0"/>
              <a:t> orang-orang yang </a:t>
            </a:r>
            <a:r>
              <a:rPr lang="en-US" sz="3700" dirty="0" err="1"/>
              <a:t>telah</a:t>
            </a:r>
            <a:r>
              <a:rPr lang="en-US" sz="3700" dirty="0"/>
              <a:t> </a:t>
            </a:r>
            <a:r>
              <a:rPr lang="en-US" sz="3700" dirty="0" err="1"/>
              <a:t>tumbuh</a:t>
            </a:r>
            <a:r>
              <a:rPr lang="en-US" sz="3700" dirty="0"/>
              <a:t> </a:t>
            </a:r>
            <a:r>
              <a:rPr lang="en-US" sz="3700" dirty="0" err="1"/>
              <a:t>nyaris</a:t>
            </a:r>
            <a:r>
              <a:rPr lang="en-US" sz="3700" dirty="0"/>
              <a:t> 1/2 era, </a:t>
            </a:r>
            <a:r>
              <a:rPr lang="en-US" sz="3700" dirty="0" err="1"/>
              <a:t>jadi</a:t>
            </a:r>
            <a:r>
              <a:rPr lang="en-US" sz="3700" dirty="0"/>
              <a:t> </a:t>
            </a:r>
            <a:r>
              <a:rPr lang="en-US" sz="3700" dirty="0" err="1"/>
              <a:t>semua</a:t>
            </a:r>
            <a:r>
              <a:rPr lang="en-US" sz="3700" dirty="0"/>
              <a:t> </a:t>
            </a:r>
            <a:r>
              <a:rPr lang="en-US" sz="3700" dirty="0" err="1"/>
              <a:t>bentuk</a:t>
            </a:r>
            <a:r>
              <a:rPr lang="en-US" sz="3700" dirty="0"/>
              <a:t> </a:t>
            </a:r>
            <a:r>
              <a:rPr lang="en-US" sz="3700" dirty="0" err="1"/>
              <a:t>ancaman</a:t>
            </a:r>
            <a:r>
              <a:rPr lang="en-US" sz="3700" dirty="0"/>
              <a:t> dan </a:t>
            </a:r>
            <a:r>
              <a:rPr lang="en-US" sz="3700" dirty="0" err="1"/>
              <a:t>kekurangan</a:t>
            </a:r>
            <a:r>
              <a:rPr lang="en-US" sz="3700" dirty="0"/>
              <a:t> yang </a:t>
            </a:r>
            <a:r>
              <a:rPr lang="en-US" sz="3700" dirty="0" err="1"/>
              <a:t>ada</a:t>
            </a:r>
            <a:r>
              <a:rPr lang="en-US" sz="3700" dirty="0"/>
              <a:t> pada PT AHM </a:t>
            </a:r>
            <a:r>
              <a:rPr lang="en-US" sz="3700" dirty="0" err="1"/>
              <a:t>masih</a:t>
            </a:r>
            <a:r>
              <a:rPr lang="en-US" sz="3700" dirty="0"/>
              <a:t> </a:t>
            </a:r>
            <a:r>
              <a:rPr lang="en-US" sz="3700" dirty="0" err="1"/>
              <a:t>tetap</a:t>
            </a:r>
            <a:r>
              <a:rPr lang="en-US" sz="3700" dirty="0"/>
              <a:t> </a:t>
            </a:r>
            <a:r>
              <a:rPr lang="en-US" sz="3700" dirty="0" err="1"/>
              <a:t>bisa</a:t>
            </a:r>
            <a:r>
              <a:rPr lang="en-US" sz="3700" dirty="0"/>
              <a:t> </a:t>
            </a:r>
            <a:r>
              <a:rPr lang="en-US" sz="3700" dirty="0" err="1"/>
              <a:t>teratasi</a:t>
            </a:r>
            <a:r>
              <a:rPr lang="en-US" sz="3700" dirty="0"/>
              <a:t> </a:t>
            </a:r>
            <a:r>
              <a:rPr lang="en-US" sz="3700" dirty="0" err="1"/>
              <a:t>dengan</a:t>
            </a:r>
            <a:r>
              <a:rPr lang="en-US" sz="3700" dirty="0"/>
              <a:t> </a:t>
            </a:r>
            <a:r>
              <a:rPr lang="en-US" sz="3700" dirty="0" err="1"/>
              <a:t>baik</a:t>
            </a:r>
            <a:r>
              <a:rPr lang="en-US" sz="3700" dirty="0"/>
              <a:t>.</a:t>
            </a:r>
          </a:p>
        </p:txBody>
      </p:sp>
    </p:spTree>
    <p:extLst>
      <p:ext uri="{BB962C8B-B14F-4D97-AF65-F5344CB8AC3E}">
        <p14:creationId xmlns:p14="http://schemas.microsoft.com/office/powerpoint/2010/main" val="3324083875"/>
      </p:ext>
    </p:extLst>
  </p:cSld>
  <p:clrMapOvr>
    <a:masterClrMapping/>
  </p:clrMapOvr>
  <p:transition spd="med">
    <p:cover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2" fill="hold" nodeType="after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 calcmode="lin" valueType="num">
                                      <p:cBhvr additive="base">
                                        <p:cTn id="7" dur="2000" fill="hold"/>
                                        <p:tgtEl>
                                          <p:spTgt spid="7">
                                            <p:txEl>
                                              <p:pRg st="0" end="0"/>
                                            </p:txEl>
                                          </p:spTgt>
                                        </p:tgtEl>
                                        <p:attrNameLst>
                                          <p:attrName>ppt_x</p:attrName>
                                        </p:attrNameLst>
                                      </p:cBhvr>
                                      <p:tavLst>
                                        <p:tav tm="0">
                                          <p:val>
                                            <p:strVal val="0-#ppt_w/2"/>
                                          </p:val>
                                        </p:tav>
                                        <p:tav tm="100000">
                                          <p:val>
                                            <p:strVal val="#ppt_x"/>
                                          </p:val>
                                        </p:tav>
                                      </p:tavLst>
                                    </p:anim>
                                    <p:anim calcmode="lin" valueType="num">
                                      <p:cBhvr additive="base">
                                        <p:cTn id="8" dur="2000" fill="hold"/>
                                        <p:tgtEl>
                                          <p:spTgt spid="7">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500" b="1" dirty="0">
                <a:effectLst/>
              </a:rPr>
              <a:t>Monitoring &amp; </a:t>
            </a:r>
            <a:r>
              <a:rPr lang="en-US" sz="4500" b="1" dirty="0" err="1">
                <a:effectLst/>
              </a:rPr>
              <a:t>Evaluasi</a:t>
            </a:r>
            <a:r>
              <a:rPr lang="en-US" sz="4500" b="1" dirty="0">
                <a:effectLst/>
              </a:rPr>
              <a:t> </a:t>
            </a:r>
            <a:r>
              <a:rPr lang="en-US" sz="4500" b="1" dirty="0" err="1">
                <a:effectLst/>
              </a:rPr>
              <a:t>Kegiatan</a:t>
            </a:r>
            <a:endParaRPr lang="id-ID" sz="4500" dirty="0"/>
          </a:p>
        </p:txBody>
      </p:sp>
      <p:sp>
        <p:nvSpPr>
          <p:cNvPr id="7" name="Rectangle 2"/>
          <p:cNvSpPr>
            <a:spLocks noChangeArrowheads="1"/>
          </p:cNvSpPr>
          <p:nvPr/>
        </p:nvSpPr>
        <p:spPr bwMode="auto">
          <a:xfrm>
            <a:off x="500034" y="1196752"/>
            <a:ext cx="8248430" cy="5040560"/>
          </a:xfrm>
          <a:prstGeom prst="rect">
            <a:avLst/>
          </a:prstGeom>
          <a:noFill/>
          <a:ln w="9525">
            <a:noFill/>
            <a:miter lim="800000"/>
            <a:headEnd/>
            <a:tailEnd/>
          </a:ln>
          <a:effectLst/>
        </p:spPr>
        <p:txBody>
          <a:bodyPr lIns="92075" tIns="46038" rIns="92075" bIns="46038"/>
          <a:lstStyle/>
          <a:p>
            <a:r>
              <a:rPr lang="en-US" sz="2900" dirty="0"/>
              <a:t>Monitoring dan </a:t>
            </a:r>
            <a:r>
              <a:rPr lang="en-US" sz="2900" dirty="0" err="1"/>
              <a:t>Evaluasi</a:t>
            </a:r>
            <a:r>
              <a:rPr lang="en-US" sz="2900" dirty="0"/>
              <a:t> (ME) </a:t>
            </a:r>
            <a:r>
              <a:rPr lang="en-US" sz="2900" dirty="0" err="1"/>
              <a:t>adalah</a:t>
            </a:r>
            <a:r>
              <a:rPr lang="en-US" sz="2900" dirty="0"/>
              <a:t> </a:t>
            </a:r>
            <a:r>
              <a:rPr lang="en-US" sz="2900" dirty="0" err="1"/>
              <a:t>dua</a:t>
            </a:r>
            <a:r>
              <a:rPr lang="en-US" sz="2900" dirty="0"/>
              <a:t> kata yang </a:t>
            </a:r>
            <a:r>
              <a:rPr lang="en-US" sz="2900" dirty="0" err="1"/>
              <a:t>memiliki</a:t>
            </a:r>
            <a:r>
              <a:rPr lang="en-US" sz="2900" dirty="0"/>
              <a:t> </a:t>
            </a:r>
            <a:r>
              <a:rPr lang="en-US" sz="2900" dirty="0" err="1"/>
              <a:t>aspek</a:t>
            </a:r>
            <a:r>
              <a:rPr lang="en-US" sz="2900" dirty="0"/>
              <a:t> </a:t>
            </a:r>
            <a:r>
              <a:rPr lang="en-US" sz="2900" dirty="0" err="1"/>
              <a:t>kegiatan</a:t>
            </a:r>
            <a:r>
              <a:rPr lang="en-US" sz="2900" dirty="0"/>
              <a:t> yang </a:t>
            </a:r>
            <a:r>
              <a:rPr lang="en-US" sz="2900" dirty="0" err="1"/>
              <a:t>berbeda</a:t>
            </a:r>
            <a:r>
              <a:rPr lang="en-US" sz="2900" dirty="0"/>
              <a:t> </a:t>
            </a:r>
            <a:r>
              <a:rPr lang="en-US" sz="2900" dirty="0" err="1"/>
              <a:t>yaitu</a:t>
            </a:r>
            <a:r>
              <a:rPr lang="en-US" sz="2900" dirty="0"/>
              <a:t> kata Monitoring dan </a:t>
            </a:r>
            <a:r>
              <a:rPr lang="en-US" sz="2900" dirty="0" err="1"/>
              <a:t>Evaluasi</a:t>
            </a:r>
            <a:r>
              <a:rPr lang="en-US" sz="2900" dirty="0"/>
              <a:t>.  Monitoring </a:t>
            </a:r>
            <a:r>
              <a:rPr lang="en-US" sz="2900" dirty="0" err="1"/>
              <a:t>merupakan</a:t>
            </a:r>
            <a:r>
              <a:rPr lang="en-US" sz="2900" dirty="0"/>
              <a:t> </a:t>
            </a:r>
            <a:r>
              <a:rPr lang="en-US" sz="2900" dirty="0" err="1"/>
              <a:t>kegiatan</a:t>
            </a:r>
            <a:r>
              <a:rPr lang="en-US" sz="2900" dirty="0"/>
              <a:t> </a:t>
            </a:r>
            <a:r>
              <a:rPr lang="en-US" sz="2900" dirty="0" err="1"/>
              <a:t>untuk</a:t>
            </a:r>
            <a:r>
              <a:rPr lang="en-US" sz="2900" dirty="0"/>
              <a:t> </a:t>
            </a:r>
            <a:r>
              <a:rPr lang="en-US" sz="2900" dirty="0" err="1"/>
              <a:t>mengetahui</a:t>
            </a:r>
            <a:r>
              <a:rPr lang="en-US" sz="2900" dirty="0"/>
              <a:t> </a:t>
            </a:r>
            <a:r>
              <a:rPr lang="en-US" sz="2900" dirty="0" err="1"/>
              <a:t>apakah</a:t>
            </a:r>
            <a:r>
              <a:rPr lang="en-US" sz="2900" dirty="0"/>
              <a:t> program yang </a:t>
            </a:r>
            <a:r>
              <a:rPr lang="en-US" sz="2900" dirty="0" err="1"/>
              <a:t>dibuat</a:t>
            </a:r>
            <a:r>
              <a:rPr lang="en-US" sz="2900" dirty="0"/>
              <a:t> </a:t>
            </a:r>
            <a:r>
              <a:rPr lang="en-US" sz="2900" dirty="0" err="1"/>
              <a:t>itu</a:t>
            </a:r>
            <a:r>
              <a:rPr lang="en-US" sz="2900" dirty="0"/>
              <a:t> </a:t>
            </a:r>
            <a:r>
              <a:rPr lang="en-US" sz="2900" dirty="0" err="1"/>
              <a:t>berjalan</a:t>
            </a:r>
            <a:r>
              <a:rPr lang="en-US" sz="2900" dirty="0"/>
              <a:t> </a:t>
            </a:r>
            <a:r>
              <a:rPr lang="en-US" sz="2900" dirty="0" err="1"/>
              <a:t>dengan</a:t>
            </a:r>
            <a:r>
              <a:rPr lang="en-US" sz="2900" dirty="0"/>
              <a:t> </a:t>
            </a:r>
            <a:r>
              <a:rPr lang="en-US" sz="2900" dirty="0" err="1"/>
              <a:t>baik</a:t>
            </a:r>
            <a:r>
              <a:rPr lang="en-US" sz="2900" dirty="0"/>
              <a:t> </a:t>
            </a:r>
            <a:r>
              <a:rPr lang="en-US" sz="2900" dirty="0" err="1"/>
              <a:t>sebagaimana</a:t>
            </a:r>
            <a:r>
              <a:rPr lang="en-US" sz="2900" dirty="0"/>
              <a:t> </a:t>
            </a:r>
            <a:r>
              <a:rPr lang="en-US" sz="2900" dirty="0" err="1"/>
              <a:t>mestinya</a:t>
            </a:r>
            <a:r>
              <a:rPr lang="en-US" sz="2900" dirty="0"/>
              <a:t> </a:t>
            </a:r>
            <a:r>
              <a:rPr lang="en-US" sz="2900" dirty="0" err="1"/>
              <a:t>sesuai</a:t>
            </a:r>
            <a:r>
              <a:rPr lang="en-US" sz="2900" dirty="0"/>
              <a:t> </a:t>
            </a:r>
            <a:r>
              <a:rPr lang="en-US" sz="2900" dirty="0" err="1"/>
              <a:t>dengan</a:t>
            </a:r>
            <a:r>
              <a:rPr lang="en-US" sz="2900" dirty="0"/>
              <a:t> yang  </a:t>
            </a:r>
            <a:r>
              <a:rPr lang="en-US" sz="2900" dirty="0" err="1"/>
              <a:t>direncanakan</a:t>
            </a:r>
            <a:r>
              <a:rPr lang="en-US" sz="2900" dirty="0"/>
              <a:t>,  </a:t>
            </a:r>
            <a:r>
              <a:rPr lang="en-US" sz="2900" dirty="0" err="1"/>
              <a:t>adakah</a:t>
            </a:r>
            <a:r>
              <a:rPr lang="en-US" sz="2900" dirty="0"/>
              <a:t>  </a:t>
            </a:r>
            <a:r>
              <a:rPr lang="en-US" sz="2900" dirty="0" err="1"/>
              <a:t>hambatan</a:t>
            </a:r>
            <a:r>
              <a:rPr lang="en-US" sz="2900" dirty="0"/>
              <a:t>  yang  </a:t>
            </a:r>
            <a:r>
              <a:rPr lang="en-US" sz="2900" dirty="0" err="1"/>
              <a:t>terjadi</a:t>
            </a:r>
            <a:r>
              <a:rPr lang="en-US" sz="2900" dirty="0"/>
              <a:t>  dan </a:t>
            </a:r>
            <a:r>
              <a:rPr lang="en-US" sz="2900" dirty="0" err="1"/>
              <a:t>bagaimana</a:t>
            </a:r>
            <a:r>
              <a:rPr lang="en-US" sz="2900" dirty="0"/>
              <a:t> para  </a:t>
            </a:r>
            <a:r>
              <a:rPr lang="en-US" sz="2900" dirty="0" err="1"/>
              <a:t>pelaksana</a:t>
            </a:r>
            <a:r>
              <a:rPr lang="en-US" sz="2900" dirty="0"/>
              <a:t>  program  </a:t>
            </a:r>
            <a:r>
              <a:rPr lang="en-US" sz="2900" dirty="0" err="1"/>
              <a:t>itu</a:t>
            </a:r>
            <a:r>
              <a:rPr lang="en-US" sz="2900" dirty="0"/>
              <a:t>  </a:t>
            </a:r>
            <a:r>
              <a:rPr lang="en-US" sz="2900" dirty="0" err="1"/>
              <a:t>mengatasi</a:t>
            </a:r>
            <a:r>
              <a:rPr lang="en-US" sz="2900" dirty="0"/>
              <a:t>  </a:t>
            </a:r>
            <a:r>
              <a:rPr lang="en-US" sz="2900" dirty="0" err="1"/>
              <a:t>hambatan</a:t>
            </a:r>
            <a:r>
              <a:rPr lang="en-US" sz="2900" dirty="0"/>
              <a:t>  </a:t>
            </a:r>
            <a:r>
              <a:rPr lang="en-US" sz="2900" dirty="0" err="1"/>
              <a:t>tersebut</a:t>
            </a:r>
            <a:r>
              <a:rPr lang="en-US" sz="2900" dirty="0"/>
              <a:t>.  Monitoring </a:t>
            </a:r>
          </a:p>
          <a:p>
            <a:r>
              <a:rPr lang="en-US" sz="2900" dirty="0" err="1"/>
              <a:t>terhadap</a:t>
            </a:r>
            <a:r>
              <a:rPr lang="en-US" sz="2900" dirty="0"/>
              <a:t>    </a:t>
            </a:r>
            <a:r>
              <a:rPr lang="en-US" sz="2900" dirty="0" err="1"/>
              <a:t>sebuah</a:t>
            </a:r>
            <a:r>
              <a:rPr lang="en-US" sz="2900" dirty="0"/>
              <a:t>    </a:t>
            </a:r>
            <a:r>
              <a:rPr lang="en-US" sz="2900" dirty="0" err="1"/>
              <a:t>hasil</a:t>
            </a:r>
            <a:r>
              <a:rPr lang="en-US" sz="2900" dirty="0"/>
              <a:t>    </a:t>
            </a:r>
            <a:r>
              <a:rPr lang="en-US" sz="2900" dirty="0" err="1"/>
              <a:t>perencanaan</a:t>
            </a:r>
            <a:r>
              <a:rPr lang="en-US" sz="2900" dirty="0"/>
              <a:t>    yang    </a:t>
            </a:r>
            <a:r>
              <a:rPr lang="en-US" sz="2900" dirty="0" err="1"/>
              <a:t>sedang</a:t>
            </a:r>
            <a:r>
              <a:rPr lang="en-US" sz="2900" dirty="0"/>
              <a:t>    </a:t>
            </a:r>
            <a:r>
              <a:rPr lang="en-US" sz="2900" dirty="0" err="1"/>
              <a:t>berlangsung</a:t>
            </a:r>
            <a:r>
              <a:rPr lang="en-US" sz="2900" dirty="0"/>
              <a:t>    </a:t>
            </a:r>
            <a:r>
              <a:rPr lang="en-US" sz="2900" dirty="0" err="1"/>
              <a:t>menjadi</a:t>
            </a:r>
            <a:r>
              <a:rPr lang="en-US" sz="2900" dirty="0"/>
              <a:t>    </a:t>
            </a:r>
            <a:r>
              <a:rPr lang="en-US" sz="2900" dirty="0" err="1"/>
              <a:t>alat</a:t>
            </a:r>
            <a:r>
              <a:rPr lang="en-US" sz="2900" dirty="0"/>
              <a:t> </a:t>
            </a:r>
            <a:r>
              <a:rPr lang="en-US" sz="2900" dirty="0" err="1"/>
              <a:t>pengendalian</a:t>
            </a:r>
            <a:r>
              <a:rPr lang="en-US" sz="2900" dirty="0"/>
              <a:t> yang </a:t>
            </a:r>
            <a:r>
              <a:rPr lang="en-US" sz="2900" dirty="0" err="1"/>
              <a:t>baik</a:t>
            </a:r>
            <a:r>
              <a:rPr lang="en-US" sz="2900" dirty="0"/>
              <a:t> </a:t>
            </a:r>
            <a:r>
              <a:rPr lang="en-US" sz="2900" dirty="0" err="1"/>
              <a:t>dalam</a:t>
            </a:r>
            <a:r>
              <a:rPr lang="en-US" sz="2900" dirty="0"/>
              <a:t> </a:t>
            </a:r>
            <a:r>
              <a:rPr lang="en-US" sz="2900" dirty="0" err="1"/>
              <a:t>seluruh</a:t>
            </a:r>
            <a:r>
              <a:rPr lang="en-US" sz="2900" dirty="0"/>
              <a:t> proses </a:t>
            </a:r>
            <a:r>
              <a:rPr lang="en-US" sz="2900" dirty="0" err="1"/>
              <a:t>implementasi</a:t>
            </a:r>
            <a:endParaRPr lang="en-US" sz="2900" dirty="0"/>
          </a:p>
        </p:txBody>
      </p:sp>
    </p:spTree>
    <p:extLst>
      <p:ext uri="{BB962C8B-B14F-4D97-AF65-F5344CB8AC3E}">
        <p14:creationId xmlns:p14="http://schemas.microsoft.com/office/powerpoint/2010/main" val="1147576743"/>
      </p:ext>
    </p:extLst>
  </p:cSld>
  <p:clrMapOvr>
    <a:masterClrMapping/>
  </p:clrMapOvr>
  <p:transition spd="med">
    <p:cover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2" fill="hold" nodeType="after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 calcmode="lin" valueType="num">
                                      <p:cBhvr additive="base">
                                        <p:cTn id="7" dur="2000" fill="hold"/>
                                        <p:tgtEl>
                                          <p:spTgt spid="7">
                                            <p:txEl>
                                              <p:pRg st="0" end="0"/>
                                            </p:txEl>
                                          </p:spTgt>
                                        </p:tgtEl>
                                        <p:attrNameLst>
                                          <p:attrName>ppt_x</p:attrName>
                                        </p:attrNameLst>
                                      </p:cBhvr>
                                      <p:tavLst>
                                        <p:tav tm="0">
                                          <p:val>
                                            <p:strVal val="0-#ppt_w/2"/>
                                          </p:val>
                                        </p:tav>
                                        <p:tav tm="100000">
                                          <p:val>
                                            <p:strVal val="#ppt_x"/>
                                          </p:val>
                                        </p:tav>
                                      </p:tavLst>
                                    </p:anim>
                                    <p:anim calcmode="lin" valueType="num">
                                      <p:cBhvr additive="base">
                                        <p:cTn id="8" dur="2000" fill="hold"/>
                                        <p:tgtEl>
                                          <p:spTgt spid="7">
                                            <p:txEl>
                                              <p:pRg st="0" end="0"/>
                                            </p:txEl>
                                          </p:spTgt>
                                        </p:tgtEl>
                                        <p:attrNameLst>
                                          <p:attrName>ppt_y</p:attrName>
                                        </p:attrNameLst>
                                      </p:cBhvr>
                                      <p:tavLst>
                                        <p:tav tm="0">
                                          <p:val>
                                            <p:strVal val="1+#ppt_h/2"/>
                                          </p:val>
                                        </p:tav>
                                        <p:tav tm="100000">
                                          <p:val>
                                            <p:strVal val="#ppt_y"/>
                                          </p:val>
                                        </p:tav>
                                      </p:tavLst>
                                    </p:anim>
                                  </p:childTnLst>
                                </p:cTn>
                              </p:par>
                            </p:childTnLst>
                          </p:cTn>
                        </p:par>
                        <p:par>
                          <p:cTn id="9" fill="hold">
                            <p:stCondLst>
                              <p:cond delay="2000"/>
                            </p:stCondLst>
                            <p:childTnLst>
                              <p:par>
                                <p:cTn id="10" presetID="2" presetClass="entr" presetSubtype="12" fill="hold" nodeType="afterEffect">
                                  <p:stCondLst>
                                    <p:cond delay="0"/>
                                  </p:stCondLst>
                                  <p:childTnLst>
                                    <p:set>
                                      <p:cBhvr>
                                        <p:cTn id="11" dur="1" fill="hold">
                                          <p:stCondLst>
                                            <p:cond delay="0"/>
                                          </p:stCondLst>
                                        </p:cTn>
                                        <p:tgtEl>
                                          <p:spTgt spid="7">
                                            <p:txEl>
                                              <p:pRg st="1" end="1"/>
                                            </p:txEl>
                                          </p:spTgt>
                                        </p:tgtEl>
                                        <p:attrNameLst>
                                          <p:attrName>style.visibility</p:attrName>
                                        </p:attrNameLst>
                                      </p:cBhvr>
                                      <p:to>
                                        <p:strVal val="visible"/>
                                      </p:to>
                                    </p:set>
                                    <p:anim calcmode="lin" valueType="num">
                                      <p:cBhvr additive="base">
                                        <p:cTn id="12" dur="2000" fill="hold"/>
                                        <p:tgtEl>
                                          <p:spTgt spid="7">
                                            <p:txEl>
                                              <p:pRg st="1" end="1"/>
                                            </p:txEl>
                                          </p:spTgt>
                                        </p:tgtEl>
                                        <p:attrNameLst>
                                          <p:attrName>ppt_x</p:attrName>
                                        </p:attrNameLst>
                                      </p:cBhvr>
                                      <p:tavLst>
                                        <p:tav tm="0">
                                          <p:val>
                                            <p:strVal val="0-#ppt_w/2"/>
                                          </p:val>
                                        </p:tav>
                                        <p:tav tm="100000">
                                          <p:val>
                                            <p:strVal val="#ppt_x"/>
                                          </p:val>
                                        </p:tav>
                                      </p:tavLst>
                                    </p:anim>
                                    <p:anim calcmode="lin" valueType="num">
                                      <p:cBhvr additive="base">
                                        <p:cTn id="13" dur="2000" fill="hold"/>
                                        <p:tgtEl>
                                          <p:spTgt spid="7">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34" y="71422"/>
            <a:ext cx="8429684" cy="857248"/>
          </a:xfrm>
        </p:spPr>
        <p:txBody>
          <a:bodyPr>
            <a:noAutofit/>
          </a:bodyPr>
          <a:lstStyle/>
          <a:p>
            <a:r>
              <a:rPr lang="en-US" sz="4500" b="1" dirty="0">
                <a:effectLst/>
              </a:rPr>
              <a:t>Monitoring &amp; </a:t>
            </a:r>
            <a:r>
              <a:rPr lang="en-US" sz="4500" b="1" dirty="0" err="1">
                <a:effectLst/>
              </a:rPr>
              <a:t>Evaluasi</a:t>
            </a:r>
            <a:r>
              <a:rPr lang="en-US" sz="4500" b="1" dirty="0">
                <a:effectLst/>
              </a:rPr>
              <a:t> </a:t>
            </a:r>
            <a:r>
              <a:rPr lang="en-US" sz="4500" b="1" dirty="0" err="1">
                <a:effectLst/>
              </a:rPr>
              <a:t>Kegiatan</a:t>
            </a:r>
            <a:endParaRPr lang="id-ID" sz="4500" dirty="0"/>
          </a:p>
        </p:txBody>
      </p:sp>
      <p:sp>
        <p:nvSpPr>
          <p:cNvPr id="7" name="Rectangle 2"/>
          <p:cNvSpPr>
            <a:spLocks noChangeArrowheads="1"/>
          </p:cNvSpPr>
          <p:nvPr/>
        </p:nvSpPr>
        <p:spPr bwMode="auto">
          <a:xfrm>
            <a:off x="1259632" y="1772816"/>
            <a:ext cx="5688632" cy="2952328"/>
          </a:xfrm>
          <a:prstGeom prst="rect">
            <a:avLst/>
          </a:prstGeom>
          <a:noFill/>
          <a:ln w="9525">
            <a:noFill/>
            <a:miter lim="800000"/>
            <a:headEnd/>
            <a:tailEnd/>
          </a:ln>
          <a:effectLst/>
        </p:spPr>
        <p:txBody>
          <a:bodyPr lIns="92075" tIns="46038" rIns="92075" bIns="46038"/>
          <a:lstStyle/>
          <a:p>
            <a:endParaRPr lang="en-US" dirty="0"/>
          </a:p>
        </p:txBody>
      </p:sp>
      <p:pic>
        <p:nvPicPr>
          <p:cNvPr id="4" name="Picture 3" descr="Image result for Monitoring and Evaluation">
            <a:extLst>
              <a:ext uri="{FF2B5EF4-FFF2-40B4-BE49-F238E27FC236}">
                <a16:creationId xmlns:a16="http://schemas.microsoft.com/office/drawing/2014/main" id="{C6C22557-DF82-4BF6-8BB6-D49ECD18A171}"/>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500034" y="1124744"/>
            <a:ext cx="8104413" cy="5328592"/>
          </a:xfrm>
          <a:prstGeom prst="rect">
            <a:avLst/>
          </a:prstGeom>
          <a:noFill/>
          <a:ln>
            <a:noFill/>
          </a:ln>
        </p:spPr>
      </p:pic>
    </p:spTree>
    <p:extLst>
      <p:ext uri="{BB962C8B-B14F-4D97-AF65-F5344CB8AC3E}">
        <p14:creationId xmlns:p14="http://schemas.microsoft.com/office/powerpoint/2010/main" val="4191675965"/>
      </p:ext>
    </p:extLst>
  </p:cSld>
  <p:clrMapOvr>
    <a:masterClrMapping/>
  </p:clrMapOvr>
  <p:transition spd="med">
    <p:cover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2" fill="hold" nodeType="afterEffect" nodePh="1">
                                  <p:stCondLst>
                                    <p:cond delay="0"/>
                                  </p:stCondLst>
                                  <p:endCondLst>
                                    <p:cond evt="begin" delay="0">
                                      <p:tn val="5"/>
                                    </p:cond>
                                  </p:endCondLst>
                                  <p:childTnLst>
                                    <p:set>
                                      <p:cBhvr>
                                        <p:cTn id="6" dur="1" fill="hold">
                                          <p:stCondLst>
                                            <p:cond delay="0"/>
                                          </p:stCondLst>
                                        </p:cTn>
                                        <p:tgtEl>
                                          <p:spTgt spid="7">
                                            <p:txEl>
                                              <p:pRg st="0" end="0"/>
                                            </p:txEl>
                                          </p:spTgt>
                                        </p:tgtEl>
                                        <p:attrNameLst>
                                          <p:attrName>style.visibility</p:attrName>
                                        </p:attrNameLst>
                                      </p:cBhvr>
                                      <p:to>
                                        <p:strVal val="visible"/>
                                      </p:to>
                                    </p:set>
                                    <p:anim calcmode="lin" valueType="num">
                                      <p:cBhvr additive="base">
                                        <p:cTn id="7" dur="2000" fill="hold"/>
                                        <p:tgtEl>
                                          <p:spTgt spid="7">
                                            <p:txEl>
                                              <p:pRg st="0" end="0"/>
                                            </p:txEl>
                                          </p:spTgt>
                                        </p:tgtEl>
                                        <p:attrNameLst>
                                          <p:attrName>ppt_x</p:attrName>
                                        </p:attrNameLst>
                                      </p:cBhvr>
                                      <p:tavLst>
                                        <p:tav tm="0">
                                          <p:val>
                                            <p:strVal val="0-#ppt_w/2"/>
                                          </p:val>
                                        </p:tav>
                                        <p:tav tm="100000">
                                          <p:val>
                                            <p:strVal val="#ppt_x"/>
                                          </p:val>
                                        </p:tav>
                                      </p:tavLst>
                                    </p:anim>
                                    <p:anim calcmode="lin" valueType="num">
                                      <p:cBhvr additive="base">
                                        <p:cTn id="8" dur="2000" fill="hold"/>
                                        <p:tgtEl>
                                          <p:spTgt spid="7">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500" b="1" dirty="0">
                <a:effectLst/>
              </a:rPr>
              <a:t>Monitoring &amp; </a:t>
            </a:r>
            <a:r>
              <a:rPr lang="en-US" sz="4500" b="1" dirty="0" err="1">
                <a:effectLst/>
              </a:rPr>
              <a:t>Evaluasi</a:t>
            </a:r>
            <a:r>
              <a:rPr lang="en-US" sz="4500" b="1" dirty="0">
                <a:effectLst/>
              </a:rPr>
              <a:t> </a:t>
            </a:r>
            <a:r>
              <a:rPr lang="en-US" sz="4500" b="1" dirty="0" err="1">
                <a:effectLst/>
              </a:rPr>
              <a:t>Kegiatan</a:t>
            </a:r>
            <a:endParaRPr lang="id-ID" sz="4500" dirty="0"/>
          </a:p>
        </p:txBody>
      </p:sp>
      <p:sp>
        <p:nvSpPr>
          <p:cNvPr id="7" name="Rectangle 2"/>
          <p:cNvSpPr>
            <a:spLocks noChangeArrowheads="1"/>
          </p:cNvSpPr>
          <p:nvPr/>
        </p:nvSpPr>
        <p:spPr bwMode="auto">
          <a:xfrm>
            <a:off x="318780" y="1124744"/>
            <a:ext cx="8429684" cy="5112568"/>
          </a:xfrm>
          <a:prstGeom prst="rect">
            <a:avLst/>
          </a:prstGeom>
          <a:noFill/>
          <a:ln w="9525">
            <a:noFill/>
            <a:miter lim="800000"/>
            <a:headEnd/>
            <a:tailEnd/>
          </a:ln>
          <a:effectLst/>
        </p:spPr>
        <p:txBody>
          <a:bodyPr lIns="92075" tIns="46038" rIns="92075" bIns="46038"/>
          <a:lstStyle/>
          <a:p>
            <a:r>
              <a:rPr lang="en-US" sz="3600" dirty="0" err="1"/>
              <a:t>Menurut</a:t>
            </a:r>
            <a:r>
              <a:rPr lang="en-US" sz="3600" dirty="0"/>
              <a:t> Baskin (1997)</a:t>
            </a:r>
          </a:p>
          <a:p>
            <a:endParaRPr lang="en-US" sz="1000" dirty="0"/>
          </a:p>
          <a:p>
            <a:r>
              <a:rPr lang="en-US" sz="3600" dirty="0"/>
              <a:t>Although presented last, evaluation is not the final stage of the public relations process. In practice, evaluation is frequently the beginning of a new effort. The research function overlaps the planning, action, and evaluation functions. It is an interdependent process that, once set in motion, has no beginning or end. </a:t>
            </a:r>
          </a:p>
        </p:txBody>
      </p:sp>
    </p:spTree>
    <p:extLst>
      <p:ext uri="{BB962C8B-B14F-4D97-AF65-F5344CB8AC3E}">
        <p14:creationId xmlns:p14="http://schemas.microsoft.com/office/powerpoint/2010/main" val="415922361"/>
      </p:ext>
    </p:extLst>
  </p:cSld>
  <p:clrMapOvr>
    <a:masterClrMapping/>
  </p:clrMapOvr>
  <p:transition spd="med">
    <p:cover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2" fill="hold" nodeType="after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 calcmode="lin" valueType="num">
                                      <p:cBhvr additive="base">
                                        <p:cTn id="7" dur="2000" fill="hold"/>
                                        <p:tgtEl>
                                          <p:spTgt spid="7">
                                            <p:txEl>
                                              <p:pRg st="0" end="0"/>
                                            </p:txEl>
                                          </p:spTgt>
                                        </p:tgtEl>
                                        <p:attrNameLst>
                                          <p:attrName>ppt_x</p:attrName>
                                        </p:attrNameLst>
                                      </p:cBhvr>
                                      <p:tavLst>
                                        <p:tav tm="0">
                                          <p:val>
                                            <p:strVal val="0-#ppt_w/2"/>
                                          </p:val>
                                        </p:tav>
                                        <p:tav tm="100000">
                                          <p:val>
                                            <p:strVal val="#ppt_x"/>
                                          </p:val>
                                        </p:tav>
                                      </p:tavLst>
                                    </p:anim>
                                    <p:anim calcmode="lin" valueType="num">
                                      <p:cBhvr additive="base">
                                        <p:cTn id="8" dur="2000" fill="hold"/>
                                        <p:tgtEl>
                                          <p:spTgt spid="7">
                                            <p:txEl>
                                              <p:pRg st="0" end="0"/>
                                            </p:txEl>
                                          </p:spTgt>
                                        </p:tgtEl>
                                        <p:attrNameLst>
                                          <p:attrName>ppt_y</p:attrName>
                                        </p:attrNameLst>
                                      </p:cBhvr>
                                      <p:tavLst>
                                        <p:tav tm="0">
                                          <p:val>
                                            <p:strVal val="1+#ppt_h/2"/>
                                          </p:val>
                                        </p:tav>
                                        <p:tav tm="100000">
                                          <p:val>
                                            <p:strVal val="#ppt_y"/>
                                          </p:val>
                                        </p:tav>
                                      </p:tavLst>
                                    </p:anim>
                                  </p:childTnLst>
                                </p:cTn>
                              </p:par>
                            </p:childTnLst>
                          </p:cTn>
                        </p:par>
                        <p:par>
                          <p:cTn id="9" fill="hold">
                            <p:stCondLst>
                              <p:cond delay="2000"/>
                            </p:stCondLst>
                            <p:childTnLst>
                              <p:par>
                                <p:cTn id="10" presetID="2" presetClass="entr" presetSubtype="12" fill="hold" nodeType="afterEffect">
                                  <p:stCondLst>
                                    <p:cond delay="0"/>
                                  </p:stCondLst>
                                  <p:childTnLst>
                                    <p:set>
                                      <p:cBhvr>
                                        <p:cTn id="11" dur="1" fill="hold">
                                          <p:stCondLst>
                                            <p:cond delay="0"/>
                                          </p:stCondLst>
                                        </p:cTn>
                                        <p:tgtEl>
                                          <p:spTgt spid="7">
                                            <p:txEl>
                                              <p:pRg st="2" end="2"/>
                                            </p:txEl>
                                          </p:spTgt>
                                        </p:tgtEl>
                                        <p:attrNameLst>
                                          <p:attrName>style.visibility</p:attrName>
                                        </p:attrNameLst>
                                      </p:cBhvr>
                                      <p:to>
                                        <p:strVal val="visible"/>
                                      </p:to>
                                    </p:set>
                                    <p:anim calcmode="lin" valueType="num">
                                      <p:cBhvr additive="base">
                                        <p:cTn id="12" dur="2000" fill="hold"/>
                                        <p:tgtEl>
                                          <p:spTgt spid="7">
                                            <p:txEl>
                                              <p:pRg st="2" end="2"/>
                                            </p:txEl>
                                          </p:spTgt>
                                        </p:tgtEl>
                                        <p:attrNameLst>
                                          <p:attrName>ppt_x</p:attrName>
                                        </p:attrNameLst>
                                      </p:cBhvr>
                                      <p:tavLst>
                                        <p:tav tm="0">
                                          <p:val>
                                            <p:strVal val="0-#ppt_w/2"/>
                                          </p:val>
                                        </p:tav>
                                        <p:tav tm="100000">
                                          <p:val>
                                            <p:strVal val="#ppt_x"/>
                                          </p:val>
                                        </p:tav>
                                      </p:tavLst>
                                    </p:anim>
                                    <p:anim calcmode="lin" valueType="num">
                                      <p:cBhvr additive="base">
                                        <p:cTn id="13" dur="2000" fill="hold"/>
                                        <p:tgtEl>
                                          <p:spTgt spid="7">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500" b="1" dirty="0">
                <a:effectLst/>
              </a:rPr>
              <a:t>Monitoring &amp; </a:t>
            </a:r>
            <a:r>
              <a:rPr lang="en-US" sz="4500" b="1" dirty="0" err="1">
                <a:effectLst/>
              </a:rPr>
              <a:t>Evaluasi</a:t>
            </a:r>
            <a:r>
              <a:rPr lang="en-US" sz="4500" b="1" dirty="0">
                <a:effectLst/>
              </a:rPr>
              <a:t> </a:t>
            </a:r>
            <a:r>
              <a:rPr lang="en-US" sz="4500" b="1" dirty="0" err="1">
                <a:effectLst/>
              </a:rPr>
              <a:t>Kegiatan</a:t>
            </a:r>
            <a:endParaRPr lang="id-ID" sz="4500" dirty="0"/>
          </a:p>
        </p:txBody>
      </p:sp>
      <p:sp>
        <p:nvSpPr>
          <p:cNvPr id="7" name="Rectangle 2"/>
          <p:cNvSpPr>
            <a:spLocks noChangeArrowheads="1"/>
          </p:cNvSpPr>
          <p:nvPr/>
        </p:nvSpPr>
        <p:spPr bwMode="auto">
          <a:xfrm>
            <a:off x="318780" y="1124744"/>
            <a:ext cx="8429684" cy="5112568"/>
          </a:xfrm>
          <a:prstGeom prst="rect">
            <a:avLst/>
          </a:prstGeom>
          <a:noFill/>
          <a:ln w="9525">
            <a:noFill/>
            <a:miter lim="800000"/>
            <a:headEnd/>
            <a:tailEnd/>
          </a:ln>
          <a:effectLst/>
        </p:spPr>
        <p:txBody>
          <a:bodyPr lIns="92075" tIns="46038" rIns="92075" bIns="46038"/>
          <a:lstStyle/>
          <a:p>
            <a:r>
              <a:rPr lang="en-US" sz="3200" dirty="0" err="1"/>
              <a:t>Menurut</a:t>
            </a:r>
            <a:r>
              <a:rPr lang="en-US" sz="3200" dirty="0"/>
              <a:t> Newsom (2004)</a:t>
            </a:r>
          </a:p>
          <a:p>
            <a:endParaRPr lang="en-US" sz="1000" dirty="0"/>
          </a:p>
          <a:p>
            <a:r>
              <a:rPr lang="en-US" sz="3200" dirty="0"/>
              <a:t>Anytime you consider a public relations plan, you should closely examine everything that can go wrong. Looking at these possibilities early on might prevent some missteps in the planning process. You also need to examine the possibility that some unexplored areas or opportunities exist. Then you have to make a decision about cost and time to determine how critical the missing information is. </a:t>
            </a:r>
          </a:p>
          <a:p>
            <a:r>
              <a:rPr lang="en-US" dirty="0"/>
              <a:t> </a:t>
            </a:r>
            <a:endParaRPr lang="en-US" sz="1200" dirty="0"/>
          </a:p>
        </p:txBody>
      </p:sp>
    </p:spTree>
    <p:extLst>
      <p:ext uri="{BB962C8B-B14F-4D97-AF65-F5344CB8AC3E}">
        <p14:creationId xmlns:p14="http://schemas.microsoft.com/office/powerpoint/2010/main" val="3065277309"/>
      </p:ext>
    </p:extLst>
  </p:cSld>
  <p:clrMapOvr>
    <a:masterClrMapping/>
  </p:clrMapOvr>
  <p:transition spd="med">
    <p:cover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2" fill="hold" nodeType="after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 calcmode="lin" valueType="num">
                                      <p:cBhvr additive="base">
                                        <p:cTn id="7" dur="2000" fill="hold"/>
                                        <p:tgtEl>
                                          <p:spTgt spid="7">
                                            <p:txEl>
                                              <p:pRg st="0" end="0"/>
                                            </p:txEl>
                                          </p:spTgt>
                                        </p:tgtEl>
                                        <p:attrNameLst>
                                          <p:attrName>ppt_x</p:attrName>
                                        </p:attrNameLst>
                                      </p:cBhvr>
                                      <p:tavLst>
                                        <p:tav tm="0">
                                          <p:val>
                                            <p:strVal val="0-#ppt_w/2"/>
                                          </p:val>
                                        </p:tav>
                                        <p:tav tm="100000">
                                          <p:val>
                                            <p:strVal val="#ppt_x"/>
                                          </p:val>
                                        </p:tav>
                                      </p:tavLst>
                                    </p:anim>
                                    <p:anim calcmode="lin" valueType="num">
                                      <p:cBhvr additive="base">
                                        <p:cTn id="8" dur="2000" fill="hold"/>
                                        <p:tgtEl>
                                          <p:spTgt spid="7">
                                            <p:txEl>
                                              <p:pRg st="0" end="0"/>
                                            </p:txEl>
                                          </p:spTgt>
                                        </p:tgtEl>
                                        <p:attrNameLst>
                                          <p:attrName>ppt_y</p:attrName>
                                        </p:attrNameLst>
                                      </p:cBhvr>
                                      <p:tavLst>
                                        <p:tav tm="0">
                                          <p:val>
                                            <p:strVal val="1+#ppt_h/2"/>
                                          </p:val>
                                        </p:tav>
                                        <p:tav tm="100000">
                                          <p:val>
                                            <p:strVal val="#ppt_y"/>
                                          </p:val>
                                        </p:tav>
                                      </p:tavLst>
                                    </p:anim>
                                  </p:childTnLst>
                                </p:cTn>
                              </p:par>
                            </p:childTnLst>
                          </p:cTn>
                        </p:par>
                        <p:par>
                          <p:cTn id="9" fill="hold">
                            <p:stCondLst>
                              <p:cond delay="2000"/>
                            </p:stCondLst>
                            <p:childTnLst>
                              <p:par>
                                <p:cTn id="10" presetID="2" presetClass="entr" presetSubtype="12" fill="hold" nodeType="afterEffect">
                                  <p:stCondLst>
                                    <p:cond delay="0"/>
                                  </p:stCondLst>
                                  <p:childTnLst>
                                    <p:set>
                                      <p:cBhvr>
                                        <p:cTn id="11" dur="1" fill="hold">
                                          <p:stCondLst>
                                            <p:cond delay="0"/>
                                          </p:stCondLst>
                                        </p:cTn>
                                        <p:tgtEl>
                                          <p:spTgt spid="7">
                                            <p:txEl>
                                              <p:pRg st="2" end="2"/>
                                            </p:txEl>
                                          </p:spTgt>
                                        </p:tgtEl>
                                        <p:attrNameLst>
                                          <p:attrName>style.visibility</p:attrName>
                                        </p:attrNameLst>
                                      </p:cBhvr>
                                      <p:to>
                                        <p:strVal val="visible"/>
                                      </p:to>
                                    </p:set>
                                    <p:anim calcmode="lin" valueType="num">
                                      <p:cBhvr additive="base">
                                        <p:cTn id="12" dur="2000" fill="hold"/>
                                        <p:tgtEl>
                                          <p:spTgt spid="7">
                                            <p:txEl>
                                              <p:pRg st="2" end="2"/>
                                            </p:txEl>
                                          </p:spTgt>
                                        </p:tgtEl>
                                        <p:attrNameLst>
                                          <p:attrName>ppt_x</p:attrName>
                                        </p:attrNameLst>
                                      </p:cBhvr>
                                      <p:tavLst>
                                        <p:tav tm="0">
                                          <p:val>
                                            <p:strVal val="0-#ppt_w/2"/>
                                          </p:val>
                                        </p:tav>
                                        <p:tav tm="100000">
                                          <p:val>
                                            <p:strVal val="#ppt_x"/>
                                          </p:val>
                                        </p:tav>
                                      </p:tavLst>
                                    </p:anim>
                                    <p:anim calcmode="lin" valueType="num">
                                      <p:cBhvr additive="base">
                                        <p:cTn id="13" dur="2000" fill="hold"/>
                                        <p:tgtEl>
                                          <p:spTgt spid="7">
                                            <p:txEl>
                                              <p:pRg st="2" end="2"/>
                                            </p:txEl>
                                          </p:spTgt>
                                        </p:tgtEl>
                                        <p:attrNameLst>
                                          <p:attrName>ppt_y</p:attrName>
                                        </p:attrNameLst>
                                      </p:cBhvr>
                                      <p:tavLst>
                                        <p:tav tm="0">
                                          <p:val>
                                            <p:strVal val="1+#ppt_h/2"/>
                                          </p:val>
                                        </p:tav>
                                        <p:tav tm="100000">
                                          <p:val>
                                            <p:strVal val="#ppt_y"/>
                                          </p:val>
                                        </p:tav>
                                      </p:tavLst>
                                    </p:anim>
                                  </p:childTnLst>
                                </p:cTn>
                              </p:par>
                            </p:childTnLst>
                          </p:cTn>
                        </p:par>
                        <p:par>
                          <p:cTn id="14" fill="hold">
                            <p:stCondLst>
                              <p:cond delay="4000"/>
                            </p:stCondLst>
                            <p:childTnLst>
                              <p:par>
                                <p:cTn id="15" presetID="2" presetClass="entr" presetSubtype="12" fill="hold" nodeType="afterEffect">
                                  <p:stCondLst>
                                    <p:cond delay="0"/>
                                  </p:stCondLst>
                                  <p:childTnLst>
                                    <p:set>
                                      <p:cBhvr>
                                        <p:cTn id="16" dur="1" fill="hold">
                                          <p:stCondLst>
                                            <p:cond delay="0"/>
                                          </p:stCondLst>
                                        </p:cTn>
                                        <p:tgtEl>
                                          <p:spTgt spid="7">
                                            <p:txEl>
                                              <p:pRg st="3" end="3"/>
                                            </p:txEl>
                                          </p:spTgt>
                                        </p:tgtEl>
                                        <p:attrNameLst>
                                          <p:attrName>style.visibility</p:attrName>
                                        </p:attrNameLst>
                                      </p:cBhvr>
                                      <p:to>
                                        <p:strVal val="visible"/>
                                      </p:to>
                                    </p:set>
                                    <p:anim calcmode="lin" valueType="num">
                                      <p:cBhvr additive="base">
                                        <p:cTn id="17" dur="2000" fill="hold"/>
                                        <p:tgtEl>
                                          <p:spTgt spid="7">
                                            <p:txEl>
                                              <p:pRg st="3" end="3"/>
                                            </p:txEl>
                                          </p:spTgt>
                                        </p:tgtEl>
                                        <p:attrNameLst>
                                          <p:attrName>ppt_x</p:attrName>
                                        </p:attrNameLst>
                                      </p:cBhvr>
                                      <p:tavLst>
                                        <p:tav tm="0">
                                          <p:val>
                                            <p:strVal val="0-#ppt_w/2"/>
                                          </p:val>
                                        </p:tav>
                                        <p:tav tm="100000">
                                          <p:val>
                                            <p:strVal val="#ppt_x"/>
                                          </p:val>
                                        </p:tav>
                                      </p:tavLst>
                                    </p:anim>
                                    <p:anim calcmode="lin" valueType="num">
                                      <p:cBhvr additive="base">
                                        <p:cTn id="18" dur="2000" fill="hold"/>
                                        <p:tgtEl>
                                          <p:spTgt spid="7">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500" b="1" dirty="0">
                <a:effectLst/>
              </a:rPr>
              <a:t>Monitoring &amp; </a:t>
            </a:r>
            <a:r>
              <a:rPr lang="en-US" sz="4500" b="1" dirty="0" err="1">
                <a:effectLst/>
              </a:rPr>
              <a:t>Evaluasi</a:t>
            </a:r>
            <a:r>
              <a:rPr lang="en-US" sz="4500" b="1" dirty="0">
                <a:effectLst/>
              </a:rPr>
              <a:t> </a:t>
            </a:r>
            <a:r>
              <a:rPr lang="en-US" sz="4500" b="1" dirty="0" err="1">
                <a:effectLst/>
              </a:rPr>
              <a:t>Kegiatan</a:t>
            </a:r>
            <a:endParaRPr lang="id-ID" sz="4500" dirty="0"/>
          </a:p>
        </p:txBody>
      </p:sp>
      <p:sp>
        <p:nvSpPr>
          <p:cNvPr id="7" name="Rectangle 2"/>
          <p:cNvSpPr>
            <a:spLocks noChangeArrowheads="1"/>
          </p:cNvSpPr>
          <p:nvPr/>
        </p:nvSpPr>
        <p:spPr bwMode="auto">
          <a:xfrm>
            <a:off x="318780" y="1124744"/>
            <a:ext cx="8429684" cy="5112568"/>
          </a:xfrm>
          <a:prstGeom prst="rect">
            <a:avLst/>
          </a:prstGeom>
          <a:noFill/>
          <a:ln w="9525">
            <a:noFill/>
            <a:miter lim="800000"/>
            <a:headEnd/>
            <a:tailEnd/>
          </a:ln>
          <a:effectLst/>
        </p:spPr>
        <p:txBody>
          <a:bodyPr lIns="92075" tIns="46038" rIns="92075" bIns="46038"/>
          <a:lstStyle/>
          <a:p>
            <a:r>
              <a:rPr lang="en-US" sz="3000" dirty="0" err="1"/>
              <a:t>Menurut</a:t>
            </a:r>
            <a:r>
              <a:rPr lang="en-US" sz="3000" dirty="0"/>
              <a:t> Anna (2003) proses </a:t>
            </a:r>
            <a:r>
              <a:rPr lang="en-US" sz="3000" dirty="0" err="1"/>
              <a:t>evaluasi</a:t>
            </a:r>
            <a:r>
              <a:rPr lang="en-US" sz="3000" dirty="0"/>
              <a:t> </a:t>
            </a:r>
            <a:r>
              <a:rPr lang="en-US" sz="3000" dirty="0" err="1"/>
              <a:t>ini</a:t>
            </a:r>
            <a:r>
              <a:rPr lang="en-US" sz="3000" dirty="0"/>
              <a:t> </a:t>
            </a:r>
            <a:r>
              <a:rPr lang="en-US" sz="3000" dirty="0" err="1"/>
              <a:t>sangat</a:t>
            </a:r>
            <a:r>
              <a:rPr lang="en-US" sz="3000" dirty="0"/>
              <a:t> </a:t>
            </a:r>
            <a:r>
              <a:rPr lang="en-US" sz="3000" dirty="0" err="1"/>
              <a:t>penting</a:t>
            </a:r>
            <a:r>
              <a:rPr lang="en-US" sz="3000" dirty="0"/>
              <a:t> </a:t>
            </a:r>
            <a:r>
              <a:rPr lang="en-US" sz="3000" dirty="0" err="1"/>
              <a:t>karena</a:t>
            </a:r>
            <a:r>
              <a:rPr lang="en-US" sz="3000" dirty="0"/>
              <a:t> </a:t>
            </a:r>
            <a:r>
              <a:rPr lang="en-US" sz="3000" dirty="0" err="1"/>
              <a:t>evaluasi</a:t>
            </a:r>
            <a:r>
              <a:rPr lang="en-US" sz="3000" dirty="0"/>
              <a:t> </a:t>
            </a:r>
            <a:r>
              <a:rPr lang="en-US" sz="3000" dirty="0" err="1"/>
              <a:t>membuat</a:t>
            </a:r>
            <a:r>
              <a:rPr lang="en-US" sz="3000" dirty="0"/>
              <a:t> </a:t>
            </a:r>
            <a:r>
              <a:rPr lang="en-US" sz="3000" dirty="0" err="1"/>
              <a:t>praktisi</a:t>
            </a:r>
            <a:r>
              <a:rPr lang="en-US" sz="3000" dirty="0"/>
              <a:t> </a:t>
            </a:r>
            <a:r>
              <a:rPr lang="en-US" sz="3000" dirty="0" err="1"/>
              <a:t>selalu</a:t>
            </a:r>
            <a:r>
              <a:rPr lang="en-US" sz="3000" dirty="0"/>
              <a:t> </a:t>
            </a:r>
            <a:r>
              <a:rPr lang="en-US" sz="3000" dirty="0" err="1"/>
              <a:t>fokus</a:t>
            </a:r>
            <a:r>
              <a:rPr lang="en-US" sz="3000" dirty="0"/>
              <a:t> </a:t>
            </a:r>
            <a:r>
              <a:rPr lang="en-US" sz="3000" dirty="0" err="1"/>
              <a:t>terdap</a:t>
            </a:r>
            <a:r>
              <a:rPr lang="en-US" sz="3000" dirty="0"/>
              <a:t> proses yang </a:t>
            </a:r>
            <a:r>
              <a:rPr lang="en-US" sz="3000" dirty="0" err="1"/>
              <a:t>terjadi</a:t>
            </a:r>
            <a:r>
              <a:rPr lang="en-US" sz="3000" dirty="0"/>
              <a:t> </a:t>
            </a:r>
            <a:r>
              <a:rPr lang="en-US" sz="3000" dirty="0" err="1"/>
              <a:t>selama</a:t>
            </a:r>
            <a:r>
              <a:rPr lang="en-US" sz="3000" dirty="0"/>
              <a:t> program </a:t>
            </a:r>
            <a:r>
              <a:rPr lang="en-US" sz="3000" dirty="0" err="1"/>
              <a:t>humas</a:t>
            </a:r>
            <a:r>
              <a:rPr lang="en-US" sz="3000" dirty="0"/>
              <a:t> </a:t>
            </a:r>
            <a:r>
              <a:rPr lang="en-US" sz="3000" dirty="0" err="1"/>
              <a:t>berjalan</a:t>
            </a:r>
            <a:r>
              <a:rPr lang="en-US" sz="3000" dirty="0"/>
              <a:t>, </a:t>
            </a:r>
            <a:r>
              <a:rPr lang="en-US" sz="3000" dirty="0" err="1"/>
              <a:t>evaluasi</a:t>
            </a:r>
            <a:r>
              <a:rPr lang="en-US" sz="3000" dirty="0"/>
              <a:t> </a:t>
            </a:r>
            <a:r>
              <a:rPr lang="en-US" sz="3000" dirty="0" err="1"/>
              <a:t>dapat</a:t>
            </a:r>
            <a:r>
              <a:rPr lang="en-US" sz="3000" dirty="0"/>
              <a:t> </a:t>
            </a:r>
            <a:r>
              <a:rPr lang="en-US" sz="3000" dirty="0" err="1"/>
              <a:t>menunjukan</a:t>
            </a:r>
            <a:r>
              <a:rPr lang="en-US" sz="3000" dirty="0"/>
              <a:t> </a:t>
            </a:r>
            <a:r>
              <a:rPr lang="en-US" sz="3000" dirty="0" err="1"/>
              <a:t>keefektifan</a:t>
            </a:r>
            <a:r>
              <a:rPr lang="en-US" sz="3000" dirty="0"/>
              <a:t> </a:t>
            </a:r>
            <a:r>
              <a:rPr lang="en-US" sz="3000" dirty="0" err="1"/>
              <a:t>dari</a:t>
            </a:r>
            <a:r>
              <a:rPr lang="en-US" sz="3000" dirty="0"/>
              <a:t> </a:t>
            </a:r>
            <a:r>
              <a:rPr lang="en-US" sz="3000" dirty="0" err="1"/>
              <a:t>sebuah</a:t>
            </a:r>
            <a:r>
              <a:rPr lang="en-US" sz="3000" dirty="0"/>
              <a:t> program dan </a:t>
            </a:r>
            <a:r>
              <a:rPr lang="en-US" sz="3000" dirty="0" err="1"/>
              <a:t>memastikan</a:t>
            </a:r>
            <a:r>
              <a:rPr lang="en-US" sz="3000" dirty="0"/>
              <a:t> </a:t>
            </a:r>
            <a:r>
              <a:rPr lang="en-US" sz="3000" dirty="0" err="1"/>
              <a:t>bahwa</a:t>
            </a:r>
            <a:r>
              <a:rPr lang="en-US" sz="3000" dirty="0"/>
              <a:t> </a:t>
            </a:r>
            <a:r>
              <a:rPr lang="en-US" sz="3000" dirty="0" err="1"/>
              <a:t>biaya</a:t>
            </a:r>
            <a:r>
              <a:rPr lang="en-US" sz="3000" dirty="0"/>
              <a:t> yang </a:t>
            </a:r>
            <a:r>
              <a:rPr lang="en-US" sz="3000" dirty="0" err="1"/>
              <a:t>dikeluarkan</a:t>
            </a:r>
            <a:r>
              <a:rPr lang="en-US" sz="3000" dirty="0"/>
              <a:t> </a:t>
            </a:r>
            <a:r>
              <a:rPr lang="en-US" sz="3000" dirty="0" err="1"/>
              <a:t>itu</a:t>
            </a:r>
            <a:r>
              <a:rPr lang="en-US" sz="3000" dirty="0"/>
              <a:t> </a:t>
            </a:r>
            <a:r>
              <a:rPr lang="en-US" sz="3000" dirty="0" err="1"/>
              <a:t>efisien</a:t>
            </a:r>
            <a:r>
              <a:rPr lang="en-US" sz="3000" dirty="0"/>
              <a:t>, </a:t>
            </a:r>
            <a:r>
              <a:rPr lang="en-US" sz="3000" dirty="0" err="1"/>
              <a:t>evaluasi</a:t>
            </a:r>
            <a:r>
              <a:rPr lang="en-US" sz="3000" dirty="0"/>
              <a:t> juga </a:t>
            </a:r>
            <a:r>
              <a:rPr lang="en-US" sz="3000" dirty="0" err="1"/>
              <a:t>dapat</a:t>
            </a:r>
            <a:r>
              <a:rPr lang="en-US" sz="3000" dirty="0"/>
              <a:t> </a:t>
            </a:r>
            <a:r>
              <a:rPr lang="en-US" sz="3000" dirty="0" err="1"/>
              <a:t>mendorong</a:t>
            </a:r>
            <a:r>
              <a:rPr lang="en-US" sz="3000" dirty="0"/>
              <a:t> </a:t>
            </a:r>
            <a:r>
              <a:rPr lang="en-US" sz="3000" dirty="0" err="1"/>
              <a:t>manajemen</a:t>
            </a:r>
            <a:r>
              <a:rPr lang="en-US" sz="3000" dirty="0"/>
              <a:t> yang </a:t>
            </a:r>
            <a:r>
              <a:rPr lang="en-US" sz="3000" dirty="0" err="1"/>
              <a:t>baik</a:t>
            </a:r>
            <a:r>
              <a:rPr lang="en-US" sz="3000" dirty="0"/>
              <a:t> (</a:t>
            </a:r>
            <a:r>
              <a:rPr lang="en-US" sz="3000" dirty="0" err="1"/>
              <a:t>membuat</a:t>
            </a:r>
            <a:r>
              <a:rPr lang="en-US" sz="3000" dirty="0"/>
              <a:t> </a:t>
            </a:r>
            <a:r>
              <a:rPr lang="en-US" sz="3000" dirty="0" err="1"/>
              <a:t>beberapa</a:t>
            </a:r>
            <a:r>
              <a:rPr lang="en-US" sz="3000" dirty="0"/>
              <a:t> </a:t>
            </a:r>
            <a:r>
              <a:rPr lang="en-US" sz="3000" dirty="0" err="1"/>
              <a:t>tindakan</a:t>
            </a:r>
            <a:r>
              <a:rPr lang="en-US" sz="3000" dirty="0"/>
              <a:t> yang </a:t>
            </a:r>
            <a:r>
              <a:rPr lang="en-US" sz="3000" dirty="0" err="1"/>
              <a:t>dapat</a:t>
            </a:r>
            <a:r>
              <a:rPr lang="en-US" sz="3000" dirty="0"/>
              <a:t> </a:t>
            </a:r>
            <a:r>
              <a:rPr lang="en-US" sz="3000" dirty="0" err="1"/>
              <a:t>dilakukan</a:t>
            </a:r>
            <a:r>
              <a:rPr lang="en-US" sz="3000" dirty="0"/>
              <a:t> </a:t>
            </a:r>
            <a:r>
              <a:rPr lang="en-US" sz="3000" dirty="0" err="1"/>
              <a:t>bila</a:t>
            </a:r>
            <a:r>
              <a:rPr lang="en-US" sz="3000" dirty="0"/>
              <a:t> </a:t>
            </a:r>
            <a:r>
              <a:rPr lang="en-US" sz="3000" dirty="0" err="1"/>
              <a:t>hal</a:t>
            </a:r>
            <a:r>
              <a:rPr lang="en-US" sz="3000" dirty="0"/>
              <a:t> </a:t>
            </a:r>
            <a:r>
              <a:rPr lang="en-US" sz="3000" dirty="0" err="1"/>
              <a:t>buruk</a:t>
            </a:r>
            <a:r>
              <a:rPr lang="en-US" sz="3000" dirty="0"/>
              <a:t> yang </a:t>
            </a:r>
            <a:r>
              <a:rPr lang="en-US" sz="3000" dirty="0" err="1"/>
              <a:t>akan</a:t>
            </a:r>
            <a:r>
              <a:rPr lang="en-US" sz="3000" dirty="0"/>
              <a:t> </a:t>
            </a:r>
            <a:r>
              <a:rPr lang="en-US" sz="3000" dirty="0" err="1"/>
              <a:t>terjadi</a:t>
            </a:r>
            <a:r>
              <a:rPr lang="en-US" sz="3000" dirty="0"/>
              <a:t>).  </a:t>
            </a:r>
            <a:r>
              <a:rPr lang="en-US" sz="3000" dirty="0" err="1"/>
              <a:t>Keuntungan-keuntungan</a:t>
            </a:r>
            <a:r>
              <a:rPr lang="en-US" sz="3000" dirty="0"/>
              <a:t> yang </a:t>
            </a:r>
            <a:r>
              <a:rPr lang="en-US" sz="3000" dirty="0" err="1"/>
              <a:t>dihasilkan</a:t>
            </a:r>
            <a:r>
              <a:rPr lang="en-US" sz="3000" dirty="0"/>
              <a:t> </a:t>
            </a:r>
            <a:r>
              <a:rPr lang="en-US" sz="3000" dirty="0" err="1"/>
              <a:t>dari</a:t>
            </a:r>
            <a:r>
              <a:rPr lang="en-US" sz="3000" dirty="0"/>
              <a:t> proses </a:t>
            </a:r>
            <a:r>
              <a:rPr lang="en-US" sz="3000" dirty="0" err="1"/>
              <a:t>evaluasi</a:t>
            </a:r>
            <a:r>
              <a:rPr lang="en-US" sz="3000" dirty="0"/>
              <a:t> </a:t>
            </a:r>
            <a:r>
              <a:rPr lang="en-US" sz="3000" dirty="0" err="1"/>
              <a:t>tersebut</a:t>
            </a:r>
            <a:r>
              <a:rPr lang="en-US" sz="3000" dirty="0"/>
              <a:t> </a:t>
            </a:r>
            <a:r>
              <a:rPr lang="en-US" sz="3000" dirty="0" err="1"/>
              <a:t>akan</a:t>
            </a:r>
            <a:r>
              <a:rPr lang="en-US" sz="3000" dirty="0"/>
              <a:t> </a:t>
            </a:r>
            <a:r>
              <a:rPr lang="en-US" sz="3000" dirty="0" err="1"/>
              <a:t>mengarahkan</a:t>
            </a:r>
            <a:r>
              <a:rPr lang="en-US" sz="3000" dirty="0"/>
              <a:t> </a:t>
            </a:r>
            <a:r>
              <a:rPr lang="en-US" sz="3000" dirty="0" err="1"/>
              <a:t>praktisi</a:t>
            </a:r>
            <a:r>
              <a:rPr lang="en-US" sz="3000" dirty="0"/>
              <a:t> </a:t>
            </a:r>
            <a:r>
              <a:rPr lang="en-US" sz="3000" dirty="0" err="1"/>
              <a:t>humas</a:t>
            </a:r>
            <a:r>
              <a:rPr lang="en-US" sz="3000" dirty="0"/>
              <a:t> pada </a:t>
            </a:r>
            <a:r>
              <a:rPr lang="en-US" sz="3000" dirty="0" err="1"/>
              <a:t>kesuksesan</a:t>
            </a:r>
            <a:r>
              <a:rPr lang="en-US" sz="3000" dirty="0"/>
              <a:t> program. </a:t>
            </a:r>
          </a:p>
        </p:txBody>
      </p:sp>
    </p:spTree>
    <p:extLst>
      <p:ext uri="{BB962C8B-B14F-4D97-AF65-F5344CB8AC3E}">
        <p14:creationId xmlns:p14="http://schemas.microsoft.com/office/powerpoint/2010/main" val="3525461405"/>
      </p:ext>
    </p:extLst>
  </p:cSld>
  <p:clrMapOvr>
    <a:masterClrMapping/>
  </p:clrMapOvr>
  <p:transition spd="med">
    <p:cover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2" fill="hold" nodeType="after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 calcmode="lin" valueType="num">
                                      <p:cBhvr additive="base">
                                        <p:cTn id="7" dur="2000" fill="hold"/>
                                        <p:tgtEl>
                                          <p:spTgt spid="7">
                                            <p:txEl>
                                              <p:pRg st="0" end="0"/>
                                            </p:txEl>
                                          </p:spTgt>
                                        </p:tgtEl>
                                        <p:attrNameLst>
                                          <p:attrName>ppt_x</p:attrName>
                                        </p:attrNameLst>
                                      </p:cBhvr>
                                      <p:tavLst>
                                        <p:tav tm="0">
                                          <p:val>
                                            <p:strVal val="0-#ppt_w/2"/>
                                          </p:val>
                                        </p:tav>
                                        <p:tav tm="100000">
                                          <p:val>
                                            <p:strVal val="#ppt_x"/>
                                          </p:val>
                                        </p:tav>
                                      </p:tavLst>
                                    </p:anim>
                                    <p:anim calcmode="lin" valueType="num">
                                      <p:cBhvr additive="base">
                                        <p:cTn id="8" dur="2000" fill="hold"/>
                                        <p:tgtEl>
                                          <p:spTgt spid="7">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600" b="1" dirty="0">
                <a:effectLst/>
              </a:rPr>
              <a:t>Monitoring &amp; </a:t>
            </a:r>
            <a:r>
              <a:rPr lang="en-US" sz="4600" b="1" dirty="0" err="1">
                <a:effectLst/>
              </a:rPr>
              <a:t>Evaluasi</a:t>
            </a:r>
            <a:r>
              <a:rPr lang="en-US" sz="4600" b="1" dirty="0">
                <a:effectLst/>
              </a:rPr>
              <a:t> </a:t>
            </a:r>
            <a:r>
              <a:rPr lang="en-US" sz="4600" b="1" dirty="0" err="1">
                <a:effectLst/>
              </a:rPr>
              <a:t>Kegiatan</a:t>
            </a:r>
            <a:endParaRPr lang="id-ID" sz="4600" dirty="0"/>
          </a:p>
        </p:txBody>
      </p:sp>
      <p:sp>
        <p:nvSpPr>
          <p:cNvPr id="7" name="Rectangle 2"/>
          <p:cNvSpPr>
            <a:spLocks noChangeArrowheads="1"/>
          </p:cNvSpPr>
          <p:nvPr/>
        </p:nvSpPr>
        <p:spPr bwMode="auto">
          <a:xfrm>
            <a:off x="318780" y="928670"/>
            <a:ext cx="8429684" cy="5308642"/>
          </a:xfrm>
          <a:prstGeom prst="rect">
            <a:avLst/>
          </a:prstGeom>
          <a:noFill/>
          <a:ln w="9525">
            <a:noFill/>
            <a:miter lim="800000"/>
            <a:headEnd/>
            <a:tailEnd/>
          </a:ln>
          <a:effectLst/>
        </p:spPr>
        <p:txBody>
          <a:bodyPr lIns="92075" tIns="46038" rIns="92075" bIns="46038"/>
          <a:lstStyle/>
          <a:p>
            <a:r>
              <a:rPr lang="en-US" sz="2600" dirty="0" err="1"/>
              <a:t>Sebagai</a:t>
            </a:r>
            <a:r>
              <a:rPr lang="en-US" sz="2600" dirty="0"/>
              <a:t> </a:t>
            </a:r>
            <a:r>
              <a:rPr lang="en-US" sz="2600" dirty="0" err="1"/>
              <a:t>contoh</a:t>
            </a:r>
            <a:r>
              <a:rPr lang="en-US" sz="2600" dirty="0"/>
              <a:t>, </a:t>
            </a:r>
            <a:r>
              <a:rPr lang="en-US" sz="2600" dirty="0" err="1"/>
              <a:t>evaluasi</a:t>
            </a:r>
            <a:r>
              <a:rPr lang="en-US" sz="2600" dirty="0"/>
              <a:t> </a:t>
            </a:r>
            <a:r>
              <a:rPr lang="en-US" sz="2600" dirty="0" err="1"/>
              <a:t>sederhana</a:t>
            </a:r>
            <a:r>
              <a:rPr lang="en-US" sz="2600" dirty="0"/>
              <a:t> </a:t>
            </a:r>
            <a:r>
              <a:rPr lang="en-US" sz="2600" dirty="0" err="1"/>
              <a:t>sebenarnya</a:t>
            </a:r>
            <a:r>
              <a:rPr lang="en-US" sz="2600" dirty="0"/>
              <a:t> </a:t>
            </a:r>
            <a:r>
              <a:rPr lang="en-US" sz="2600" dirty="0" err="1"/>
              <a:t>sudah</a:t>
            </a:r>
            <a:r>
              <a:rPr lang="en-US" sz="2600" dirty="0"/>
              <a:t> </a:t>
            </a:r>
            <a:r>
              <a:rPr lang="en-US" sz="2600" dirty="0" err="1"/>
              <a:t>dilakukan</a:t>
            </a:r>
            <a:r>
              <a:rPr lang="en-US" sz="2600" dirty="0"/>
              <a:t> </a:t>
            </a:r>
            <a:r>
              <a:rPr lang="en-US" sz="2600" dirty="0" err="1"/>
              <a:t>sejak</a:t>
            </a:r>
            <a:r>
              <a:rPr lang="en-US" sz="2600" dirty="0"/>
              <a:t> </a:t>
            </a:r>
            <a:r>
              <a:rPr lang="en-US" sz="2600" dirty="0" err="1"/>
              <a:t>profesi</a:t>
            </a:r>
            <a:r>
              <a:rPr lang="en-US" sz="2600" dirty="0"/>
              <a:t> </a:t>
            </a:r>
            <a:r>
              <a:rPr lang="en-US" sz="2600" dirty="0" err="1"/>
              <a:t>humas</a:t>
            </a:r>
            <a:r>
              <a:rPr lang="en-US" sz="2600" dirty="0"/>
              <a:t> </a:t>
            </a:r>
            <a:r>
              <a:rPr lang="en-US" sz="2600" dirty="0" err="1"/>
              <a:t>masih</a:t>
            </a:r>
            <a:r>
              <a:rPr lang="en-US" sz="2600" dirty="0"/>
              <a:t> </a:t>
            </a:r>
            <a:r>
              <a:rPr lang="en-US" sz="2600" dirty="0" err="1"/>
              <a:t>dikenal</a:t>
            </a:r>
            <a:r>
              <a:rPr lang="en-US" sz="2600" dirty="0"/>
              <a:t> </a:t>
            </a:r>
            <a:r>
              <a:rPr lang="en-US" sz="2600" dirty="0" err="1"/>
              <a:t>dengan</a:t>
            </a:r>
            <a:r>
              <a:rPr lang="en-US" sz="2600" dirty="0"/>
              <a:t> </a:t>
            </a:r>
            <a:r>
              <a:rPr lang="en-US" sz="2600" dirty="0" err="1"/>
              <a:t>sebutan</a:t>
            </a:r>
            <a:r>
              <a:rPr lang="en-US" sz="2600" dirty="0"/>
              <a:t> </a:t>
            </a:r>
            <a:r>
              <a:rPr lang="en-US" sz="2600" dirty="0" err="1"/>
              <a:t>publisitas</a:t>
            </a:r>
            <a:r>
              <a:rPr lang="en-US" sz="2600" dirty="0"/>
              <a:t> </a:t>
            </a:r>
            <a:r>
              <a:rPr lang="en-US" sz="2600" dirty="0" err="1"/>
              <a:t>dalam</a:t>
            </a:r>
            <a:r>
              <a:rPr lang="en-US" sz="2600" dirty="0"/>
              <a:t> </a:t>
            </a:r>
            <a:r>
              <a:rPr lang="en-US" sz="2600" dirty="0" err="1"/>
              <a:t>perkembangannya</a:t>
            </a:r>
            <a:r>
              <a:rPr lang="en-US" sz="2600" dirty="0"/>
              <a:t> di Amerika. Pada </a:t>
            </a:r>
            <a:r>
              <a:rPr lang="en-US" sz="2600" dirty="0" err="1"/>
              <a:t>saat</a:t>
            </a:r>
            <a:r>
              <a:rPr lang="en-US" sz="2600" dirty="0"/>
              <a:t> </a:t>
            </a:r>
            <a:r>
              <a:rPr lang="en-US" sz="2600" dirty="0" err="1"/>
              <a:t>itu</a:t>
            </a:r>
            <a:r>
              <a:rPr lang="en-US" sz="2600" dirty="0"/>
              <a:t> </a:t>
            </a:r>
            <a:r>
              <a:rPr lang="en-US" sz="2600" dirty="0" err="1"/>
              <a:t>seorang</a:t>
            </a:r>
            <a:r>
              <a:rPr lang="en-US" sz="2600" dirty="0"/>
              <a:t> </a:t>
            </a:r>
            <a:r>
              <a:rPr lang="en-US" sz="2600" dirty="0" err="1"/>
              <a:t>jurnalis</a:t>
            </a:r>
            <a:r>
              <a:rPr lang="en-US" sz="2600" dirty="0"/>
              <a:t> Ivy Lee </a:t>
            </a:r>
            <a:r>
              <a:rPr lang="en-US" sz="2600" dirty="0" err="1"/>
              <a:t>sudah</a:t>
            </a:r>
            <a:r>
              <a:rPr lang="en-US" sz="2600" dirty="0"/>
              <a:t> </a:t>
            </a:r>
            <a:r>
              <a:rPr lang="en-US" sz="2600" dirty="0" err="1"/>
              <a:t>mampu</a:t>
            </a:r>
            <a:r>
              <a:rPr lang="en-US" sz="2600" dirty="0"/>
              <a:t> </a:t>
            </a:r>
            <a:r>
              <a:rPr lang="en-US" sz="2600" dirty="0" err="1"/>
              <a:t>mengevaluasi</a:t>
            </a:r>
            <a:r>
              <a:rPr lang="en-US" sz="2600" dirty="0"/>
              <a:t> </a:t>
            </a:r>
            <a:r>
              <a:rPr lang="en-US" sz="2600" dirty="0" err="1"/>
              <a:t>situasi</a:t>
            </a:r>
            <a:r>
              <a:rPr lang="en-US" sz="2600" dirty="0"/>
              <a:t> pada </a:t>
            </a:r>
            <a:r>
              <a:rPr lang="en-US" sz="2600" dirty="0" err="1"/>
              <a:t>saat</a:t>
            </a:r>
            <a:r>
              <a:rPr lang="en-US" sz="2600" dirty="0"/>
              <a:t> </a:t>
            </a:r>
            <a:r>
              <a:rPr lang="en-US" sz="2600" dirty="0" err="1"/>
              <a:t>itu</a:t>
            </a:r>
            <a:r>
              <a:rPr lang="en-US" sz="2600" dirty="0"/>
              <a:t>. </a:t>
            </a:r>
            <a:r>
              <a:rPr lang="en-US" sz="2600" dirty="0" err="1"/>
              <a:t>Situasi</a:t>
            </a:r>
            <a:r>
              <a:rPr lang="en-US" sz="2600" dirty="0"/>
              <a:t> biro </a:t>
            </a:r>
            <a:r>
              <a:rPr lang="en-US" sz="2600" dirty="0" err="1"/>
              <a:t>publisitas</a:t>
            </a:r>
            <a:r>
              <a:rPr lang="en-US" sz="2600" dirty="0"/>
              <a:t> </a:t>
            </a:r>
            <a:r>
              <a:rPr lang="en-US" sz="2600" dirty="0" err="1"/>
              <a:t>saat</a:t>
            </a:r>
            <a:r>
              <a:rPr lang="en-US" sz="2600" dirty="0"/>
              <a:t> </a:t>
            </a:r>
            <a:r>
              <a:rPr lang="en-US" sz="2600" dirty="0" err="1"/>
              <a:t>itu</a:t>
            </a:r>
            <a:r>
              <a:rPr lang="en-US" sz="2600" dirty="0"/>
              <a:t> </a:t>
            </a:r>
            <a:r>
              <a:rPr lang="en-US" sz="2600" dirty="0" err="1"/>
              <a:t>sangat</a:t>
            </a:r>
            <a:r>
              <a:rPr lang="en-US" sz="2600" dirty="0"/>
              <a:t> </a:t>
            </a:r>
            <a:r>
              <a:rPr lang="en-US" sz="2600" dirty="0" err="1"/>
              <a:t>tidak</a:t>
            </a:r>
            <a:r>
              <a:rPr lang="en-US" sz="2600" dirty="0"/>
              <a:t> </a:t>
            </a:r>
            <a:r>
              <a:rPr lang="en-US" sz="2600" dirty="0" err="1"/>
              <a:t>sehat</a:t>
            </a:r>
            <a:r>
              <a:rPr lang="en-US" sz="2600" dirty="0"/>
              <a:t> </a:t>
            </a:r>
            <a:r>
              <a:rPr lang="en-US" sz="2600" dirty="0" err="1"/>
              <a:t>karena</a:t>
            </a:r>
            <a:r>
              <a:rPr lang="en-US" sz="2600" dirty="0"/>
              <a:t> biro-biro </a:t>
            </a:r>
            <a:r>
              <a:rPr lang="en-US" sz="2600" dirty="0" err="1"/>
              <a:t>publisitas</a:t>
            </a:r>
            <a:r>
              <a:rPr lang="en-US" sz="2600" dirty="0"/>
              <a:t> pada </a:t>
            </a:r>
            <a:r>
              <a:rPr lang="en-US" sz="2600" dirty="0" err="1"/>
              <a:t>saat</a:t>
            </a:r>
            <a:r>
              <a:rPr lang="en-US" sz="2600" dirty="0"/>
              <a:t> </a:t>
            </a:r>
            <a:r>
              <a:rPr lang="en-US" sz="2600" dirty="0" err="1"/>
              <a:t>itu</a:t>
            </a:r>
            <a:r>
              <a:rPr lang="en-US" sz="2600" dirty="0"/>
              <a:t> </a:t>
            </a:r>
            <a:r>
              <a:rPr lang="en-US" sz="2600" dirty="0" err="1"/>
              <a:t>bersikap</a:t>
            </a:r>
            <a:r>
              <a:rPr lang="en-US" sz="2600" dirty="0"/>
              <a:t> </a:t>
            </a:r>
            <a:r>
              <a:rPr lang="en-US" sz="2600" dirty="0" err="1"/>
              <a:t>menutup-nutupi</a:t>
            </a:r>
            <a:r>
              <a:rPr lang="en-US" sz="2600" dirty="0"/>
              <a:t> </a:t>
            </a:r>
            <a:r>
              <a:rPr lang="en-US" sz="2600" dirty="0" err="1"/>
              <a:t>hal-hal</a:t>
            </a:r>
            <a:r>
              <a:rPr lang="en-US" sz="2600" dirty="0"/>
              <a:t> </a:t>
            </a:r>
            <a:r>
              <a:rPr lang="en-US" sz="2600" dirty="0" err="1"/>
              <a:t>buruk</a:t>
            </a:r>
            <a:r>
              <a:rPr lang="en-US" sz="2600" dirty="0"/>
              <a:t> yang </a:t>
            </a:r>
            <a:r>
              <a:rPr lang="en-US" sz="2600" dirty="0" err="1"/>
              <a:t>ada</a:t>
            </a:r>
            <a:r>
              <a:rPr lang="en-US" sz="2600" dirty="0"/>
              <a:t> pada </a:t>
            </a:r>
            <a:r>
              <a:rPr lang="en-US" sz="2600" dirty="0" err="1"/>
              <a:t>organisasi</a:t>
            </a:r>
            <a:r>
              <a:rPr lang="en-US" sz="2600" dirty="0"/>
              <a:t> </a:t>
            </a:r>
            <a:r>
              <a:rPr lang="en-US" sz="2600" dirty="0" err="1"/>
              <a:t>kliennya</a:t>
            </a:r>
            <a:r>
              <a:rPr lang="en-US" sz="2600" dirty="0"/>
              <a:t>. </a:t>
            </a:r>
          </a:p>
          <a:p>
            <a:r>
              <a:rPr lang="en-US" sz="2600" dirty="0"/>
              <a:t>Ivy Lee yang pada </a:t>
            </a:r>
            <a:r>
              <a:rPr lang="en-US" sz="2600" dirty="0" err="1"/>
              <a:t>saat</a:t>
            </a:r>
            <a:r>
              <a:rPr lang="en-US" sz="2600" dirty="0"/>
              <a:t> </a:t>
            </a:r>
            <a:r>
              <a:rPr lang="en-US" sz="2600" dirty="0" err="1"/>
              <a:t>itu</a:t>
            </a:r>
            <a:r>
              <a:rPr lang="en-US" sz="2600" dirty="0"/>
              <a:t> </a:t>
            </a:r>
            <a:r>
              <a:rPr lang="en-US" sz="2600" dirty="0" err="1"/>
              <a:t>bekerja</a:t>
            </a:r>
            <a:r>
              <a:rPr lang="en-US" sz="2600" dirty="0"/>
              <a:t> pada </a:t>
            </a:r>
            <a:r>
              <a:rPr lang="en-US" sz="2600" dirty="0" err="1"/>
              <a:t>Pannysylvania</a:t>
            </a:r>
            <a:r>
              <a:rPr lang="en-US" sz="2600" dirty="0"/>
              <a:t> Railroad </a:t>
            </a:r>
            <a:r>
              <a:rPr lang="en-US" sz="2600" dirty="0" err="1"/>
              <a:t>sebuah</a:t>
            </a:r>
            <a:r>
              <a:rPr lang="en-US" sz="2600" dirty="0"/>
              <a:t> </a:t>
            </a:r>
            <a:r>
              <a:rPr lang="en-US" sz="2600" dirty="0" err="1"/>
              <a:t>perusahaan</a:t>
            </a:r>
            <a:r>
              <a:rPr lang="en-US" sz="2600" dirty="0"/>
              <a:t> </a:t>
            </a:r>
            <a:r>
              <a:rPr lang="en-US" sz="2600" dirty="0" err="1"/>
              <a:t>kereta</a:t>
            </a:r>
            <a:r>
              <a:rPr lang="en-US" sz="2600" dirty="0"/>
              <a:t>, </a:t>
            </a:r>
            <a:r>
              <a:rPr lang="en-US" sz="2600" dirty="0" err="1"/>
              <a:t>mempu</a:t>
            </a:r>
            <a:r>
              <a:rPr lang="en-US" sz="2600" dirty="0"/>
              <a:t> </a:t>
            </a:r>
            <a:r>
              <a:rPr lang="en-US" sz="2600" dirty="0" err="1"/>
              <a:t>mengevaluasi</a:t>
            </a:r>
            <a:r>
              <a:rPr lang="en-US" sz="2600" dirty="0"/>
              <a:t> </a:t>
            </a:r>
            <a:r>
              <a:rPr lang="en-US" sz="2600" dirty="0" err="1"/>
              <a:t>pendekatan</a:t>
            </a:r>
            <a:r>
              <a:rPr lang="en-US" sz="2600" dirty="0"/>
              <a:t> yang </a:t>
            </a:r>
            <a:r>
              <a:rPr lang="en-US" sz="2600" dirty="0" err="1"/>
              <a:t>banyak</a:t>
            </a:r>
            <a:r>
              <a:rPr lang="en-US" sz="2600" dirty="0"/>
              <a:t> </a:t>
            </a:r>
            <a:r>
              <a:rPr lang="en-US" sz="2600" dirty="0" err="1"/>
              <a:t>dilakukan</a:t>
            </a:r>
            <a:r>
              <a:rPr lang="en-US" sz="2600" dirty="0"/>
              <a:t> oleh biro </a:t>
            </a:r>
            <a:r>
              <a:rPr lang="en-US" sz="2600" dirty="0" err="1"/>
              <a:t>publisitas</a:t>
            </a:r>
            <a:r>
              <a:rPr lang="en-US" sz="2600" dirty="0"/>
              <a:t> pada </a:t>
            </a:r>
            <a:r>
              <a:rPr lang="en-US" sz="2600" dirty="0" err="1"/>
              <a:t>saat</a:t>
            </a:r>
            <a:r>
              <a:rPr lang="en-US" sz="2600" dirty="0"/>
              <a:t> </a:t>
            </a:r>
            <a:r>
              <a:rPr lang="en-US" sz="2600" dirty="0" err="1"/>
              <a:t>itu</a:t>
            </a:r>
            <a:r>
              <a:rPr lang="en-US" sz="2600" dirty="0"/>
              <a:t>. Ivy Lee </a:t>
            </a:r>
            <a:r>
              <a:rPr lang="en-US" sz="2600" dirty="0" err="1"/>
              <a:t>melihat</a:t>
            </a:r>
            <a:r>
              <a:rPr lang="en-US" sz="2600" dirty="0"/>
              <a:t> </a:t>
            </a:r>
            <a:r>
              <a:rPr lang="en-US" sz="2600" dirty="0" err="1"/>
              <a:t>ketika</a:t>
            </a:r>
            <a:r>
              <a:rPr lang="en-US" sz="2600" dirty="0"/>
              <a:t> </a:t>
            </a:r>
            <a:r>
              <a:rPr lang="en-US" sz="2600" dirty="0" err="1"/>
              <a:t>sebuah</a:t>
            </a:r>
            <a:r>
              <a:rPr lang="en-US" sz="2600" dirty="0"/>
              <a:t> </a:t>
            </a:r>
            <a:r>
              <a:rPr lang="en-US" sz="2600" dirty="0" err="1"/>
              <a:t>organisasi</a:t>
            </a:r>
            <a:r>
              <a:rPr lang="en-US" sz="2600" dirty="0"/>
              <a:t> </a:t>
            </a:r>
            <a:r>
              <a:rPr lang="en-US" sz="2600" dirty="0" err="1"/>
              <a:t>tidak</a:t>
            </a:r>
            <a:r>
              <a:rPr lang="en-US" sz="2600" dirty="0"/>
              <a:t> </a:t>
            </a:r>
            <a:r>
              <a:rPr lang="en-US" sz="2600" dirty="0" err="1"/>
              <a:t>bisa</a:t>
            </a:r>
            <a:r>
              <a:rPr lang="en-US" sz="2600" dirty="0"/>
              <a:t> </a:t>
            </a:r>
            <a:r>
              <a:rPr lang="en-US" sz="2600" dirty="0" err="1"/>
              <a:t>terbuka</a:t>
            </a:r>
            <a:r>
              <a:rPr lang="en-US" sz="2600" dirty="0"/>
              <a:t> pada </a:t>
            </a:r>
            <a:r>
              <a:rPr lang="en-US" sz="2600" dirty="0" err="1"/>
              <a:t>publik</a:t>
            </a:r>
            <a:r>
              <a:rPr lang="en-US" sz="2600" dirty="0"/>
              <a:t>, </a:t>
            </a:r>
            <a:r>
              <a:rPr lang="en-US" sz="2600" dirty="0" err="1"/>
              <a:t>maka</a:t>
            </a:r>
            <a:r>
              <a:rPr lang="en-US" sz="2600" dirty="0"/>
              <a:t> </a:t>
            </a:r>
            <a:r>
              <a:rPr lang="en-US" sz="2600" dirty="0" err="1"/>
              <a:t>publik</a:t>
            </a:r>
            <a:r>
              <a:rPr lang="en-US" sz="2600" dirty="0"/>
              <a:t> </a:t>
            </a:r>
            <a:r>
              <a:rPr lang="en-US" sz="2600" dirty="0" err="1"/>
              <a:t>tersebut</a:t>
            </a:r>
            <a:r>
              <a:rPr lang="en-US" sz="2600" dirty="0"/>
              <a:t> </a:t>
            </a:r>
            <a:r>
              <a:rPr lang="en-US" sz="2600" dirty="0" err="1"/>
              <a:t>semakin</a:t>
            </a:r>
            <a:r>
              <a:rPr lang="en-US" sz="2600" dirty="0"/>
              <a:t> </a:t>
            </a:r>
            <a:r>
              <a:rPr lang="en-US" sz="2600" dirty="0" err="1"/>
              <a:t>menilai</a:t>
            </a:r>
            <a:r>
              <a:rPr lang="en-US" sz="2600" dirty="0"/>
              <a:t> </a:t>
            </a:r>
            <a:r>
              <a:rPr lang="en-US" sz="2600" dirty="0" err="1"/>
              <a:t>bahwa</a:t>
            </a:r>
            <a:r>
              <a:rPr lang="en-US" sz="2600" dirty="0"/>
              <a:t> </a:t>
            </a:r>
            <a:r>
              <a:rPr lang="en-US" sz="2600" dirty="0" err="1"/>
              <a:t>organisasi</a:t>
            </a:r>
            <a:r>
              <a:rPr lang="en-US" sz="2600" dirty="0"/>
              <a:t> </a:t>
            </a:r>
            <a:r>
              <a:rPr lang="en-US" sz="2600" dirty="0" err="1"/>
              <a:t>tersebut</a:t>
            </a:r>
            <a:r>
              <a:rPr lang="en-US" sz="2600" dirty="0"/>
              <a:t> </a:t>
            </a:r>
            <a:r>
              <a:rPr lang="en-US" sz="2600" dirty="0" err="1"/>
              <a:t>buruk</a:t>
            </a:r>
            <a:r>
              <a:rPr lang="en-US" sz="2600" dirty="0"/>
              <a:t>. </a:t>
            </a:r>
          </a:p>
          <a:p>
            <a:endParaRPr lang="en-US" dirty="0"/>
          </a:p>
          <a:p>
            <a:endParaRPr lang="en-US" dirty="0"/>
          </a:p>
          <a:p>
            <a:endParaRPr lang="en-US" sz="3000" dirty="0"/>
          </a:p>
        </p:txBody>
      </p:sp>
    </p:spTree>
    <p:extLst>
      <p:ext uri="{BB962C8B-B14F-4D97-AF65-F5344CB8AC3E}">
        <p14:creationId xmlns:p14="http://schemas.microsoft.com/office/powerpoint/2010/main" val="3521922044"/>
      </p:ext>
    </p:extLst>
  </p:cSld>
  <p:clrMapOvr>
    <a:masterClrMapping/>
  </p:clrMapOvr>
  <p:transition spd="med">
    <p:cover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2" fill="hold" nodeType="after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 calcmode="lin" valueType="num">
                                      <p:cBhvr additive="base">
                                        <p:cTn id="7" dur="2000" fill="hold"/>
                                        <p:tgtEl>
                                          <p:spTgt spid="7">
                                            <p:txEl>
                                              <p:pRg st="0" end="0"/>
                                            </p:txEl>
                                          </p:spTgt>
                                        </p:tgtEl>
                                        <p:attrNameLst>
                                          <p:attrName>ppt_x</p:attrName>
                                        </p:attrNameLst>
                                      </p:cBhvr>
                                      <p:tavLst>
                                        <p:tav tm="0">
                                          <p:val>
                                            <p:strVal val="0-#ppt_w/2"/>
                                          </p:val>
                                        </p:tav>
                                        <p:tav tm="100000">
                                          <p:val>
                                            <p:strVal val="#ppt_x"/>
                                          </p:val>
                                        </p:tav>
                                      </p:tavLst>
                                    </p:anim>
                                    <p:anim calcmode="lin" valueType="num">
                                      <p:cBhvr additive="base">
                                        <p:cTn id="8" dur="2000" fill="hold"/>
                                        <p:tgtEl>
                                          <p:spTgt spid="7">
                                            <p:txEl>
                                              <p:pRg st="0" end="0"/>
                                            </p:txEl>
                                          </p:spTgt>
                                        </p:tgtEl>
                                        <p:attrNameLst>
                                          <p:attrName>ppt_y</p:attrName>
                                        </p:attrNameLst>
                                      </p:cBhvr>
                                      <p:tavLst>
                                        <p:tav tm="0">
                                          <p:val>
                                            <p:strVal val="1+#ppt_h/2"/>
                                          </p:val>
                                        </p:tav>
                                        <p:tav tm="100000">
                                          <p:val>
                                            <p:strVal val="#ppt_y"/>
                                          </p:val>
                                        </p:tav>
                                      </p:tavLst>
                                    </p:anim>
                                  </p:childTnLst>
                                </p:cTn>
                              </p:par>
                            </p:childTnLst>
                          </p:cTn>
                        </p:par>
                        <p:par>
                          <p:cTn id="9" fill="hold">
                            <p:stCondLst>
                              <p:cond delay="2000"/>
                            </p:stCondLst>
                            <p:childTnLst>
                              <p:par>
                                <p:cTn id="10" presetID="2" presetClass="entr" presetSubtype="12" fill="hold" nodeType="afterEffect">
                                  <p:stCondLst>
                                    <p:cond delay="0"/>
                                  </p:stCondLst>
                                  <p:childTnLst>
                                    <p:set>
                                      <p:cBhvr>
                                        <p:cTn id="11" dur="1" fill="hold">
                                          <p:stCondLst>
                                            <p:cond delay="0"/>
                                          </p:stCondLst>
                                        </p:cTn>
                                        <p:tgtEl>
                                          <p:spTgt spid="7">
                                            <p:txEl>
                                              <p:pRg st="1" end="1"/>
                                            </p:txEl>
                                          </p:spTgt>
                                        </p:tgtEl>
                                        <p:attrNameLst>
                                          <p:attrName>style.visibility</p:attrName>
                                        </p:attrNameLst>
                                      </p:cBhvr>
                                      <p:to>
                                        <p:strVal val="visible"/>
                                      </p:to>
                                    </p:set>
                                    <p:anim calcmode="lin" valueType="num">
                                      <p:cBhvr additive="base">
                                        <p:cTn id="12" dur="2000" fill="hold"/>
                                        <p:tgtEl>
                                          <p:spTgt spid="7">
                                            <p:txEl>
                                              <p:pRg st="1" end="1"/>
                                            </p:txEl>
                                          </p:spTgt>
                                        </p:tgtEl>
                                        <p:attrNameLst>
                                          <p:attrName>ppt_x</p:attrName>
                                        </p:attrNameLst>
                                      </p:cBhvr>
                                      <p:tavLst>
                                        <p:tav tm="0">
                                          <p:val>
                                            <p:strVal val="0-#ppt_w/2"/>
                                          </p:val>
                                        </p:tav>
                                        <p:tav tm="100000">
                                          <p:val>
                                            <p:strVal val="#ppt_x"/>
                                          </p:val>
                                        </p:tav>
                                      </p:tavLst>
                                    </p:anim>
                                    <p:anim calcmode="lin" valueType="num">
                                      <p:cBhvr additive="base">
                                        <p:cTn id="13" dur="2000" fill="hold"/>
                                        <p:tgtEl>
                                          <p:spTgt spid="7">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600" b="1" dirty="0">
                <a:effectLst/>
              </a:rPr>
              <a:t>Monitoring &amp; </a:t>
            </a:r>
            <a:r>
              <a:rPr lang="en-US" sz="4600" b="1" dirty="0" err="1">
                <a:effectLst/>
              </a:rPr>
              <a:t>Evaluasi</a:t>
            </a:r>
            <a:r>
              <a:rPr lang="en-US" sz="4600" b="1" dirty="0">
                <a:effectLst/>
              </a:rPr>
              <a:t> </a:t>
            </a:r>
            <a:r>
              <a:rPr lang="en-US" sz="4600" b="1" dirty="0" err="1">
                <a:effectLst/>
              </a:rPr>
              <a:t>Kegiatan</a:t>
            </a:r>
            <a:endParaRPr lang="id-ID" sz="4600" dirty="0"/>
          </a:p>
        </p:txBody>
      </p:sp>
      <p:sp>
        <p:nvSpPr>
          <p:cNvPr id="7" name="Rectangle 2"/>
          <p:cNvSpPr>
            <a:spLocks noChangeArrowheads="1"/>
          </p:cNvSpPr>
          <p:nvPr/>
        </p:nvSpPr>
        <p:spPr bwMode="auto">
          <a:xfrm>
            <a:off x="318780" y="1196752"/>
            <a:ext cx="8429684" cy="5040560"/>
          </a:xfrm>
          <a:prstGeom prst="rect">
            <a:avLst/>
          </a:prstGeom>
          <a:noFill/>
          <a:ln w="9525">
            <a:noFill/>
            <a:miter lim="800000"/>
            <a:headEnd/>
            <a:tailEnd/>
          </a:ln>
          <a:effectLst/>
        </p:spPr>
        <p:txBody>
          <a:bodyPr lIns="92075" tIns="46038" rIns="92075" bIns="46038"/>
          <a:lstStyle/>
          <a:p>
            <a:r>
              <a:rPr lang="en-US" sz="2600" dirty="0"/>
              <a:t>Setelah </a:t>
            </a:r>
            <a:r>
              <a:rPr lang="en-US" sz="2600" dirty="0" err="1"/>
              <a:t>mengetahui</a:t>
            </a:r>
            <a:r>
              <a:rPr lang="en-US" sz="2600" dirty="0"/>
              <a:t> </a:t>
            </a:r>
            <a:r>
              <a:rPr lang="en-US" sz="2600" dirty="0" err="1"/>
              <a:t>dampak</a:t>
            </a:r>
            <a:r>
              <a:rPr lang="en-US" sz="2600" dirty="0"/>
              <a:t> </a:t>
            </a:r>
            <a:r>
              <a:rPr lang="en-US" sz="2600" dirty="0" err="1"/>
              <a:t>dari</a:t>
            </a:r>
            <a:r>
              <a:rPr lang="en-US" sz="2600" dirty="0"/>
              <a:t> </a:t>
            </a:r>
            <a:r>
              <a:rPr lang="en-US" sz="2600" dirty="0" err="1"/>
              <a:t>pendekatan</a:t>
            </a:r>
            <a:r>
              <a:rPr lang="en-US" sz="2600" dirty="0"/>
              <a:t> yang </a:t>
            </a:r>
            <a:r>
              <a:rPr lang="en-US" sz="2600" dirty="0" err="1"/>
              <a:t>biasa</a:t>
            </a:r>
            <a:r>
              <a:rPr lang="en-US" sz="2600" dirty="0"/>
              <a:t> </a:t>
            </a:r>
            <a:r>
              <a:rPr lang="en-US" sz="2600" dirty="0" err="1"/>
              <a:t>dilakukan</a:t>
            </a:r>
            <a:r>
              <a:rPr lang="en-US" sz="2600" dirty="0"/>
              <a:t> oleh biro </a:t>
            </a:r>
            <a:r>
              <a:rPr lang="en-US" sz="2600" dirty="0" err="1"/>
              <a:t>publisitas</a:t>
            </a:r>
            <a:r>
              <a:rPr lang="en-US" sz="2600" dirty="0"/>
              <a:t> </a:t>
            </a:r>
            <a:r>
              <a:rPr lang="en-US" sz="2600" dirty="0" err="1"/>
              <a:t>saat</a:t>
            </a:r>
            <a:r>
              <a:rPr lang="en-US" sz="2600" dirty="0"/>
              <a:t> </a:t>
            </a:r>
            <a:r>
              <a:rPr lang="en-US" sz="2600" dirty="0" err="1"/>
              <a:t>itu</a:t>
            </a:r>
            <a:r>
              <a:rPr lang="en-US" sz="2600" dirty="0"/>
              <a:t> Ivy Lee </a:t>
            </a:r>
            <a:r>
              <a:rPr lang="en-US" sz="2600" dirty="0" err="1"/>
              <a:t>menyampaikan</a:t>
            </a:r>
            <a:r>
              <a:rPr lang="en-US" sz="2600" dirty="0"/>
              <a:t> </a:t>
            </a:r>
            <a:r>
              <a:rPr lang="en-US" sz="2600" dirty="0" err="1"/>
              <a:t>sebuah</a:t>
            </a:r>
            <a:r>
              <a:rPr lang="en-US" sz="2600" dirty="0"/>
              <a:t> </a:t>
            </a:r>
            <a:r>
              <a:rPr lang="en-US" sz="2600" dirty="0" err="1"/>
              <a:t>pendekatan</a:t>
            </a:r>
            <a:r>
              <a:rPr lang="en-US" sz="2600" dirty="0"/>
              <a:t> </a:t>
            </a:r>
            <a:r>
              <a:rPr lang="en-US" sz="2600" dirty="0" err="1"/>
              <a:t>baru</a:t>
            </a:r>
            <a:r>
              <a:rPr lang="en-US" sz="2600" dirty="0"/>
              <a:t> </a:t>
            </a:r>
            <a:r>
              <a:rPr lang="en-US" sz="2600" dirty="0" err="1"/>
              <a:t>seperti</a:t>
            </a:r>
            <a:r>
              <a:rPr lang="en-US" sz="2600" dirty="0"/>
              <a:t> yang </a:t>
            </a:r>
            <a:r>
              <a:rPr lang="en-US" sz="2600" dirty="0" err="1"/>
              <a:t>disampaikan</a:t>
            </a:r>
            <a:r>
              <a:rPr lang="en-US" sz="2600" dirty="0"/>
              <a:t> oleh </a:t>
            </a:r>
            <a:r>
              <a:rPr lang="en-US" sz="2600" dirty="0" err="1"/>
              <a:t>Cultip</a:t>
            </a:r>
            <a:r>
              <a:rPr lang="en-US" sz="2600" dirty="0"/>
              <a:t> (2006) </a:t>
            </a:r>
            <a:r>
              <a:rPr lang="en-US" sz="2600" dirty="0" err="1"/>
              <a:t>yaitu</a:t>
            </a:r>
            <a:r>
              <a:rPr lang="en-US" sz="2600" dirty="0"/>
              <a:t> </a:t>
            </a:r>
            <a:r>
              <a:rPr lang="en-US" sz="2600" dirty="0" err="1"/>
              <a:t>sebuah</a:t>
            </a:r>
            <a:r>
              <a:rPr lang="en-US" sz="2600" dirty="0"/>
              <a:t> </a:t>
            </a:r>
            <a:r>
              <a:rPr lang="en-US" sz="2600" dirty="0" err="1"/>
              <a:t>organisasi</a:t>
            </a:r>
            <a:r>
              <a:rPr lang="en-US" sz="2600" dirty="0"/>
              <a:t> </a:t>
            </a:r>
            <a:r>
              <a:rPr lang="en-US" sz="2600" dirty="0" err="1"/>
              <a:t>harus</a:t>
            </a:r>
            <a:r>
              <a:rPr lang="en-US" sz="2600" dirty="0"/>
              <a:t> </a:t>
            </a:r>
            <a:r>
              <a:rPr lang="en-US" sz="2600" dirty="0" err="1"/>
              <a:t>terbuka</a:t>
            </a:r>
            <a:r>
              <a:rPr lang="en-US" sz="2600" dirty="0"/>
              <a:t> dan </a:t>
            </a:r>
            <a:r>
              <a:rPr lang="en-US" sz="2600" dirty="0" err="1"/>
              <a:t>tidak</a:t>
            </a:r>
            <a:r>
              <a:rPr lang="en-US" sz="2600" dirty="0"/>
              <a:t> </a:t>
            </a:r>
            <a:r>
              <a:rPr lang="en-US" sz="2600" dirty="0" err="1"/>
              <a:t>boleh</a:t>
            </a:r>
            <a:r>
              <a:rPr lang="en-US" sz="2600" dirty="0"/>
              <a:t> </a:t>
            </a:r>
            <a:r>
              <a:rPr lang="en-US" sz="2600" dirty="0" err="1"/>
              <a:t>mengabaikan</a:t>
            </a:r>
            <a:r>
              <a:rPr lang="en-US" sz="2600" dirty="0"/>
              <a:t> </a:t>
            </a:r>
            <a:r>
              <a:rPr lang="en-US" sz="2600" dirty="0" err="1"/>
              <a:t>publik</a:t>
            </a:r>
            <a:r>
              <a:rPr lang="en-US" sz="2600" dirty="0"/>
              <a:t>, </a:t>
            </a:r>
            <a:r>
              <a:rPr lang="en-US" sz="2600" dirty="0" err="1"/>
              <a:t>ketika</a:t>
            </a:r>
            <a:r>
              <a:rPr lang="en-US" sz="2600" dirty="0"/>
              <a:t> </a:t>
            </a:r>
            <a:r>
              <a:rPr lang="en-US" sz="2600" dirty="0" err="1"/>
              <a:t>organisasi</a:t>
            </a:r>
            <a:r>
              <a:rPr lang="en-US" sz="2600" dirty="0"/>
              <a:t> </a:t>
            </a:r>
            <a:r>
              <a:rPr lang="en-US" sz="2600" dirty="0" err="1"/>
              <a:t>tersebut</a:t>
            </a:r>
            <a:r>
              <a:rPr lang="en-US" sz="2600" dirty="0"/>
              <a:t> </a:t>
            </a:r>
            <a:r>
              <a:rPr lang="en-US" sz="2600" dirty="0" err="1"/>
              <a:t>terbuka</a:t>
            </a:r>
            <a:r>
              <a:rPr lang="en-US" sz="2600" dirty="0"/>
              <a:t> </a:t>
            </a:r>
            <a:r>
              <a:rPr lang="en-US" sz="2600" dirty="0" err="1"/>
              <a:t>maka</a:t>
            </a:r>
            <a:r>
              <a:rPr lang="en-US" sz="2600" dirty="0"/>
              <a:t> </a:t>
            </a:r>
            <a:r>
              <a:rPr lang="en-US" sz="2600" dirty="0" err="1"/>
              <a:t>publik</a:t>
            </a:r>
            <a:r>
              <a:rPr lang="en-US" sz="2600" dirty="0"/>
              <a:t> </a:t>
            </a:r>
            <a:r>
              <a:rPr lang="en-US" sz="2600" dirty="0" err="1"/>
              <a:t>akan</a:t>
            </a:r>
            <a:r>
              <a:rPr lang="en-US" sz="2600" dirty="0"/>
              <a:t> </a:t>
            </a:r>
            <a:r>
              <a:rPr lang="en-US" sz="2600" dirty="0" err="1"/>
              <a:t>dengan</a:t>
            </a:r>
            <a:r>
              <a:rPr lang="en-US" sz="2600" dirty="0"/>
              <a:t> </a:t>
            </a:r>
            <a:r>
              <a:rPr lang="en-US" sz="2600" dirty="0" err="1"/>
              <a:t>sendirinya</a:t>
            </a:r>
            <a:r>
              <a:rPr lang="en-US" sz="2600" dirty="0"/>
              <a:t> </a:t>
            </a:r>
            <a:r>
              <a:rPr lang="en-US" sz="2600" dirty="0" err="1"/>
              <a:t>menilai</a:t>
            </a:r>
            <a:r>
              <a:rPr lang="en-US" sz="2600" dirty="0"/>
              <a:t> </a:t>
            </a:r>
            <a:r>
              <a:rPr lang="en-US" sz="2600" dirty="0" err="1"/>
              <a:t>organisasi</a:t>
            </a:r>
            <a:r>
              <a:rPr lang="en-US" sz="2600" dirty="0"/>
              <a:t> </a:t>
            </a:r>
            <a:r>
              <a:rPr lang="en-US" sz="2600" dirty="0" err="1"/>
              <a:t>tersebut</a:t>
            </a:r>
            <a:r>
              <a:rPr lang="en-US" sz="2600" dirty="0"/>
              <a:t> </a:t>
            </a:r>
            <a:r>
              <a:rPr lang="en-US" sz="2600" dirty="0" err="1"/>
              <a:t>secara</a:t>
            </a:r>
            <a:r>
              <a:rPr lang="en-US" sz="2600" dirty="0"/>
              <a:t> </a:t>
            </a:r>
            <a:r>
              <a:rPr lang="en-US" sz="2600" dirty="0" err="1"/>
              <a:t>keseluruhan</a:t>
            </a:r>
            <a:r>
              <a:rPr lang="en-US" sz="2600" dirty="0"/>
              <a:t>.</a:t>
            </a:r>
          </a:p>
          <a:p>
            <a:r>
              <a:rPr lang="en-US" sz="2600" dirty="0" err="1"/>
              <a:t>Tetapi</a:t>
            </a:r>
            <a:r>
              <a:rPr lang="en-US" sz="2600" dirty="0"/>
              <a:t> </a:t>
            </a:r>
            <a:r>
              <a:rPr lang="en-US" sz="2600" dirty="0" err="1"/>
              <a:t>keterbukaan</a:t>
            </a:r>
            <a:r>
              <a:rPr lang="en-US" sz="2600" dirty="0"/>
              <a:t> </a:t>
            </a:r>
            <a:r>
              <a:rPr lang="en-US" sz="2600" dirty="0" err="1"/>
              <a:t>ini</a:t>
            </a:r>
            <a:r>
              <a:rPr lang="en-US" sz="2600" dirty="0"/>
              <a:t> juga </a:t>
            </a:r>
            <a:r>
              <a:rPr lang="en-US" sz="2600" dirty="0" err="1"/>
              <a:t>harus</a:t>
            </a:r>
            <a:r>
              <a:rPr lang="en-US" sz="2600" dirty="0"/>
              <a:t> </a:t>
            </a:r>
            <a:r>
              <a:rPr lang="en-US" sz="2600" dirty="0" err="1"/>
              <a:t>diikuti</a:t>
            </a:r>
            <a:r>
              <a:rPr lang="en-US" sz="2600" dirty="0"/>
              <a:t> </a:t>
            </a:r>
            <a:r>
              <a:rPr lang="en-US" sz="2600" dirty="0" err="1"/>
              <a:t>dengan</a:t>
            </a:r>
            <a:r>
              <a:rPr lang="en-US" sz="2600" dirty="0"/>
              <a:t> </a:t>
            </a:r>
            <a:r>
              <a:rPr lang="en-US" sz="2600" dirty="0" err="1"/>
              <a:t>kinerja</a:t>
            </a:r>
            <a:r>
              <a:rPr lang="en-US" sz="2600" dirty="0"/>
              <a:t> yang </a:t>
            </a:r>
            <a:r>
              <a:rPr lang="en-US" sz="2600" dirty="0" err="1"/>
              <a:t>baik</a:t>
            </a:r>
            <a:r>
              <a:rPr lang="en-US" sz="2600" dirty="0"/>
              <a:t> </a:t>
            </a:r>
            <a:r>
              <a:rPr lang="en-US" sz="2600" dirty="0" err="1"/>
              <a:t>dari</a:t>
            </a:r>
            <a:r>
              <a:rPr lang="en-US" sz="2600" dirty="0"/>
              <a:t> </a:t>
            </a:r>
            <a:r>
              <a:rPr lang="en-US" sz="2600" dirty="0" err="1"/>
              <a:t>organisasi</a:t>
            </a:r>
            <a:r>
              <a:rPr lang="en-US" sz="2600" dirty="0"/>
              <a:t> </a:t>
            </a:r>
            <a:r>
              <a:rPr lang="en-US" sz="2600" dirty="0" err="1"/>
              <a:t>tersebut</a:t>
            </a:r>
            <a:r>
              <a:rPr lang="en-US" sz="2600" dirty="0"/>
              <a:t>.  </a:t>
            </a:r>
            <a:r>
              <a:rPr lang="en-US" sz="2600" dirty="0" err="1"/>
              <a:t>Ternyata</a:t>
            </a:r>
            <a:r>
              <a:rPr lang="en-US" sz="2600" dirty="0"/>
              <a:t> </a:t>
            </a:r>
            <a:r>
              <a:rPr lang="en-US" sz="2600" dirty="0" err="1"/>
              <a:t>pendekatan</a:t>
            </a:r>
            <a:r>
              <a:rPr lang="en-US" sz="2600" dirty="0"/>
              <a:t> Ivy Lee </a:t>
            </a:r>
            <a:r>
              <a:rPr lang="en-US" sz="2600" dirty="0" err="1"/>
              <a:t>ini</a:t>
            </a:r>
            <a:r>
              <a:rPr lang="en-US" sz="2600" dirty="0"/>
              <a:t> </a:t>
            </a:r>
            <a:r>
              <a:rPr lang="en-US" sz="2600" dirty="0" err="1"/>
              <a:t>sukses</a:t>
            </a:r>
            <a:r>
              <a:rPr lang="en-US" sz="2600" dirty="0"/>
              <a:t> dan </a:t>
            </a:r>
            <a:r>
              <a:rPr lang="en-US" sz="2600" dirty="0" err="1"/>
              <a:t>justru</a:t>
            </a:r>
            <a:r>
              <a:rPr lang="en-US" sz="2600" dirty="0"/>
              <a:t> </a:t>
            </a:r>
            <a:r>
              <a:rPr lang="en-US" sz="2600" dirty="0" err="1"/>
              <a:t>membantu</a:t>
            </a:r>
            <a:r>
              <a:rPr lang="en-US" sz="2600" dirty="0"/>
              <a:t> para </a:t>
            </a:r>
            <a:r>
              <a:rPr lang="en-US" sz="2600" dirty="0" err="1"/>
              <a:t>jurnalis</a:t>
            </a:r>
            <a:r>
              <a:rPr lang="en-US" sz="2600" dirty="0"/>
              <a:t> </a:t>
            </a:r>
            <a:r>
              <a:rPr lang="en-US" sz="2600" dirty="0" err="1"/>
              <a:t>mendapatkan</a:t>
            </a:r>
            <a:r>
              <a:rPr lang="en-US" sz="2600" dirty="0"/>
              <a:t> </a:t>
            </a:r>
            <a:r>
              <a:rPr lang="en-US" sz="2600" dirty="0" err="1"/>
              <a:t>informasi</a:t>
            </a:r>
            <a:r>
              <a:rPr lang="en-US" sz="2600" dirty="0"/>
              <a:t> yang </a:t>
            </a:r>
            <a:r>
              <a:rPr lang="en-US" sz="2600" dirty="0" err="1"/>
              <a:t>benar</a:t>
            </a:r>
            <a:r>
              <a:rPr lang="en-US" sz="2600" dirty="0"/>
              <a:t>. Hal yang </a:t>
            </a:r>
            <a:r>
              <a:rPr lang="en-US" sz="2600" dirty="0" err="1"/>
              <a:t>dilakukan</a:t>
            </a:r>
            <a:r>
              <a:rPr lang="en-US" sz="2600" dirty="0"/>
              <a:t> oleh Ivy Lee </a:t>
            </a:r>
            <a:r>
              <a:rPr lang="en-US" sz="2600" dirty="0" err="1"/>
              <a:t>merupakan</a:t>
            </a:r>
            <a:r>
              <a:rPr lang="en-US" sz="2600" dirty="0"/>
              <a:t> salah </a:t>
            </a:r>
            <a:r>
              <a:rPr lang="en-US" sz="2600" dirty="0" err="1"/>
              <a:t>satu</a:t>
            </a:r>
            <a:r>
              <a:rPr lang="en-US" sz="2600" dirty="0"/>
              <a:t> </a:t>
            </a:r>
            <a:r>
              <a:rPr lang="en-US" sz="2600" dirty="0" err="1"/>
              <a:t>contoh</a:t>
            </a:r>
            <a:r>
              <a:rPr lang="en-US" sz="2600" dirty="0"/>
              <a:t> yang </a:t>
            </a:r>
            <a:r>
              <a:rPr lang="en-US" sz="2600" dirty="0" err="1"/>
              <a:t>menggambarkan</a:t>
            </a:r>
            <a:r>
              <a:rPr lang="en-US" sz="2600" dirty="0"/>
              <a:t> </a:t>
            </a:r>
            <a:r>
              <a:rPr lang="en-US" sz="2600" dirty="0" err="1"/>
              <a:t>pentingnya</a:t>
            </a:r>
            <a:r>
              <a:rPr lang="en-US" sz="2600" dirty="0"/>
              <a:t> proses </a:t>
            </a:r>
            <a:r>
              <a:rPr lang="en-US" sz="2600" dirty="0" err="1"/>
              <a:t>evaluasi</a:t>
            </a:r>
            <a:r>
              <a:rPr lang="en-US" sz="2600" dirty="0"/>
              <a:t>.</a:t>
            </a:r>
          </a:p>
        </p:txBody>
      </p:sp>
    </p:spTree>
    <p:extLst>
      <p:ext uri="{BB962C8B-B14F-4D97-AF65-F5344CB8AC3E}">
        <p14:creationId xmlns:p14="http://schemas.microsoft.com/office/powerpoint/2010/main" val="300462154"/>
      </p:ext>
    </p:extLst>
  </p:cSld>
  <p:clrMapOvr>
    <a:masterClrMapping/>
  </p:clrMapOvr>
  <p:transition spd="med">
    <p:cover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2" fill="hold" nodeType="after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 calcmode="lin" valueType="num">
                                      <p:cBhvr additive="base">
                                        <p:cTn id="7" dur="2000" fill="hold"/>
                                        <p:tgtEl>
                                          <p:spTgt spid="7">
                                            <p:txEl>
                                              <p:pRg st="0" end="0"/>
                                            </p:txEl>
                                          </p:spTgt>
                                        </p:tgtEl>
                                        <p:attrNameLst>
                                          <p:attrName>ppt_x</p:attrName>
                                        </p:attrNameLst>
                                      </p:cBhvr>
                                      <p:tavLst>
                                        <p:tav tm="0">
                                          <p:val>
                                            <p:strVal val="0-#ppt_w/2"/>
                                          </p:val>
                                        </p:tav>
                                        <p:tav tm="100000">
                                          <p:val>
                                            <p:strVal val="#ppt_x"/>
                                          </p:val>
                                        </p:tav>
                                      </p:tavLst>
                                    </p:anim>
                                    <p:anim calcmode="lin" valueType="num">
                                      <p:cBhvr additive="base">
                                        <p:cTn id="8" dur="2000" fill="hold"/>
                                        <p:tgtEl>
                                          <p:spTgt spid="7">
                                            <p:txEl>
                                              <p:pRg st="0" end="0"/>
                                            </p:txEl>
                                          </p:spTgt>
                                        </p:tgtEl>
                                        <p:attrNameLst>
                                          <p:attrName>ppt_y</p:attrName>
                                        </p:attrNameLst>
                                      </p:cBhvr>
                                      <p:tavLst>
                                        <p:tav tm="0">
                                          <p:val>
                                            <p:strVal val="1+#ppt_h/2"/>
                                          </p:val>
                                        </p:tav>
                                        <p:tav tm="100000">
                                          <p:val>
                                            <p:strVal val="#ppt_y"/>
                                          </p:val>
                                        </p:tav>
                                      </p:tavLst>
                                    </p:anim>
                                  </p:childTnLst>
                                </p:cTn>
                              </p:par>
                            </p:childTnLst>
                          </p:cTn>
                        </p:par>
                        <p:par>
                          <p:cTn id="9" fill="hold">
                            <p:stCondLst>
                              <p:cond delay="2000"/>
                            </p:stCondLst>
                            <p:childTnLst>
                              <p:par>
                                <p:cTn id="10" presetID="2" presetClass="entr" presetSubtype="12" fill="hold" nodeType="afterEffect">
                                  <p:stCondLst>
                                    <p:cond delay="0"/>
                                  </p:stCondLst>
                                  <p:childTnLst>
                                    <p:set>
                                      <p:cBhvr>
                                        <p:cTn id="11" dur="1" fill="hold">
                                          <p:stCondLst>
                                            <p:cond delay="0"/>
                                          </p:stCondLst>
                                        </p:cTn>
                                        <p:tgtEl>
                                          <p:spTgt spid="7">
                                            <p:txEl>
                                              <p:pRg st="1" end="1"/>
                                            </p:txEl>
                                          </p:spTgt>
                                        </p:tgtEl>
                                        <p:attrNameLst>
                                          <p:attrName>style.visibility</p:attrName>
                                        </p:attrNameLst>
                                      </p:cBhvr>
                                      <p:to>
                                        <p:strVal val="visible"/>
                                      </p:to>
                                    </p:set>
                                    <p:anim calcmode="lin" valueType="num">
                                      <p:cBhvr additive="base">
                                        <p:cTn id="12" dur="2000" fill="hold"/>
                                        <p:tgtEl>
                                          <p:spTgt spid="7">
                                            <p:txEl>
                                              <p:pRg st="1" end="1"/>
                                            </p:txEl>
                                          </p:spTgt>
                                        </p:tgtEl>
                                        <p:attrNameLst>
                                          <p:attrName>ppt_x</p:attrName>
                                        </p:attrNameLst>
                                      </p:cBhvr>
                                      <p:tavLst>
                                        <p:tav tm="0">
                                          <p:val>
                                            <p:strVal val="0-#ppt_w/2"/>
                                          </p:val>
                                        </p:tav>
                                        <p:tav tm="100000">
                                          <p:val>
                                            <p:strVal val="#ppt_x"/>
                                          </p:val>
                                        </p:tav>
                                      </p:tavLst>
                                    </p:anim>
                                    <p:anim calcmode="lin" valueType="num">
                                      <p:cBhvr additive="base">
                                        <p:cTn id="13" dur="2000" fill="hold"/>
                                        <p:tgtEl>
                                          <p:spTgt spid="7">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600" b="1" dirty="0">
                <a:effectLst/>
              </a:rPr>
              <a:t>Monitoring &amp; </a:t>
            </a:r>
            <a:r>
              <a:rPr lang="en-US" sz="4600" b="1" dirty="0" err="1">
                <a:effectLst/>
              </a:rPr>
              <a:t>Evaluasi</a:t>
            </a:r>
            <a:r>
              <a:rPr lang="en-US" sz="4600" b="1" dirty="0">
                <a:effectLst/>
              </a:rPr>
              <a:t> </a:t>
            </a:r>
            <a:r>
              <a:rPr lang="en-US" sz="4600" b="1" dirty="0" err="1">
                <a:effectLst/>
              </a:rPr>
              <a:t>Kegiatan</a:t>
            </a:r>
            <a:endParaRPr lang="id-ID" sz="4600" dirty="0"/>
          </a:p>
        </p:txBody>
      </p:sp>
      <p:sp>
        <p:nvSpPr>
          <p:cNvPr id="7" name="Rectangle 2"/>
          <p:cNvSpPr>
            <a:spLocks noChangeArrowheads="1"/>
          </p:cNvSpPr>
          <p:nvPr/>
        </p:nvSpPr>
        <p:spPr bwMode="auto">
          <a:xfrm>
            <a:off x="318780" y="1196752"/>
            <a:ext cx="8429684" cy="5040560"/>
          </a:xfrm>
          <a:prstGeom prst="rect">
            <a:avLst/>
          </a:prstGeom>
          <a:noFill/>
          <a:ln w="9525">
            <a:noFill/>
            <a:miter lim="800000"/>
            <a:headEnd/>
            <a:tailEnd/>
          </a:ln>
          <a:effectLst/>
        </p:spPr>
        <p:txBody>
          <a:bodyPr lIns="92075" tIns="46038" rIns="92075" bIns="46038"/>
          <a:lstStyle/>
          <a:p>
            <a:r>
              <a:rPr lang="en-US" sz="2700" dirty="0" err="1"/>
              <a:t>Evaluasi</a:t>
            </a:r>
            <a:r>
              <a:rPr lang="en-US" sz="2700" dirty="0"/>
              <a:t> juga </a:t>
            </a:r>
            <a:r>
              <a:rPr lang="en-US" sz="2700" dirty="0" err="1"/>
              <a:t>membantu</a:t>
            </a:r>
            <a:r>
              <a:rPr lang="en-US" sz="2700" dirty="0"/>
              <a:t> para </a:t>
            </a:r>
            <a:r>
              <a:rPr lang="en-US" sz="2700" dirty="0" err="1"/>
              <a:t>praktisi</a:t>
            </a:r>
            <a:r>
              <a:rPr lang="en-US" sz="2700" dirty="0"/>
              <a:t> </a:t>
            </a:r>
            <a:r>
              <a:rPr lang="en-US" sz="2700" dirty="0" err="1"/>
              <a:t>humas</a:t>
            </a:r>
            <a:r>
              <a:rPr lang="en-US" sz="2700" dirty="0"/>
              <a:t> </a:t>
            </a:r>
            <a:r>
              <a:rPr lang="en-US" sz="2700" dirty="0" err="1"/>
              <a:t>untuk</a:t>
            </a:r>
            <a:r>
              <a:rPr lang="en-US" sz="2700" dirty="0"/>
              <a:t> </a:t>
            </a:r>
            <a:r>
              <a:rPr lang="en-US" sz="2700" dirty="0" err="1"/>
              <a:t>melihat</a:t>
            </a:r>
            <a:r>
              <a:rPr lang="en-US" sz="2700" dirty="0"/>
              <a:t> </a:t>
            </a:r>
            <a:r>
              <a:rPr lang="en-US" sz="2700" dirty="0" err="1"/>
              <a:t>kemungkinan</a:t>
            </a:r>
            <a:r>
              <a:rPr lang="en-US" sz="2700" dirty="0"/>
              <a:t> yang </a:t>
            </a:r>
            <a:r>
              <a:rPr lang="en-US" sz="2700" dirty="0" err="1"/>
              <a:t>akan</a:t>
            </a:r>
            <a:r>
              <a:rPr lang="en-US" sz="2700" dirty="0"/>
              <a:t> </a:t>
            </a:r>
            <a:r>
              <a:rPr lang="en-US" sz="2700" dirty="0" err="1"/>
              <a:t>terjadi</a:t>
            </a:r>
            <a:r>
              <a:rPr lang="en-US" sz="2700" dirty="0"/>
              <a:t> </a:t>
            </a:r>
            <a:r>
              <a:rPr lang="en-US" sz="2700" dirty="0" err="1"/>
              <a:t>selama</a:t>
            </a:r>
            <a:r>
              <a:rPr lang="en-US" sz="2700" dirty="0"/>
              <a:t> program </a:t>
            </a:r>
            <a:r>
              <a:rPr lang="en-US" sz="2700" dirty="0" err="1"/>
              <a:t>tersebut</a:t>
            </a:r>
            <a:r>
              <a:rPr lang="en-US" sz="2700" dirty="0"/>
              <a:t> </a:t>
            </a:r>
            <a:r>
              <a:rPr lang="en-US" sz="2700" dirty="0" err="1"/>
              <a:t>berlangsung</a:t>
            </a:r>
            <a:r>
              <a:rPr lang="en-US" sz="2700" dirty="0"/>
              <a:t>, </a:t>
            </a:r>
            <a:r>
              <a:rPr lang="en-US" sz="2700" dirty="0" err="1"/>
              <a:t>sehingga</a:t>
            </a:r>
            <a:r>
              <a:rPr lang="en-US" sz="2700" dirty="0"/>
              <a:t> para </a:t>
            </a:r>
            <a:r>
              <a:rPr lang="en-US" sz="2700" dirty="0" err="1"/>
              <a:t>praktisi</a:t>
            </a:r>
            <a:r>
              <a:rPr lang="en-US" sz="2700" dirty="0"/>
              <a:t> </a:t>
            </a:r>
            <a:r>
              <a:rPr lang="en-US" sz="2700" dirty="0" err="1"/>
              <a:t>dapat</a:t>
            </a:r>
            <a:r>
              <a:rPr lang="en-US" sz="2700" dirty="0"/>
              <a:t> </a:t>
            </a:r>
            <a:r>
              <a:rPr lang="en-US" sz="2700" dirty="0" err="1"/>
              <a:t>membuat</a:t>
            </a:r>
            <a:r>
              <a:rPr lang="en-US" sz="2700" dirty="0"/>
              <a:t> </a:t>
            </a:r>
            <a:r>
              <a:rPr lang="en-US" sz="2700" dirty="0" err="1"/>
              <a:t>alternatif</a:t>
            </a:r>
            <a:r>
              <a:rPr lang="en-US" sz="2700" dirty="0"/>
              <a:t> </a:t>
            </a:r>
            <a:r>
              <a:rPr lang="en-US" sz="2700" dirty="0" err="1"/>
              <a:t>untuk</a:t>
            </a:r>
            <a:r>
              <a:rPr lang="en-US" sz="2700" dirty="0"/>
              <a:t> </a:t>
            </a:r>
            <a:r>
              <a:rPr lang="en-US" sz="2700" dirty="0" err="1"/>
              <a:t>mengantisipasi</a:t>
            </a:r>
            <a:r>
              <a:rPr lang="en-US" sz="2700" dirty="0"/>
              <a:t> </a:t>
            </a:r>
            <a:r>
              <a:rPr lang="en-US" sz="2700" dirty="0" err="1"/>
              <a:t>kegagalan</a:t>
            </a:r>
            <a:r>
              <a:rPr lang="en-US" sz="2700" dirty="0"/>
              <a:t>. Proses </a:t>
            </a:r>
            <a:r>
              <a:rPr lang="en-US" sz="2700" dirty="0" err="1"/>
              <a:t>evaluasi</a:t>
            </a:r>
            <a:r>
              <a:rPr lang="en-US" sz="2700" dirty="0"/>
              <a:t> yang </a:t>
            </a:r>
            <a:r>
              <a:rPr lang="en-US" sz="2700" dirty="0" err="1"/>
              <a:t>dilakukan</a:t>
            </a:r>
            <a:r>
              <a:rPr lang="en-US" sz="2700" dirty="0"/>
              <a:t> </a:t>
            </a:r>
            <a:r>
              <a:rPr lang="en-US" sz="2700" dirty="0" err="1"/>
              <a:t>diakhir</a:t>
            </a:r>
            <a:r>
              <a:rPr lang="en-US" sz="2700" dirty="0"/>
              <a:t> program </a:t>
            </a:r>
            <a:r>
              <a:rPr lang="en-US" sz="2700" dirty="0" err="1"/>
              <a:t>membuat</a:t>
            </a:r>
            <a:r>
              <a:rPr lang="en-US" sz="2700" dirty="0"/>
              <a:t> </a:t>
            </a:r>
            <a:r>
              <a:rPr lang="en-US" sz="2700" dirty="0" err="1"/>
              <a:t>praktisi</a:t>
            </a:r>
            <a:r>
              <a:rPr lang="en-US" sz="2700" dirty="0"/>
              <a:t> </a:t>
            </a:r>
            <a:r>
              <a:rPr lang="en-US" sz="2700" dirty="0" err="1"/>
              <a:t>mengetahui</a:t>
            </a:r>
            <a:r>
              <a:rPr lang="en-US" sz="2700" dirty="0"/>
              <a:t> </a:t>
            </a:r>
            <a:r>
              <a:rPr lang="en-US" sz="2700" dirty="0" err="1"/>
              <a:t>apakah</a:t>
            </a:r>
            <a:r>
              <a:rPr lang="en-US" sz="2700" dirty="0"/>
              <a:t> program </a:t>
            </a:r>
            <a:r>
              <a:rPr lang="en-US" sz="2700" dirty="0" err="1"/>
              <a:t>tersebut</a:t>
            </a:r>
            <a:r>
              <a:rPr lang="en-US" sz="2700" dirty="0"/>
              <a:t> </a:t>
            </a:r>
            <a:r>
              <a:rPr lang="en-US" sz="2700" dirty="0" err="1"/>
              <a:t>berhasil</a:t>
            </a:r>
            <a:r>
              <a:rPr lang="en-US" sz="2700" dirty="0"/>
              <a:t> </a:t>
            </a:r>
            <a:r>
              <a:rPr lang="en-US" sz="2700" dirty="0" err="1"/>
              <a:t>atau</a:t>
            </a:r>
            <a:r>
              <a:rPr lang="en-US" sz="2700" dirty="0"/>
              <a:t> </a:t>
            </a:r>
            <a:r>
              <a:rPr lang="en-US" sz="2700" dirty="0" err="1"/>
              <a:t>tidak</a:t>
            </a:r>
            <a:r>
              <a:rPr lang="en-US" sz="2700" dirty="0"/>
              <a:t>. </a:t>
            </a:r>
            <a:r>
              <a:rPr lang="en-US" sz="2700" dirty="0" err="1"/>
              <a:t>Jika</a:t>
            </a:r>
            <a:r>
              <a:rPr lang="en-US" sz="2700" dirty="0"/>
              <a:t> </a:t>
            </a:r>
            <a:r>
              <a:rPr lang="en-US" sz="2700" dirty="0" err="1"/>
              <a:t>tidak</a:t>
            </a:r>
            <a:r>
              <a:rPr lang="en-US" sz="2700" dirty="0"/>
              <a:t> </a:t>
            </a:r>
            <a:r>
              <a:rPr lang="en-US" sz="2700" dirty="0" err="1"/>
              <a:t>penyebab</a:t>
            </a:r>
            <a:r>
              <a:rPr lang="en-US" sz="2700" dirty="0"/>
              <a:t> </a:t>
            </a:r>
            <a:r>
              <a:rPr lang="en-US" sz="2700" dirty="0" err="1"/>
              <a:t>ketidakberhasilan</a:t>
            </a:r>
            <a:r>
              <a:rPr lang="en-US" sz="2700" dirty="0"/>
              <a:t> </a:t>
            </a:r>
            <a:r>
              <a:rPr lang="en-US" sz="2700" dirty="0" err="1"/>
              <a:t>tersebut</a:t>
            </a:r>
            <a:r>
              <a:rPr lang="en-US" sz="2700" dirty="0"/>
              <a:t> juga </a:t>
            </a:r>
            <a:r>
              <a:rPr lang="en-US" sz="2700" dirty="0" err="1"/>
              <a:t>dapat</a:t>
            </a:r>
            <a:r>
              <a:rPr lang="en-US" sz="2700" dirty="0"/>
              <a:t> </a:t>
            </a:r>
            <a:r>
              <a:rPr lang="en-US" sz="2700" dirty="0" err="1"/>
              <a:t>diketahui</a:t>
            </a:r>
            <a:r>
              <a:rPr lang="en-US" sz="2700" dirty="0"/>
              <a:t> dan </a:t>
            </a:r>
            <a:r>
              <a:rPr lang="en-US" sz="2700" dirty="0" err="1"/>
              <a:t>menjadi</a:t>
            </a:r>
            <a:r>
              <a:rPr lang="en-US" sz="2700" dirty="0"/>
              <a:t> </a:t>
            </a:r>
            <a:r>
              <a:rPr lang="en-US" sz="2700" dirty="0" err="1"/>
              <a:t>bekal</a:t>
            </a:r>
            <a:r>
              <a:rPr lang="en-US" sz="2700" dirty="0"/>
              <a:t> </a:t>
            </a:r>
            <a:r>
              <a:rPr lang="en-US" sz="2700" dirty="0" err="1"/>
              <a:t>untuk</a:t>
            </a:r>
            <a:r>
              <a:rPr lang="en-US" sz="2700" dirty="0"/>
              <a:t> para </a:t>
            </a:r>
            <a:r>
              <a:rPr lang="en-US" sz="2700" dirty="0" err="1"/>
              <a:t>praktisi</a:t>
            </a:r>
            <a:r>
              <a:rPr lang="en-US" sz="2700" dirty="0"/>
              <a:t> </a:t>
            </a:r>
            <a:r>
              <a:rPr lang="en-US" sz="2700" dirty="0" err="1"/>
              <a:t>dalam</a:t>
            </a:r>
            <a:r>
              <a:rPr lang="en-US" sz="2700" dirty="0"/>
              <a:t> </a:t>
            </a:r>
            <a:r>
              <a:rPr lang="en-US" sz="2700" dirty="0" err="1"/>
              <a:t>membuat</a:t>
            </a:r>
            <a:r>
              <a:rPr lang="en-US" sz="2700" dirty="0"/>
              <a:t> program </a:t>
            </a:r>
            <a:r>
              <a:rPr lang="en-US" sz="2700" dirty="0" err="1"/>
              <a:t>selanjutnya</a:t>
            </a:r>
            <a:r>
              <a:rPr lang="en-US" sz="2700" dirty="0"/>
              <a:t>. Proses </a:t>
            </a:r>
            <a:r>
              <a:rPr lang="en-US" sz="2700" dirty="0" err="1"/>
              <a:t>evaluasi</a:t>
            </a:r>
            <a:r>
              <a:rPr lang="en-US" sz="2700" dirty="0"/>
              <a:t> </a:t>
            </a:r>
            <a:r>
              <a:rPr lang="en-US" sz="2700" dirty="0" err="1"/>
              <a:t>ini</a:t>
            </a:r>
            <a:r>
              <a:rPr lang="en-US" sz="2700" dirty="0"/>
              <a:t> juga </a:t>
            </a:r>
            <a:r>
              <a:rPr lang="en-US" sz="2700" dirty="0" err="1"/>
              <a:t>menjadi</a:t>
            </a:r>
            <a:r>
              <a:rPr lang="en-US" sz="2700" dirty="0"/>
              <a:t> </a:t>
            </a:r>
            <a:r>
              <a:rPr lang="en-US" sz="2700" dirty="0" err="1"/>
              <a:t>dasar</a:t>
            </a:r>
            <a:r>
              <a:rPr lang="en-US" sz="2700" dirty="0"/>
              <a:t> </a:t>
            </a:r>
            <a:r>
              <a:rPr lang="en-US" sz="2700" dirty="0" err="1"/>
              <a:t>bagi</a:t>
            </a:r>
            <a:r>
              <a:rPr lang="en-US" sz="2700" dirty="0"/>
              <a:t> para </a:t>
            </a:r>
            <a:r>
              <a:rPr lang="en-US" sz="2700" dirty="0" err="1"/>
              <a:t>pengambil</a:t>
            </a:r>
            <a:r>
              <a:rPr lang="en-US" sz="2700" dirty="0"/>
              <a:t> </a:t>
            </a:r>
            <a:r>
              <a:rPr lang="en-US" sz="2700" dirty="0" err="1"/>
              <a:t>keputusan</a:t>
            </a:r>
            <a:r>
              <a:rPr lang="en-US" sz="2700" dirty="0"/>
              <a:t> </a:t>
            </a:r>
            <a:r>
              <a:rPr lang="en-US" sz="2700" dirty="0" err="1"/>
              <a:t>dalam</a:t>
            </a:r>
            <a:r>
              <a:rPr lang="en-US" sz="2700" dirty="0"/>
              <a:t> </a:t>
            </a:r>
            <a:r>
              <a:rPr lang="en-US" sz="2700" dirty="0" err="1"/>
              <a:t>sebuah</a:t>
            </a:r>
            <a:r>
              <a:rPr lang="en-US" sz="2700" dirty="0"/>
              <a:t> </a:t>
            </a:r>
            <a:r>
              <a:rPr lang="en-US" sz="2700" dirty="0" err="1"/>
              <a:t>organisasi</a:t>
            </a:r>
            <a:r>
              <a:rPr lang="en-US" sz="2700" dirty="0"/>
              <a:t> </a:t>
            </a:r>
            <a:r>
              <a:rPr lang="en-US" sz="2700" dirty="0" err="1"/>
              <a:t>untuk</a:t>
            </a:r>
            <a:r>
              <a:rPr lang="en-US" sz="2700" dirty="0"/>
              <a:t> </a:t>
            </a:r>
            <a:r>
              <a:rPr lang="en-US" sz="2700" dirty="0" err="1"/>
              <a:t>melihat</a:t>
            </a:r>
            <a:r>
              <a:rPr lang="en-US" sz="2700" dirty="0"/>
              <a:t> </a:t>
            </a:r>
            <a:r>
              <a:rPr lang="en-US" sz="2700" dirty="0" err="1"/>
              <a:t>apakah</a:t>
            </a:r>
            <a:r>
              <a:rPr lang="en-US" sz="2700" dirty="0"/>
              <a:t> program yang </a:t>
            </a:r>
            <a:r>
              <a:rPr lang="en-US" sz="2700" dirty="0" err="1"/>
              <a:t>telah</a:t>
            </a:r>
            <a:r>
              <a:rPr lang="en-US" sz="2700" dirty="0"/>
              <a:t> </a:t>
            </a:r>
            <a:r>
              <a:rPr lang="en-US" sz="2700" dirty="0" err="1"/>
              <a:t>dilakukan</a:t>
            </a:r>
            <a:r>
              <a:rPr lang="en-US" sz="2700" dirty="0"/>
              <a:t> </a:t>
            </a:r>
            <a:r>
              <a:rPr lang="en-US" sz="2700" dirty="0" err="1"/>
              <a:t>harus</a:t>
            </a:r>
            <a:r>
              <a:rPr lang="en-US" sz="2700" dirty="0"/>
              <a:t> </a:t>
            </a:r>
            <a:r>
              <a:rPr lang="en-US" sz="2700" dirty="0" err="1"/>
              <a:t>dihentikan</a:t>
            </a:r>
            <a:r>
              <a:rPr lang="en-US" sz="2700" dirty="0"/>
              <a:t> </a:t>
            </a:r>
            <a:r>
              <a:rPr lang="en-US" sz="2700" dirty="0" err="1"/>
              <a:t>atau</a:t>
            </a:r>
            <a:r>
              <a:rPr lang="en-US" sz="2700" dirty="0"/>
              <a:t> </a:t>
            </a:r>
            <a:r>
              <a:rPr lang="en-US" sz="2700" dirty="0" err="1"/>
              <a:t>tetap</a:t>
            </a:r>
            <a:r>
              <a:rPr lang="en-US" sz="2700" dirty="0"/>
              <a:t> </a:t>
            </a:r>
            <a:r>
              <a:rPr lang="en-US" sz="2700" dirty="0" err="1"/>
              <a:t>dilanjutkan</a:t>
            </a:r>
            <a:r>
              <a:rPr lang="en-US" sz="2700" dirty="0"/>
              <a:t>.</a:t>
            </a:r>
          </a:p>
        </p:txBody>
      </p:sp>
    </p:spTree>
    <p:extLst>
      <p:ext uri="{BB962C8B-B14F-4D97-AF65-F5344CB8AC3E}">
        <p14:creationId xmlns:p14="http://schemas.microsoft.com/office/powerpoint/2010/main" val="2976096689"/>
      </p:ext>
    </p:extLst>
  </p:cSld>
  <p:clrMapOvr>
    <a:masterClrMapping/>
  </p:clrMapOvr>
  <p:transition spd="med">
    <p:cover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2" fill="hold" nodeType="after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 calcmode="lin" valueType="num">
                                      <p:cBhvr additive="base">
                                        <p:cTn id="7" dur="2000" fill="hold"/>
                                        <p:tgtEl>
                                          <p:spTgt spid="7">
                                            <p:txEl>
                                              <p:pRg st="0" end="0"/>
                                            </p:txEl>
                                          </p:spTgt>
                                        </p:tgtEl>
                                        <p:attrNameLst>
                                          <p:attrName>ppt_x</p:attrName>
                                        </p:attrNameLst>
                                      </p:cBhvr>
                                      <p:tavLst>
                                        <p:tav tm="0">
                                          <p:val>
                                            <p:strVal val="0-#ppt_w/2"/>
                                          </p:val>
                                        </p:tav>
                                        <p:tav tm="100000">
                                          <p:val>
                                            <p:strVal val="#ppt_x"/>
                                          </p:val>
                                        </p:tav>
                                      </p:tavLst>
                                    </p:anim>
                                    <p:anim calcmode="lin" valueType="num">
                                      <p:cBhvr additive="base">
                                        <p:cTn id="8" dur="2000" fill="hold"/>
                                        <p:tgtEl>
                                          <p:spTgt spid="7">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err="1">
                <a:effectLst/>
              </a:rPr>
              <a:t>Latar</a:t>
            </a:r>
            <a:r>
              <a:rPr lang="en-US" b="1" dirty="0">
                <a:effectLst/>
              </a:rPr>
              <a:t> </a:t>
            </a:r>
            <a:r>
              <a:rPr lang="en-US" b="1" dirty="0" err="1">
                <a:effectLst/>
              </a:rPr>
              <a:t>Belakang</a:t>
            </a:r>
            <a:r>
              <a:rPr lang="en-US" b="1" dirty="0">
                <a:effectLst/>
              </a:rPr>
              <a:t> </a:t>
            </a:r>
            <a:r>
              <a:rPr lang="en-US" b="1" dirty="0" err="1">
                <a:effectLst/>
              </a:rPr>
              <a:t>Permasalahan</a:t>
            </a:r>
            <a:endParaRPr lang="id-ID" dirty="0"/>
          </a:p>
        </p:txBody>
      </p:sp>
      <p:sp>
        <p:nvSpPr>
          <p:cNvPr id="7" name="Rectangle 2"/>
          <p:cNvSpPr>
            <a:spLocks noChangeArrowheads="1"/>
          </p:cNvSpPr>
          <p:nvPr/>
        </p:nvSpPr>
        <p:spPr bwMode="auto">
          <a:xfrm>
            <a:off x="500034" y="1124744"/>
            <a:ext cx="8196290" cy="5112568"/>
          </a:xfrm>
          <a:prstGeom prst="rect">
            <a:avLst/>
          </a:prstGeom>
          <a:noFill/>
          <a:ln w="9525">
            <a:noFill/>
            <a:miter lim="800000"/>
            <a:headEnd/>
            <a:tailEnd/>
          </a:ln>
          <a:effectLst/>
        </p:spPr>
        <p:txBody>
          <a:bodyPr lIns="92075" tIns="46038" rIns="92075" bIns="46038"/>
          <a:lstStyle/>
          <a:p>
            <a:pPr>
              <a:lnSpc>
                <a:spcPct val="90000"/>
              </a:lnSpc>
              <a:spcBef>
                <a:spcPct val="20000"/>
              </a:spcBef>
              <a:spcAft>
                <a:spcPts val="600"/>
              </a:spcAft>
              <a:defRPr/>
            </a:pPr>
            <a:r>
              <a:rPr lang="en-US" sz="3600" dirty="0" err="1">
                <a:hlinkClick r:id="rId2"/>
              </a:rPr>
              <a:t>Pengertian</a:t>
            </a:r>
            <a:r>
              <a:rPr lang="en-US" sz="3600" dirty="0">
                <a:hlinkClick r:id="rId2"/>
              </a:rPr>
              <a:t> </a:t>
            </a:r>
            <a:r>
              <a:rPr lang="en-US" sz="3600" dirty="0" err="1">
                <a:hlinkClick r:id="rId2"/>
              </a:rPr>
              <a:t>Latar</a:t>
            </a:r>
            <a:r>
              <a:rPr lang="en-US" sz="3600" dirty="0">
                <a:hlinkClick r:id="rId2"/>
              </a:rPr>
              <a:t> </a:t>
            </a:r>
            <a:r>
              <a:rPr lang="en-US" sz="3600" dirty="0" err="1">
                <a:hlinkClick r:id="rId2"/>
              </a:rPr>
              <a:t>Belakang</a:t>
            </a:r>
            <a:r>
              <a:rPr lang="en-US" sz="3600" dirty="0">
                <a:hlinkClick r:id="rId2"/>
              </a:rPr>
              <a:t> </a:t>
            </a:r>
            <a:r>
              <a:rPr lang="en-US" sz="3600" dirty="0"/>
              <a:t>–</a:t>
            </a:r>
            <a:r>
              <a:rPr lang="en-US" sz="3600" b="1" dirty="0"/>
              <a:t> </a:t>
            </a:r>
            <a:r>
              <a:rPr lang="en-US" sz="3600" dirty="0"/>
              <a:t>yang </a:t>
            </a:r>
            <a:r>
              <a:rPr lang="en-US" sz="3600" dirty="0" err="1"/>
              <a:t>dimaksud</a:t>
            </a:r>
            <a:r>
              <a:rPr lang="en-US" sz="3600" dirty="0"/>
              <a:t> </a:t>
            </a:r>
            <a:r>
              <a:rPr lang="en-US" sz="3600" dirty="0" err="1"/>
              <a:t>dengan</a:t>
            </a:r>
            <a:r>
              <a:rPr lang="en-US" sz="3600" dirty="0"/>
              <a:t> </a:t>
            </a:r>
            <a:r>
              <a:rPr lang="en-US" sz="3600" i="1" dirty="0" err="1"/>
              <a:t>latar</a:t>
            </a:r>
            <a:r>
              <a:rPr lang="en-US" sz="3600" i="1" dirty="0"/>
              <a:t> </a:t>
            </a:r>
            <a:r>
              <a:rPr lang="en-US" sz="3600" i="1" dirty="0" err="1"/>
              <a:t>belakang</a:t>
            </a:r>
            <a:r>
              <a:rPr lang="en-US" sz="3600" i="1" dirty="0"/>
              <a:t> </a:t>
            </a:r>
            <a:r>
              <a:rPr lang="en-US" sz="3600" i="1" dirty="0" err="1"/>
              <a:t>ialah</a:t>
            </a:r>
            <a:r>
              <a:rPr lang="en-US" sz="3600" i="1" dirty="0"/>
              <a:t> </a:t>
            </a:r>
            <a:r>
              <a:rPr lang="en-US" sz="3600" i="1" dirty="0" err="1"/>
              <a:t>dasar</a:t>
            </a:r>
            <a:r>
              <a:rPr lang="en-US" sz="3600" i="1" dirty="0"/>
              <a:t> </a:t>
            </a:r>
            <a:r>
              <a:rPr lang="en-US" sz="3600" i="1" dirty="0" err="1"/>
              <a:t>ataupun</a:t>
            </a:r>
            <a:r>
              <a:rPr lang="en-US" sz="3600" i="1" dirty="0"/>
              <a:t> </a:t>
            </a:r>
            <a:r>
              <a:rPr lang="en-US" sz="3600" i="1" dirty="0" err="1"/>
              <a:t>titik</a:t>
            </a:r>
            <a:r>
              <a:rPr lang="en-US" sz="3600" i="1" dirty="0"/>
              <a:t> </a:t>
            </a:r>
            <a:r>
              <a:rPr lang="en-US" sz="3600" i="1" dirty="0" err="1"/>
              <a:t>tolak</a:t>
            </a:r>
            <a:r>
              <a:rPr lang="en-US" sz="3600" i="1" dirty="0"/>
              <a:t> yang </a:t>
            </a:r>
            <a:r>
              <a:rPr lang="en-US" sz="3600" i="1" dirty="0" err="1"/>
              <a:t>berguna</a:t>
            </a:r>
            <a:r>
              <a:rPr lang="en-US" sz="3600" i="1" dirty="0"/>
              <a:t> </a:t>
            </a:r>
            <a:r>
              <a:rPr lang="en-US" sz="3600" i="1" dirty="0" err="1"/>
              <a:t>memberi</a:t>
            </a:r>
            <a:r>
              <a:rPr lang="en-US" sz="3600" i="1" dirty="0"/>
              <a:t> </a:t>
            </a:r>
            <a:r>
              <a:rPr lang="en-US" sz="3600" i="1" dirty="0" err="1"/>
              <a:t>pemahaman</a:t>
            </a:r>
            <a:r>
              <a:rPr lang="en-US" sz="3600" i="1" dirty="0"/>
              <a:t> </a:t>
            </a:r>
            <a:r>
              <a:rPr lang="en-US" sz="3600" i="1" dirty="0" err="1"/>
              <a:t>untuk</a:t>
            </a:r>
            <a:r>
              <a:rPr lang="en-US" sz="3600" i="1" dirty="0"/>
              <a:t> </a:t>
            </a:r>
            <a:r>
              <a:rPr lang="en-US" sz="3600" i="1" dirty="0" err="1"/>
              <a:t>pembaca</a:t>
            </a:r>
            <a:r>
              <a:rPr lang="en-US" sz="3600" i="1" dirty="0"/>
              <a:t> </a:t>
            </a:r>
            <a:r>
              <a:rPr lang="en-US" sz="3600" i="1" dirty="0" err="1"/>
              <a:t>ataupun</a:t>
            </a:r>
            <a:r>
              <a:rPr lang="en-US" sz="3600" i="1" dirty="0"/>
              <a:t> </a:t>
            </a:r>
            <a:r>
              <a:rPr lang="en-US" sz="3600" i="1" dirty="0" err="1"/>
              <a:t>pendengar</a:t>
            </a:r>
            <a:r>
              <a:rPr lang="en-US" sz="3600" i="1" dirty="0"/>
              <a:t> </a:t>
            </a:r>
            <a:r>
              <a:rPr lang="en-US" sz="3600" i="1" dirty="0" err="1"/>
              <a:t>tentang</a:t>
            </a:r>
            <a:r>
              <a:rPr lang="en-US" sz="3600" i="1" dirty="0"/>
              <a:t> </a:t>
            </a:r>
            <a:r>
              <a:rPr lang="en-US" sz="3600" i="1" dirty="0" err="1"/>
              <a:t>apa</a:t>
            </a:r>
            <a:r>
              <a:rPr lang="en-US" sz="3600" i="1" dirty="0"/>
              <a:t> yang </a:t>
            </a:r>
            <a:r>
              <a:rPr lang="en-US" sz="3600" i="1" dirty="0" err="1"/>
              <a:t>ingin</a:t>
            </a:r>
            <a:r>
              <a:rPr lang="en-US" sz="3600" i="1" dirty="0"/>
              <a:t> </a:t>
            </a:r>
            <a:r>
              <a:rPr lang="en-US" sz="3600" i="1" dirty="0" err="1"/>
              <a:t>disampaikan</a:t>
            </a:r>
            <a:r>
              <a:rPr lang="en-US" sz="3600" dirty="0"/>
              <a:t>. </a:t>
            </a:r>
            <a:r>
              <a:rPr lang="en-US" sz="3600" dirty="0" err="1"/>
              <a:t>Sementara</a:t>
            </a:r>
            <a:r>
              <a:rPr lang="en-US" sz="3600" dirty="0"/>
              <a:t> </a:t>
            </a:r>
            <a:r>
              <a:rPr lang="en-US" sz="3600" dirty="0" err="1"/>
              <a:t>latar</a:t>
            </a:r>
            <a:r>
              <a:rPr lang="en-US" sz="3600" dirty="0"/>
              <a:t> </a:t>
            </a:r>
            <a:r>
              <a:rPr lang="en-US" sz="3600" dirty="0" err="1"/>
              <a:t>belakang</a:t>
            </a:r>
            <a:r>
              <a:rPr lang="en-US" sz="3600" dirty="0"/>
              <a:t> yang </a:t>
            </a:r>
            <a:r>
              <a:rPr lang="en-US" sz="3600" dirty="0" err="1"/>
              <a:t>bagus</a:t>
            </a:r>
            <a:r>
              <a:rPr lang="en-US" sz="3600" dirty="0"/>
              <a:t> </a:t>
            </a:r>
            <a:r>
              <a:rPr lang="en-US" sz="3600" dirty="0" err="1"/>
              <a:t>harus</a:t>
            </a:r>
            <a:r>
              <a:rPr lang="en-US" sz="3600" dirty="0"/>
              <a:t> </a:t>
            </a:r>
            <a:r>
              <a:rPr lang="en-US" sz="3600" dirty="0" err="1"/>
              <a:t>disusun</a:t>
            </a:r>
            <a:r>
              <a:rPr lang="en-US" sz="3600" dirty="0"/>
              <a:t> </a:t>
            </a:r>
            <a:r>
              <a:rPr lang="en-US" sz="3600" dirty="0" err="1"/>
              <a:t>secara</a:t>
            </a:r>
            <a:r>
              <a:rPr lang="en-US" sz="3600" dirty="0"/>
              <a:t> </a:t>
            </a:r>
            <a:r>
              <a:rPr lang="en-US" sz="3600" dirty="0" err="1"/>
              <a:t>jelas</a:t>
            </a:r>
            <a:r>
              <a:rPr lang="en-US" sz="3600" dirty="0"/>
              <a:t> dan </a:t>
            </a:r>
            <a:r>
              <a:rPr lang="en-US" sz="3600" dirty="0" err="1"/>
              <a:t>jika</a:t>
            </a:r>
            <a:r>
              <a:rPr lang="en-US" sz="3600" dirty="0"/>
              <a:t> </a:t>
            </a:r>
            <a:r>
              <a:rPr lang="en-US" sz="3600" dirty="0" err="1"/>
              <a:t>perlu</a:t>
            </a:r>
            <a:r>
              <a:rPr lang="en-US" sz="3600" dirty="0"/>
              <a:t> </a:t>
            </a:r>
            <a:r>
              <a:rPr lang="en-US" sz="3600" dirty="0" err="1"/>
              <a:t>harus</a:t>
            </a:r>
            <a:r>
              <a:rPr lang="en-US" sz="3600" dirty="0"/>
              <a:t> </a:t>
            </a:r>
            <a:r>
              <a:rPr lang="en-US" sz="3600" dirty="0" err="1"/>
              <a:t>disertai</a:t>
            </a:r>
            <a:r>
              <a:rPr lang="en-US" sz="3600" dirty="0"/>
              <a:t> </a:t>
            </a:r>
            <a:r>
              <a:rPr lang="en-US" sz="3600" dirty="0" err="1"/>
              <a:t>bersama</a:t>
            </a:r>
            <a:r>
              <a:rPr lang="en-US" sz="3600" dirty="0"/>
              <a:t> </a:t>
            </a:r>
            <a:r>
              <a:rPr lang="en-US" sz="3600" dirty="0" err="1"/>
              <a:t>dengan</a:t>
            </a:r>
            <a:r>
              <a:rPr lang="en-US" sz="3600" dirty="0"/>
              <a:t> data </a:t>
            </a:r>
            <a:r>
              <a:rPr lang="en-US" sz="3600" dirty="0" err="1"/>
              <a:t>ataupun</a:t>
            </a:r>
            <a:r>
              <a:rPr lang="en-US" sz="3600" dirty="0"/>
              <a:t> </a:t>
            </a:r>
            <a:r>
              <a:rPr lang="en-US" sz="3600" dirty="0" err="1"/>
              <a:t>fakta</a:t>
            </a:r>
            <a:r>
              <a:rPr lang="en-US" sz="3600" dirty="0"/>
              <a:t> yang </a:t>
            </a:r>
            <a:r>
              <a:rPr lang="en-US" sz="3600" dirty="0" err="1"/>
              <a:t>dapat</a:t>
            </a:r>
            <a:r>
              <a:rPr lang="en-US" sz="3600" dirty="0"/>
              <a:t> </a:t>
            </a:r>
            <a:r>
              <a:rPr lang="en-US" sz="3600" dirty="0" err="1"/>
              <a:t>mendukung</a:t>
            </a:r>
            <a:r>
              <a:rPr lang="en-US" sz="3600" dirty="0"/>
              <a:t> </a:t>
            </a:r>
            <a:r>
              <a:rPr lang="en-US" sz="3600" dirty="0" err="1"/>
              <a:t>penjelasan</a:t>
            </a:r>
            <a:r>
              <a:rPr lang="en-US" sz="3600" dirty="0"/>
              <a:t> </a:t>
            </a:r>
            <a:r>
              <a:rPr lang="en-US" sz="3600" dirty="0" err="1"/>
              <a:t>tersebut</a:t>
            </a:r>
            <a:r>
              <a:rPr lang="en-US" sz="3600" dirty="0"/>
              <a:t>.</a:t>
            </a:r>
            <a:endParaRPr kumimoji="0" lang="en-US" altLang="zh-TW" sz="3600" b="1" dirty="0">
              <a:solidFill>
                <a:srgbClr val="800000"/>
              </a:solidFill>
              <a:effectLst>
                <a:outerShdw blurRad="38100" dist="38100" dir="2700000" algn="tl">
                  <a:srgbClr val="000000"/>
                </a:outerShdw>
              </a:effectLst>
              <a:latin typeface="Arial" panose="020B0604020202020204" pitchFamily="34" charset="0"/>
              <a:ea typeface="新細明體" pitchFamily="18" charset="-120"/>
              <a:cs typeface="Arial" panose="020B0604020202020204" pitchFamily="34" charset="0"/>
            </a:endParaRPr>
          </a:p>
        </p:txBody>
      </p:sp>
    </p:spTree>
  </p:cSld>
  <p:clrMapOvr>
    <a:masterClrMapping/>
  </p:clrMapOvr>
  <p:transition spd="med">
    <p:cover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2" fill="hold" nodeType="after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 calcmode="lin" valueType="num">
                                      <p:cBhvr additive="base">
                                        <p:cTn id="7" dur="2000" fill="hold"/>
                                        <p:tgtEl>
                                          <p:spTgt spid="7">
                                            <p:txEl>
                                              <p:pRg st="0" end="0"/>
                                            </p:txEl>
                                          </p:spTgt>
                                        </p:tgtEl>
                                        <p:attrNameLst>
                                          <p:attrName>ppt_x</p:attrName>
                                        </p:attrNameLst>
                                      </p:cBhvr>
                                      <p:tavLst>
                                        <p:tav tm="0">
                                          <p:val>
                                            <p:strVal val="0-#ppt_w/2"/>
                                          </p:val>
                                        </p:tav>
                                        <p:tav tm="100000">
                                          <p:val>
                                            <p:strVal val="#ppt_x"/>
                                          </p:val>
                                        </p:tav>
                                      </p:tavLst>
                                    </p:anim>
                                    <p:anim calcmode="lin" valueType="num">
                                      <p:cBhvr additive="base">
                                        <p:cTn id="8" dur="2000" fill="hold"/>
                                        <p:tgtEl>
                                          <p:spTgt spid="7">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6000" b="1" dirty="0">
                <a:effectLst/>
              </a:rPr>
              <a:t>PR Proposal</a:t>
            </a:r>
            <a:endParaRPr lang="id-ID" sz="6000" dirty="0"/>
          </a:p>
        </p:txBody>
      </p:sp>
      <p:sp>
        <p:nvSpPr>
          <p:cNvPr id="7" name="Rectangle 2"/>
          <p:cNvSpPr>
            <a:spLocks noChangeArrowheads="1"/>
          </p:cNvSpPr>
          <p:nvPr/>
        </p:nvSpPr>
        <p:spPr bwMode="auto">
          <a:xfrm>
            <a:off x="318780" y="2564904"/>
            <a:ext cx="8429684" cy="3672408"/>
          </a:xfrm>
          <a:prstGeom prst="rect">
            <a:avLst/>
          </a:prstGeom>
          <a:noFill/>
          <a:ln w="9525">
            <a:noFill/>
            <a:miter lim="800000"/>
            <a:headEnd/>
            <a:tailEnd/>
          </a:ln>
          <a:effectLst/>
        </p:spPr>
        <p:txBody>
          <a:bodyPr lIns="92075" tIns="46038" rIns="92075" bIns="46038"/>
          <a:lstStyle/>
          <a:p>
            <a:pPr algn="ctr"/>
            <a:r>
              <a:rPr lang="en-US" sz="9600" b="1" dirty="0"/>
              <a:t>Thank you</a:t>
            </a:r>
            <a:endParaRPr lang="en-US" sz="9600" dirty="0"/>
          </a:p>
          <a:p>
            <a:endParaRPr lang="en-US" dirty="0"/>
          </a:p>
        </p:txBody>
      </p:sp>
    </p:spTree>
    <p:extLst>
      <p:ext uri="{BB962C8B-B14F-4D97-AF65-F5344CB8AC3E}">
        <p14:creationId xmlns:p14="http://schemas.microsoft.com/office/powerpoint/2010/main" val="3563291744"/>
      </p:ext>
    </p:extLst>
  </p:cSld>
  <p:clrMapOvr>
    <a:masterClrMapping/>
  </p:clrMapOvr>
  <p:transition spd="med">
    <p:cover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2" fill="hold" nodeType="after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 calcmode="lin" valueType="num">
                                      <p:cBhvr additive="base">
                                        <p:cTn id="7" dur="2000" fill="hold"/>
                                        <p:tgtEl>
                                          <p:spTgt spid="7">
                                            <p:txEl>
                                              <p:pRg st="0" end="0"/>
                                            </p:txEl>
                                          </p:spTgt>
                                        </p:tgtEl>
                                        <p:attrNameLst>
                                          <p:attrName>ppt_x</p:attrName>
                                        </p:attrNameLst>
                                      </p:cBhvr>
                                      <p:tavLst>
                                        <p:tav tm="0">
                                          <p:val>
                                            <p:strVal val="0-#ppt_w/2"/>
                                          </p:val>
                                        </p:tav>
                                        <p:tav tm="100000">
                                          <p:val>
                                            <p:strVal val="#ppt_x"/>
                                          </p:val>
                                        </p:tav>
                                      </p:tavLst>
                                    </p:anim>
                                    <p:anim calcmode="lin" valueType="num">
                                      <p:cBhvr additive="base">
                                        <p:cTn id="8" dur="2000" fill="hold"/>
                                        <p:tgtEl>
                                          <p:spTgt spid="7">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err="1">
                <a:effectLst/>
              </a:rPr>
              <a:t>Latar</a:t>
            </a:r>
            <a:r>
              <a:rPr lang="en-US" b="1" dirty="0">
                <a:effectLst/>
              </a:rPr>
              <a:t> </a:t>
            </a:r>
            <a:r>
              <a:rPr lang="en-US" b="1" dirty="0" err="1">
                <a:effectLst/>
              </a:rPr>
              <a:t>Belakang</a:t>
            </a:r>
            <a:r>
              <a:rPr lang="en-US" b="1" dirty="0">
                <a:effectLst/>
              </a:rPr>
              <a:t> </a:t>
            </a:r>
            <a:r>
              <a:rPr lang="en-US" b="1" dirty="0" err="1">
                <a:effectLst/>
              </a:rPr>
              <a:t>Masalah</a:t>
            </a:r>
            <a:endParaRPr lang="id-ID" dirty="0"/>
          </a:p>
        </p:txBody>
      </p:sp>
      <p:sp>
        <p:nvSpPr>
          <p:cNvPr id="7" name="Rectangle 2"/>
          <p:cNvSpPr>
            <a:spLocks noChangeArrowheads="1"/>
          </p:cNvSpPr>
          <p:nvPr/>
        </p:nvSpPr>
        <p:spPr bwMode="auto">
          <a:xfrm>
            <a:off x="266640" y="1052736"/>
            <a:ext cx="8663078" cy="5472608"/>
          </a:xfrm>
          <a:prstGeom prst="rect">
            <a:avLst/>
          </a:prstGeom>
          <a:noFill/>
          <a:ln w="9525">
            <a:noFill/>
            <a:miter lim="800000"/>
            <a:headEnd/>
            <a:tailEnd/>
          </a:ln>
          <a:effectLst/>
        </p:spPr>
        <p:txBody>
          <a:bodyPr lIns="92075" tIns="46038" rIns="92075" bIns="46038"/>
          <a:lstStyle/>
          <a:p>
            <a:r>
              <a:rPr lang="en-US" sz="2900" b="1" dirty="0" err="1"/>
              <a:t>Beberapa</a:t>
            </a:r>
            <a:r>
              <a:rPr lang="en-US" sz="2900" b="1" dirty="0"/>
              <a:t> </a:t>
            </a:r>
            <a:r>
              <a:rPr lang="en-US" sz="2900" b="1" dirty="0" err="1"/>
              <a:t>hal</a:t>
            </a:r>
            <a:r>
              <a:rPr lang="en-US" sz="2900" b="1" dirty="0"/>
              <a:t> yang </a:t>
            </a:r>
            <a:r>
              <a:rPr lang="en-US" sz="2900" b="1" dirty="0" err="1"/>
              <a:t>ada</a:t>
            </a:r>
            <a:r>
              <a:rPr lang="en-US" sz="2900" b="1" dirty="0"/>
              <a:t> </a:t>
            </a:r>
            <a:r>
              <a:rPr lang="en-US" sz="2900" b="1" dirty="0" err="1"/>
              <a:t>dalam</a:t>
            </a:r>
            <a:r>
              <a:rPr lang="en-US" sz="2900" b="1" dirty="0"/>
              <a:t> </a:t>
            </a:r>
            <a:r>
              <a:rPr lang="en-US" sz="2900" b="1" dirty="0" err="1"/>
              <a:t>latar</a:t>
            </a:r>
            <a:r>
              <a:rPr lang="en-US" sz="2900" b="1" dirty="0"/>
              <a:t> </a:t>
            </a:r>
            <a:r>
              <a:rPr lang="en-US" sz="2900" b="1" dirty="0" err="1"/>
              <a:t>belakang</a:t>
            </a:r>
            <a:r>
              <a:rPr lang="en-US" sz="2900" b="1" dirty="0"/>
              <a:t> </a:t>
            </a:r>
            <a:r>
              <a:rPr lang="en-US" sz="2900" b="1" dirty="0" err="1"/>
              <a:t>diantaranya</a:t>
            </a:r>
            <a:r>
              <a:rPr lang="en-US" sz="2900" b="1" dirty="0"/>
              <a:t>:</a:t>
            </a:r>
            <a:endParaRPr lang="en-US" sz="2900" dirty="0"/>
          </a:p>
          <a:p>
            <a:pPr marL="346075" lvl="0" indent="-346075">
              <a:buFont typeface="Arial" panose="020B0604020202020204" pitchFamily="34" charset="0"/>
              <a:buChar char="•"/>
            </a:pPr>
            <a:r>
              <a:rPr lang="en-US" sz="2900" dirty="0" err="1"/>
              <a:t>Keadaan</a:t>
            </a:r>
            <a:r>
              <a:rPr lang="en-US" sz="2900" dirty="0"/>
              <a:t> ideal yang </a:t>
            </a:r>
            <a:r>
              <a:rPr lang="en-US" sz="2900" dirty="0" err="1"/>
              <a:t>mencakup</a:t>
            </a:r>
            <a:r>
              <a:rPr lang="en-US" sz="2900" dirty="0"/>
              <a:t> </a:t>
            </a:r>
            <a:r>
              <a:rPr lang="en-US" sz="2900" dirty="0" err="1"/>
              <a:t>keadaan</a:t>
            </a:r>
            <a:r>
              <a:rPr lang="en-US" sz="2900" dirty="0"/>
              <a:t> yang </a:t>
            </a:r>
            <a:r>
              <a:rPr lang="en-US" sz="2900" dirty="0" err="1"/>
              <a:t>telah</a:t>
            </a:r>
            <a:r>
              <a:rPr lang="en-US" sz="2900" dirty="0"/>
              <a:t> </a:t>
            </a:r>
            <a:r>
              <a:rPr lang="en-US" sz="2900" dirty="0" err="1"/>
              <a:t>dicita-citakan</a:t>
            </a:r>
            <a:r>
              <a:rPr lang="en-US" sz="2900" dirty="0"/>
              <a:t>, </a:t>
            </a:r>
            <a:r>
              <a:rPr lang="en-US" sz="2900" dirty="0" err="1"/>
              <a:t>ataupun</a:t>
            </a:r>
            <a:r>
              <a:rPr lang="en-US" sz="2900" dirty="0"/>
              <a:t> </a:t>
            </a:r>
            <a:r>
              <a:rPr lang="en-US" sz="2900" dirty="0" err="1"/>
              <a:t>diharapkan</a:t>
            </a:r>
            <a:r>
              <a:rPr lang="en-US" sz="2900" dirty="0"/>
              <a:t> </a:t>
            </a:r>
            <a:r>
              <a:rPr lang="en-US" sz="2900" dirty="0" err="1"/>
              <a:t>terjadi</a:t>
            </a:r>
            <a:r>
              <a:rPr lang="en-US" sz="2900" dirty="0"/>
              <a:t>. </a:t>
            </a:r>
            <a:r>
              <a:rPr lang="en-US" sz="2900" dirty="0" err="1"/>
              <a:t>Keadaan</a:t>
            </a:r>
            <a:r>
              <a:rPr lang="en-US" sz="2900" dirty="0"/>
              <a:t> ideal </a:t>
            </a:r>
            <a:r>
              <a:rPr lang="en-US" sz="2900" dirty="0" err="1"/>
              <a:t>ini</a:t>
            </a:r>
            <a:r>
              <a:rPr lang="en-US" sz="2900" dirty="0"/>
              <a:t> </a:t>
            </a:r>
            <a:r>
              <a:rPr lang="en-US" sz="2900" dirty="0" err="1"/>
              <a:t>biasa</a:t>
            </a:r>
            <a:r>
              <a:rPr lang="en-US" sz="2900" dirty="0"/>
              <a:t> </a:t>
            </a:r>
            <a:r>
              <a:rPr lang="en-US" sz="2900" dirty="0" err="1"/>
              <a:t>dihadirkan</a:t>
            </a:r>
            <a:r>
              <a:rPr lang="en-US" sz="2900" dirty="0"/>
              <a:t> </a:t>
            </a:r>
            <a:r>
              <a:rPr lang="en-US" sz="2900" dirty="0" err="1"/>
              <a:t>dalam</a:t>
            </a:r>
            <a:r>
              <a:rPr lang="en-US" sz="2900" dirty="0"/>
              <a:t> </a:t>
            </a:r>
            <a:r>
              <a:rPr lang="en-US" sz="2900" dirty="0" err="1"/>
              <a:t>bentuk</a:t>
            </a:r>
            <a:r>
              <a:rPr lang="en-US" sz="2900" dirty="0"/>
              <a:t> </a:t>
            </a:r>
            <a:r>
              <a:rPr lang="en-US" sz="2900" dirty="0" err="1"/>
              <a:t>visi</a:t>
            </a:r>
            <a:r>
              <a:rPr lang="en-US" sz="2900" dirty="0"/>
              <a:t> &amp; </a:t>
            </a:r>
            <a:r>
              <a:rPr lang="en-US" sz="2900" dirty="0" err="1"/>
              <a:t>misi</a:t>
            </a:r>
            <a:r>
              <a:rPr lang="en-US" sz="2900" dirty="0"/>
              <a:t>.</a:t>
            </a:r>
          </a:p>
          <a:p>
            <a:pPr marL="346075" lvl="0" indent="-346075">
              <a:buFont typeface="Arial" panose="020B0604020202020204" pitchFamily="34" charset="0"/>
              <a:buChar char="•"/>
            </a:pPr>
            <a:r>
              <a:rPr lang="en-US" sz="2900" dirty="0" err="1"/>
              <a:t>Keadaan</a:t>
            </a:r>
            <a:r>
              <a:rPr lang="en-US" sz="2900" dirty="0"/>
              <a:t> </a:t>
            </a:r>
            <a:r>
              <a:rPr lang="en-US" sz="2900" dirty="0" err="1"/>
              <a:t>aktual</a:t>
            </a:r>
            <a:r>
              <a:rPr lang="en-US" sz="2900" dirty="0"/>
              <a:t> </a:t>
            </a:r>
            <a:r>
              <a:rPr lang="en-US" sz="2900" dirty="0" err="1"/>
              <a:t>adalah</a:t>
            </a:r>
            <a:r>
              <a:rPr lang="en-US" sz="2900" dirty="0"/>
              <a:t> </a:t>
            </a:r>
            <a:r>
              <a:rPr lang="en-US" sz="2900" dirty="0" err="1"/>
              <a:t>kondisi</a:t>
            </a:r>
            <a:r>
              <a:rPr lang="en-US" sz="2900" dirty="0"/>
              <a:t> yang </a:t>
            </a:r>
            <a:r>
              <a:rPr lang="en-US" sz="2900" dirty="0" err="1"/>
              <a:t>terjadi</a:t>
            </a:r>
            <a:r>
              <a:rPr lang="en-US" sz="2900" dirty="0"/>
              <a:t> </a:t>
            </a:r>
            <a:r>
              <a:rPr lang="en-US" sz="2900" dirty="0" err="1"/>
              <a:t>sekarang</a:t>
            </a:r>
            <a:r>
              <a:rPr lang="en-US" sz="2900" dirty="0"/>
              <a:t> </a:t>
            </a:r>
            <a:r>
              <a:rPr lang="en-US" sz="2900" dirty="0" err="1"/>
              <a:t>Biasanya</a:t>
            </a:r>
            <a:r>
              <a:rPr lang="en-US" sz="2900" dirty="0"/>
              <a:t> </a:t>
            </a:r>
            <a:r>
              <a:rPr lang="en-US" sz="2900" dirty="0" err="1"/>
              <a:t>menceritakan</a:t>
            </a:r>
            <a:r>
              <a:rPr lang="en-US" sz="2900" dirty="0"/>
              <a:t> </a:t>
            </a:r>
            <a:r>
              <a:rPr lang="en-US" sz="2900" dirty="0" err="1"/>
              <a:t>perbedaan</a:t>
            </a:r>
            <a:r>
              <a:rPr lang="en-US" sz="2900" dirty="0"/>
              <a:t> </a:t>
            </a:r>
            <a:r>
              <a:rPr lang="en-US" sz="2900" dirty="0" err="1"/>
              <a:t>situasi</a:t>
            </a:r>
            <a:r>
              <a:rPr lang="en-US" sz="2900" dirty="0"/>
              <a:t> </a:t>
            </a:r>
            <a:r>
              <a:rPr lang="en-US" sz="2900" dirty="0" err="1"/>
              <a:t>dengan</a:t>
            </a:r>
            <a:r>
              <a:rPr lang="en-US" sz="2900" dirty="0"/>
              <a:t> </a:t>
            </a:r>
            <a:r>
              <a:rPr lang="en-US" sz="2900" dirty="0" err="1"/>
              <a:t>kondisi</a:t>
            </a:r>
            <a:r>
              <a:rPr lang="en-US" sz="2900" dirty="0"/>
              <a:t> </a:t>
            </a:r>
            <a:r>
              <a:rPr lang="en-US" sz="2900" dirty="0" err="1"/>
              <a:t>sekarang</a:t>
            </a:r>
            <a:r>
              <a:rPr lang="en-US" sz="2900" dirty="0"/>
              <a:t> </a:t>
            </a:r>
            <a:r>
              <a:rPr lang="en-US" sz="2900" dirty="0" err="1"/>
              <a:t>ini</a:t>
            </a:r>
            <a:r>
              <a:rPr lang="en-US" sz="2900" dirty="0"/>
              <a:t> </a:t>
            </a:r>
            <a:r>
              <a:rPr lang="en-US" sz="2900" dirty="0" err="1"/>
              <a:t>bersama</a:t>
            </a:r>
            <a:r>
              <a:rPr lang="en-US" sz="2900" dirty="0"/>
              <a:t> </a:t>
            </a:r>
            <a:r>
              <a:rPr lang="en-US" sz="2900" dirty="0" err="1"/>
              <a:t>dengan</a:t>
            </a:r>
            <a:r>
              <a:rPr lang="en-US" sz="2900" dirty="0"/>
              <a:t> </a:t>
            </a:r>
            <a:r>
              <a:rPr lang="en-US" sz="2900" dirty="0" err="1"/>
              <a:t>keadaan</a:t>
            </a:r>
            <a:r>
              <a:rPr lang="en-US" sz="2900" dirty="0"/>
              <a:t> yang </a:t>
            </a:r>
            <a:r>
              <a:rPr lang="en-US" sz="2900" dirty="0" err="1"/>
              <a:t>dicita-citakan</a:t>
            </a:r>
            <a:r>
              <a:rPr lang="en-US" sz="2900" dirty="0"/>
              <a:t> </a:t>
            </a:r>
            <a:r>
              <a:rPr lang="en-US" sz="2900" dirty="0" err="1"/>
              <a:t>akan</a:t>
            </a:r>
            <a:r>
              <a:rPr lang="en-US" sz="2900" dirty="0"/>
              <a:t> </a:t>
            </a:r>
            <a:r>
              <a:rPr lang="en-US" sz="2900" dirty="0" err="1"/>
              <a:t>terjadi</a:t>
            </a:r>
            <a:r>
              <a:rPr lang="en-US" sz="2900" dirty="0"/>
              <a:t>.</a:t>
            </a:r>
          </a:p>
          <a:p>
            <a:pPr marL="346075" lvl="0" indent="-346075">
              <a:buFont typeface="Arial" panose="020B0604020202020204" pitchFamily="34" charset="0"/>
              <a:buChar char="•"/>
            </a:pPr>
            <a:r>
              <a:rPr lang="en-US" sz="2900" dirty="0" err="1"/>
              <a:t>Sementara</a:t>
            </a:r>
            <a:r>
              <a:rPr lang="en-US" sz="2900" dirty="0"/>
              <a:t> </a:t>
            </a:r>
            <a:r>
              <a:rPr lang="en-US" sz="2900" dirty="0" err="1"/>
              <a:t>solusi</a:t>
            </a:r>
            <a:r>
              <a:rPr lang="en-US" sz="2900" dirty="0"/>
              <a:t> </a:t>
            </a:r>
            <a:r>
              <a:rPr lang="en-US" sz="2900" dirty="0" err="1"/>
              <a:t>adalah</a:t>
            </a:r>
            <a:r>
              <a:rPr lang="en-US" sz="2900" dirty="0"/>
              <a:t> saran </a:t>
            </a:r>
            <a:r>
              <a:rPr lang="en-US" sz="2900" dirty="0" err="1"/>
              <a:t>singkat</a:t>
            </a:r>
            <a:r>
              <a:rPr lang="en-US" sz="2900" dirty="0"/>
              <a:t> </a:t>
            </a:r>
            <a:r>
              <a:rPr lang="en-US" sz="2900" dirty="0" err="1"/>
              <a:t>ataupun</a:t>
            </a:r>
            <a:r>
              <a:rPr lang="en-US" sz="2900" dirty="0"/>
              <a:t> </a:t>
            </a:r>
            <a:r>
              <a:rPr lang="en-US" sz="2900" dirty="0" err="1"/>
              <a:t>penawaran</a:t>
            </a:r>
            <a:r>
              <a:rPr lang="en-US" sz="2900" dirty="0"/>
              <a:t> </a:t>
            </a:r>
            <a:r>
              <a:rPr lang="en-US" sz="2900" dirty="0" err="1"/>
              <a:t>penyelesaian</a:t>
            </a:r>
            <a:r>
              <a:rPr lang="en-US" sz="2900" dirty="0"/>
              <a:t> </a:t>
            </a:r>
            <a:r>
              <a:rPr lang="en-US" sz="2900" dirty="0" err="1"/>
              <a:t>sebuah</a:t>
            </a:r>
            <a:r>
              <a:rPr lang="en-US" sz="2900" dirty="0"/>
              <a:t> </a:t>
            </a:r>
            <a:r>
              <a:rPr lang="en-US" sz="2900" dirty="0" err="1"/>
              <a:t>masalah</a:t>
            </a:r>
            <a:r>
              <a:rPr lang="en-US" sz="2900" dirty="0"/>
              <a:t> yang </a:t>
            </a:r>
            <a:r>
              <a:rPr lang="en-US" sz="2900" dirty="0" err="1"/>
              <a:t>telah</a:t>
            </a:r>
            <a:r>
              <a:rPr lang="en-US" sz="2900" dirty="0"/>
              <a:t> </a:t>
            </a:r>
            <a:r>
              <a:rPr lang="en-US" sz="2900" dirty="0" err="1"/>
              <a:t>dialami</a:t>
            </a:r>
            <a:r>
              <a:rPr lang="en-US" sz="2900" dirty="0"/>
              <a:t> </a:t>
            </a:r>
            <a:r>
              <a:rPr lang="en-US" sz="2900" dirty="0" err="1"/>
              <a:t>sebelum</a:t>
            </a:r>
            <a:r>
              <a:rPr lang="en-US" sz="2900" dirty="0"/>
              <a:t> </a:t>
            </a:r>
            <a:r>
              <a:rPr lang="en-US" sz="2900" dirty="0" err="1"/>
              <a:t>melangkah</a:t>
            </a:r>
            <a:r>
              <a:rPr lang="en-US" sz="2900" dirty="0"/>
              <a:t> pada </a:t>
            </a:r>
            <a:r>
              <a:rPr lang="en-US" sz="2900" dirty="0" err="1"/>
              <a:t>tahap</a:t>
            </a:r>
            <a:r>
              <a:rPr lang="en-US" sz="2900" dirty="0"/>
              <a:t> </a:t>
            </a:r>
            <a:r>
              <a:rPr lang="en-US" sz="2900" dirty="0" err="1"/>
              <a:t>lebih</a:t>
            </a:r>
            <a:r>
              <a:rPr lang="en-US" sz="2900" dirty="0"/>
              <a:t> </a:t>
            </a:r>
            <a:r>
              <a:rPr lang="en-US" sz="2900" dirty="0" err="1"/>
              <a:t>lanjut</a:t>
            </a:r>
            <a:r>
              <a:rPr lang="en-US" sz="2900" dirty="0"/>
              <a:t>.</a:t>
            </a:r>
          </a:p>
        </p:txBody>
      </p:sp>
    </p:spTree>
    <p:extLst>
      <p:ext uri="{BB962C8B-B14F-4D97-AF65-F5344CB8AC3E}">
        <p14:creationId xmlns:p14="http://schemas.microsoft.com/office/powerpoint/2010/main" val="2792214193"/>
      </p:ext>
    </p:extLst>
  </p:cSld>
  <p:clrMapOvr>
    <a:masterClrMapping/>
  </p:clrMapOvr>
  <p:transition spd="med">
    <p:cover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2" fill="hold" nodeType="after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 calcmode="lin" valueType="num">
                                      <p:cBhvr additive="base">
                                        <p:cTn id="7" dur="2000" fill="hold"/>
                                        <p:tgtEl>
                                          <p:spTgt spid="7">
                                            <p:txEl>
                                              <p:pRg st="0" end="0"/>
                                            </p:txEl>
                                          </p:spTgt>
                                        </p:tgtEl>
                                        <p:attrNameLst>
                                          <p:attrName>ppt_x</p:attrName>
                                        </p:attrNameLst>
                                      </p:cBhvr>
                                      <p:tavLst>
                                        <p:tav tm="0">
                                          <p:val>
                                            <p:strVal val="0-#ppt_w/2"/>
                                          </p:val>
                                        </p:tav>
                                        <p:tav tm="100000">
                                          <p:val>
                                            <p:strVal val="#ppt_x"/>
                                          </p:val>
                                        </p:tav>
                                      </p:tavLst>
                                    </p:anim>
                                    <p:anim calcmode="lin" valueType="num">
                                      <p:cBhvr additive="base">
                                        <p:cTn id="8" dur="2000" fill="hold"/>
                                        <p:tgtEl>
                                          <p:spTgt spid="7">
                                            <p:txEl>
                                              <p:pRg st="0" end="0"/>
                                            </p:txEl>
                                          </p:spTgt>
                                        </p:tgtEl>
                                        <p:attrNameLst>
                                          <p:attrName>ppt_y</p:attrName>
                                        </p:attrNameLst>
                                      </p:cBhvr>
                                      <p:tavLst>
                                        <p:tav tm="0">
                                          <p:val>
                                            <p:strVal val="1+#ppt_h/2"/>
                                          </p:val>
                                        </p:tav>
                                        <p:tav tm="100000">
                                          <p:val>
                                            <p:strVal val="#ppt_y"/>
                                          </p:val>
                                        </p:tav>
                                      </p:tavLst>
                                    </p:anim>
                                  </p:childTnLst>
                                </p:cTn>
                              </p:par>
                            </p:childTnLst>
                          </p:cTn>
                        </p:par>
                        <p:par>
                          <p:cTn id="9" fill="hold">
                            <p:stCondLst>
                              <p:cond delay="2000"/>
                            </p:stCondLst>
                            <p:childTnLst>
                              <p:par>
                                <p:cTn id="10" presetID="2" presetClass="entr" presetSubtype="12" fill="hold" nodeType="afterEffect">
                                  <p:stCondLst>
                                    <p:cond delay="0"/>
                                  </p:stCondLst>
                                  <p:childTnLst>
                                    <p:set>
                                      <p:cBhvr>
                                        <p:cTn id="11" dur="1" fill="hold">
                                          <p:stCondLst>
                                            <p:cond delay="0"/>
                                          </p:stCondLst>
                                        </p:cTn>
                                        <p:tgtEl>
                                          <p:spTgt spid="7">
                                            <p:txEl>
                                              <p:pRg st="1" end="1"/>
                                            </p:txEl>
                                          </p:spTgt>
                                        </p:tgtEl>
                                        <p:attrNameLst>
                                          <p:attrName>style.visibility</p:attrName>
                                        </p:attrNameLst>
                                      </p:cBhvr>
                                      <p:to>
                                        <p:strVal val="visible"/>
                                      </p:to>
                                    </p:set>
                                    <p:anim calcmode="lin" valueType="num">
                                      <p:cBhvr additive="base">
                                        <p:cTn id="12" dur="2000" fill="hold"/>
                                        <p:tgtEl>
                                          <p:spTgt spid="7">
                                            <p:txEl>
                                              <p:pRg st="1" end="1"/>
                                            </p:txEl>
                                          </p:spTgt>
                                        </p:tgtEl>
                                        <p:attrNameLst>
                                          <p:attrName>ppt_x</p:attrName>
                                        </p:attrNameLst>
                                      </p:cBhvr>
                                      <p:tavLst>
                                        <p:tav tm="0">
                                          <p:val>
                                            <p:strVal val="0-#ppt_w/2"/>
                                          </p:val>
                                        </p:tav>
                                        <p:tav tm="100000">
                                          <p:val>
                                            <p:strVal val="#ppt_x"/>
                                          </p:val>
                                        </p:tav>
                                      </p:tavLst>
                                    </p:anim>
                                    <p:anim calcmode="lin" valueType="num">
                                      <p:cBhvr additive="base">
                                        <p:cTn id="13" dur="2000" fill="hold"/>
                                        <p:tgtEl>
                                          <p:spTgt spid="7">
                                            <p:txEl>
                                              <p:pRg st="1" end="1"/>
                                            </p:txEl>
                                          </p:spTgt>
                                        </p:tgtEl>
                                        <p:attrNameLst>
                                          <p:attrName>ppt_y</p:attrName>
                                        </p:attrNameLst>
                                      </p:cBhvr>
                                      <p:tavLst>
                                        <p:tav tm="0">
                                          <p:val>
                                            <p:strVal val="1+#ppt_h/2"/>
                                          </p:val>
                                        </p:tav>
                                        <p:tav tm="100000">
                                          <p:val>
                                            <p:strVal val="#ppt_y"/>
                                          </p:val>
                                        </p:tav>
                                      </p:tavLst>
                                    </p:anim>
                                  </p:childTnLst>
                                </p:cTn>
                              </p:par>
                            </p:childTnLst>
                          </p:cTn>
                        </p:par>
                        <p:par>
                          <p:cTn id="14" fill="hold">
                            <p:stCondLst>
                              <p:cond delay="4000"/>
                            </p:stCondLst>
                            <p:childTnLst>
                              <p:par>
                                <p:cTn id="15" presetID="2" presetClass="entr" presetSubtype="12" fill="hold" nodeType="afterEffect">
                                  <p:stCondLst>
                                    <p:cond delay="0"/>
                                  </p:stCondLst>
                                  <p:childTnLst>
                                    <p:set>
                                      <p:cBhvr>
                                        <p:cTn id="16" dur="1" fill="hold">
                                          <p:stCondLst>
                                            <p:cond delay="0"/>
                                          </p:stCondLst>
                                        </p:cTn>
                                        <p:tgtEl>
                                          <p:spTgt spid="7">
                                            <p:txEl>
                                              <p:pRg st="2" end="2"/>
                                            </p:txEl>
                                          </p:spTgt>
                                        </p:tgtEl>
                                        <p:attrNameLst>
                                          <p:attrName>style.visibility</p:attrName>
                                        </p:attrNameLst>
                                      </p:cBhvr>
                                      <p:to>
                                        <p:strVal val="visible"/>
                                      </p:to>
                                    </p:set>
                                    <p:anim calcmode="lin" valueType="num">
                                      <p:cBhvr additive="base">
                                        <p:cTn id="17" dur="2000" fill="hold"/>
                                        <p:tgtEl>
                                          <p:spTgt spid="7">
                                            <p:txEl>
                                              <p:pRg st="2" end="2"/>
                                            </p:txEl>
                                          </p:spTgt>
                                        </p:tgtEl>
                                        <p:attrNameLst>
                                          <p:attrName>ppt_x</p:attrName>
                                        </p:attrNameLst>
                                      </p:cBhvr>
                                      <p:tavLst>
                                        <p:tav tm="0">
                                          <p:val>
                                            <p:strVal val="0-#ppt_w/2"/>
                                          </p:val>
                                        </p:tav>
                                        <p:tav tm="100000">
                                          <p:val>
                                            <p:strVal val="#ppt_x"/>
                                          </p:val>
                                        </p:tav>
                                      </p:tavLst>
                                    </p:anim>
                                    <p:anim calcmode="lin" valueType="num">
                                      <p:cBhvr additive="base">
                                        <p:cTn id="18" dur="2000" fill="hold"/>
                                        <p:tgtEl>
                                          <p:spTgt spid="7">
                                            <p:txEl>
                                              <p:pRg st="2" end="2"/>
                                            </p:txEl>
                                          </p:spTgt>
                                        </p:tgtEl>
                                        <p:attrNameLst>
                                          <p:attrName>ppt_y</p:attrName>
                                        </p:attrNameLst>
                                      </p:cBhvr>
                                      <p:tavLst>
                                        <p:tav tm="0">
                                          <p:val>
                                            <p:strVal val="1+#ppt_h/2"/>
                                          </p:val>
                                        </p:tav>
                                        <p:tav tm="100000">
                                          <p:val>
                                            <p:strVal val="#ppt_y"/>
                                          </p:val>
                                        </p:tav>
                                      </p:tavLst>
                                    </p:anim>
                                  </p:childTnLst>
                                </p:cTn>
                              </p:par>
                            </p:childTnLst>
                          </p:cTn>
                        </p:par>
                        <p:par>
                          <p:cTn id="19" fill="hold">
                            <p:stCondLst>
                              <p:cond delay="6000"/>
                            </p:stCondLst>
                            <p:childTnLst>
                              <p:par>
                                <p:cTn id="20" presetID="2" presetClass="entr" presetSubtype="12" fill="hold" nodeType="afterEffect">
                                  <p:stCondLst>
                                    <p:cond delay="0"/>
                                  </p:stCondLst>
                                  <p:childTnLst>
                                    <p:set>
                                      <p:cBhvr>
                                        <p:cTn id="21" dur="1" fill="hold">
                                          <p:stCondLst>
                                            <p:cond delay="0"/>
                                          </p:stCondLst>
                                        </p:cTn>
                                        <p:tgtEl>
                                          <p:spTgt spid="7">
                                            <p:txEl>
                                              <p:pRg st="3" end="3"/>
                                            </p:txEl>
                                          </p:spTgt>
                                        </p:tgtEl>
                                        <p:attrNameLst>
                                          <p:attrName>style.visibility</p:attrName>
                                        </p:attrNameLst>
                                      </p:cBhvr>
                                      <p:to>
                                        <p:strVal val="visible"/>
                                      </p:to>
                                    </p:set>
                                    <p:anim calcmode="lin" valueType="num">
                                      <p:cBhvr additive="base">
                                        <p:cTn id="22" dur="2000" fill="hold"/>
                                        <p:tgtEl>
                                          <p:spTgt spid="7">
                                            <p:txEl>
                                              <p:pRg st="3" end="3"/>
                                            </p:txEl>
                                          </p:spTgt>
                                        </p:tgtEl>
                                        <p:attrNameLst>
                                          <p:attrName>ppt_x</p:attrName>
                                        </p:attrNameLst>
                                      </p:cBhvr>
                                      <p:tavLst>
                                        <p:tav tm="0">
                                          <p:val>
                                            <p:strVal val="0-#ppt_w/2"/>
                                          </p:val>
                                        </p:tav>
                                        <p:tav tm="100000">
                                          <p:val>
                                            <p:strVal val="#ppt_x"/>
                                          </p:val>
                                        </p:tav>
                                      </p:tavLst>
                                    </p:anim>
                                    <p:anim calcmode="lin" valueType="num">
                                      <p:cBhvr additive="base">
                                        <p:cTn id="23" dur="2000" fill="hold"/>
                                        <p:tgtEl>
                                          <p:spTgt spid="7">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err="1">
                <a:effectLst/>
              </a:rPr>
              <a:t>Latar</a:t>
            </a:r>
            <a:r>
              <a:rPr lang="en-US" b="1" dirty="0">
                <a:effectLst/>
              </a:rPr>
              <a:t> </a:t>
            </a:r>
            <a:r>
              <a:rPr lang="en-US" b="1" dirty="0" err="1">
                <a:effectLst/>
              </a:rPr>
              <a:t>Belakang</a:t>
            </a:r>
            <a:r>
              <a:rPr lang="en-US" b="1" dirty="0">
                <a:effectLst/>
              </a:rPr>
              <a:t> </a:t>
            </a:r>
            <a:r>
              <a:rPr lang="en-US" b="1" dirty="0" err="1">
                <a:effectLst/>
              </a:rPr>
              <a:t>Masalah</a:t>
            </a:r>
            <a:endParaRPr lang="id-ID" dirty="0"/>
          </a:p>
        </p:txBody>
      </p:sp>
      <p:sp>
        <p:nvSpPr>
          <p:cNvPr id="7" name="Rectangle 2"/>
          <p:cNvSpPr>
            <a:spLocks noChangeArrowheads="1"/>
          </p:cNvSpPr>
          <p:nvPr/>
        </p:nvSpPr>
        <p:spPr bwMode="auto">
          <a:xfrm>
            <a:off x="266640" y="1052736"/>
            <a:ext cx="8663078" cy="5544616"/>
          </a:xfrm>
          <a:prstGeom prst="rect">
            <a:avLst/>
          </a:prstGeom>
          <a:noFill/>
          <a:ln w="9525">
            <a:noFill/>
            <a:miter lim="800000"/>
            <a:headEnd/>
            <a:tailEnd/>
          </a:ln>
          <a:effectLst/>
        </p:spPr>
        <p:txBody>
          <a:bodyPr lIns="92075" tIns="46038" rIns="92075" bIns="46038"/>
          <a:lstStyle/>
          <a:p>
            <a:r>
              <a:rPr lang="en-US" sz="2800" b="1" dirty="0"/>
              <a:t>Isi </a:t>
            </a:r>
            <a:r>
              <a:rPr lang="en-US" sz="2800" b="1" dirty="0" err="1"/>
              <a:t>dari</a:t>
            </a:r>
            <a:r>
              <a:rPr lang="en-US" sz="2800" b="1" dirty="0"/>
              <a:t> </a:t>
            </a:r>
            <a:r>
              <a:rPr lang="en-US" sz="2800" b="1" dirty="0" err="1"/>
              <a:t>latar</a:t>
            </a:r>
            <a:r>
              <a:rPr lang="en-US" sz="2800" b="1" dirty="0"/>
              <a:t> </a:t>
            </a:r>
            <a:r>
              <a:rPr lang="en-US" sz="2800" b="1" dirty="0" err="1"/>
              <a:t>belakang</a:t>
            </a:r>
            <a:r>
              <a:rPr lang="en-US" sz="2800" b="1" dirty="0"/>
              <a:t> </a:t>
            </a:r>
            <a:r>
              <a:rPr lang="en-US" sz="2800" b="1" dirty="0" err="1"/>
              <a:t>masalah</a:t>
            </a:r>
            <a:r>
              <a:rPr lang="en-US" sz="2800" b="1" dirty="0"/>
              <a:t> </a:t>
            </a:r>
            <a:r>
              <a:rPr lang="en-US" sz="2800" b="1" dirty="0" err="1"/>
              <a:t>lebih</a:t>
            </a:r>
            <a:r>
              <a:rPr lang="en-US" sz="2800" b="1" dirty="0"/>
              <a:t> </a:t>
            </a:r>
            <a:r>
              <a:rPr lang="en-US" sz="2800" b="1" dirty="0" err="1"/>
              <a:t>spesifik</a:t>
            </a:r>
            <a:r>
              <a:rPr lang="en-US" sz="2800" b="1" dirty="0"/>
              <a:t>:</a:t>
            </a:r>
            <a:endParaRPr lang="en-US" sz="2800" dirty="0"/>
          </a:p>
          <a:p>
            <a:pPr marL="346075" lvl="0" indent="-346075">
              <a:buFont typeface="Arial" panose="020B0604020202020204" pitchFamily="34" charset="0"/>
              <a:buChar char="•"/>
            </a:pPr>
            <a:r>
              <a:rPr lang="en-US" sz="2800" dirty="0" err="1"/>
              <a:t>Suatu</a:t>
            </a:r>
            <a:r>
              <a:rPr lang="en-US" sz="2800" dirty="0"/>
              <a:t> </a:t>
            </a:r>
            <a:r>
              <a:rPr lang="en-US" sz="2800" dirty="0" err="1"/>
              <a:t>alasan</a:t>
            </a:r>
            <a:r>
              <a:rPr lang="en-US" sz="2800" dirty="0"/>
              <a:t> </a:t>
            </a:r>
            <a:r>
              <a:rPr lang="en-US" sz="2800" dirty="0" err="1"/>
              <a:t>rasional</a:t>
            </a:r>
            <a:r>
              <a:rPr lang="en-US" sz="2800" dirty="0"/>
              <a:t> dan </a:t>
            </a:r>
            <a:r>
              <a:rPr lang="en-US" sz="2800" dirty="0" err="1"/>
              <a:t>esensial</a:t>
            </a:r>
            <a:r>
              <a:rPr lang="en-US" sz="2800" dirty="0"/>
              <a:t> </a:t>
            </a:r>
            <a:r>
              <a:rPr lang="en-US" sz="2800" dirty="0" err="1"/>
              <a:t>berdasar</a:t>
            </a:r>
            <a:r>
              <a:rPr lang="en-US" sz="2800" dirty="0"/>
              <a:t> </a:t>
            </a:r>
            <a:r>
              <a:rPr lang="en-US" sz="2800" dirty="0" err="1"/>
              <a:t>dengan</a:t>
            </a:r>
            <a:r>
              <a:rPr lang="en-US" sz="2800" dirty="0"/>
              <a:t> data, </a:t>
            </a:r>
            <a:r>
              <a:rPr lang="en-US" sz="2800" dirty="0" err="1"/>
              <a:t>fakta</a:t>
            </a:r>
            <a:r>
              <a:rPr lang="en-US" sz="2800" dirty="0"/>
              <a:t>, </a:t>
            </a:r>
            <a:r>
              <a:rPr lang="en-US" sz="2800" dirty="0" err="1"/>
              <a:t>maupun</a:t>
            </a:r>
            <a:r>
              <a:rPr lang="en-US" sz="2800" dirty="0"/>
              <a:t> </a:t>
            </a:r>
            <a:r>
              <a:rPr lang="en-US" sz="2800" dirty="0" err="1"/>
              <a:t>referensi</a:t>
            </a:r>
            <a:r>
              <a:rPr lang="en-US" sz="2800" dirty="0"/>
              <a:t> yang </a:t>
            </a:r>
            <a:r>
              <a:rPr lang="en-US" sz="2800" dirty="0" err="1"/>
              <a:t>ada</a:t>
            </a:r>
            <a:r>
              <a:rPr lang="en-US" sz="2800" dirty="0"/>
              <a:t>. </a:t>
            </a:r>
            <a:r>
              <a:rPr lang="en-US" sz="2800" dirty="0" err="1"/>
              <a:t>Alasan</a:t>
            </a:r>
            <a:r>
              <a:rPr lang="en-US" sz="2800" dirty="0"/>
              <a:t> </a:t>
            </a:r>
            <a:r>
              <a:rPr lang="en-US" sz="2800" dirty="0" err="1"/>
              <a:t>tersebut</a:t>
            </a:r>
            <a:r>
              <a:rPr lang="en-US" sz="2800" dirty="0"/>
              <a:t> </a:t>
            </a:r>
            <a:r>
              <a:rPr lang="en-US" sz="2800" dirty="0" err="1"/>
              <a:t>dipakai</a:t>
            </a:r>
            <a:r>
              <a:rPr lang="en-US" sz="2800" dirty="0"/>
              <a:t> </a:t>
            </a:r>
            <a:r>
              <a:rPr lang="en-US" sz="2800" dirty="0" err="1"/>
              <a:t>untuk</a:t>
            </a:r>
            <a:r>
              <a:rPr lang="en-US" sz="2800" dirty="0"/>
              <a:t> </a:t>
            </a:r>
            <a:r>
              <a:rPr lang="en-US" sz="2800" dirty="0" err="1"/>
              <a:t>acuan</a:t>
            </a:r>
            <a:r>
              <a:rPr lang="en-US" sz="2800" dirty="0"/>
              <a:t> </a:t>
            </a:r>
            <a:r>
              <a:rPr lang="en-US" sz="2800" dirty="0" err="1"/>
              <a:t>ketertarikan</a:t>
            </a:r>
            <a:r>
              <a:rPr lang="en-US" sz="2800" dirty="0"/>
              <a:t> </a:t>
            </a:r>
            <a:r>
              <a:rPr lang="en-US" sz="2800" dirty="0" err="1"/>
              <a:t>dari</a:t>
            </a:r>
            <a:r>
              <a:rPr lang="en-US" sz="2800" dirty="0"/>
              <a:t> sang </a:t>
            </a:r>
            <a:r>
              <a:rPr lang="en-US" sz="2800" dirty="0" err="1"/>
              <a:t>peneliti</a:t>
            </a:r>
            <a:r>
              <a:rPr lang="en-US" sz="2800" dirty="0"/>
              <a:t>.</a:t>
            </a:r>
          </a:p>
          <a:p>
            <a:pPr marL="346075" lvl="0" indent="-346075">
              <a:buFont typeface="Arial" panose="020B0604020202020204" pitchFamily="34" charset="0"/>
              <a:buChar char="•"/>
            </a:pPr>
            <a:r>
              <a:rPr lang="en-US" sz="2800" dirty="0" err="1"/>
              <a:t>Gejala-gejala</a:t>
            </a:r>
            <a:r>
              <a:rPr lang="en-US" sz="2800" dirty="0"/>
              <a:t> yang </a:t>
            </a:r>
            <a:r>
              <a:rPr lang="en-US" sz="2800" dirty="0" err="1"/>
              <a:t>terdapat</a:t>
            </a:r>
            <a:r>
              <a:rPr lang="en-US" sz="2800" dirty="0"/>
              <a:t> di </a:t>
            </a:r>
            <a:r>
              <a:rPr lang="en-US" sz="2800" dirty="0" err="1"/>
              <a:t>lapangan</a:t>
            </a:r>
            <a:r>
              <a:rPr lang="en-US" sz="2800" dirty="0"/>
              <a:t> yang </a:t>
            </a:r>
            <a:r>
              <a:rPr lang="en-US" sz="2800" dirty="0" err="1"/>
              <a:t>kemudian</a:t>
            </a:r>
            <a:r>
              <a:rPr lang="en-US" sz="2800" dirty="0"/>
              <a:t> </a:t>
            </a:r>
            <a:r>
              <a:rPr lang="en-US" sz="2800" dirty="0" err="1"/>
              <a:t>memunculkan</a:t>
            </a:r>
            <a:r>
              <a:rPr lang="en-US" sz="2800" dirty="0"/>
              <a:t> </a:t>
            </a:r>
            <a:r>
              <a:rPr lang="en-US" sz="2800" dirty="0" err="1"/>
              <a:t>permasalahan</a:t>
            </a:r>
            <a:r>
              <a:rPr lang="en-US" sz="2800" dirty="0"/>
              <a:t> </a:t>
            </a:r>
            <a:r>
              <a:rPr lang="en-US" sz="2800" dirty="0" err="1"/>
              <a:t>untuk</a:t>
            </a:r>
            <a:r>
              <a:rPr lang="en-US" sz="2800" dirty="0"/>
              <a:t> </a:t>
            </a:r>
            <a:r>
              <a:rPr lang="en-US" sz="2800" dirty="0" err="1"/>
              <a:t>selanjutnya</a:t>
            </a:r>
            <a:r>
              <a:rPr lang="en-US" sz="2800" dirty="0"/>
              <a:t> </a:t>
            </a:r>
            <a:r>
              <a:rPr lang="en-US" sz="2800" dirty="0" err="1"/>
              <a:t>diteliti</a:t>
            </a:r>
            <a:r>
              <a:rPr lang="en-US" sz="2800" dirty="0"/>
              <a:t> </a:t>
            </a:r>
            <a:r>
              <a:rPr lang="en-US" sz="2800" dirty="0" err="1"/>
              <a:t>lebih</a:t>
            </a:r>
            <a:r>
              <a:rPr lang="en-US" sz="2800" dirty="0"/>
              <a:t> </a:t>
            </a:r>
            <a:r>
              <a:rPr lang="en-US" sz="2800" dirty="0" err="1"/>
              <a:t>lanjut</a:t>
            </a:r>
            <a:r>
              <a:rPr lang="en-US" sz="2800" dirty="0"/>
              <a:t>.</a:t>
            </a:r>
          </a:p>
          <a:p>
            <a:pPr marL="346075" lvl="0" indent="-346075">
              <a:buFont typeface="Arial" panose="020B0604020202020204" pitchFamily="34" charset="0"/>
              <a:buChar char="•"/>
            </a:pPr>
            <a:r>
              <a:rPr lang="en-US" sz="2800" dirty="0" err="1"/>
              <a:t>Adanya</a:t>
            </a:r>
            <a:r>
              <a:rPr lang="en-US" sz="2800" dirty="0"/>
              <a:t> </a:t>
            </a:r>
            <a:r>
              <a:rPr lang="en-US" sz="2800" dirty="0" err="1"/>
              <a:t>permasalahan</a:t>
            </a:r>
            <a:r>
              <a:rPr lang="en-US" sz="2800" dirty="0"/>
              <a:t> </a:t>
            </a:r>
            <a:r>
              <a:rPr lang="en-US" sz="2800" dirty="0" err="1"/>
              <a:t>permasalahan</a:t>
            </a:r>
            <a:r>
              <a:rPr lang="en-US" sz="2800" dirty="0"/>
              <a:t> yang </a:t>
            </a:r>
            <a:r>
              <a:rPr lang="en-US" sz="2800" dirty="0" err="1"/>
              <a:t>kompleks</a:t>
            </a:r>
            <a:r>
              <a:rPr lang="en-US" sz="2800" dirty="0"/>
              <a:t> dan </a:t>
            </a:r>
            <a:r>
              <a:rPr lang="en-US" sz="2800" dirty="0" err="1"/>
              <a:t>pelik</a:t>
            </a:r>
            <a:r>
              <a:rPr lang="en-US" sz="2800" dirty="0"/>
              <a:t> yang </a:t>
            </a:r>
            <a:r>
              <a:rPr lang="en-US" sz="2800" dirty="0" err="1"/>
              <a:t>hendak</a:t>
            </a:r>
            <a:r>
              <a:rPr lang="en-US" sz="2800" dirty="0"/>
              <a:t> </a:t>
            </a:r>
            <a:r>
              <a:rPr lang="en-US" sz="2800" dirty="0" err="1"/>
              <a:t>muncul</a:t>
            </a:r>
            <a:r>
              <a:rPr lang="en-US" sz="2800" dirty="0"/>
              <a:t> </a:t>
            </a:r>
            <a:r>
              <a:rPr lang="en-US" sz="2800" dirty="0" err="1"/>
              <a:t>jika</a:t>
            </a:r>
            <a:r>
              <a:rPr lang="en-US" sz="2800" dirty="0"/>
              <a:t> </a:t>
            </a:r>
            <a:r>
              <a:rPr lang="en-US" sz="2800" dirty="0" err="1"/>
              <a:t>dibiarkan</a:t>
            </a:r>
            <a:r>
              <a:rPr lang="en-US" sz="2800" dirty="0"/>
              <a:t> </a:t>
            </a:r>
            <a:r>
              <a:rPr lang="en-US" sz="2800" dirty="0" err="1"/>
              <a:t>begitu</a:t>
            </a:r>
            <a:r>
              <a:rPr lang="en-US" sz="2800" dirty="0"/>
              <a:t> </a:t>
            </a:r>
            <a:r>
              <a:rPr lang="en-US" sz="2800" dirty="0" err="1"/>
              <a:t>saja</a:t>
            </a:r>
            <a:r>
              <a:rPr lang="en-US" sz="2800" dirty="0"/>
              <a:t> </a:t>
            </a:r>
            <a:r>
              <a:rPr lang="en-US" sz="2800" dirty="0" err="1"/>
              <a:t>serta</a:t>
            </a:r>
            <a:r>
              <a:rPr lang="en-US" sz="2800" dirty="0"/>
              <a:t> </a:t>
            </a:r>
            <a:r>
              <a:rPr lang="en-US" sz="2800" dirty="0" err="1"/>
              <a:t>tidak</a:t>
            </a:r>
            <a:r>
              <a:rPr lang="en-US" sz="2800" dirty="0"/>
              <a:t> </a:t>
            </a:r>
            <a:r>
              <a:rPr lang="en-US" sz="2800" dirty="0" err="1"/>
              <a:t>secepatnya</a:t>
            </a:r>
            <a:r>
              <a:rPr lang="en-US" sz="2800" dirty="0"/>
              <a:t> </a:t>
            </a:r>
            <a:r>
              <a:rPr lang="en-US" sz="2800" dirty="0" err="1"/>
              <a:t>dicari</a:t>
            </a:r>
            <a:r>
              <a:rPr lang="en-US" sz="2800" dirty="0"/>
              <a:t> </a:t>
            </a:r>
            <a:r>
              <a:rPr lang="en-US" sz="2800" dirty="0" err="1"/>
              <a:t>solusinya</a:t>
            </a:r>
            <a:r>
              <a:rPr lang="en-US" sz="2800" dirty="0"/>
              <a:t>.</a:t>
            </a:r>
          </a:p>
          <a:p>
            <a:pPr marL="346075" lvl="0" indent="-346075">
              <a:buFont typeface="Arial" panose="020B0604020202020204" pitchFamily="34" charset="0"/>
              <a:buChar char="•"/>
            </a:pPr>
            <a:r>
              <a:rPr lang="en-US" sz="2800" dirty="0" err="1"/>
              <a:t>Selanjutnya</a:t>
            </a:r>
            <a:r>
              <a:rPr lang="en-US" sz="2800" dirty="0"/>
              <a:t> </a:t>
            </a:r>
            <a:r>
              <a:rPr lang="en-US" sz="2800" dirty="0" err="1"/>
              <a:t>ialah</a:t>
            </a:r>
            <a:r>
              <a:rPr lang="en-US" sz="2800" dirty="0"/>
              <a:t> </a:t>
            </a:r>
            <a:r>
              <a:rPr lang="en-US" sz="2800" dirty="0" err="1"/>
              <a:t>pendekatan</a:t>
            </a:r>
            <a:r>
              <a:rPr lang="en-US" sz="2800" dirty="0"/>
              <a:t> yang </a:t>
            </a:r>
            <a:r>
              <a:rPr lang="en-US" sz="2800" dirty="0" err="1"/>
              <a:t>ditinjau</a:t>
            </a:r>
            <a:r>
              <a:rPr lang="en-US" sz="2800" dirty="0"/>
              <a:t> </a:t>
            </a:r>
            <a:r>
              <a:rPr lang="en-US" sz="2800" dirty="0" err="1"/>
              <a:t>dalam</a:t>
            </a:r>
            <a:r>
              <a:rPr lang="en-US" sz="2800" dirty="0"/>
              <a:t> </a:t>
            </a:r>
            <a:r>
              <a:rPr lang="en-US" sz="2800" dirty="0" err="1"/>
              <a:t>segi</a:t>
            </a:r>
            <a:r>
              <a:rPr lang="en-US" sz="2800" dirty="0"/>
              <a:t> </a:t>
            </a:r>
            <a:r>
              <a:rPr lang="en-US" sz="2800" dirty="0" err="1"/>
              <a:t>teoritis</a:t>
            </a:r>
            <a:r>
              <a:rPr lang="en-US" sz="2800" dirty="0"/>
              <a:t> yang </a:t>
            </a:r>
            <a:r>
              <a:rPr lang="en-US" sz="2800" dirty="0" err="1"/>
              <a:t>bertujuan</a:t>
            </a:r>
            <a:r>
              <a:rPr lang="en-US" sz="2800" dirty="0"/>
              <a:t> </a:t>
            </a:r>
            <a:r>
              <a:rPr lang="en-US" sz="2800" dirty="0" err="1"/>
              <a:t>untuk</a:t>
            </a:r>
            <a:r>
              <a:rPr lang="en-US" sz="2800" dirty="0"/>
              <a:t> </a:t>
            </a:r>
            <a:r>
              <a:rPr lang="en-US" sz="2800" dirty="0" err="1"/>
              <a:t>mengatasi</a:t>
            </a:r>
            <a:r>
              <a:rPr lang="en-US" sz="2800" dirty="0"/>
              <a:t> </a:t>
            </a:r>
            <a:r>
              <a:rPr lang="en-US" sz="2800" dirty="0" err="1"/>
              <a:t>masalah</a:t>
            </a:r>
            <a:r>
              <a:rPr lang="en-US" sz="2800" dirty="0"/>
              <a:t>.</a:t>
            </a:r>
          </a:p>
        </p:txBody>
      </p:sp>
    </p:spTree>
    <p:extLst>
      <p:ext uri="{BB962C8B-B14F-4D97-AF65-F5344CB8AC3E}">
        <p14:creationId xmlns:p14="http://schemas.microsoft.com/office/powerpoint/2010/main" val="4001006515"/>
      </p:ext>
    </p:extLst>
  </p:cSld>
  <p:clrMapOvr>
    <a:masterClrMapping/>
  </p:clrMapOvr>
  <p:transition spd="med">
    <p:cover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2" fill="hold" nodeType="after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 calcmode="lin" valueType="num">
                                      <p:cBhvr additive="base">
                                        <p:cTn id="7" dur="2000" fill="hold"/>
                                        <p:tgtEl>
                                          <p:spTgt spid="7">
                                            <p:txEl>
                                              <p:pRg st="0" end="0"/>
                                            </p:txEl>
                                          </p:spTgt>
                                        </p:tgtEl>
                                        <p:attrNameLst>
                                          <p:attrName>ppt_x</p:attrName>
                                        </p:attrNameLst>
                                      </p:cBhvr>
                                      <p:tavLst>
                                        <p:tav tm="0">
                                          <p:val>
                                            <p:strVal val="0-#ppt_w/2"/>
                                          </p:val>
                                        </p:tav>
                                        <p:tav tm="100000">
                                          <p:val>
                                            <p:strVal val="#ppt_x"/>
                                          </p:val>
                                        </p:tav>
                                      </p:tavLst>
                                    </p:anim>
                                    <p:anim calcmode="lin" valueType="num">
                                      <p:cBhvr additive="base">
                                        <p:cTn id="8" dur="2000" fill="hold"/>
                                        <p:tgtEl>
                                          <p:spTgt spid="7">
                                            <p:txEl>
                                              <p:pRg st="0" end="0"/>
                                            </p:txEl>
                                          </p:spTgt>
                                        </p:tgtEl>
                                        <p:attrNameLst>
                                          <p:attrName>ppt_y</p:attrName>
                                        </p:attrNameLst>
                                      </p:cBhvr>
                                      <p:tavLst>
                                        <p:tav tm="0">
                                          <p:val>
                                            <p:strVal val="1+#ppt_h/2"/>
                                          </p:val>
                                        </p:tav>
                                        <p:tav tm="100000">
                                          <p:val>
                                            <p:strVal val="#ppt_y"/>
                                          </p:val>
                                        </p:tav>
                                      </p:tavLst>
                                    </p:anim>
                                  </p:childTnLst>
                                </p:cTn>
                              </p:par>
                            </p:childTnLst>
                          </p:cTn>
                        </p:par>
                        <p:par>
                          <p:cTn id="9" fill="hold">
                            <p:stCondLst>
                              <p:cond delay="2000"/>
                            </p:stCondLst>
                            <p:childTnLst>
                              <p:par>
                                <p:cTn id="10" presetID="2" presetClass="entr" presetSubtype="12" fill="hold" nodeType="afterEffect">
                                  <p:stCondLst>
                                    <p:cond delay="0"/>
                                  </p:stCondLst>
                                  <p:childTnLst>
                                    <p:set>
                                      <p:cBhvr>
                                        <p:cTn id="11" dur="1" fill="hold">
                                          <p:stCondLst>
                                            <p:cond delay="0"/>
                                          </p:stCondLst>
                                        </p:cTn>
                                        <p:tgtEl>
                                          <p:spTgt spid="7">
                                            <p:txEl>
                                              <p:pRg st="1" end="1"/>
                                            </p:txEl>
                                          </p:spTgt>
                                        </p:tgtEl>
                                        <p:attrNameLst>
                                          <p:attrName>style.visibility</p:attrName>
                                        </p:attrNameLst>
                                      </p:cBhvr>
                                      <p:to>
                                        <p:strVal val="visible"/>
                                      </p:to>
                                    </p:set>
                                    <p:anim calcmode="lin" valueType="num">
                                      <p:cBhvr additive="base">
                                        <p:cTn id="12" dur="2000" fill="hold"/>
                                        <p:tgtEl>
                                          <p:spTgt spid="7">
                                            <p:txEl>
                                              <p:pRg st="1" end="1"/>
                                            </p:txEl>
                                          </p:spTgt>
                                        </p:tgtEl>
                                        <p:attrNameLst>
                                          <p:attrName>ppt_x</p:attrName>
                                        </p:attrNameLst>
                                      </p:cBhvr>
                                      <p:tavLst>
                                        <p:tav tm="0">
                                          <p:val>
                                            <p:strVal val="0-#ppt_w/2"/>
                                          </p:val>
                                        </p:tav>
                                        <p:tav tm="100000">
                                          <p:val>
                                            <p:strVal val="#ppt_x"/>
                                          </p:val>
                                        </p:tav>
                                      </p:tavLst>
                                    </p:anim>
                                    <p:anim calcmode="lin" valueType="num">
                                      <p:cBhvr additive="base">
                                        <p:cTn id="13" dur="2000" fill="hold"/>
                                        <p:tgtEl>
                                          <p:spTgt spid="7">
                                            <p:txEl>
                                              <p:pRg st="1" end="1"/>
                                            </p:txEl>
                                          </p:spTgt>
                                        </p:tgtEl>
                                        <p:attrNameLst>
                                          <p:attrName>ppt_y</p:attrName>
                                        </p:attrNameLst>
                                      </p:cBhvr>
                                      <p:tavLst>
                                        <p:tav tm="0">
                                          <p:val>
                                            <p:strVal val="1+#ppt_h/2"/>
                                          </p:val>
                                        </p:tav>
                                        <p:tav tm="100000">
                                          <p:val>
                                            <p:strVal val="#ppt_y"/>
                                          </p:val>
                                        </p:tav>
                                      </p:tavLst>
                                    </p:anim>
                                  </p:childTnLst>
                                </p:cTn>
                              </p:par>
                            </p:childTnLst>
                          </p:cTn>
                        </p:par>
                        <p:par>
                          <p:cTn id="14" fill="hold">
                            <p:stCondLst>
                              <p:cond delay="4000"/>
                            </p:stCondLst>
                            <p:childTnLst>
                              <p:par>
                                <p:cTn id="15" presetID="2" presetClass="entr" presetSubtype="12" fill="hold" nodeType="afterEffect">
                                  <p:stCondLst>
                                    <p:cond delay="0"/>
                                  </p:stCondLst>
                                  <p:childTnLst>
                                    <p:set>
                                      <p:cBhvr>
                                        <p:cTn id="16" dur="1" fill="hold">
                                          <p:stCondLst>
                                            <p:cond delay="0"/>
                                          </p:stCondLst>
                                        </p:cTn>
                                        <p:tgtEl>
                                          <p:spTgt spid="7">
                                            <p:txEl>
                                              <p:pRg st="2" end="2"/>
                                            </p:txEl>
                                          </p:spTgt>
                                        </p:tgtEl>
                                        <p:attrNameLst>
                                          <p:attrName>style.visibility</p:attrName>
                                        </p:attrNameLst>
                                      </p:cBhvr>
                                      <p:to>
                                        <p:strVal val="visible"/>
                                      </p:to>
                                    </p:set>
                                    <p:anim calcmode="lin" valueType="num">
                                      <p:cBhvr additive="base">
                                        <p:cTn id="17" dur="2000" fill="hold"/>
                                        <p:tgtEl>
                                          <p:spTgt spid="7">
                                            <p:txEl>
                                              <p:pRg st="2" end="2"/>
                                            </p:txEl>
                                          </p:spTgt>
                                        </p:tgtEl>
                                        <p:attrNameLst>
                                          <p:attrName>ppt_x</p:attrName>
                                        </p:attrNameLst>
                                      </p:cBhvr>
                                      <p:tavLst>
                                        <p:tav tm="0">
                                          <p:val>
                                            <p:strVal val="0-#ppt_w/2"/>
                                          </p:val>
                                        </p:tav>
                                        <p:tav tm="100000">
                                          <p:val>
                                            <p:strVal val="#ppt_x"/>
                                          </p:val>
                                        </p:tav>
                                      </p:tavLst>
                                    </p:anim>
                                    <p:anim calcmode="lin" valueType="num">
                                      <p:cBhvr additive="base">
                                        <p:cTn id="18" dur="2000" fill="hold"/>
                                        <p:tgtEl>
                                          <p:spTgt spid="7">
                                            <p:txEl>
                                              <p:pRg st="2" end="2"/>
                                            </p:txEl>
                                          </p:spTgt>
                                        </p:tgtEl>
                                        <p:attrNameLst>
                                          <p:attrName>ppt_y</p:attrName>
                                        </p:attrNameLst>
                                      </p:cBhvr>
                                      <p:tavLst>
                                        <p:tav tm="0">
                                          <p:val>
                                            <p:strVal val="1+#ppt_h/2"/>
                                          </p:val>
                                        </p:tav>
                                        <p:tav tm="100000">
                                          <p:val>
                                            <p:strVal val="#ppt_y"/>
                                          </p:val>
                                        </p:tav>
                                      </p:tavLst>
                                    </p:anim>
                                  </p:childTnLst>
                                </p:cTn>
                              </p:par>
                            </p:childTnLst>
                          </p:cTn>
                        </p:par>
                        <p:par>
                          <p:cTn id="19" fill="hold">
                            <p:stCondLst>
                              <p:cond delay="6000"/>
                            </p:stCondLst>
                            <p:childTnLst>
                              <p:par>
                                <p:cTn id="20" presetID="2" presetClass="entr" presetSubtype="12" fill="hold" nodeType="afterEffect">
                                  <p:stCondLst>
                                    <p:cond delay="0"/>
                                  </p:stCondLst>
                                  <p:childTnLst>
                                    <p:set>
                                      <p:cBhvr>
                                        <p:cTn id="21" dur="1" fill="hold">
                                          <p:stCondLst>
                                            <p:cond delay="0"/>
                                          </p:stCondLst>
                                        </p:cTn>
                                        <p:tgtEl>
                                          <p:spTgt spid="7">
                                            <p:txEl>
                                              <p:pRg st="3" end="3"/>
                                            </p:txEl>
                                          </p:spTgt>
                                        </p:tgtEl>
                                        <p:attrNameLst>
                                          <p:attrName>style.visibility</p:attrName>
                                        </p:attrNameLst>
                                      </p:cBhvr>
                                      <p:to>
                                        <p:strVal val="visible"/>
                                      </p:to>
                                    </p:set>
                                    <p:anim calcmode="lin" valueType="num">
                                      <p:cBhvr additive="base">
                                        <p:cTn id="22" dur="2000" fill="hold"/>
                                        <p:tgtEl>
                                          <p:spTgt spid="7">
                                            <p:txEl>
                                              <p:pRg st="3" end="3"/>
                                            </p:txEl>
                                          </p:spTgt>
                                        </p:tgtEl>
                                        <p:attrNameLst>
                                          <p:attrName>ppt_x</p:attrName>
                                        </p:attrNameLst>
                                      </p:cBhvr>
                                      <p:tavLst>
                                        <p:tav tm="0">
                                          <p:val>
                                            <p:strVal val="0-#ppt_w/2"/>
                                          </p:val>
                                        </p:tav>
                                        <p:tav tm="100000">
                                          <p:val>
                                            <p:strVal val="#ppt_x"/>
                                          </p:val>
                                        </p:tav>
                                      </p:tavLst>
                                    </p:anim>
                                    <p:anim calcmode="lin" valueType="num">
                                      <p:cBhvr additive="base">
                                        <p:cTn id="23" dur="2000" fill="hold"/>
                                        <p:tgtEl>
                                          <p:spTgt spid="7">
                                            <p:txEl>
                                              <p:pRg st="3" end="3"/>
                                            </p:txEl>
                                          </p:spTgt>
                                        </p:tgtEl>
                                        <p:attrNameLst>
                                          <p:attrName>ppt_y</p:attrName>
                                        </p:attrNameLst>
                                      </p:cBhvr>
                                      <p:tavLst>
                                        <p:tav tm="0">
                                          <p:val>
                                            <p:strVal val="1+#ppt_h/2"/>
                                          </p:val>
                                        </p:tav>
                                        <p:tav tm="100000">
                                          <p:val>
                                            <p:strVal val="#ppt_y"/>
                                          </p:val>
                                        </p:tav>
                                      </p:tavLst>
                                    </p:anim>
                                  </p:childTnLst>
                                </p:cTn>
                              </p:par>
                            </p:childTnLst>
                          </p:cTn>
                        </p:par>
                        <p:par>
                          <p:cTn id="24" fill="hold">
                            <p:stCondLst>
                              <p:cond delay="8000"/>
                            </p:stCondLst>
                            <p:childTnLst>
                              <p:par>
                                <p:cTn id="25" presetID="2" presetClass="entr" presetSubtype="12" fill="hold" nodeType="afterEffect">
                                  <p:stCondLst>
                                    <p:cond delay="0"/>
                                  </p:stCondLst>
                                  <p:childTnLst>
                                    <p:set>
                                      <p:cBhvr>
                                        <p:cTn id="26" dur="1" fill="hold">
                                          <p:stCondLst>
                                            <p:cond delay="0"/>
                                          </p:stCondLst>
                                        </p:cTn>
                                        <p:tgtEl>
                                          <p:spTgt spid="7">
                                            <p:txEl>
                                              <p:pRg st="4" end="4"/>
                                            </p:txEl>
                                          </p:spTgt>
                                        </p:tgtEl>
                                        <p:attrNameLst>
                                          <p:attrName>style.visibility</p:attrName>
                                        </p:attrNameLst>
                                      </p:cBhvr>
                                      <p:to>
                                        <p:strVal val="visible"/>
                                      </p:to>
                                    </p:set>
                                    <p:anim calcmode="lin" valueType="num">
                                      <p:cBhvr additive="base">
                                        <p:cTn id="27" dur="2000" fill="hold"/>
                                        <p:tgtEl>
                                          <p:spTgt spid="7">
                                            <p:txEl>
                                              <p:pRg st="4" end="4"/>
                                            </p:txEl>
                                          </p:spTgt>
                                        </p:tgtEl>
                                        <p:attrNameLst>
                                          <p:attrName>ppt_x</p:attrName>
                                        </p:attrNameLst>
                                      </p:cBhvr>
                                      <p:tavLst>
                                        <p:tav tm="0">
                                          <p:val>
                                            <p:strVal val="0-#ppt_w/2"/>
                                          </p:val>
                                        </p:tav>
                                        <p:tav tm="100000">
                                          <p:val>
                                            <p:strVal val="#ppt_x"/>
                                          </p:val>
                                        </p:tav>
                                      </p:tavLst>
                                    </p:anim>
                                    <p:anim calcmode="lin" valueType="num">
                                      <p:cBhvr additive="base">
                                        <p:cTn id="28" dur="2000" fill="hold"/>
                                        <p:tgtEl>
                                          <p:spTgt spid="7">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err="1">
                <a:effectLst/>
              </a:rPr>
              <a:t>Latar</a:t>
            </a:r>
            <a:r>
              <a:rPr lang="en-US" b="1" dirty="0">
                <a:effectLst/>
              </a:rPr>
              <a:t> </a:t>
            </a:r>
            <a:r>
              <a:rPr lang="en-US" b="1" dirty="0" err="1">
                <a:effectLst/>
              </a:rPr>
              <a:t>Belakang</a:t>
            </a:r>
            <a:r>
              <a:rPr lang="en-US" b="1" dirty="0">
                <a:effectLst/>
              </a:rPr>
              <a:t> </a:t>
            </a:r>
            <a:r>
              <a:rPr lang="en-US" b="1" dirty="0" err="1">
                <a:effectLst/>
              </a:rPr>
              <a:t>Masalah</a:t>
            </a:r>
            <a:endParaRPr lang="id-ID" dirty="0"/>
          </a:p>
        </p:txBody>
      </p:sp>
      <p:sp>
        <p:nvSpPr>
          <p:cNvPr id="7" name="Rectangle 2"/>
          <p:cNvSpPr>
            <a:spLocks noChangeArrowheads="1"/>
          </p:cNvSpPr>
          <p:nvPr/>
        </p:nvSpPr>
        <p:spPr bwMode="auto">
          <a:xfrm>
            <a:off x="500034" y="1268760"/>
            <a:ext cx="8196290" cy="4968552"/>
          </a:xfrm>
          <a:prstGeom prst="rect">
            <a:avLst/>
          </a:prstGeom>
          <a:noFill/>
          <a:ln w="9525">
            <a:noFill/>
            <a:miter lim="800000"/>
            <a:headEnd/>
            <a:tailEnd/>
          </a:ln>
          <a:effectLst/>
        </p:spPr>
        <p:txBody>
          <a:bodyPr lIns="92075" tIns="46038" rIns="92075" bIns="46038"/>
          <a:lstStyle/>
          <a:p>
            <a:r>
              <a:rPr lang="en-US" sz="4000" dirty="0" err="1"/>
              <a:t>Selain</a:t>
            </a:r>
            <a:r>
              <a:rPr lang="en-US" sz="4000" dirty="0"/>
              <a:t> </a:t>
            </a:r>
            <a:r>
              <a:rPr lang="en-US" sz="4000" dirty="0" err="1"/>
              <a:t>itu</a:t>
            </a:r>
            <a:r>
              <a:rPr lang="en-US" sz="4000" dirty="0"/>
              <a:t>, </a:t>
            </a:r>
            <a:r>
              <a:rPr lang="en-US" sz="4000" dirty="0" err="1"/>
              <a:t>latar</a:t>
            </a:r>
            <a:r>
              <a:rPr lang="en-US" sz="4000" dirty="0"/>
              <a:t> </a:t>
            </a:r>
            <a:r>
              <a:rPr lang="en-US" sz="4000" dirty="0" err="1"/>
              <a:t>belakang</a:t>
            </a:r>
            <a:r>
              <a:rPr lang="en-US" sz="4000" dirty="0"/>
              <a:t> </a:t>
            </a:r>
            <a:r>
              <a:rPr lang="en-US" sz="4000" dirty="0" err="1"/>
              <a:t>Masalah</a:t>
            </a:r>
            <a:r>
              <a:rPr lang="en-US" sz="4000" dirty="0"/>
              <a:t> juga </a:t>
            </a:r>
            <a:r>
              <a:rPr lang="en-US" sz="4000" dirty="0" err="1"/>
              <a:t>bisa</a:t>
            </a:r>
            <a:r>
              <a:rPr lang="en-US" sz="4000" dirty="0"/>
              <a:t> </a:t>
            </a:r>
            <a:r>
              <a:rPr lang="en-US" sz="4000" dirty="0" err="1"/>
              <a:t>mengacu</a:t>
            </a:r>
            <a:r>
              <a:rPr lang="en-US" sz="4000" dirty="0"/>
              <a:t> </a:t>
            </a:r>
            <a:r>
              <a:rPr lang="en-US" sz="4000" dirty="0" err="1"/>
              <a:t>terhadap</a:t>
            </a:r>
            <a:r>
              <a:rPr lang="en-US" sz="4000" dirty="0"/>
              <a:t> </a:t>
            </a:r>
            <a:r>
              <a:rPr lang="en-US" sz="4000" dirty="0" err="1"/>
              <a:t>krisis</a:t>
            </a:r>
            <a:r>
              <a:rPr lang="en-US" sz="4000" dirty="0"/>
              <a:t> </a:t>
            </a:r>
            <a:r>
              <a:rPr lang="en-US" sz="4000" dirty="0" err="1"/>
              <a:t>ideologi</a:t>
            </a:r>
            <a:r>
              <a:rPr lang="en-US" sz="4000" dirty="0"/>
              <a:t>, </a:t>
            </a:r>
            <a:r>
              <a:rPr lang="en-US" sz="4000" dirty="0" err="1"/>
              <a:t>sosial</a:t>
            </a:r>
            <a:r>
              <a:rPr lang="en-US" sz="4000" dirty="0"/>
              <a:t>, </a:t>
            </a:r>
            <a:r>
              <a:rPr lang="en-US" sz="4000" dirty="0" err="1"/>
              <a:t>ekonomi</a:t>
            </a:r>
            <a:r>
              <a:rPr lang="en-US" sz="4000" dirty="0"/>
              <a:t>, </a:t>
            </a:r>
            <a:r>
              <a:rPr lang="en-US" sz="4000" dirty="0" err="1"/>
              <a:t>politik</a:t>
            </a:r>
            <a:r>
              <a:rPr lang="en-US" sz="4000" dirty="0"/>
              <a:t>, </a:t>
            </a:r>
            <a:r>
              <a:rPr lang="en-US" sz="4000" dirty="0" err="1"/>
              <a:t>budaya</a:t>
            </a:r>
            <a:r>
              <a:rPr lang="en-US" sz="4000" dirty="0"/>
              <a:t>, </a:t>
            </a:r>
            <a:r>
              <a:rPr lang="en-US" sz="4000" dirty="0" err="1"/>
              <a:t>keamanan</a:t>
            </a:r>
            <a:r>
              <a:rPr lang="en-US" sz="4000" dirty="0"/>
              <a:t>, dan </a:t>
            </a:r>
            <a:r>
              <a:rPr lang="en-US" sz="4000" dirty="0" err="1"/>
              <a:t>pertahanan</a:t>
            </a:r>
            <a:r>
              <a:rPr lang="en-US" sz="4000" dirty="0"/>
              <a:t>. </a:t>
            </a:r>
            <a:r>
              <a:rPr lang="en-US" sz="4000" dirty="0" err="1"/>
              <a:t>Sementara</a:t>
            </a:r>
            <a:r>
              <a:rPr lang="en-US" sz="4000" dirty="0"/>
              <a:t> </a:t>
            </a:r>
            <a:r>
              <a:rPr lang="en-US" sz="4000" dirty="0" err="1"/>
              <a:t>banyaknya</a:t>
            </a:r>
            <a:r>
              <a:rPr lang="en-US" sz="4000" dirty="0"/>
              <a:t> </a:t>
            </a:r>
            <a:r>
              <a:rPr lang="en-US" sz="4000" dirty="0" err="1"/>
              <a:t>halaman</a:t>
            </a:r>
            <a:r>
              <a:rPr lang="en-US" sz="4000" dirty="0"/>
              <a:t> </a:t>
            </a:r>
            <a:r>
              <a:rPr lang="en-US" sz="4000" dirty="0" err="1"/>
              <a:t>pembuatan</a:t>
            </a:r>
            <a:r>
              <a:rPr lang="en-US" sz="4000" dirty="0"/>
              <a:t> </a:t>
            </a:r>
            <a:r>
              <a:rPr lang="en-US" sz="4000" dirty="0" err="1"/>
              <a:t>latar</a:t>
            </a:r>
            <a:r>
              <a:rPr lang="en-US" sz="4000" dirty="0"/>
              <a:t> </a:t>
            </a:r>
            <a:r>
              <a:rPr lang="en-US" sz="4000" dirty="0" err="1"/>
              <a:t>belakang</a:t>
            </a:r>
            <a:r>
              <a:rPr lang="en-US" sz="4000" dirty="0"/>
              <a:t> </a:t>
            </a:r>
            <a:r>
              <a:rPr lang="en-US" sz="4000" dirty="0" err="1"/>
              <a:t>masalah</a:t>
            </a:r>
            <a:r>
              <a:rPr lang="en-US" sz="4000" dirty="0"/>
              <a:t> </a:t>
            </a:r>
            <a:r>
              <a:rPr lang="en-US" sz="4000" dirty="0" err="1"/>
              <a:t>ialah</a:t>
            </a:r>
            <a:r>
              <a:rPr lang="en-US" sz="4000" dirty="0"/>
              <a:t> </a:t>
            </a:r>
            <a:r>
              <a:rPr lang="en-US" sz="4000" dirty="0" err="1"/>
              <a:t>proporsional</a:t>
            </a:r>
            <a:r>
              <a:rPr lang="en-US" sz="4000" dirty="0"/>
              <a:t>.</a:t>
            </a:r>
          </a:p>
        </p:txBody>
      </p:sp>
    </p:spTree>
    <p:extLst>
      <p:ext uri="{BB962C8B-B14F-4D97-AF65-F5344CB8AC3E}">
        <p14:creationId xmlns:p14="http://schemas.microsoft.com/office/powerpoint/2010/main" val="4061296192"/>
      </p:ext>
    </p:extLst>
  </p:cSld>
  <p:clrMapOvr>
    <a:masterClrMapping/>
  </p:clrMapOvr>
  <p:transition spd="med">
    <p:cover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2" fill="hold" nodeType="after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 calcmode="lin" valueType="num">
                                      <p:cBhvr additive="base">
                                        <p:cTn id="7" dur="2000" fill="hold"/>
                                        <p:tgtEl>
                                          <p:spTgt spid="7">
                                            <p:txEl>
                                              <p:pRg st="0" end="0"/>
                                            </p:txEl>
                                          </p:spTgt>
                                        </p:tgtEl>
                                        <p:attrNameLst>
                                          <p:attrName>ppt_x</p:attrName>
                                        </p:attrNameLst>
                                      </p:cBhvr>
                                      <p:tavLst>
                                        <p:tav tm="0">
                                          <p:val>
                                            <p:strVal val="0-#ppt_w/2"/>
                                          </p:val>
                                        </p:tav>
                                        <p:tav tm="100000">
                                          <p:val>
                                            <p:strVal val="#ppt_x"/>
                                          </p:val>
                                        </p:tav>
                                      </p:tavLst>
                                    </p:anim>
                                    <p:anim calcmode="lin" valueType="num">
                                      <p:cBhvr additive="base">
                                        <p:cTn id="8" dur="2000" fill="hold"/>
                                        <p:tgtEl>
                                          <p:spTgt spid="7">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err="1">
                <a:effectLst/>
              </a:rPr>
              <a:t>Latar</a:t>
            </a:r>
            <a:r>
              <a:rPr lang="en-US" b="1" dirty="0">
                <a:effectLst/>
              </a:rPr>
              <a:t> </a:t>
            </a:r>
            <a:r>
              <a:rPr lang="en-US" b="1" dirty="0" err="1">
                <a:effectLst/>
              </a:rPr>
              <a:t>Belakang</a:t>
            </a:r>
            <a:r>
              <a:rPr lang="en-US" b="1" dirty="0">
                <a:effectLst/>
              </a:rPr>
              <a:t> </a:t>
            </a:r>
            <a:r>
              <a:rPr lang="en-US" b="1" dirty="0" err="1">
                <a:effectLst/>
              </a:rPr>
              <a:t>Masalah</a:t>
            </a:r>
            <a:endParaRPr lang="id-ID" dirty="0"/>
          </a:p>
        </p:txBody>
      </p:sp>
      <p:sp>
        <p:nvSpPr>
          <p:cNvPr id="7" name="Rectangle 2"/>
          <p:cNvSpPr>
            <a:spLocks noChangeArrowheads="1"/>
          </p:cNvSpPr>
          <p:nvPr/>
        </p:nvSpPr>
        <p:spPr bwMode="auto">
          <a:xfrm>
            <a:off x="500034" y="1124744"/>
            <a:ext cx="8196290" cy="5112568"/>
          </a:xfrm>
          <a:prstGeom prst="rect">
            <a:avLst/>
          </a:prstGeom>
          <a:noFill/>
          <a:ln w="9525">
            <a:noFill/>
            <a:miter lim="800000"/>
            <a:headEnd/>
            <a:tailEnd/>
          </a:ln>
          <a:effectLst/>
        </p:spPr>
        <p:txBody>
          <a:bodyPr lIns="92075" tIns="46038" rIns="92075" bIns="46038"/>
          <a:lstStyle/>
          <a:p>
            <a:r>
              <a:rPr lang="en-US" sz="3200" dirty="0"/>
              <a:t>Proposal </a:t>
            </a:r>
            <a:r>
              <a:rPr lang="en-US" sz="3200" dirty="0" err="1"/>
              <a:t>merupakan</a:t>
            </a:r>
            <a:r>
              <a:rPr lang="en-US" sz="3200" dirty="0"/>
              <a:t> salah </a:t>
            </a:r>
            <a:r>
              <a:rPr lang="en-US" sz="3200" dirty="0" err="1"/>
              <a:t>satu</a:t>
            </a:r>
            <a:r>
              <a:rPr lang="en-US" sz="3200" dirty="0"/>
              <a:t> </a:t>
            </a:r>
            <a:r>
              <a:rPr lang="en-US" sz="3200" dirty="0" err="1"/>
              <a:t>rencana</a:t>
            </a:r>
            <a:r>
              <a:rPr lang="en-US" sz="3200" dirty="0"/>
              <a:t> </a:t>
            </a:r>
            <a:r>
              <a:rPr lang="en-US" sz="3200" dirty="0" err="1"/>
              <a:t>kegiatan</a:t>
            </a:r>
            <a:r>
              <a:rPr lang="en-US" sz="3200" dirty="0"/>
              <a:t> yang </a:t>
            </a:r>
            <a:r>
              <a:rPr lang="en-US" sz="3200" dirty="0" err="1"/>
              <a:t>dituliskan</a:t>
            </a:r>
            <a:r>
              <a:rPr lang="en-US" sz="3200" dirty="0"/>
              <a:t> </a:t>
            </a:r>
            <a:r>
              <a:rPr lang="en-US" sz="3200" dirty="0" err="1"/>
              <a:t>dalam</a:t>
            </a:r>
            <a:r>
              <a:rPr lang="en-US" sz="3200" dirty="0"/>
              <a:t> </a:t>
            </a:r>
            <a:r>
              <a:rPr lang="en-US" sz="3200" dirty="0" err="1"/>
              <a:t>bentuk</a:t>
            </a:r>
            <a:r>
              <a:rPr lang="en-US" sz="3200" dirty="0"/>
              <a:t> </a:t>
            </a:r>
            <a:r>
              <a:rPr lang="en-US" sz="3200" dirty="0" err="1"/>
              <a:t>rangkaian</a:t>
            </a:r>
            <a:r>
              <a:rPr lang="en-US" sz="3200" dirty="0"/>
              <a:t> </a:t>
            </a:r>
            <a:r>
              <a:rPr lang="en-US" sz="3200" dirty="0" err="1"/>
              <a:t>kerja</a:t>
            </a:r>
            <a:r>
              <a:rPr lang="en-US" sz="3200" dirty="0"/>
              <a:t> yang </a:t>
            </a:r>
            <a:r>
              <a:rPr lang="en-US" sz="3200" dirty="0" err="1"/>
              <a:t>telah</a:t>
            </a:r>
            <a:r>
              <a:rPr lang="en-US" sz="3200" dirty="0"/>
              <a:t> </a:t>
            </a:r>
            <a:r>
              <a:rPr lang="en-US" sz="3200" dirty="0" err="1"/>
              <a:t>dilaksanakan</a:t>
            </a:r>
            <a:r>
              <a:rPr lang="en-US" sz="3200" dirty="0"/>
              <a:t> </a:t>
            </a:r>
            <a:r>
              <a:rPr lang="en-US" sz="3200" dirty="0" err="1"/>
              <a:t>atau</a:t>
            </a:r>
            <a:r>
              <a:rPr lang="en-US" sz="3200" dirty="0"/>
              <a:t> </a:t>
            </a:r>
            <a:r>
              <a:rPr lang="en-US" sz="3200" dirty="0" err="1"/>
              <a:t>nantinya</a:t>
            </a:r>
            <a:r>
              <a:rPr lang="en-US" sz="3200" dirty="0"/>
              <a:t> </a:t>
            </a:r>
            <a:r>
              <a:rPr lang="en-US" sz="3200" dirty="0" err="1"/>
              <a:t>akan</a:t>
            </a:r>
            <a:r>
              <a:rPr lang="en-US" sz="3200" dirty="0"/>
              <a:t> </a:t>
            </a:r>
            <a:r>
              <a:rPr lang="en-US" sz="3200" dirty="0" err="1"/>
              <a:t>dilaksanakan</a:t>
            </a:r>
            <a:r>
              <a:rPr lang="en-US" sz="3200" dirty="0"/>
              <a:t>. </a:t>
            </a:r>
            <a:r>
              <a:rPr lang="en-US" sz="3200" dirty="0" err="1"/>
              <a:t>Rencana</a:t>
            </a:r>
            <a:r>
              <a:rPr lang="en-US" sz="3200" dirty="0"/>
              <a:t> </a:t>
            </a:r>
            <a:r>
              <a:rPr lang="en-US" sz="3200" dirty="0" err="1"/>
              <a:t>tersebut</a:t>
            </a:r>
            <a:r>
              <a:rPr lang="en-US" sz="3200" dirty="0"/>
              <a:t> </a:t>
            </a:r>
            <a:r>
              <a:rPr lang="en-US" sz="3200" dirty="0" err="1"/>
              <a:t>dibuat</a:t>
            </a:r>
            <a:r>
              <a:rPr lang="en-US" sz="3200" dirty="0"/>
              <a:t> </a:t>
            </a:r>
            <a:r>
              <a:rPr lang="en-US" sz="3200" dirty="0" err="1"/>
              <a:t>bertujuan</a:t>
            </a:r>
            <a:r>
              <a:rPr lang="en-US" sz="3200" dirty="0"/>
              <a:t> </a:t>
            </a:r>
            <a:r>
              <a:rPr lang="en-US" sz="3200" dirty="0" err="1"/>
              <a:t>supaya</a:t>
            </a:r>
            <a:r>
              <a:rPr lang="en-US" sz="3200" dirty="0"/>
              <a:t> </a:t>
            </a:r>
            <a:r>
              <a:rPr lang="en-US" sz="3200" dirty="0" err="1"/>
              <a:t>pihak</a:t>
            </a:r>
            <a:r>
              <a:rPr lang="en-US" sz="3200" dirty="0"/>
              <a:t> yang </a:t>
            </a:r>
            <a:r>
              <a:rPr lang="en-US" sz="3200" dirty="0" err="1"/>
              <a:t>berkepentingan</a:t>
            </a:r>
            <a:r>
              <a:rPr lang="en-US" sz="3200" dirty="0"/>
              <a:t> </a:t>
            </a:r>
            <a:r>
              <a:rPr lang="en-US" sz="3200" dirty="0" err="1"/>
              <a:t>dapat</a:t>
            </a:r>
            <a:r>
              <a:rPr lang="en-US" sz="3200" dirty="0"/>
              <a:t> </a:t>
            </a:r>
            <a:r>
              <a:rPr lang="en-US" sz="3200" dirty="0" err="1"/>
              <a:t>paham</a:t>
            </a:r>
            <a:r>
              <a:rPr lang="en-US" sz="3200" dirty="0"/>
              <a:t> </a:t>
            </a:r>
            <a:r>
              <a:rPr lang="en-US" sz="3200" dirty="0" err="1"/>
              <a:t>betul</a:t>
            </a:r>
            <a:r>
              <a:rPr lang="en-US" sz="3200" dirty="0"/>
              <a:t> </a:t>
            </a:r>
            <a:r>
              <a:rPr lang="en-US" sz="3200" dirty="0" err="1"/>
              <a:t>rencana</a:t>
            </a:r>
            <a:r>
              <a:rPr lang="en-US" sz="3200" dirty="0"/>
              <a:t> yang </a:t>
            </a:r>
            <a:r>
              <a:rPr lang="en-US" sz="3200" dirty="0" err="1"/>
              <a:t>akan</a:t>
            </a:r>
            <a:r>
              <a:rPr lang="en-US" sz="3200" dirty="0"/>
              <a:t> </a:t>
            </a:r>
            <a:r>
              <a:rPr lang="en-US" sz="3200" dirty="0" err="1"/>
              <a:t>dibuat</a:t>
            </a:r>
            <a:r>
              <a:rPr lang="en-US" sz="3200" dirty="0"/>
              <a:t>.</a:t>
            </a:r>
          </a:p>
          <a:p>
            <a:r>
              <a:rPr lang="en-US" sz="3200" dirty="0" err="1"/>
              <a:t>Biasanya</a:t>
            </a:r>
            <a:r>
              <a:rPr lang="en-US" sz="3200" dirty="0"/>
              <a:t> proposal </a:t>
            </a:r>
            <a:r>
              <a:rPr lang="en-US" sz="3200" dirty="0" err="1"/>
              <a:t>kegiatan</a:t>
            </a:r>
            <a:r>
              <a:rPr lang="en-US" sz="3200" dirty="0"/>
              <a:t> </a:t>
            </a:r>
            <a:r>
              <a:rPr lang="en-US" sz="3200" dirty="0" err="1"/>
              <a:t>ini</a:t>
            </a:r>
            <a:r>
              <a:rPr lang="en-US" sz="3200" dirty="0"/>
              <a:t> </a:t>
            </a:r>
            <a:r>
              <a:rPr lang="en-US" sz="3200" dirty="0" err="1"/>
              <a:t>dibuat</a:t>
            </a:r>
            <a:r>
              <a:rPr lang="en-US" sz="3200" dirty="0"/>
              <a:t> </a:t>
            </a:r>
            <a:r>
              <a:rPr lang="en-US" sz="3200" dirty="0" err="1"/>
              <a:t>dalam</a:t>
            </a:r>
            <a:r>
              <a:rPr lang="en-US" sz="3200" dirty="0"/>
              <a:t> </a:t>
            </a:r>
            <a:r>
              <a:rPr lang="en-US" sz="3200" dirty="0" err="1"/>
              <a:t>rangka</a:t>
            </a:r>
            <a:r>
              <a:rPr lang="en-US" sz="3200" dirty="0"/>
              <a:t> </a:t>
            </a:r>
            <a:r>
              <a:rPr lang="en-US" sz="3200" dirty="0" err="1"/>
              <a:t>akan</a:t>
            </a:r>
            <a:r>
              <a:rPr lang="en-US" sz="3200" dirty="0"/>
              <a:t> </a:t>
            </a:r>
            <a:r>
              <a:rPr lang="en-US" sz="3200" dirty="0" err="1"/>
              <a:t>mengadakan</a:t>
            </a:r>
            <a:r>
              <a:rPr lang="en-US" sz="3200" dirty="0"/>
              <a:t> </a:t>
            </a:r>
            <a:r>
              <a:rPr lang="en-US" sz="3200" dirty="0" err="1"/>
              <a:t>suatu</a:t>
            </a:r>
            <a:r>
              <a:rPr lang="en-US" sz="3200" dirty="0"/>
              <a:t> </a:t>
            </a:r>
            <a:r>
              <a:rPr lang="en-US" sz="3200" dirty="0" err="1"/>
              <a:t>kegiatan</a:t>
            </a:r>
            <a:r>
              <a:rPr lang="en-US" sz="3200" dirty="0"/>
              <a:t> yang </a:t>
            </a:r>
            <a:r>
              <a:rPr lang="en-US" sz="3200" dirty="0" err="1"/>
              <a:t>memerlukan</a:t>
            </a:r>
            <a:r>
              <a:rPr lang="en-US" sz="3200" dirty="0"/>
              <a:t> </a:t>
            </a:r>
            <a:r>
              <a:rPr lang="en-US" sz="3200" dirty="0" err="1"/>
              <a:t>biaya</a:t>
            </a:r>
            <a:r>
              <a:rPr lang="en-US" sz="3200" dirty="0"/>
              <a:t> </a:t>
            </a:r>
            <a:r>
              <a:rPr lang="en-US" sz="3200" dirty="0" err="1"/>
              <a:t>tambahan</a:t>
            </a:r>
            <a:r>
              <a:rPr lang="en-US" sz="3200" dirty="0"/>
              <a:t>. </a:t>
            </a:r>
          </a:p>
        </p:txBody>
      </p:sp>
    </p:spTree>
    <p:extLst>
      <p:ext uri="{BB962C8B-B14F-4D97-AF65-F5344CB8AC3E}">
        <p14:creationId xmlns:p14="http://schemas.microsoft.com/office/powerpoint/2010/main" val="584609696"/>
      </p:ext>
    </p:extLst>
  </p:cSld>
  <p:clrMapOvr>
    <a:masterClrMapping/>
  </p:clrMapOvr>
  <p:transition spd="med">
    <p:cover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2" fill="hold" nodeType="after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 calcmode="lin" valueType="num">
                                      <p:cBhvr additive="base">
                                        <p:cTn id="7" dur="2000" fill="hold"/>
                                        <p:tgtEl>
                                          <p:spTgt spid="7">
                                            <p:txEl>
                                              <p:pRg st="0" end="0"/>
                                            </p:txEl>
                                          </p:spTgt>
                                        </p:tgtEl>
                                        <p:attrNameLst>
                                          <p:attrName>ppt_x</p:attrName>
                                        </p:attrNameLst>
                                      </p:cBhvr>
                                      <p:tavLst>
                                        <p:tav tm="0">
                                          <p:val>
                                            <p:strVal val="0-#ppt_w/2"/>
                                          </p:val>
                                        </p:tav>
                                        <p:tav tm="100000">
                                          <p:val>
                                            <p:strVal val="#ppt_x"/>
                                          </p:val>
                                        </p:tav>
                                      </p:tavLst>
                                    </p:anim>
                                    <p:anim calcmode="lin" valueType="num">
                                      <p:cBhvr additive="base">
                                        <p:cTn id="8" dur="2000" fill="hold"/>
                                        <p:tgtEl>
                                          <p:spTgt spid="7">
                                            <p:txEl>
                                              <p:pRg st="0" end="0"/>
                                            </p:txEl>
                                          </p:spTgt>
                                        </p:tgtEl>
                                        <p:attrNameLst>
                                          <p:attrName>ppt_y</p:attrName>
                                        </p:attrNameLst>
                                      </p:cBhvr>
                                      <p:tavLst>
                                        <p:tav tm="0">
                                          <p:val>
                                            <p:strVal val="1+#ppt_h/2"/>
                                          </p:val>
                                        </p:tav>
                                        <p:tav tm="100000">
                                          <p:val>
                                            <p:strVal val="#ppt_y"/>
                                          </p:val>
                                        </p:tav>
                                      </p:tavLst>
                                    </p:anim>
                                  </p:childTnLst>
                                </p:cTn>
                              </p:par>
                            </p:childTnLst>
                          </p:cTn>
                        </p:par>
                        <p:par>
                          <p:cTn id="9" fill="hold">
                            <p:stCondLst>
                              <p:cond delay="2000"/>
                            </p:stCondLst>
                            <p:childTnLst>
                              <p:par>
                                <p:cTn id="10" presetID="2" presetClass="entr" presetSubtype="12" fill="hold" nodeType="afterEffect">
                                  <p:stCondLst>
                                    <p:cond delay="0"/>
                                  </p:stCondLst>
                                  <p:childTnLst>
                                    <p:set>
                                      <p:cBhvr>
                                        <p:cTn id="11" dur="1" fill="hold">
                                          <p:stCondLst>
                                            <p:cond delay="0"/>
                                          </p:stCondLst>
                                        </p:cTn>
                                        <p:tgtEl>
                                          <p:spTgt spid="7">
                                            <p:txEl>
                                              <p:pRg st="1" end="1"/>
                                            </p:txEl>
                                          </p:spTgt>
                                        </p:tgtEl>
                                        <p:attrNameLst>
                                          <p:attrName>style.visibility</p:attrName>
                                        </p:attrNameLst>
                                      </p:cBhvr>
                                      <p:to>
                                        <p:strVal val="visible"/>
                                      </p:to>
                                    </p:set>
                                    <p:anim calcmode="lin" valueType="num">
                                      <p:cBhvr additive="base">
                                        <p:cTn id="12" dur="2000" fill="hold"/>
                                        <p:tgtEl>
                                          <p:spTgt spid="7">
                                            <p:txEl>
                                              <p:pRg st="1" end="1"/>
                                            </p:txEl>
                                          </p:spTgt>
                                        </p:tgtEl>
                                        <p:attrNameLst>
                                          <p:attrName>ppt_x</p:attrName>
                                        </p:attrNameLst>
                                      </p:cBhvr>
                                      <p:tavLst>
                                        <p:tav tm="0">
                                          <p:val>
                                            <p:strVal val="0-#ppt_w/2"/>
                                          </p:val>
                                        </p:tav>
                                        <p:tav tm="100000">
                                          <p:val>
                                            <p:strVal val="#ppt_x"/>
                                          </p:val>
                                        </p:tav>
                                      </p:tavLst>
                                    </p:anim>
                                    <p:anim calcmode="lin" valueType="num">
                                      <p:cBhvr additive="base">
                                        <p:cTn id="13" dur="2000" fill="hold"/>
                                        <p:tgtEl>
                                          <p:spTgt spid="7">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effectLst/>
              </a:rPr>
              <a:t>Analisa SWOT</a:t>
            </a:r>
            <a:endParaRPr lang="id-ID" dirty="0"/>
          </a:p>
        </p:txBody>
      </p:sp>
      <p:sp>
        <p:nvSpPr>
          <p:cNvPr id="7" name="Rectangle 2"/>
          <p:cNvSpPr>
            <a:spLocks noChangeArrowheads="1"/>
          </p:cNvSpPr>
          <p:nvPr/>
        </p:nvSpPr>
        <p:spPr bwMode="auto">
          <a:xfrm>
            <a:off x="755576" y="1124744"/>
            <a:ext cx="7940748" cy="5112568"/>
          </a:xfrm>
          <a:prstGeom prst="rect">
            <a:avLst/>
          </a:prstGeom>
          <a:noFill/>
          <a:ln w="9525">
            <a:noFill/>
            <a:miter lim="800000"/>
            <a:headEnd/>
            <a:tailEnd/>
          </a:ln>
          <a:effectLst/>
        </p:spPr>
        <p:txBody>
          <a:bodyPr lIns="92075" tIns="46038" rIns="92075" bIns="46038"/>
          <a:lstStyle/>
          <a:p>
            <a:r>
              <a:rPr lang="en-US" sz="3200" dirty="0" err="1"/>
              <a:t>Menganalisis</a:t>
            </a:r>
            <a:r>
              <a:rPr lang="en-US" sz="3200" dirty="0"/>
              <a:t> SWOT </a:t>
            </a:r>
            <a:r>
              <a:rPr lang="en-US" sz="3200" dirty="0" err="1"/>
              <a:t>adalah</a:t>
            </a:r>
            <a:r>
              <a:rPr lang="en-US" sz="3200" dirty="0"/>
              <a:t> </a:t>
            </a:r>
            <a:r>
              <a:rPr lang="en-US" sz="3200" dirty="0" err="1"/>
              <a:t>suatu</a:t>
            </a:r>
            <a:r>
              <a:rPr lang="en-US" sz="3200" dirty="0"/>
              <a:t> </a:t>
            </a:r>
            <a:r>
              <a:rPr lang="en-US" sz="3200" dirty="0" err="1"/>
              <a:t>upaya</a:t>
            </a:r>
            <a:r>
              <a:rPr lang="en-US" sz="3200" dirty="0"/>
              <a:t> yang </a:t>
            </a:r>
            <a:r>
              <a:rPr lang="en-US" sz="3200" dirty="0" err="1"/>
              <a:t>dilakukan</a:t>
            </a:r>
            <a:r>
              <a:rPr lang="en-US" sz="3200" dirty="0"/>
              <a:t> </a:t>
            </a:r>
            <a:r>
              <a:rPr lang="en-US" sz="3200" dirty="0" err="1"/>
              <a:t>dalam</a:t>
            </a:r>
            <a:r>
              <a:rPr lang="en-US" sz="3200" dirty="0"/>
              <a:t> </a:t>
            </a:r>
            <a:r>
              <a:rPr lang="en-US" sz="3200" dirty="0" err="1"/>
              <a:t>kegiatan</a:t>
            </a:r>
            <a:r>
              <a:rPr lang="en-US" sz="3200" dirty="0"/>
              <a:t> </a:t>
            </a:r>
            <a:r>
              <a:rPr lang="en-US" sz="3200" dirty="0" err="1"/>
              <a:t>usaha</a:t>
            </a:r>
            <a:r>
              <a:rPr lang="en-US" sz="3200" dirty="0"/>
              <a:t> </a:t>
            </a:r>
            <a:r>
              <a:rPr lang="en-US" sz="3200" dirty="0" err="1"/>
              <a:t>untuk</a:t>
            </a:r>
            <a:r>
              <a:rPr lang="en-US" sz="3200" dirty="0"/>
              <a:t> </a:t>
            </a:r>
            <a:r>
              <a:rPr lang="en-US" sz="3200" dirty="0" err="1"/>
              <a:t>penetapan</a:t>
            </a:r>
            <a:r>
              <a:rPr lang="en-US" sz="3200" dirty="0"/>
              <a:t> </a:t>
            </a:r>
            <a:r>
              <a:rPr lang="en-US" sz="3200" dirty="0" err="1"/>
              <a:t>strategi</a:t>
            </a:r>
            <a:r>
              <a:rPr lang="en-US" sz="3200" dirty="0"/>
              <a:t> </a:t>
            </a:r>
            <a:r>
              <a:rPr lang="en-US" sz="3200" dirty="0" err="1"/>
              <a:t>bisnis</a:t>
            </a:r>
            <a:r>
              <a:rPr lang="en-US" sz="3200" dirty="0"/>
              <a:t>. </a:t>
            </a:r>
            <a:r>
              <a:rPr lang="en-US" sz="3200" dirty="0" err="1"/>
              <a:t>Biasanya</a:t>
            </a:r>
            <a:r>
              <a:rPr lang="en-US" sz="3200" dirty="0"/>
              <a:t>, </a:t>
            </a:r>
            <a:r>
              <a:rPr lang="en-US" sz="3200" dirty="0" err="1"/>
              <a:t>analisis</a:t>
            </a:r>
            <a:r>
              <a:rPr lang="en-US" sz="3200" dirty="0"/>
              <a:t> </a:t>
            </a:r>
            <a:r>
              <a:rPr lang="en-US" sz="3200" dirty="0" err="1"/>
              <a:t>ini</a:t>
            </a:r>
            <a:r>
              <a:rPr lang="en-US" sz="3200" dirty="0"/>
              <a:t> </a:t>
            </a:r>
            <a:r>
              <a:rPr lang="en-US" sz="3200" dirty="0" err="1"/>
              <a:t>menggunakan</a:t>
            </a:r>
            <a:r>
              <a:rPr lang="en-US" sz="3200" dirty="0"/>
              <a:t> </a:t>
            </a:r>
            <a:r>
              <a:rPr lang="en-US" sz="3200" dirty="0" err="1"/>
              <a:t>panduan</a:t>
            </a:r>
            <a:r>
              <a:rPr lang="en-US" sz="3200" dirty="0"/>
              <a:t> </a:t>
            </a:r>
            <a:r>
              <a:rPr lang="en-US" sz="3200" dirty="0" err="1"/>
              <a:t>sistematis</a:t>
            </a:r>
            <a:r>
              <a:rPr lang="en-US" sz="3200" dirty="0"/>
              <a:t> </a:t>
            </a:r>
            <a:r>
              <a:rPr lang="en-US" sz="3200" dirty="0" err="1"/>
              <a:t>atau</a:t>
            </a:r>
            <a:r>
              <a:rPr lang="en-US" sz="3200" dirty="0"/>
              <a:t> </a:t>
            </a:r>
            <a:r>
              <a:rPr lang="en-US" sz="3200" dirty="0" err="1"/>
              <a:t>kerangka</a:t>
            </a:r>
            <a:r>
              <a:rPr lang="en-US" sz="3200" dirty="0"/>
              <a:t> </a:t>
            </a:r>
            <a:r>
              <a:rPr lang="en-US" sz="3200" dirty="0" err="1"/>
              <a:t>dalam</a:t>
            </a:r>
            <a:r>
              <a:rPr lang="en-US" sz="3200" dirty="0"/>
              <a:t> </a:t>
            </a:r>
            <a:r>
              <a:rPr lang="en-US" sz="3200" dirty="0" err="1"/>
              <a:t>menjalankan</a:t>
            </a:r>
            <a:r>
              <a:rPr lang="en-US" sz="3200" dirty="0"/>
              <a:t> </a:t>
            </a:r>
            <a:r>
              <a:rPr lang="en-US" sz="3200" dirty="0" err="1"/>
              <a:t>diskusi</a:t>
            </a:r>
            <a:r>
              <a:rPr lang="en-US" sz="3200" dirty="0"/>
              <a:t> agar </a:t>
            </a:r>
            <a:r>
              <a:rPr lang="en-US" sz="3200" dirty="0" err="1"/>
              <a:t>lebih</a:t>
            </a:r>
            <a:r>
              <a:rPr lang="en-US" sz="3200" dirty="0"/>
              <a:t> </a:t>
            </a:r>
            <a:r>
              <a:rPr lang="en-US" sz="3200" dirty="0" err="1"/>
              <a:t>terarah</a:t>
            </a:r>
            <a:r>
              <a:rPr lang="en-US" sz="3200" dirty="0"/>
              <a:t> dan </a:t>
            </a:r>
            <a:r>
              <a:rPr lang="en-US" sz="3200" dirty="0" err="1"/>
              <a:t>fokus</a:t>
            </a:r>
            <a:r>
              <a:rPr lang="en-US" sz="3200" dirty="0"/>
              <a:t> pada </a:t>
            </a:r>
            <a:r>
              <a:rPr lang="en-US" sz="3200" dirty="0" err="1"/>
              <a:t>hal</a:t>
            </a:r>
            <a:r>
              <a:rPr lang="en-US" sz="3200" dirty="0"/>
              <a:t> yang </a:t>
            </a:r>
            <a:r>
              <a:rPr lang="en-US" sz="3200" dirty="0" err="1"/>
              <a:t>ingin</a:t>
            </a:r>
            <a:r>
              <a:rPr lang="en-US" sz="3200" dirty="0"/>
              <a:t> </a:t>
            </a:r>
            <a:r>
              <a:rPr lang="en-US" sz="3200" dirty="0" err="1"/>
              <a:t>dicapai</a:t>
            </a:r>
            <a:r>
              <a:rPr lang="en-US" sz="3200" dirty="0"/>
              <a:t>. </a:t>
            </a:r>
            <a:r>
              <a:rPr lang="en-US" sz="3200" dirty="0" err="1"/>
              <a:t>Analisis</a:t>
            </a:r>
            <a:r>
              <a:rPr lang="en-US" sz="3200" dirty="0"/>
              <a:t> </a:t>
            </a:r>
            <a:r>
              <a:rPr lang="en-US" sz="3200" dirty="0" err="1"/>
              <a:t>tersebut</a:t>
            </a:r>
            <a:r>
              <a:rPr lang="en-US" sz="3200" dirty="0"/>
              <a:t> juga </a:t>
            </a:r>
            <a:r>
              <a:rPr lang="en-US" sz="3200" dirty="0" err="1"/>
              <a:t>bisa</a:t>
            </a:r>
            <a:r>
              <a:rPr lang="en-US" sz="3200" dirty="0"/>
              <a:t> </a:t>
            </a:r>
            <a:r>
              <a:rPr lang="en-US" sz="3200" dirty="0" err="1"/>
              <a:t>dijadikan</a:t>
            </a:r>
            <a:r>
              <a:rPr lang="en-US" sz="3200" dirty="0"/>
              <a:t> </a:t>
            </a:r>
            <a:r>
              <a:rPr lang="en-US" sz="3200" dirty="0" err="1"/>
              <a:t>sebagai</a:t>
            </a:r>
            <a:r>
              <a:rPr lang="en-US" sz="3200" dirty="0"/>
              <a:t> </a:t>
            </a:r>
            <a:r>
              <a:rPr lang="en-US" sz="3200" dirty="0" err="1"/>
              <a:t>pertimbangan</a:t>
            </a:r>
            <a:r>
              <a:rPr lang="en-US" sz="3200" dirty="0"/>
              <a:t> </a:t>
            </a:r>
            <a:r>
              <a:rPr lang="en-US" sz="3200" dirty="0" err="1"/>
              <a:t>suatu</a:t>
            </a:r>
            <a:r>
              <a:rPr lang="en-US" sz="3200" dirty="0"/>
              <a:t> </a:t>
            </a:r>
            <a:r>
              <a:rPr lang="en-US" sz="3200" dirty="0" err="1"/>
              <a:t>perusahaan</a:t>
            </a:r>
            <a:r>
              <a:rPr lang="en-US" sz="3200" dirty="0"/>
              <a:t> </a:t>
            </a:r>
            <a:r>
              <a:rPr lang="en-US" sz="3200" dirty="0" err="1"/>
              <a:t>untuk</a:t>
            </a:r>
            <a:r>
              <a:rPr lang="en-US" sz="3200" dirty="0"/>
              <a:t> </a:t>
            </a:r>
            <a:r>
              <a:rPr lang="en-US" sz="3200" dirty="0" err="1"/>
              <a:t>mengambil</a:t>
            </a:r>
            <a:r>
              <a:rPr lang="en-US" sz="3200" dirty="0"/>
              <a:t> </a:t>
            </a:r>
            <a:r>
              <a:rPr lang="en-US" sz="3200" dirty="0" err="1"/>
              <a:t>keputusan</a:t>
            </a:r>
            <a:r>
              <a:rPr lang="en-US" sz="3200" dirty="0"/>
              <a:t> </a:t>
            </a:r>
            <a:r>
              <a:rPr lang="en-US" sz="3200" dirty="0" err="1"/>
              <a:t>dalam</a:t>
            </a:r>
            <a:r>
              <a:rPr lang="en-US" sz="3200" dirty="0"/>
              <a:t> </a:t>
            </a:r>
            <a:r>
              <a:rPr lang="en-US" sz="3200" dirty="0" err="1"/>
              <a:t>pengembangan</a:t>
            </a:r>
            <a:r>
              <a:rPr lang="en-US" sz="3200" dirty="0"/>
              <a:t> </a:t>
            </a:r>
            <a:r>
              <a:rPr lang="en-US" sz="3200" dirty="0" err="1"/>
              <a:t>bisnis</a:t>
            </a:r>
            <a:r>
              <a:rPr lang="en-US" sz="3200" dirty="0"/>
              <a:t> yang </a:t>
            </a:r>
            <a:r>
              <a:rPr lang="en-US" sz="3200" dirty="0" err="1"/>
              <a:t>dijalani</a:t>
            </a:r>
            <a:r>
              <a:rPr lang="en-US" sz="3200" dirty="0"/>
              <a:t>.</a:t>
            </a:r>
          </a:p>
        </p:txBody>
      </p:sp>
    </p:spTree>
    <p:extLst>
      <p:ext uri="{BB962C8B-B14F-4D97-AF65-F5344CB8AC3E}">
        <p14:creationId xmlns:p14="http://schemas.microsoft.com/office/powerpoint/2010/main" val="1320434623"/>
      </p:ext>
    </p:extLst>
  </p:cSld>
  <p:clrMapOvr>
    <a:masterClrMapping/>
  </p:clrMapOvr>
  <p:transition spd="med">
    <p:cover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2" fill="hold" nodeType="after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 calcmode="lin" valueType="num">
                                      <p:cBhvr additive="base">
                                        <p:cTn id="7" dur="2000" fill="hold"/>
                                        <p:tgtEl>
                                          <p:spTgt spid="7">
                                            <p:txEl>
                                              <p:pRg st="0" end="0"/>
                                            </p:txEl>
                                          </p:spTgt>
                                        </p:tgtEl>
                                        <p:attrNameLst>
                                          <p:attrName>ppt_x</p:attrName>
                                        </p:attrNameLst>
                                      </p:cBhvr>
                                      <p:tavLst>
                                        <p:tav tm="0">
                                          <p:val>
                                            <p:strVal val="0-#ppt_w/2"/>
                                          </p:val>
                                        </p:tav>
                                        <p:tav tm="100000">
                                          <p:val>
                                            <p:strVal val="#ppt_x"/>
                                          </p:val>
                                        </p:tav>
                                      </p:tavLst>
                                    </p:anim>
                                    <p:anim calcmode="lin" valueType="num">
                                      <p:cBhvr additive="base">
                                        <p:cTn id="8" dur="2000" fill="hold"/>
                                        <p:tgtEl>
                                          <p:spTgt spid="7">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effectLst/>
              </a:rPr>
              <a:t>Analisa SWOT</a:t>
            </a:r>
            <a:endParaRPr lang="id-ID" dirty="0"/>
          </a:p>
        </p:txBody>
      </p:sp>
      <p:sp>
        <p:nvSpPr>
          <p:cNvPr id="7" name="Rectangle 2"/>
          <p:cNvSpPr>
            <a:spLocks noChangeArrowheads="1"/>
          </p:cNvSpPr>
          <p:nvPr/>
        </p:nvSpPr>
        <p:spPr bwMode="auto">
          <a:xfrm>
            <a:off x="500034" y="1268760"/>
            <a:ext cx="8196290" cy="4968552"/>
          </a:xfrm>
          <a:prstGeom prst="rect">
            <a:avLst/>
          </a:prstGeom>
          <a:noFill/>
          <a:ln w="9525">
            <a:noFill/>
            <a:miter lim="800000"/>
            <a:headEnd/>
            <a:tailEnd/>
          </a:ln>
          <a:effectLst/>
        </p:spPr>
        <p:txBody>
          <a:bodyPr lIns="92075" tIns="46038" rIns="92075" bIns="46038"/>
          <a:lstStyle/>
          <a:p>
            <a:r>
              <a:rPr lang="en-US" sz="3300" dirty="0"/>
              <a:t>Analisa SWOT juga </a:t>
            </a:r>
            <a:r>
              <a:rPr lang="en-US" sz="3300" dirty="0" err="1"/>
              <a:t>berfungsi</a:t>
            </a:r>
            <a:r>
              <a:rPr lang="en-US" sz="3300" dirty="0"/>
              <a:t> </a:t>
            </a:r>
            <a:r>
              <a:rPr lang="en-US" sz="3300" dirty="0" err="1"/>
              <a:t>sebagai</a:t>
            </a:r>
            <a:r>
              <a:rPr lang="en-US" sz="3300" dirty="0"/>
              <a:t> </a:t>
            </a:r>
            <a:r>
              <a:rPr lang="en-US" sz="3300" dirty="0" err="1"/>
              <a:t>instrumen</a:t>
            </a:r>
            <a:r>
              <a:rPr lang="en-US" sz="3300" dirty="0"/>
              <a:t> yang </a:t>
            </a:r>
            <a:r>
              <a:rPr lang="en-US" sz="3300" dirty="0" err="1"/>
              <a:t>tepat</a:t>
            </a:r>
            <a:r>
              <a:rPr lang="en-US" sz="3300" dirty="0"/>
              <a:t> dan </a:t>
            </a:r>
            <a:r>
              <a:rPr lang="en-US" sz="3300" dirty="0" err="1"/>
              <a:t>bermanfaat</a:t>
            </a:r>
            <a:r>
              <a:rPr lang="en-US" sz="3300" dirty="0"/>
              <a:t> </a:t>
            </a:r>
            <a:r>
              <a:rPr lang="en-US" sz="3300" dirty="0" err="1"/>
              <a:t>dalam</a:t>
            </a:r>
            <a:r>
              <a:rPr lang="en-US" sz="3300" dirty="0"/>
              <a:t> </a:t>
            </a:r>
            <a:r>
              <a:rPr lang="en-US" sz="3300" dirty="0" err="1"/>
              <a:t>melaksanakan</a:t>
            </a:r>
            <a:r>
              <a:rPr lang="en-US" sz="3300" dirty="0"/>
              <a:t> </a:t>
            </a:r>
            <a:r>
              <a:rPr lang="en-US" sz="3300" dirty="0" err="1"/>
              <a:t>aktivitas</a:t>
            </a:r>
            <a:r>
              <a:rPr lang="en-US" sz="3300" dirty="0"/>
              <a:t> </a:t>
            </a:r>
            <a:r>
              <a:rPr lang="en-US" sz="3300" dirty="0" err="1"/>
              <a:t>analisis</a:t>
            </a:r>
            <a:r>
              <a:rPr lang="en-US" sz="3300" dirty="0"/>
              <a:t> </a:t>
            </a:r>
            <a:r>
              <a:rPr lang="en-US" sz="3300" dirty="0" err="1"/>
              <a:t>strategis</a:t>
            </a:r>
            <a:r>
              <a:rPr lang="en-US" sz="3300" dirty="0"/>
              <a:t>. </a:t>
            </a:r>
            <a:r>
              <a:rPr lang="en-US" sz="3300" dirty="0" err="1"/>
              <a:t>Menggunakan</a:t>
            </a:r>
            <a:r>
              <a:rPr lang="en-US" sz="3300" dirty="0"/>
              <a:t> </a:t>
            </a:r>
            <a:r>
              <a:rPr lang="en-US" sz="3300" dirty="0" err="1"/>
              <a:t>analisis</a:t>
            </a:r>
            <a:r>
              <a:rPr lang="en-US" sz="3300" dirty="0"/>
              <a:t> </a:t>
            </a:r>
            <a:r>
              <a:rPr lang="en-US" sz="3300" dirty="0" err="1"/>
              <a:t>ini</a:t>
            </a:r>
            <a:r>
              <a:rPr lang="en-US" sz="3300" dirty="0"/>
              <a:t>, </a:t>
            </a:r>
            <a:r>
              <a:rPr lang="en-US" sz="3300" dirty="0" err="1"/>
              <a:t>maka</a:t>
            </a:r>
            <a:r>
              <a:rPr lang="en-US" sz="3300" dirty="0"/>
              <a:t> </a:t>
            </a:r>
            <a:r>
              <a:rPr lang="en-US" sz="3300" dirty="0" err="1"/>
              <a:t>organisasi</a:t>
            </a:r>
            <a:r>
              <a:rPr lang="en-US" sz="3300" dirty="0"/>
              <a:t> </a:t>
            </a:r>
            <a:r>
              <a:rPr lang="en-US" sz="3300" dirty="0" err="1"/>
              <a:t>atau</a:t>
            </a:r>
            <a:r>
              <a:rPr lang="en-US" sz="3300" dirty="0"/>
              <a:t> </a:t>
            </a:r>
            <a:r>
              <a:rPr lang="en-US" sz="3300" dirty="0" err="1"/>
              <a:t>perusahaan</a:t>
            </a:r>
            <a:r>
              <a:rPr lang="en-US" sz="3300" dirty="0"/>
              <a:t> </a:t>
            </a:r>
            <a:r>
              <a:rPr lang="en-US" sz="3300" dirty="0" err="1"/>
              <a:t>bisa</a:t>
            </a:r>
            <a:r>
              <a:rPr lang="en-US" sz="3300" dirty="0"/>
              <a:t> </a:t>
            </a:r>
            <a:r>
              <a:rPr lang="en-US" sz="3300" dirty="0" err="1"/>
              <a:t>meminimalisir</a:t>
            </a:r>
            <a:r>
              <a:rPr lang="en-US" sz="3300" dirty="0"/>
              <a:t> </a:t>
            </a:r>
            <a:r>
              <a:rPr lang="en-US" sz="3300" dirty="0" err="1"/>
              <a:t>dampak</a:t>
            </a:r>
            <a:r>
              <a:rPr lang="en-US" sz="3300" dirty="0"/>
              <a:t> </a:t>
            </a:r>
            <a:r>
              <a:rPr lang="en-US" sz="3300" dirty="0" err="1"/>
              <a:t>ancaman</a:t>
            </a:r>
            <a:r>
              <a:rPr lang="en-US" sz="3300" dirty="0"/>
              <a:t> </a:t>
            </a:r>
            <a:r>
              <a:rPr lang="en-US" sz="3300" dirty="0" err="1"/>
              <a:t>atau</a:t>
            </a:r>
            <a:r>
              <a:rPr lang="en-US" sz="3300" dirty="0"/>
              <a:t> </a:t>
            </a:r>
            <a:r>
              <a:rPr lang="en-US" sz="3300" dirty="0" err="1"/>
              <a:t>kelemahan</a:t>
            </a:r>
            <a:r>
              <a:rPr lang="en-US" sz="3300" dirty="0"/>
              <a:t> yang </a:t>
            </a:r>
            <a:r>
              <a:rPr lang="en-US" sz="3300" dirty="0" err="1"/>
              <a:t>harus</a:t>
            </a:r>
            <a:r>
              <a:rPr lang="en-US" sz="3300" dirty="0"/>
              <a:t> </a:t>
            </a:r>
            <a:r>
              <a:rPr lang="en-US" sz="3300" dirty="0" err="1"/>
              <a:t>dihadapi</a:t>
            </a:r>
            <a:r>
              <a:rPr lang="en-US" sz="3300" dirty="0"/>
              <a:t>. </a:t>
            </a:r>
            <a:r>
              <a:rPr lang="en-US" sz="3300" dirty="0" err="1"/>
              <a:t>Berikut</a:t>
            </a:r>
            <a:r>
              <a:rPr lang="en-US" sz="3300" dirty="0"/>
              <a:t> </a:t>
            </a:r>
            <a:r>
              <a:rPr lang="en-US" sz="3300" dirty="0" err="1"/>
              <a:t>akan</a:t>
            </a:r>
            <a:r>
              <a:rPr lang="en-US" sz="3300" dirty="0"/>
              <a:t> kami </a:t>
            </a:r>
            <a:r>
              <a:rPr lang="en-US" sz="3300" dirty="0" err="1"/>
              <a:t>paparkan</a:t>
            </a:r>
            <a:r>
              <a:rPr lang="en-US" sz="3300" dirty="0"/>
              <a:t> </a:t>
            </a:r>
            <a:r>
              <a:rPr lang="en-US" sz="3300" dirty="0" err="1"/>
              <a:t>mengenai</a:t>
            </a:r>
            <a:r>
              <a:rPr lang="en-US" sz="3300" dirty="0"/>
              <a:t> </a:t>
            </a:r>
            <a:r>
              <a:rPr lang="en-US" sz="3300" dirty="0" err="1"/>
              <a:t>apa</a:t>
            </a:r>
            <a:r>
              <a:rPr lang="en-US" sz="3300" dirty="0"/>
              <a:t> </a:t>
            </a:r>
            <a:r>
              <a:rPr lang="en-US" sz="3300" dirty="0" err="1"/>
              <a:t>itu</a:t>
            </a:r>
            <a:r>
              <a:rPr lang="en-US" sz="3300" dirty="0"/>
              <a:t> </a:t>
            </a:r>
            <a:r>
              <a:rPr lang="en-US" sz="3300" dirty="0" err="1"/>
              <a:t>Analisis</a:t>
            </a:r>
            <a:r>
              <a:rPr lang="en-US" sz="3300" dirty="0"/>
              <a:t> SWOT </a:t>
            </a:r>
            <a:r>
              <a:rPr lang="en-US" sz="3300" dirty="0" err="1"/>
              <a:t>beserta</a:t>
            </a:r>
            <a:r>
              <a:rPr lang="en-US" sz="3300" dirty="0"/>
              <a:t> </a:t>
            </a:r>
            <a:r>
              <a:rPr lang="en-US" sz="3300" dirty="0" err="1"/>
              <a:t>contoh</a:t>
            </a:r>
            <a:r>
              <a:rPr lang="en-US" sz="3300" dirty="0"/>
              <a:t> </a:t>
            </a:r>
            <a:r>
              <a:rPr lang="en-US" sz="3300" dirty="0" err="1"/>
              <a:t>analisis</a:t>
            </a:r>
            <a:r>
              <a:rPr lang="en-US" sz="3300" dirty="0"/>
              <a:t> SWOT di </a:t>
            </a:r>
            <a:r>
              <a:rPr lang="en-US" sz="3300" dirty="0" err="1"/>
              <a:t>berbagai</a:t>
            </a:r>
            <a:r>
              <a:rPr lang="en-US" sz="3300" dirty="0"/>
              <a:t> </a:t>
            </a:r>
            <a:r>
              <a:rPr lang="en-US" sz="3300" dirty="0" err="1"/>
              <a:t>bidang</a:t>
            </a:r>
            <a:r>
              <a:rPr lang="en-US" sz="3300" dirty="0"/>
              <a:t> </a:t>
            </a:r>
            <a:r>
              <a:rPr lang="en-US" sz="3300" dirty="0" err="1"/>
              <a:t>bisnis</a:t>
            </a:r>
            <a:r>
              <a:rPr lang="en-US" sz="3300" dirty="0"/>
              <a:t>. </a:t>
            </a:r>
          </a:p>
          <a:p>
            <a:endParaRPr lang="en-US" sz="3700" dirty="0"/>
          </a:p>
        </p:txBody>
      </p:sp>
    </p:spTree>
    <p:extLst>
      <p:ext uri="{BB962C8B-B14F-4D97-AF65-F5344CB8AC3E}">
        <p14:creationId xmlns:p14="http://schemas.microsoft.com/office/powerpoint/2010/main" val="1142112556"/>
      </p:ext>
    </p:extLst>
  </p:cSld>
  <p:clrMapOvr>
    <a:masterClrMapping/>
  </p:clrMapOvr>
  <p:transition spd="med">
    <p:cover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2" fill="hold" nodeType="after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 calcmode="lin" valueType="num">
                                      <p:cBhvr additive="base">
                                        <p:cTn id="7" dur="2000" fill="hold"/>
                                        <p:tgtEl>
                                          <p:spTgt spid="7">
                                            <p:txEl>
                                              <p:pRg st="0" end="0"/>
                                            </p:txEl>
                                          </p:spTgt>
                                        </p:tgtEl>
                                        <p:attrNameLst>
                                          <p:attrName>ppt_x</p:attrName>
                                        </p:attrNameLst>
                                      </p:cBhvr>
                                      <p:tavLst>
                                        <p:tav tm="0">
                                          <p:val>
                                            <p:strVal val="0-#ppt_w/2"/>
                                          </p:val>
                                        </p:tav>
                                        <p:tav tm="100000">
                                          <p:val>
                                            <p:strVal val="#ppt_x"/>
                                          </p:val>
                                        </p:tav>
                                      </p:tavLst>
                                    </p:anim>
                                    <p:anim calcmode="lin" valueType="num">
                                      <p:cBhvr additive="base">
                                        <p:cTn id="8" dur="2000" fill="hold"/>
                                        <p:tgtEl>
                                          <p:spTgt spid="7">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776</TotalTime>
  <Words>1768</Words>
  <Application>Microsoft Office PowerPoint</Application>
  <PresentationFormat>On-screen Show (4:3)</PresentationFormat>
  <Paragraphs>98</Paragraphs>
  <Slides>30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30</vt:i4>
      </vt:variant>
    </vt:vector>
  </HeadingPairs>
  <TitlesOfParts>
    <vt:vector size="35" baseType="lpstr">
      <vt:lpstr>Arial</vt:lpstr>
      <vt:lpstr>Calibri</vt:lpstr>
      <vt:lpstr>Candara</vt:lpstr>
      <vt:lpstr>Comic Sans MS</vt:lpstr>
      <vt:lpstr>Office Theme</vt:lpstr>
      <vt:lpstr> Proposal Kegiatan Kehumasan 05</vt:lpstr>
      <vt:lpstr>Proposal Kegiatan Kehumasan</vt:lpstr>
      <vt:lpstr>Latar Belakang Permasalahan</vt:lpstr>
      <vt:lpstr>Latar Belakang Masalah</vt:lpstr>
      <vt:lpstr>Latar Belakang Masalah</vt:lpstr>
      <vt:lpstr>Latar Belakang Masalah</vt:lpstr>
      <vt:lpstr>Latar Belakang Masalah</vt:lpstr>
      <vt:lpstr>Analisa SWOT</vt:lpstr>
      <vt:lpstr>Analisa SWOT</vt:lpstr>
      <vt:lpstr>Analisa SWOT</vt:lpstr>
      <vt:lpstr>Analisa SWOT</vt:lpstr>
      <vt:lpstr>Analisa SWOT</vt:lpstr>
      <vt:lpstr>Analisa SWOT</vt:lpstr>
      <vt:lpstr>Analisa SWOT</vt:lpstr>
      <vt:lpstr>Analisa SWOT</vt:lpstr>
      <vt:lpstr>Analisa SWOT</vt:lpstr>
      <vt:lpstr>Analisa SWOT</vt:lpstr>
      <vt:lpstr>Analisa SWOT</vt:lpstr>
      <vt:lpstr>Analisa SWOT</vt:lpstr>
      <vt:lpstr>Analisa SWOT</vt:lpstr>
      <vt:lpstr>Analisa SWOT</vt:lpstr>
      <vt:lpstr>Monitoring &amp; Evaluasi Kegiatan</vt:lpstr>
      <vt:lpstr>Monitoring &amp; Evaluasi Kegiatan</vt:lpstr>
      <vt:lpstr>Monitoring &amp; Evaluasi Kegiatan</vt:lpstr>
      <vt:lpstr>Monitoring &amp; Evaluasi Kegiatan</vt:lpstr>
      <vt:lpstr>Monitoring &amp; Evaluasi Kegiatan</vt:lpstr>
      <vt:lpstr>Monitoring &amp; Evaluasi Kegiatan</vt:lpstr>
      <vt:lpstr>Monitoring &amp; Evaluasi Kegiatan</vt:lpstr>
      <vt:lpstr>Monitoring &amp; Evaluasi Kegiatan</vt:lpstr>
      <vt:lpstr>PR Proposal</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ESA153 – STATISTIK 1</dc:title>
  <dc:creator>owner</dc:creator>
  <cp:lastModifiedBy>aulya210208</cp:lastModifiedBy>
  <cp:revision>127</cp:revision>
  <dcterms:created xsi:type="dcterms:W3CDTF">2017-09-11T10:26:06Z</dcterms:created>
  <dcterms:modified xsi:type="dcterms:W3CDTF">2020-03-01T17:33:25Z</dcterms:modified>
</cp:coreProperties>
</file>