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93" r:id="rId4"/>
    <p:sldId id="394" r:id="rId5"/>
    <p:sldId id="395" r:id="rId6"/>
    <p:sldId id="391" r:id="rId7"/>
    <p:sldId id="387" r:id="rId8"/>
    <p:sldId id="388" r:id="rId9"/>
    <p:sldId id="389" r:id="rId10"/>
    <p:sldId id="3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05/12/2018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B4B64-1FAA-44CE-BFDB-CE734621B4E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742168-88BA-4596-8921-495B8035879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FF9BFC-A872-4157-8EB9-699E5F948FE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MANFAAT PENGGUNAAN </a:t>
            </a:r>
            <a:r>
              <a:rPr lang="en-US" b="1" dirty="0" smtClean="0">
                <a:solidFill>
                  <a:schemeClr val="bg1"/>
                </a:solidFill>
              </a:rPr>
              <a:t>MEDIA </a:t>
            </a:r>
            <a:r>
              <a:rPr lang="en-US" b="1" dirty="0" smtClean="0">
                <a:solidFill>
                  <a:schemeClr val="bg1"/>
                </a:solidFill>
              </a:rPr>
              <a:t>BELAJAR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1</a:t>
            </a:r>
            <a:r>
              <a:rPr lang="en-US" b="1" dirty="0">
                <a:solidFill>
                  <a:schemeClr val="bg1"/>
                </a:solidFill>
              </a:rPr>
              <a:t>2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Fungsi </a:t>
            </a:r>
            <a:r>
              <a:rPr lang="id-ID" sz="3200" b="1" dirty="0" smtClean="0"/>
              <a:t>Media </a:t>
            </a:r>
            <a:r>
              <a:rPr lang="en-US" sz="3200" b="1" dirty="0" err="1"/>
              <a:t>Pembelajaran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/>
              <a:t>Menurut</a:t>
            </a:r>
            <a:r>
              <a:rPr lang="en-US" sz="2400" dirty="0"/>
              <a:t> Derek </a:t>
            </a:r>
            <a:r>
              <a:rPr lang="en-US" sz="2400" dirty="0" err="1" smtClean="0"/>
              <a:t>Rowntree</a:t>
            </a:r>
            <a:r>
              <a:rPr lang="en-US" sz="2400" dirty="0" smtClean="0"/>
              <a:t>: </a:t>
            </a:r>
            <a:r>
              <a:rPr lang="en-US" sz="2400" dirty="0"/>
              <a:t>m</a:t>
            </a:r>
            <a:r>
              <a:rPr lang="en-US" sz="2400" dirty="0" smtClean="0"/>
              <a:t>edia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membangkitkan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mengulang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, </a:t>
            </a:r>
            <a:r>
              <a:rPr lang="en-US" sz="2400" dirty="0" err="1"/>
              <a:t>menyediakan</a:t>
            </a:r>
            <a:r>
              <a:rPr lang="en-US" sz="2400" dirty="0"/>
              <a:t> stimulus </a:t>
            </a:r>
            <a:r>
              <a:rPr lang="en-US" sz="2400" dirty="0" err="1"/>
              <a:t>belajar</a:t>
            </a:r>
            <a:r>
              <a:rPr lang="en-US" sz="2400" dirty="0"/>
              <a:t>, </a:t>
            </a:r>
            <a:r>
              <a:rPr lang="en-US" sz="2400" dirty="0" err="1"/>
              <a:t>mengaktifkan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menggalakkan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yang </a:t>
            </a:r>
            <a:r>
              <a:rPr lang="en-US" sz="2400" dirty="0" err="1"/>
              <a:t>serasi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Edgar </a:t>
            </a:r>
            <a:r>
              <a:rPr lang="en-US" sz="2400" dirty="0"/>
              <a:t>Dale </a:t>
            </a:r>
            <a:r>
              <a:rPr lang="en-US" sz="2400" dirty="0" err="1" smtClean="0"/>
              <a:t>dkk</a:t>
            </a:r>
            <a:r>
              <a:rPr lang="en-US" sz="2400" dirty="0" smtClean="0"/>
              <a:t>: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kongkret</a:t>
            </a:r>
            <a:r>
              <a:rPr lang="en-US" sz="2400" dirty="0"/>
              <a:t>, </a:t>
            </a:r>
            <a:r>
              <a:rPr lang="en-US" sz="2400" dirty="0" err="1"/>
              <a:t>mempertinggi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permanen</a:t>
            </a:r>
            <a:r>
              <a:rPr lang="en-US" sz="2400" dirty="0"/>
              <a:t>, </a:t>
            </a:r>
            <a:r>
              <a:rPr lang="en-US" sz="2400" dirty="0" err="1"/>
              <a:t>menambah</a:t>
            </a:r>
            <a:r>
              <a:rPr lang="en-US" sz="2400" dirty="0"/>
              <a:t> </a:t>
            </a:r>
            <a:r>
              <a:rPr lang="en-US" sz="2400" dirty="0" err="1"/>
              <a:t>perbendaharaan</a:t>
            </a:r>
            <a:r>
              <a:rPr lang="en-US" sz="2400" dirty="0"/>
              <a:t> non </a:t>
            </a:r>
            <a:r>
              <a:rPr lang="en-US" sz="2400" dirty="0" err="1"/>
              <a:t>verbalistik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495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media </a:t>
            </a:r>
            <a:r>
              <a:rPr lang="en-US" sz="2400" dirty="0" err="1" smtClean="0"/>
              <a:t>belajar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id-ID" sz="2600" dirty="0"/>
              <a:t>Kata media, berasal dari bahasa Latin, bentuk jamak dari </a:t>
            </a:r>
            <a:r>
              <a:rPr lang="id-ID" sz="2600" i="1" dirty="0"/>
              <a:t>medium</a:t>
            </a:r>
            <a:r>
              <a:rPr lang="id-ID" sz="2600" dirty="0"/>
              <a:t> secara harfiah berarti perantara atau pengantar</a:t>
            </a:r>
            <a:r>
              <a:rPr lang="id-ID" sz="2600" dirty="0" smtClean="0"/>
              <a:t>.</a:t>
            </a:r>
          </a:p>
          <a:p>
            <a:r>
              <a:rPr lang="id-ID" sz="2600" dirty="0"/>
              <a:t> Media adalah segala alat fisik yang dapat menyajikan pesan yang merangsang yang sesuai untuk belajar (Brigg</a:t>
            </a:r>
            <a:r>
              <a:rPr lang="id-ID" sz="2600" dirty="0" smtClean="0"/>
              <a:t>).</a:t>
            </a:r>
          </a:p>
          <a:p>
            <a:r>
              <a:rPr lang="id-ID" sz="2600" dirty="0"/>
              <a:t>Media merupakan segala sesuatu yang dapat diindra yang berfungsi sebagai perantara, sarana, alat untuk proses komunikasi belajar mengajar (Rohani, 1997: 2-3)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6958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1"/>
          </a:xfrm>
        </p:spPr>
        <p:txBody>
          <a:bodyPr/>
          <a:lstStyle/>
          <a:p>
            <a:r>
              <a:rPr lang="en-US" sz="2600" dirty="0" err="1" smtClean="0"/>
              <a:t>Menurut</a:t>
            </a:r>
            <a:r>
              <a:rPr lang="en-US" sz="2600" dirty="0"/>
              <a:t> </a:t>
            </a:r>
            <a:r>
              <a:rPr lang="en-US" sz="2600" dirty="0" smtClean="0"/>
              <a:t>Gagne (1977), </a:t>
            </a:r>
            <a:r>
              <a:rPr lang="en-US" sz="2600" dirty="0" err="1" smtClean="0"/>
              <a:t>pembelajaran</a:t>
            </a:r>
            <a:r>
              <a:rPr lang="en-US" sz="2600" dirty="0" smtClean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seperangkat</a:t>
            </a:r>
            <a:r>
              <a:rPr lang="en-US" sz="2600" dirty="0"/>
              <a:t> </a:t>
            </a:r>
            <a:r>
              <a:rPr lang="en-US" sz="2600" dirty="0" err="1"/>
              <a:t>peristiwa</a:t>
            </a:r>
            <a:r>
              <a:rPr lang="en-US" sz="2600" dirty="0"/>
              <a:t> -</a:t>
            </a:r>
            <a:r>
              <a:rPr lang="en-US" sz="2600" dirty="0" err="1"/>
              <a:t>peristiwa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 yang </a:t>
            </a:r>
            <a:r>
              <a:rPr lang="en-US" sz="2600" dirty="0" err="1"/>
              <a:t>dirancang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mendukung</a:t>
            </a:r>
            <a:r>
              <a:rPr lang="en-US" sz="2600" dirty="0"/>
              <a:t> </a:t>
            </a:r>
            <a:r>
              <a:rPr lang="en-US" sz="2600" dirty="0" err="1"/>
              <a:t>beberapa</a:t>
            </a:r>
            <a:r>
              <a:rPr lang="en-US" sz="2600" dirty="0"/>
              <a:t> proses </a:t>
            </a:r>
            <a:r>
              <a:rPr lang="en-US" sz="2600" dirty="0" err="1"/>
              <a:t>belajar</a:t>
            </a:r>
            <a:r>
              <a:rPr lang="en-US" sz="2600" dirty="0"/>
              <a:t> yang </a:t>
            </a:r>
            <a:r>
              <a:rPr lang="en-US" sz="2600" dirty="0" err="1"/>
              <a:t>bersifat</a:t>
            </a:r>
            <a:r>
              <a:rPr lang="en-US" sz="2600" dirty="0"/>
              <a:t> internal</a:t>
            </a:r>
            <a:r>
              <a:rPr lang="en-US" sz="2600" dirty="0" smtClean="0"/>
              <a:t>.</a:t>
            </a:r>
          </a:p>
          <a:p>
            <a:r>
              <a:rPr lang="en-US" sz="2600" dirty="0" err="1" smtClean="0"/>
              <a:t>Menurut</a:t>
            </a:r>
            <a:r>
              <a:rPr lang="en-US" sz="2600" dirty="0" smtClean="0"/>
              <a:t> </a:t>
            </a:r>
            <a:r>
              <a:rPr lang="en-US" sz="2600" dirty="0" err="1" smtClean="0"/>
              <a:t>Sugandi</a:t>
            </a:r>
            <a:r>
              <a:rPr lang="en-US" sz="2600" dirty="0" smtClean="0"/>
              <a:t>, </a:t>
            </a:r>
            <a:r>
              <a:rPr lang="en-US" sz="2600" dirty="0" err="1" smtClean="0"/>
              <a:t>dkk</a:t>
            </a:r>
            <a:r>
              <a:rPr lang="en-US" sz="2600" dirty="0" smtClean="0"/>
              <a:t> (</a:t>
            </a:r>
            <a:r>
              <a:rPr lang="en-US" sz="2600" dirty="0"/>
              <a:t>2004), </a:t>
            </a:r>
            <a:r>
              <a:rPr lang="en-US" sz="2600" dirty="0" err="1"/>
              <a:t>Menyatakan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pembelajaran</a:t>
            </a:r>
            <a:r>
              <a:rPr lang="en-US" sz="2600" dirty="0"/>
              <a:t> </a:t>
            </a:r>
            <a:r>
              <a:rPr lang="en-US" sz="2600" dirty="0" err="1"/>
              <a:t>terjemahan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kata “instruction” yang </a:t>
            </a:r>
            <a:r>
              <a:rPr lang="en-US" sz="2600" dirty="0" err="1"/>
              <a:t>berarti</a:t>
            </a:r>
            <a:r>
              <a:rPr lang="en-US" sz="2600" dirty="0"/>
              <a:t> self instruction (</a:t>
            </a:r>
            <a:r>
              <a:rPr lang="en-US" sz="2600" dirty="0" err="1"/>
              <a:t>dari</a:t>
            </a:r>
            <a:r>
              <a:rPr lang="en-US" sz="2600" dirty="0"/>
              <a:t> internal)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 instructions (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). </a:t>
            </a:r>
            <a:r>
              <a:rPr lang="en-US" sz="2600" dirty="0" err="1"/>
              <a:t>Pembelajaran</a:t>
            </a:r>
            <a:r>
              <a:rPr lang="en-US" sz="2600" dirty="0"/>
              <a:t> yang </a:t>
            </a:r>
            <a:r>
              <a:rPr lang="en-US" sz="2600" dirty="0" err="1"/>
              <a:t>bersifat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lain </a:t>
            </a:r>
            <a:r>
              <a:rPr lang="en-US" sz="2600" dirty="0" err="1"/>
              <a:t>datang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guru yang </a:t>
            </a:r>
            <a:r>
              <a:rPr lang="en-US" sz="2600" dirty="0" err="1"/>
              <a:t>disebut</a:t>
            </a:r>
            <a:r>
              <a:rPr lang="en-US" sz="2600" dirty="0"/>
              <a:t> </a:t>
            </a:r>
            <a:r>
              <a:rPr lang="en-US" sz="2600" dirty="0" err="1"/>
              <a:t>teacing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pengajaran</a:t>
            </a:r>
            <a:r>
              <a:rPr lang="en-US" sz="2600" dirty="0"/>
              <a:t>.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pembelajaran</a:t>
            </a:r>
            <a:r>
              <a:rPr lang="en-US" sz="2600" dirty="0"/>
              <a:t> yang </a:t>
            </a:r>
            <a:r>
              <a:rPr lang="en-US" sz="2600" dirty="0" err="1"/>
              <a:t>bersifat</a:t>
            </a:r>
            <a:r>
              <a:rPr lang="en-US" sz="2600" dirty="0"/>
              <a:t> </a:t>
            </a:r>
            <a:r>
              <a:rPr lang="en-US" sz="2600" dirty="0" err="1"/>
              <a:t>eksternal</a:t>
            </a:r>
            <a:r>
              <a:rPr lang="en-US" sz="2600" dirty="0"/>
              <a:t> </a:t>
            </a:r>
            <a:r>
              <a:rPr lang="en-US" sz="2600" dirty="0" err="1"/>
              <a:t>prinsip-prinsip</a:t>
            </a:r>
            <a:r>
              <a:rPr lang="en-US" sz="2600" dirty="0"/>
              <a:t> </a:t>
            </a:r>
            <a:r>
              <a:rPr lang="en-US" sz="2600" dirty="0" err="1"/>
              <a:t>belajar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sendirinya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</a:t>
            </a:r>
            <a:r>
              <a:rPr lang="en-US" sz="2600" dirty="0" err="1"/>
              <a:t>prinsip-prinsip</a:t>
            </a:r>
            <a:r>
              <a:rPr lang="en-US" sz="2600" dirty="0"/>
              <a:t> </a:t>
            </a:r>
            <a:r>
              <a:rPr lang="en-US" sz="2600" dirty="0" err="1"/>
              <a:t>pembelajaran</a:t>
            </a:r>
            <a:r>
              <a:rPr lang="en-US" sz="2600" dirty="0"/>
              <a:t>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56419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Media </a:t>
            </a:r>
            <a:r>
              <a:rPr lang="en-US" sz="3200" b="1" dirty="0" err="1"/>
              <a:t>Pembelajaran</a:t>
            </a:r>
            <a:endParaRPr lang="en-US" sz="3200" b="1" dirty="0"/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962399"/>
          </a:xfrm>
        </p:spPr>
        <p:txBody>
          <a:bodyPr/>
          <a:lstStyle/>
          <a:p>
            <a:r>
              <a:rPr lang="en-US" sz="2600" dirty="0" err="1" smtClean="0"/>
              <a:t>Menurut</a:t>
            </a:r>
            <a:r>
              <a:rPr lang="en-US" sz="2600" dirty="0" smtClean="0"/>
              <a:t> </a:t>
            </a:r>
            <a:r>
              <a:rPr lang="en-US" sz="2600" dirty="0" err="1" smtClean="0"/>
              <a:t>Arief</a:t>
            </a:r>
            <a:r>
              <a:rPr lang="en-US" sz="2600" dirty="0" smtClean="0"/>
              <a:t> </a:t>
            </a:r>
            <a:r>
              <a:rPr lang="en-US" sz="2600" dirty="0" err="1" smtClean="0"/>
              <a:t>Sadiman</a:t>
            </a:r>
            <a:r>
              <a:rPr lang="en-US" sz="2600" dirty="0"/>
              <a:t> (2008), Media </a:t>
            </a:r>
            <a:r>
              <a:rPr lang="en-US" sz="2600" dirty="0" err="1"/>
              <a:t>pembelajaran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segala</a:t>
            </a:r>
            <a:r>
              <a:rPr lang="en-US" sz="2600" dirty="0"/>
              <a:t> </a:t>
            </a:r>
            <a:r>
              <a:rPr lang="en-US" sz="2600" dirty="0" err="1"/>
              <a:t>sesuatu</a:t>
            </a:r>
            <a:r>
              <a:rPr lang="en-US" sz="2600" dirty="0"/>
              <a:t> 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digunakan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menyalurkan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pengirim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penerima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.</a:t>
            </a:r>
            <a:endParaRPr lang="en-US" sz="2600" dirty="0" smtClean="0"/>
          </a:p>
          <a:p>
            <a:r>
              <a:rPr lang="en-US" sz="2600" dirty="0" err="1" smtClean="0"/>
              <a:t>Menurut</a:t>
            </a:r>
            <a:r>
              <a:rPr lang="en-US" sz="2600" dirty="0" smtClean="0"/>
              <a:t> </a:t>
            </a:r>
            <a:r>
              <a:rPr lang="en-US" sz="2600" dirty="0" err="1" smtClean="0"/>
              <a:t>Azhar</a:t>
            </a:r>
            <a:r>
              <a:rPr lang="en-US" sz="2600" dirty="0" smtClean="0"/>
              <a:t> (2015), </a:t>
            </a:r>
            <a:r>
              <a:rPr lang="id-ID" sz="2600" dirty="0" smtClean="0"/>
              <a:t>media </a:t>
            </a:r>
            <a:r>
              <a:rPr lang="id-ID" sz="2600" dirty="0"/>
              <a:t>pembelajaran adalah alat bantu pada proses belajar baik di dalam maupun </a:t>
            </a:r>
            <a:r>
              <a:rPr lang="id-ID" sz="2600" dirty="0" smtClean="0"/>
              <a:t>di</a:t>
            </a:r>
            <a:r>
              <a:rPr lang="en-US" sz="2600" dirty="0" smtClean="0"/>
              <a:t> </a:t>
            </a:r>
            <a:r>
              <a:rPr lang="id-ID" sz="2600" dirty="0" smtClean="0"/>
              <a:t>luar </a:t>
            </a:r>
            <a:r>
              <a:rPr lang="id-ID" sz="2600" dirty="0"/>
              <a:t>kelas, lebih lanjut dijelaskan bahwa media pembelajaran adalah komponen sumber belajar atau wahana fisik yang mengandung materi intruksional di lingkungan siswa yang dapat merangsang siswa untuk </a:t>
            </a:r>
            <a:r>
              <a:rPr lang="id-ID" sz="2600" dirty="0" smtClean="0"/>
              <a:t>belajar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5679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Penggunaan</a:t>
            </a:r>
            <a:r>
              <a:rPr lang="en-US" sz="3200" b="1" dirty="0" smtClean="0"/>
              <a:t> Media </a:t>
            </a:r>
            <a:r>
              <a:rPr lang="en-US" sz="3200" b="1" dirty="0" err="1" smtClean="0"/>
              <a:t>Belajar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2057400"/>
            <a:ext cx="8915400" cy="4267200"/>
          </a:xfrm>
        </p:spPr>
        <p:txBody>
          <a:bodyPr/>
          <a:lstStyle/>
          <a:p>
            <a:pPr marL="0" indent="0">
              <a:buNone/>
            </a:pPr>
            <a:r>
              <a:rPr lang="id-ID" sz="2400" dirty="0"/>
              <a:t>Hamalik (1986) mengemukakan bahwa pemakaian media pengajaran dalam proses belajar mengajar dapat membangkitkan keinginan dan minat yang baru, membangkitkan motivasi dan rangsangan kegiatan belajar, dan bahkan membawa pengaruh-pengaruh psikologis terhadap siswa.</a:t>
            </a: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17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Manfaat</a:t>
            </a:r>
            <a:r>
              <a:rPr lang="id-ID" sz="3200" b="1" dirty="0" smtClean="0"/>
              <a:t> Media </a:t>
            </a:r>
            <a:r>
              <a:rPr lang="en-US" sz="3200" b="1" dirty="0" err="1" smtClean="0"/>
              <a:t>Menurut</a:t>
            </a:r>
            <a:r>
              <a:rPr lang="en-US" sz="3200" b="1" dirty="0" smtClean="0"/>
              <a:t> Kemp </a:t>
            </a:r>
            <a:r>
              <a:rPr lang="en-US" sz="3200" b="1" dirty="0" err="1"/>
              <a:t>dan</a:t>
            </a:r>
            <a:r>
              <a:rPr lang="en-US" sz="3200" b="1" dirty="0"/>
              <a:t> Dayton (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Depdiknas</a:t>
            </a:r>
            <a:r>
              <a:rPr lang="en-US" sz="3200" b="1" dirty="0"/>
              <a:t>, 2003</a:t>
            </a:r>
            <a:r>
              <a:rPr lang="en-US" sz="3200" b="1" dirty="0" smtClean="0"/>
              <a:t>)</a:t>
            </a:r>
            <a:r>
              <a:rPr lang="id-ID" sz="3200" b="1" dirty="0" smtClean="0"/>
              <a:t>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722437"/>
            <a:ext cx="8915400" cy="4602163"/>
          </a:xfrm>
        </p:spPr>
        <p:txBody>
          <a:bodyPr/>
          <a:lstStyle/>
          <a:p>
            <a:pPr lvl="0"/>
            <a:r>
              <a:rPr lang="en-US" sz="2400" dirty="0" err="1"/>
              <a:t>Penyampaian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diseragamkan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menarik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Proses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interaktif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memungkinkan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kapan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</a:p>
          <a:p>
            <a:pPr lvl="0"/>
            <a:r>
              <a:rPr lang="en-US" sz="2400" dirty="0" err="1"/>
              <a:t>Mengubah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guru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produktif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b="1" dirty="0"/>
              <a:t>Peranan </a:t>
            </a:r>
            <a:r>
              <a:rPr lang="id-ID" sz="3200" b="1" dirty="0" smtClean="0"/>
              <a:t>Media (Rohani</a:t>
            </a:r>
            <a:r>
              <a:rPr lang="id-ID" sz="3200" b="1" dirty="0"/>
              <a:t>, 1997:6).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r>
              <a:rPr lang="id-ID" sz="2400" dirty="0" smtClean="0"/>
              <a:t>Mengatasi </a:t>
            </a:r>
            <a:r>
              <a:rPr lang="id-ID" sz="2400" dirty="0"/>
              <a:t>perbedaan pengalaman pribadi peserta didik.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batas-batas ruang kelas.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kesulitan apabila suatu benda yang diamati terlalu kecil.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gerak benda secara cepat atau lambat.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hal-hal yang terlalu kompleks untuk dipisahkan.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suara yang terlalau halus untuk didengar.</a:t>
            </a:r>
          </a:p>
          <a:p>
            <a:r>
              <a:rPr lang="id-ID" sz="2400" dirty="0" smtClean="0"/>
              <a:t>Mengatasi </a:t>
            </a:r>
            <a:r>
              <a:rPr lang="id-ID" sz="2400" dirty="0"/>
              <a:t>peristiwa-peristiwa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kontak langsung dengan masyarakat atau alam.</a:t>
            </a:r>
          </a:p>
          <a:p>
            <a:r>
              <a:rPr lang="id-ID" sz="2400" dirty="0" smtClean="0"/>
              <a:t>Memungkinkan </a:t>
            </a:r>
            <a:r>
              <a:rPr lang="id-ID" sz="2400" dirty="0"/>
              <a:t>terjadinya kesamaan dalam </a:t>
            </a:r>
            <a:r>
              <a:rPr lang="id-ID" sz="2400" dirty="0" smtClean="0"/>
              <a:t>pengamatan.</a:t>
            </a:r>
            <a:r>
              <a:rPr lang="id-ID" sz="2400" dirty="0"/>
              <a:t/>
            </a:r>
            <a:br>
              <a:rPr lang="id-ID" sz="2400" dirty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28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/>
              <a:t>Manfaat</a:t>
            </a:r>
            <a:r>
              <a:rPr lang="en-US" sz="3200" b="1" dirty="0"/>
              <a:t>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raktis</a:t>
            </a:r>
            <a:r>
              <a:rPr lang="en-US" sz="3200" b="1" dirty="0" smtClean="0"/>
              <a:t> </a:t>
            </a:r>
            <a:r>
              <a:rPr lang="en-US" sz="3200" b="1" dirty="0"/>
              <a:t>M</a:t>
            </a:r>
            <a:r>
              <a:rPr lang="en-US" sz="3200" b="1" dirty="0" smtClean="0"/>
              <a:t>edia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embelajaran</a:t>
            </a:r>
            <a:endParaRPr lang="id-ID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152400" y="1493837"/>
            <a:ext cx="8915400" cy="4602163"/>
          </a:xfrm>
        </p:spPr>
        <p:txBody>
          <a:bodyPr/>
          <a:lstStyle/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abstrak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konkret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kendala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indera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Media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</a:t>
            </a:r>
            <a:r>
              <a:rPr lang="en-US" sz="2400" dirty="0" err="1"/>
              <a:t>langka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pelajaran</a:t>
            </a:r>
            <a:r>
              <a:rPr lang="en-US" sz="2400" dirty="0"/>
              <a:t> yang </a:t>
            </a:r>
            <a:r>
              <a:rPr lang="en-US" sz="2400" dirty="0" err="1"/>
              <a:t>disajikan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media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kesan</a:t>
            </a:r>
            <a:r>
              <a:rPr lang="en-US" sz="2400" dirty="0"/>
              <a:t> </a:t>
            </a:r>
            <a:r>
              <a:rPr lang="en-US" sz="2400" dirty="0" err="1"/>
              <a:t>mendalam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lama </a:t>
            </a:r>
            <a:r>
              <a:rPr lang="en-US" sz="2400" dirty="0" err="1"/>
              <a:t>tersimpan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id-ID" sz="2400" dirty="0" smtClean="0"/>
              <a:t/>
            </a:r>
            <a:br>
              <a:rPr lang="id-ID" sz="2400" dirty="0" smtClean="0"/>
            </a:br>
            <a:endParaRPr lang="en-US" sz="1800" dirty="0" smtClean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2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2638</TotalTime>
  <Words>542</Words>
  <Application>Microsoft Office PowerPoint</Application>
  <PresentationFormat>On-screen Show (4:3)</PresentationFormat>
  <Paragraphs>58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KEMAMPUAN AKHIR YANG DIHARAPKAN</vt:lpstr>
      <vt:lpstr>Pengertian Media Pembelajaran</vt:lpstr>
      <vt:lpstr>Pengertian Media Pembelajaran</vt:lpstr>
      <vt:lpstr>Pengertian Media Pembelajaran</vt:lpstr>
      <vt:lpstr>Penggunaan Media Belajar</vt:lpstr>
      <vt:lpstr>Manfaat Media Menurut Kemp dan Dayton (dalam Depdiknas, 2003).</vt:lpstr>
      <vt:lpstr>Peranan Media (Rohani, 1997:6).</vt:lpstr>
      <vt:lpstr>Manfaat Praktis Media Pembelajaran</vt:lpstr>
      <vt:lpstr>Fungsi Media Pembelajaran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240</cp:revision>
  <dcterms:created xsi:type="dcterms:W3CDTF">2010-08-24T06:47:44Z</dcterms:created>
  <dcterms:modified xsi:type="dcterms:W3CDTF">2018-12-06T01:32:29Z</dcterms:modified>
</cp:coreProperties>
</file>