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2"/>
  </p:notesMasterIdLst>
  <p:handoutMasterIdLst>
    <p:handoutMasterId r:id="rId43"/>
  </p:handoutMasterIdLst>
  <p:sldIdLst>
    <p:sldId id="276" r:id="rId5"/>
    <p:sldId id="277" r:id="rId6"/>
    <p:sldId id="278" r:id="rId7"/>
    <p:sldId id="279" r:id="rId8"/>
    <p:sldId id="281" r:id="rId9"/>
    <p:sldId id="282" r:id="rId10"/>
    <p:sldId id="283" r:id="rId11"/>
    <p:sldId id="280"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53" d="100"/>
          <a:sy n="53" d="100"/>
        </p:scale>
        <p:origin x="1380" y="60"/>
      </p:cViewPr>
      <p:guideLst>
        <p:guide pos="3840"/>
        <p:guide orient="horz" pos="2160"/>
      </p:guideLst>
    </p:cSldViewPr>
  </p:slideViewPr>
  <p:notesTextViewPr>
    <p:cViewPr>
      <p:scale>
        <a:sx n="1" d="1"/>
        <a:sy n="1" d="1"/>
      </p:scale>
      <p:origin x="0" y="0"/>
    </p:cViewPr>
  </p:notesTextViewPr>
  <p:notesViewPr>
    <p:cSldViewPr showGuides="1">
      <p:cViewPr varScale="1">
        <p:scale>
          <a:sx n="63" d="100"/>
          <a:sy n="63" d="100"/>
        </p:scale>
        <p:origin x="2838"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2B48F5-BACC-47D6-A0F7-82FBF9C6BC85}" type="datetimeFigureOut">
              <a:rPr lang="en-US"/>
              <a:t>08/12/18</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ACAF8E-318A-4EFE-8633-D9E72ABCE0ED}" type="slidenum">
              <a:rPr/>
              <a:t>‹#›</a:t>
            </a:fld>
            <a:endParaRPr/>
          </a:p>
        </p:txBody>
      </p:sp>
    </p:spTree>
    <p:extLst>
      <p:ext uri="{BB962C8B-B14F-4D97-AF65-F5344CB8AC3E}">
        <p14:creationId xmlns:p14="http://schemas.microsoft.com/office/powerpoint/2010/main" val="24065597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B1CD00-5424-4675-AB18-2C419B060449}" type="datetimeFigureOut">
              <a:rPr lang="en-US"/>
              <a:t>08/12/18</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E2CF44-2B13-41B4-A334-1CDF534EEBBF}" type="slidenum">
              <a:rPr/>
              <a:t>‹#›</a:t>
            </a:fld>
            <a:endParaRPr/>
          </a:p>
        </p:txBody>
      </p:sp>
    </p:spTree>
    <p:extLst>
      <p:ext uri="{BB962C8B-B14F-4D97-AF65-F5344CB8AC3E}">
        <p14:creationId xmlns:p14="http://schemas.microsoft.com/office/powerpoint/2010/main" val="44538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bwMode="gray">
          <a:xfrm>
            <a:off x="0" y="2825016"/>
            <a:ext cx="12188952" cy="3180930"/>
          </a:xfrm>
          <a:prstGeom prst="rect">
            <a:avLst/>
          </a:prstGeom>
          <a:solidFill>
            <a:schemeClr val="bg1">
              <a:lumMod val="85000"/>
              <a:lumOff val="1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bwMode="black">
          <a:xfrm>
            <a:off x="0" y="3075709"/>
            <a:ext cx="12188952" cy="26392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bwMode="white">
          <a:xfrm>
            <a:off x="1066800" y="3165763"/>
            <a:ext cx="10058400" cy="1711037"/>
          </a:xfrm>
        </p:spPr>
        <p:txBody>
          <a:bodyPr anchor="b">
            <a:normAutofit/>
          </a:bodyPr>
          <a:lstStyle>
            <a:lvl1pPr algn="l">
              <a:lnSpc>
                <a:spcPct val="80000"/>
              </a:lnSpc>
              <a:defRPr sz="54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bwMode="white">
          <a:xfrm>
            <a:off x="1066800" y="4953000"/>
            <a:ext cx="10058400" cy="685800"/>
          </a:xfrm>
        </p:spPr>
        <p:txBody>
          <a:bodyPr>
            <a:normAutofit/>
          </a:bodyPr>
          <a:lstStyle>
            <a:lvl1pPr marL="0" indent="0" algn="l">
              <a:spcBef>
                <a:spcPts val="0"/>
              </a:spcBef>
              <a:buNone/>
              <a:defRPr sz="2000">
                <a:solidFill>
                  <a:schemeClr val="accent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798862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08/12/18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57199"/>
            <a:ext cx="1943100" cy="563880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457199"/>
            <a:ext cx="7048500" cy="56388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7CC0096-1860-4642-9CD2-0079EA5E7CD1}" type="datetimeFigureOut">
              <a:rPr lang="en-US" smtClean="0"/>
              <a:t>08/12/18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7CC0096-1860-4642-9CD2-0079EA5E7CD1}" type="datetimeFigureOut">
              <a:rPr lang="en-US" smtClean="0"/>
              <a:t>08/12/18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4000" y="1828800"/>
            <a:ext cx="9144000" cy="2743200"/>
          </a:xfrm>
        </p:spPr>
        <p:txBody>
          <a:bodyPr anchor="b">
            <a:normAutofit/>
          </a:bodyPr>
          <a:lstStyle>
            <a:lvl1pPr>
              <a:defRPr sz="5400">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524000" y="4589463"/>
            <a:ext cx="9144000" cy="1506537"/>
          </a:xfrm>
        </p:spPr>
        <p:txBody>
          <a:bodyPr>
            <a:normAutofit/>
          </a:bodyPr>
          <a:lstStyle>
            <a:lvl1pPr marL="0" indent="0">
              <a:spcBef>
                <a:spcPts val="0"/>
              </a:spcBef>
              <a:buNone/>
              <a:defRPr sz="2000">
                <a:solidFill>
                  <a:schemeClr val="accent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50677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825625"/>
            <a:ext cx="4343400" cy="4270375"/>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825625"/>
            <a:ext cx="4343400" cy="4270375"/>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08/12/18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527048" y="1828800"/>
            <a:ext cx="4343400" cy="685800"/>
          </a:xfrm>
        </p:spPr>
        <p:txBody>
          <a:bodyPr anchor="ctr">
            <a:normAutofit/>
          </a:bodyPr>
          <a:lstStyle>
            <a:lvl1pPr marL="0" indent="0">
              <a:spcBef>
                <a:spcPts val="0"/>
              </a:spcBef>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7048" y="2514600"/>
            <a:ext cx="4343400" cy="3581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7648" y="1828800"/>
            <a:ext cx="4343400" cy="685800"/>
          </a:xfrm>
        </p:spPr>
        <p:txBody>
          <a:bodyPr anchor="ctr">
            <a:normAutofit/>
          </a:bodyPr>
          <a:lstStyle>
            <a:lvl1pPr marL="0" indent="0">
              <a:spcBef>
                <a:spcPts val="0"/>
              </a:spcBef>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27648" y="2514600"/>
            <a:ext cx="4343400" cy="3581401"/>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37CC0096-1860-4642-9CD2-0079EA5E7CD1}" type="datetimeFigureOut">
              <a:rPr lang="en-US" smtClean="0"/>
              <a:t>08/12/18</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3" name="Date Placeholder 2"/>
          <p:cNvSpPr>
            <a:spLocks noGrp="1"/>
          </p:cNvSpPr>
          <p:nvPr>
            <p:ph type="dt" sz="half" idx="10"/>
          </p:nvPr>
        </p:nvSpPr>
        <p:spPr/>
        <p:txBody>
          <a:bodyPr/>
          <a:lstStyle/>
          <a:p>
            <a:fld id="{37CC0096-1860-4642-9CD2-0079EA5E7CD1}" type="datetimeFigureOut">
              <a:rPr lang="en-US" smtClean="0"/>
              <a:t>08/12/18</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Date Placeholder 1"/>
          <p:cNvSpPr>
            <a:spLocks noGrp="1"/>
          </p:cNvSpPr>
          <p:nvPr>
            <p:ph type="dt" sz="half" idx="10"/>
          </p:nvPr>
        </p:nvSpPr>
        <p:spPr/>
        <p:txBody>
          <a:bodyPr/>
          <a:lstStyle/>
          <a:p>
            <a:fld id="{37CC0096-1860-4642-9CD2-0079EA5E7CD1}" type="datetimeFigureOut">
              <a:rPr lang="en-US" smtClean="0"/>
              <a:t>08/12/18</a:t>
            </a:fld>
            <a:endParaRPr lang="en-US"/>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146817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02587" y="1600200"/>
            <a:ext cx="3122613" cy="1828800"/>
          </a:xfrm>
        </p:spPr>
        <p:txBody>
          <a:bodyPr anchor="b">
            <a:normAutofit/>
          </a:bodyPr>
          <a:lstStyle>
            <a:lvl1pPr>
              <a:defRPr sz="3400"/>
            </a:lvl1pPr>
          </a:lstStyle>
          <a:p>
            <a:r>
              <a:rPr lang="en-US" smtClean="0"/>
              <a:t>Click to edit Master title style</a:t>
            </a:r>
            <a:endParaRPr lang="en-US" dirty="0"/>
          </a:p>
        </p:txBody>
      </p:sp>
      <p:sp>
        <p:nvSpPr>
          <p:cNvPr id="3" name="Content Placeholder 2"/>
          <p:cNvSpPr>
            <a:spLocks noGrp="1"/>
          </p:cNvSpPr>
          <p:nvPr>
            <p:ph idx="1"/>
          </p:nvPr>
        </p:nvSpPr>
        <p:spPr>
          <a:xfrm>
            <a:off x="760412" y="762000"/>
            <a:ext cx="6400800" cy="5334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01039" y="3429000"/>
            <a:ext cx="3124161" cy="1828800"/>
          </a:xfrm>
        </p:spPr>
        <p:txBody>
          <a:bodyPr/>
          <a:lstStyle>
            <a:lvl1pPr marL="0" indent="0">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08/12/18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667374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97952" y="1600200"/>
            <a:ext cx="3127248" cy="1828800"/>
          </a:xfrm>
        </p:spPr>
        <p:txBody>
          <a:bodyPr anchor="b">
            <a:normAutofit/>
          </a:bodyPr>
          <a:lstStyle>
            <a:lvl1pPr>
              <a:defRPr sz="3400"/>
            </a:lvl1pPr>
          </a:lstStyle>
          <a:p>
            <a:r>
              <a:rPr lang="en-US" smtClean="0"/>
              <a:t>Click to edit Master title style</a:t>
            </a:r>
            <a:endParaRPr lang="en-US"/>
          </a:p>
        </p:txBody>
      </p:sp>
      <p:sp>
        <p:nvSpPr>
          <p:cNvPr id="3" name="Picture Placeholder 2"/>
          <p:cNvSpPr>
            <a:spLocks noGrp="1"/>
          </p:cNvSpPr>
          <p:nvPr>
            <p:ph type="pic" idx="1"/>
          </p:nvPr>
        </p:nvSpPr>
        <p:spPr>
          <a:xfrm>
            <a:off x="781251" y="777240"/>
            <a:ext cx="6400800" cy="530352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97952" y="3429000"/>
            <a:ext cx="3127248" cy="1828800"/>
          </a:xfrm>
        </p:spPr>
        <p:txBody>
          <a:bodyPr/>
          <a:lstStyle>
            <a:lvl1pPr marL="0" indent="0">
              <a:spcBef>
                <a:spcPts val="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Rectangle 7" descr="An empty placeholder to add an image. Click on the placeholder and select the image that you wish to add."/>
          <p:cNvSpPr/>
          <p:nvPr userDrawn="1"/>
        </p:nvSpPr>
        <p:spPr bwMode="blackWhite">
          <a:xfrm>
            <a:off x="644091" y="640080"/>
            <a:ext cx="6675120" cy="5577840"/>
          </a:xfrm>
          <a:prstGeom prst="rect">
            <a:avLst/>
          </a:prstGeom>
          <a:solidFill>
            <a:srgbClr val="000000"/>
          </a:solidFill>
          <a:ln w="101600">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6" name="Footer Placeholder 5"/>
          <p:cNvSpPr>
            <a:spLocks noGrp="1"/>
          </p:cNvSpPr>
          <p:nvPr>
            <p:ph type="ftr" sz="quarter" idx="11"/>
          </p:nvPr>
        </p:nvSpPr>
        <p:spPr/>
        <p:txBody>
          <a:bodyPr/>
          <a:lstStyle/>
          <a:p>
            <a:endParaRPr lang="en-US"/>
          </a:p>
        </p:txBody>
      </p:sp>
      <p:sp>
        <p:nvSpPr>
          <p:cNvPr id="5" name="Date Placeholder 4"/>
          <p:cNvSpPr>
            <a:spLocks noGrp="1"/>
          </p:cNvSpPr>
          <p:nvPr>
            <p:ph type="dt" sz="half" idx="10"/>
          </p:nvPr>
        </p:nvSpPr>
        <p:spPr/>
        <p:txBody>
          <a:bodyPr/>
          <a:lstStyle/>
          <a:p>
            <a:fld id="{37CC0096-1860-4642-9CD2-0079EA5E7CD1}" type="datetimeFigureOut">
              <a:rPr lang="en-US" smtClean="0"/>
              <a:t>08/12/18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977249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0" y="457200"/>
            <a:ext cx="9144000" cy="1143000"/>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524000" y="1828800"/>
            <a:ext cx="9144000" cy="426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3"/>
          </p:nvPr>
        </p:nvSpPr>
        <p:spPr>
          <a:xfrm>
            <a:off x="1524000" y="6362700"/>
            <a:ext cx="6881553" cy="257176"/>
          </a:xfrm>
          <a:prstGeom prst="rect">
            <a:avLst/>
          </a:prstGeom>
        </p:spPr>
        <p:txBody>
          <a:bodyPr vert="horz" lIns="91440" tIns="45720" rIns="91440" bIns="45720" rtlCol="0" anchor="ctr"/>
          <a:lstStyle>
            <a:lvl1pPr algn="l">
              <a:defRPr sz="1100">
                <a:solidFill>
                  <a:schemeClr val="tx1">
                    <a:lumMod val="85000"/>
                  </a:schemeClr>
                </a:solidFill>
              </a:defRPr>
            </a:lvl1pPr>
          </a:lstStyle>
          <a:p>
            <a:endParaRPr lang="en-US" dirty="0"/>
          </a:p>
        </p:txBody>
      </p:sp>
      <p:sp>
        <p:nvSpPr>
          <p:cNvPr id="4" name="Date Placeholder 3"/>
          <p:cNvSpPr>
            <a:spLocks noGrp="1"/>
          </p:cNvSpPr>
          <p:nvPr>
            <p:ph type="dt" sz="half" idx="2"/>
          </p:nvPr>
        </p:nvSpPr>
        <p:spPr>
          <a:xfrm>
            <a:off x="8610600" y="6362700"/>
            <a:ext cx="990600" cy="257176"/>
          </a:xfrm>
          <a:prstGeom prst="rect">
            <a:avLst/>
          </a:prstGeom>
        </p:spPr>
        <p:txBody>
          <a:bodyPr vert="horz" lIns="91440" tIns="45720" rIns="91440" bIns="45720" rtlCol="0" anchor="ctr"/>
          <a:lstStyle>
            <a:lvl1pPr algn="r">
              <a:defRPr sz="1100">
                <a:solidFill>
                  <a:schemeClr val="tx1">
                    <a:lumMod val="85000"/>
                  </a:schemeClr>
                </a:solidFill>
              </a:defRPr>
            </a:lvl1pPr>
          </a:lstStyle>
          <a:p>
            <a:fld id="{37CC0096-1860-4642-9CD2-0079EA5E7CD1}" type="datetimeFigureOut">
              <a:rPr lang="en-US" smtClean="0"/>
              <a:pPr/>
              <a:t>08/12/18</a:t>
            </a:fld>
            <a:endParaRPr lang="en-US"/>
          </a:p>
        </p:txBody>
      </p:sp>
      <p:sp>
        <p:nvSpPr>
          <p:cNvPr id="6" name="Slide Number Placeholder 5"/>
          <p:cNvSpPr>
            <a:spLocks noGrp="1"/>
          </p:cNvSpPr>
          <p:nvPr>
            <p:ph type="sldNum" sz="quarter" idx="4"/>
          </p:nvPr>
        </p:nvSpPr>
        <p:spPr>
          <a:xfrm>
            <a:off x="9829800" y="6362700"/>
            <a:ext cx="838200" cy="257176"/>
          </a:xfrm>
          <a:prstGeom prst="rect">
            <a:avLst/>
          </a:prstGeom>
        </p:spPr>
        <p:txBody>
          <a:bodyPr vert="horz" lIns="91440" tIns="45720" rIns="91440" bIns="45720" rtlCol="0" anchor="ctr"/>
          <a:lstStyle>
            <a:lvl1pPr algn="r">
              <a:defRPr sz="1100">
                <a:solidFill>
                  <a:schemeClr val="tx1">
                    <a:lumMod val="85000"/>
                  </a:schemeClr>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943259863"/>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buClr>
        <a:buFont typeface="Arial" pitchFamily="34" charset="0"/>
        <a:buChar char="•"/>
        <a:defRPr sz="2000" kern="1200">
          <a:solidFill>
            <a:schemeClr val="tx1">
              <a:lumMod val="85000"/>
            </a:schemeClr>
          </a:solidFill>
          <a:latin typeface="+mn-lt"/>
          <a:ea typeface="+mn-ea"/>
          <a:cs typeface="+mn-cs"/>
        </a:defRPr>
      </a:lvl1pPr>
      <a:lvl2pPr marL="594360" indent="-228600" algn="l" defTabSz="914400" rtl="0" eaLnBrk="1" latinLnBrk="0" hangingPunct="1">
        <a:lnSpc>
          <a:spcPct val="90000"/>
        </a:lnSpc>
        <a:spcBef>
          <a:spcPts val="1000"/>
        </a:spcBef>
        <a:buClr>
          <a:schemeClr val="accent1"/>
        </a:buClr>
        <a:buFont typeface="Arial" pitchFamily="34" charset="0"/>
        <a:buChar char="•"/>
        <a:defRPr sz="1800" kern="1200">
          <a:solidFill>
            <a:schemeClr val="tx1">
              <a:lumMod val="85000"/>
            </a:schemeClr>
          </a:solidFill>
          <a:latin typeface="+mn-lt"/>
          <a:ea typeface="+mn-ea"/>
          <a:cs typeface="+mn-cs"/>
        </a:defRPr>
      </a:lvl2pPr>
      <a:lvl3pPr marL="914400" indent="-228600" algn="l" defTabSz="914400" rtl="0" eaLnBrk="1" latinLnBrk="0" hangingPunct="1">
        <a:lnSpc>
          <a:spcPct val="90000"/>
        </a:lnSpc>
        <a:spcBef>
          <a:spcPts val="800"/>
        </a:spcBef>
        <a:buClr>
          <a:schemeClr val="accent1"/>
        </a:buClr>
        <a:buFont typeface="Arial" pitchFamily="34" charset="0"/>
        <a:buChar char="•"/>
        <a:defRPr sz="1600" kern="1200">
          <a:solidFill>
            <a:schemeClr val="tx1">
              <a:lumMod val="85000"/>
            </a:schemeClr>
          </a:solidFill>
          <a:latin typeface="+mn-lt"/>
          <a:ea typeface="+mn-ea"/>
          <a:cs typeface="+mn-cs"/>
        </a:defRPr>
      </a:lvl3pPr>
      <a:lvl4pPr marL="12344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4pPr>
      <a:lvl5pPr marL="150876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lumMod val="85000"/>
            </a:schemeClr>
          </a:solidFill>
          <a:latin typeface="+mn-lt"/>
          <a:ea typeface="+mn-ea"/>
          <a:cs typeface="+mn-cs"/>
        </a:defRPr>
      </a:lvl5pPr>
      <a:lvl6pPr marL="178308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6pPr>
      <a:lvl7pPr marL="205740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7pPr>
      <a:lvl8pPr marL="233172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8pPr>
      <a:lvl9pPr marL="2606040" indent="-228600" algn="l" defTabSz="914400" rtl="0" eaLnBrk="1" latinLnBrk="0" hangingPunct="1">
        <a:lnSpc>
          <a:spcPct val="90000"/>
        </a:lnSpc>
        <a:spcBef>
          <a:spcPts val="800"/>
        </a:spcBef>
        <a:buClr>
          <a:schemeClr val="accent1"/>
        </a:buClr>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b="1" i="1" dirty="0"/>
              <a:t>JOB </a:t>
            </a:r>
            <a:r>
              <a:rPr lang="en-US" b="1" i="1" dirty="0" smtClean="0"/>
              <a:t>INTERVIEW</a:t>
            </a:r>
            <a:endParaRPr lang="en-US" dirty="0"/>
          </a:p>
        </p:txBody>
      </p:sp>
      <p:sp>
        <p:nvSpPr>
          <p:cNvPr id="3" name="Subtitle 2"/>
          <p:cNvSpPr>
            <a:spLocks noGrp="1"/>
          </p:cNvSpPr>
          <p:nvPr>
            <p:ph type="subTitle" idx="1"/>
          </p:nvPr>
        </p:nvSpPr>
        <p:spPr/>
        <p:txBody>
          <a:bodyPr/>
          <a:lstStyle/>
          <a:p>
            <a:r>
              <a:rPr lang="en-US" dirty="0" smtClean="0"/>
              <a:t>Compiled by MEIYANTI NURCHAERANI S.S.,M.HUM</a:t>
            </a:r>
            <a:endParaRPr dirty="0"/>
          </a:p>
        </p:txBody>
      </p:sp>
    </p:spTree>
    <p:extLst>
      <p:ext uri="{BB962C8B-B14F-4D97-AF65-F5344CB8AC3E}">
        <p14:creationId xmlns:p14="http://schemas.microsoft.com/office/powerpoint/2010/main" val="3031463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1588" y="26894"/>
            <a:ext cx="9144000" cy="887506"/>
          </a:xfrm>
        </p:spPr>
        <p:txBody>
          <a:bodyPr>
            <a:normAutofit fontScale="90000"/>
          </a:bodyPr>
          <a:lstStyle/>
          <a:p>
            <a:pPr lvl="0" algn="ctr"/>
            <a:r>
              <a:rPr lang="en-US" b="1" dirty="0"/>
              <a:t>RATING SHEET FOR INTERVIEW.</a:t>
            </a:r>
            <a:r>
              <a:rPr lang="en-US" dirty="0"/>
              <a:t/>
            </a:r>
            <a:br>
              <a:rPr lang="en-US" dirty="0"/>
            </a:br>
            <a:endParaRPr lang="en-US" dirty="0"/>
          </a:p>
        </p:txBody>
      </p:sp>
      <p:sp>
        <p:nvSpPr>
          <p:cNvPr id="3" name="Content Placeholder 2"/>
          <p:cNvSpPr>
            <a:spLocks noGrp="1"/>
          </p:cNvSpPr>
          <p:nvPr>
            <p:ph idx="1"/>
          </p:nvPr>
        </p:nvSpPr>
        <p:spPr>
          <a:xfrm>
            <a:off x="0" y="1295400"/>
            <a:ext cx="12192000" cy="5562600"/>
          </a:xfrm>
        </p:spPr>
        <p:txBody>
          <a:bodyPr>
            <a:normAutofit/>
          </a:bodyPr>
          <a:lstStyle/>
          <a:p>
            <a:r>
              <a:rPr lang="en-US" sz="2800" dirty="0"/>
              <a:t>During the interview you will be observed carefully to see whether you measure up to the standards of the company. The interviewer will be alert for evidences in your speech and actions of personality traits that he considers important. After you leave his office, he may check a rating sheet similar to the one that follows. Such a rating sheet is filled with your application.</a:t>
            </a:r>
          </a:p>
          <a:p>
            <a:r>
              <a:rPr lang="en-US" sz="2800" dirty="0"/>
              <a:t>	Study the personality traits listed on the rating sheet. How do you rate yourself? You can increase your confidence and self-assurance by working seriously towards the improvement of any personality traits that may be a liability to you in your work.</a:t>
            </a:r>
          </a:p>
          <a:p>
            <a:endParaRPr lang="en-US" sz="2800" dirty="0"/>
          </a:p>
        </p:txBody>
      </p:sp>
    </p:spTree>
    <p:extLst>
      <p:ext uri="{BB962C8B-B14F-4D97-AF65-F5344CB8AC3E}">
        <p14:creationId xmlns:p14="http://schemas.microsoft.com/office/powerpoint/2010/main" val="2382000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143000"/>
          </a:xfrm>
        </p:spPr>
        <p:txBody>
          <a:bodyPr/>
          <a:lstStyle/>
          <a:p>
            <a:pPr algn="ctr"/>
            <a:r>
              <a:rPr lang="en-US" dirty="0"/>
              <a:t>RATING SHEET FOR INTERVIEW</a:t>
            </a:r>
            <a:br>
              <a:rPr lang="en-US" dirty="0"/>
            </a:br>
            <a:endParaRPr lang="en-US" dirty="0"/>
          </a:p>
        </p:txBody>
      </p:sp>
      <p:sp>
        <p:nvSpPr>
          <p:cNvPr id="3" name="Content Placeholder 2"/>
          <p:cNvSpPr>
            <a:spLocks noGrp="1"/>
          </p:cNvSpPr>
          <p:nvPr>
            <p:ph idx="1"/>
          </p:nvPr>
        </p:nvSpPr>
        <p:spPr>
          <a:xfrm>
            <a:off x="0" y="762000"/>
            <a:ext cx="12192000" cy="6096000"/>
          </a:xfrm>
        </p:spPr>
        <p:txBody>
          <a:bodyPr>
            <a:normAutofit/>
          </a:bodyPr>
          <a:lstStyle/>
          <a:p>
            <a:r>
              <a:rPr lang="en-US" sz="2400" dirty="0"/>
              <a:t>Name of Applicant..................................................... Date..........................</a:t>
            </a:r>
          </a:p>
          <a:p>
            <a:pPr lvl="0"/>
            <a:r>
              <a:rPr lang="en-US" sz="2400" b="1" dirty="0"/>
              <a:t>Personal Appearance</a:t>
            </a:r>
            <a:endParaRPr lang="en-US" sz="2400" dirty="0"/>
          </a:p>
          <a:p>
            <a:r>
              <a:rPr lang="en-US" sz="2400" dirty="0"/>
              <a:t>Dressed in		Acceptably	    Suitably	                Very well	</a:t>
            </a:r>
          </a:p>
          <a:p>
            <a:r>
              <a:rPr lang="en-US" sz="2400" dirty="0"/>
              <a:t>poor taste; untidy	dressed	    dressed	                dressed</a:t>
            </a:r>
          </a:p>
          <a:p>
            <a:pPr lvl="0"/>
            <a:r>
              <a:rPr lang="en-US" sz="2400" b="1" dirty="0"/>
              <a:t>Poise </a:t>
            </a:r>
            <a:endParaRPr lang="en-US" sz="2400" dirty="0"/>
          </a:p>
          <a:p>
            <a:r>
              <a:rPr lang="en-US" sz="2400" dirty="0" err="1"/>
              <a:t>Awkward,ill</a:t>
            </a:r>
            <a:r>
              <a:rPr lang="en-US" sz="2400" dirty="0"/>
              <a:t>	 Irresponsive,		Responsive,	               At ease, excellent </a:t>
            </a:r>
          </a:p>
          <a:p>
            <a:r>
              <a:rPr lang="en-US" sz="2400" dirty="0"/>
              <a:t>at ease	 apathetic		well-controlled              self-control</a:t>
            </a:r>
          </a:p>
          <a:p>
            <a:pPr lvl="0"/>
            <a:r>
              <a:rPr lang="en-US" sz="2400" b="1" dirty="0"/>
              <a:t>Speech </a:t>
            </a:r>
            <a:endParaRPr lang="en-US" sz="2400" dirty="0"/>
          </a:p>
          <a:p>
            <a:r>
              <a:rPr lang="en-US" sz="2400" dirty="0"/>
              <a:t>Unpleasant	    Fairly good	        Well-modulated	               Agreeable voice;</a:t>
            </a:r>
          </a:p>
          <a:p>
            <a:r>
              <a:rPr lang="en-US" sz="2400" dirty="0"/>
              <a:t>Speaking voice;  speaking voice;   voice; good vocab	    expresses himself</a:t>
            </a:r>
          </a:p>
          <a:p>
            <a:r>
              <a:rPr lang="en-US" sz="2400" dirty="0"/>
              <a:t>								    well</a:t>
            </a:r>
          </a:p>
          <a:p>
            <a:endParaRPr lang="en-US" sz="2400" dirty="0"/>
          </a:p>
        </p:txBody>
      </p:sp>
    </p:spTree>
    <p:extLst>
      <p:ext uri="{BB962C8B-B14F-4D97-AF65-F5344CB8AC3E}">
        <p14:creationId xmlns:p14="http://schemas.microsoft.com/office/powerpoint/2010/main" val="382630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894"/>
            <a:ext cx="9144000" cy="45719"/>
          </a:xfrm>
        </p:spPr>
        <p:txBody>
          <a:bodyPr>
            <a:normAutofit fontScale="90000"/>
          </a:bodyPr>
          <a:lstStyle/>
          <a:p>
            <a:endParaRPr lang="en-US" dirty="0"/>
          </a:p>
        </p:txBody>
      </p:sp>
      <p:sp>
        <p:nvSpPr>
          <p:cNvPr id="3" name="Content Placeholder 2"/>
          <p:cNvSpPr>
            <a:spLocks noGrp="1"/>
          </p:cNvSpPr>
          <p:nvPr>
            <p:ph idx="1"/>
          </p:nvPr>
        </p:nvSpPr>
        <p:spPr>
          <a:xfrm>
            <a:off x="8965" y="228600"/>
            <a:ext cx="12192000" cy="6593541"/>
          </a:xfrm>
        </p:spPr>
        <p:txBody>
          <a:bodyPr>
            <a:normAutofit/>
          </a:bodyPr>
          <a:lstStyle/>
          <a:p>
            <a:pPr lvl="0"/>
            <a:r>
              <a:rPr lang="en-US" sz="2400" b="1" dirty="0"/>
              <a:t>Information </a:t>
            </a:r>
            <a:endParaRPr lang="en-US" sz="2400" dirty="0"/>
          </a:p>
          <a:p>
            <a:r>
              <a:rPr lang="en-US" sz="2400" dirty="0"/>
              <a:t>Poor command	</a:t>
            </a:r>
            <a:r>
              <a:rPr lang="en-US" sz="2400" dirty="0" err="1"/>
              <a:t>Adequetely</a:t>
            </a:r>
            <a:r>
              <a:rPr lang="en-US" sz="2400" dirty="0"/>
              <a:t>	    Well-informed	    Exceptionally</a:t>
            </a:r>
          </a:p>
          <a:p>
            <a:r>
              <a:rPr lang="en-US" sz="2400" dirty="0"/>
              <a:t>Of facts		well-informed			   Well-informed</a:t>
            </a:r>
          </a:p>
          <a:p>
            <a:pPr lvl="0"/>
            <a:r>
              <a:rPr lang="en-US" sz="2400" b="1" dirty="0"/>
              <a:t>Mental Alertness</a:t>
            </a:r>
            <a:endParaRPr lang="en-US" sz="2400" dirty="0"/>
          </a:p>
          <a:p>
            <a:r>
              <a:rPr lang="en-US" sz="2400" dirty="0"/>
              <a:t>Slow to		Appears	       Attentive;	   Keen Perception</a:t>
            </a:r>
          </a:p>
          <a:p>
            <a:r>
              <a:rPr lang="en-US" sz="2400" dirty="0"/>
              <a:t>Comprehend		interested	       </a:t>
            </a:r>
            <a:r>
              <a:rPr lang="en-US" sz="2400" dirty="0" err="1"/>
              <a:t>intersted</a:t>
            </a:r>
            <a:r>
              <a:rPr lang="en-US" sz="2400" dirty="0"/>
              <a:t>	 and understanding</a:t>
            </a:r>
          </a:p>
          <a:p>
            <a:r>
              <a:rPr lang="en-US" sz="2400" dirty="0"/>
              <a:t>					       Listener</a:t>
            </a:r>
          </a:p>
          <a:p>
            <a:pPr lvl="0"/>
            <a:r>
              <a:rPr lang="en-US" sz="2400" b="1" dirty="0"/>
              <a:t>Health</a:t>
            </a:r>
            <a:endParaRPr lang="en-US" sz="2400" dirty="0"/>
          </a:p>
          <a:p>
            <a:r>
              <a:rPr lang="en-US" sz="2400" dirty="0"/>
              <a:t>Low Vitality;		Appears to	      Good health	 Exceptional health</a:t>
            </a:r>
          </a:p>
          <a:p>
            <a:r>
              <a:rPr lang="en-US" sz="2400" dirty="0"/>
              <a:t>Appears to be	be in fair	      and average	 and high vitality</a:t>
            </a:r>
          </a:p>
          <a:p>
            <a:r>
              <a:rPr lang="en-US" sz="2400" dirty="0"/>
              <a:t>In poor health	health		      vitality</a:t>
            </a:r>
          </a:p>
          <a:p>
            <a:endParaRPr lang="en-US" sz="2400" dirty="0"/>
          </a:p>
        </p:txBody>
      </p:sp>
    </p:spTree>
    <p:extLst>
      <p:ext uri="{BB962C8B-B14F-4D97-AF65-F5344CB8AC3E}">
        <p14:creationId xmlns:p14="http://schemas.microsoft.com/office/powerpoint/2010/main" val="3450678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5719"/>
          </a:xfrm>
        </p:spPr>
        <p:txBody>
          <a:bodyPr>
            <a:normAutofit fontScale="90000"/>
          </a:bodyPr>
          <a:lstStyle/>
          <a:p>
            <a:endParaRPr lang="en-US" dirty="0"/>
          </a:p>
        </p:txBody>
      </p:sp>
      <p:sp>
        <p:nvSpPr>
          <p:cNvPr id="3" name="Content Placeholder 2"/>
          <p:cNvSpPr>
            <a:spLocks noGrp="1"/>
          </p:cNvSpPr>
          <p:nvPr>
            <p:ph idx="1"/>
          </p:nvPr>
        </p:nvSpPr>
        <p:spPr>
          <a:xfrm>
            <a:off x="0" y="1371600"/>
            <a:ext cx="12192000" cy="5334000"/>
          </a:xfrm>
        </p:spPr>
        <p:txBody>
          <a:bodyPr>
            <a:normAutofit/>
          </a:bodyPr>
          <a:lstStyle/>
          <a:p>
            <a:pPr algn="just"/>
            <a:r>
              <a:rPr lang="en-US" sz="4000" dirty="0"/>
              <a:t>When you apply for a job personally or go for an interview, you may be asked to fill out a detailed application blank. You will be expected to fill out some forms </a:t>
            </a:r>
            <a:r>
              <a:rPr lang="en-US" sz="4000" b="1" dirty="0"/>
              <a:t>accurately, quickly and completely.</a:t>
            </a:r>
            <a:r>
              <a:rPr lang="en-US" sz="4000" dirty="0"/>
              <a:t> Therefore, you should take with you the proper information and the following:</a:t>
            </a:r>
          </a:p>
          <a:p>
            <a:pPr algn="just"/>
            <a:endParaRPr lang="en-US" sz="4000" dirty="0"/>
          </a:p>
        </p:txBody>
      </p:sp>
    </p:spTree>
    <p:extLst>
      <p:ext uri="{BB962C8B-B14F-4D97-AF65-F5344CB8AC3E}">
        <p14:creationId xmlns:p14="http://schemas.microsoft.com/office/powerpoint/2010/main" val="3923120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45719"/>
          </a:xfrm>
        </p:spPr>
        <p:txBody>
          <a:bodyPr>
            <a:normAutofit fontScale="90000"/>
          </a:bodyPr>
          <a:lstStyle/>
          <a:p>
            <a:endParaRPr lang="en-US" dirty="0"/>
          </a:p>
        </p:txBody>
      </p:sp>
      <p:sp>
        <p:nvSpPr>
          <p:cNvPr id="3" name="Content Placeholder 2"/>
          <p:cNvSpPr>
            <a:spLocks noGrp="1"/>
          </p:cNvSpPr>
          <p:nvPr>
            <p:ph idx="1"/>
          </p:nvPr>
        </p:nvSpPr>
        <p:spPr>
          <a:xfrm>
            <a:off x="0" y="304800"/>
            <a:ext cx="12192000" cy="6400800"/>
          </a:xfrm>
        </p:spPr>
        <p:txBody>
          <a:bodyPr>
            <a:normAutofit/>
          </a:bodyPr>
          <a:lstStyle/>
          <a:p>
            <a:pPr lvl="0"/>
            <a:r>
              <a:rPr lang="en-US" sz="2800" b="1" dirty="0"/>
              <a:t>A pencil and a pen. (use blue, blue-black, or black </a:t>
            </a:r>
            <a:r>
              <a:rPr lang="en-US" sz="2800" b="1" dirty="0" err="1"/>
              <a:t>ink,never</a:t>
            </a:r>
            <a:r>
              <a:rPr lang="en-US" sz="2800" b="1" dirty="0"/>
              <a:t> use red or green)</a:t>
            </a:r>
            <a:endParaRPr lang="en-US" sz="2800" dirty="0"/>
          </a:p>
          <a:p>
            <a:pPr lvl="0"/>
            <a:r>
              <a:rPr lang="en-US" sz="2800" b="1" dirty="0"/>
              <a:t>Your birth certificate.</a:t>
            </a:r>
            <a:endParaRPr lang="en-US" sz="2800" dirty="0"/>
          </a:p>
          <a:p>
            <a:pPr lvl="0"/>
            <a:r>
              <a:rPr lang="en-US" sz="2800" b="1" dirty="0"/>
              <a:t>Your identity card.</a:t>
            </a:r>
            <a:endParaRPr lang="en-US" sz="2800" dirty="0"/>
          </a:p>
          <a:p>
            <a:pPr lvl="0"/>
            <a:r>
              <a:rPr lang="en-US" sz="2800" b="1" dirty="0"/>
              <a:t>A recent, small photograph.</a:t>
            </a:r>
            <a:endParaRPr lang="en-US" sz="2800" dirty="0"/>
          </a:p>
          <a:p>
            <a:pPr lvl="0"/>
            <a:r>
              <a:rPr lang="en-US" sz="2800" b="1" dirty="0"/>
              <a:t>A correctly-filled Personal Data Sheet that includes the following:</a:t>
            </a:r>
            <a:endParaRPr lang="en-US" sz="2800" dirty="0"/>
          </a:p>
          <a:p>
            <a:pPr lvl="0"/>
            <a:r>
              <a:rPr lang="en-US" sz="2800" dirty="0"/>
              <a:t>List of references, their addresses, telephone numbers and occupations;</a:t>
            </a:r>
          </a:p>
          <a:p>
            <a:pPr lvl="0"/>
            <a:r>
              <a:rPr lang="en-US" sz="2800" dirty="0"/>
              <a:t>Names and addresses of any former employers;</a:t>
            </a:r>
          </a:p>
          <a:p>
            <a:pPr lvl="0"/>
            <a:r>
              <a:rPr lang="en-US" sz="2800" dirty="0"/>
              <a:t>Schools attended, certificates and diplomas received, and dates;</a:t>
            </a:r>
          </a:p>
          <a:p>
            <a:pPr lvl="0"/>
            <a:r>
              <a:rPr lang="en-US" sz="2800" dirty="0"/>
              <a:t>Names and addresses of members of your immediate family.</a:t>
            </a:r>
          </a:p>
          <a:p>
            <a:endParaRPr lang="en-US" sz="2800" dirty="0"/>
          </a:p>
        </p:txBody>
      </p:sp>
    </p:spTree>
    <p:extLst>
      <p:ext uri="{BB962C8B-B14F-4D97-AF65-F5344CB8AC3E}">
        <p14:creationId xmlns:p14="http://schemas.microsoft.com/office/powerpoint/2010/main" val="475899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11734800" cy="1447800"/>
          </a:xfrm>
        </p:spPr>
        <p:txBody>
          <a:bodyPr>
            <a:normAutofit fontScale="90000"/>
          </a:bodyPr>
          <a:lstStyle/>
          <a:p>
            <a:pPr algn="ctr"/>
            <a:r>
              <a:rPr lang="en-US" dirty="0"/>
              <a:t>Before beginning to fill out an application blank, please pay attention to the following matters:</a:t>
            </a:r>
            <a:br>
              <a:rPr lang="en-US" dirty="0"/>
            </a:br>
            <a:endParaRPr lang="en-US" dirty="0"/>
          </a:p>
        </p:txBody>
      </p:sp>
      <p:sp>
        <p:nvSpPr>
          <p:cNvPr id="3" name="Content Placeholder 2"/>
          <p:cNvSpPr>
            <a:spLocks noGrp="1"/>
          </p:cNvSpPr>
          <p:nvPr>
            <p:ph idx="1"/>
          </p:nvPr>
        </p:nvSpPr>
        <p:spPr>
          <a:xfrm>
            <a:off x="0" y="1447800"/>
            <a:ext cx="12039600" cy="5257800"/>
          </a:xfrm>
        </p:spPr>
        <p:txBody>
          <a:bodyPr>
            <a:normAutofit/>
          </a:bodyPr>
          <a:lstStyle/>
          <a:p>
            <a:pPr lvl="0"/>
            <a:r>
              <a:rPr lang="en-US" sz="2800" b="1" dirty="0"/>
              <a:t>Read it through to be certain that you understand the question.</a:t>
            </a:r>
            <a:endParaRPr lang="en-US" sz="2800" dirty="0"/>
          </a:p>
          <a:p>
            <a:pPr lvl="0"/>
            <a:r>
              <a:rPr lang="en-US" sz="2800" b="1" dirty="0"/>
              <a:t>Be sure to follow the direction exactly.</a:t>
            </a:r>
            <a:endParaRPr lang="en-US" sz="2800" dirty="0"/>
          </a:p>
          <a:p>
            <a:pPr lvl="0"/>
            <a:r>
              <a:rPr lang="en-US" sz="2800" b="1" dirty="0"/>
              <a:t>Be self-reliant and do not ask unnecessary and annoying questions</a:t>
            </a:r>
            <a:endParaRPr lang="en-US" sz="2800" dirty="0"/>
          </a:p>
          <a:p>
            <a:pPr lvl="0"/>
            <a:r>
              <a:rPr lang="en-US" sz="2800" b="1" dirty="0"/>
              <a:t>Read instructions carefully.</a:t>
            </a:r>
            <a:endParaRPr lang="en-US" sz="2800" dirty="0"/>
          </a:p>
          <a:p>
            <a:pPr lvl="0"/>
            <a:r>
              <a:rPr lang="en-US" sz="2800" b="1" dirty="0"/>
              <a:t>Write legibly, adjusting the size of your writing to the space given.</a:t>
            </a:r>
            <a:endParaRPr lang="en-US" sz="2800" dirty="0"/>
          </a:p>
          <a:p>
            <a:pPr lvl="0"/>
            <a:r>
              <a:rPr lang="en-US" sz="2800" b="1" dirty="0"/>
              <a:t>Do not abbreviate unless absolutely necessary.</a:t>
            </a:r>
            <a:endParaRPr lang="en-US" sz="2800" dirty="0"/>
          </a:p>
          <a:p>
            <a:pPr lvl="0"/>
            <a:r>
              <a:rPr lang="en-US" sz="2800" b="1" dirty="0"/>
              <a:t>Give honest answers to all questions and check all dates and facts to see that you have given them accurately.</a:t>
            </a:r>
            <a:endParaRPr lang="en-US" sz="2800" dirty="0"/>
          </a:p>
          <a:p>
            <a:pPr lvl="0"/>
            <a:r>
              <a:rPr lang="en-US" sz="2800" b="1" dirty="0"/>
              <a:t>Proofreading your work before handing it.</a:t>
            </a:r>
            <a:endParaRPr lang="en-US" sz="2800" dirty="0"/>
          </a:p>
          <a:p>
            <a:endParaRPr lang="en-US" sz="2800" dirty="0"/>
          </a:p>
        </p:txBody>
      </p:sp>
    </p:spTree>
    <p:extLst>
      <p:ext uri="{BB962C8B-B14F-4D97-AF65-F5344CB8AC3E}">
        <p14:creationId xmlns:p14="http://schemas.microsoft.com/office/powerpoint/2010/main" val="3940243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The questions</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The group is likely to be limited to a fixed set of questions in a panel interview with fewer informal questions so it's important that you give detailed, well-structured answers. Make sure that you have brushed up on the following:</a:t>
            </a:r>
          </a:p>
          <a:p>
            <a:pPr algn="just"/>
            <a:endParaRPr lang="en-US" sz="2800" dirty="0"/>
          </a:p>
        </p:txBody>
      </p:sp>
    </p:spTree>
    <p:extLst>
      <p:ext uri="{BB962C8B-B14F-4D97-AF65-F5344CB8AC3E}">
        <p14:creationId xmlns:p14="http://schemas.microsoft.com/office/powerpoint/2010/main" val="33498512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914400"/>
          </a:xfrm>
        </p:spPr>
        <p:txBody>
          <a:bodyPr>
            <a:normAutofit fontScale="90000"/>
          </a:bodyPr>
          <a:lstStyle/>
          <a:p>
            <a:pPr algn="ctr"/>
            <a:r>
              <a:rPr lang="en-US" b="1" i="1" dirty="0"/>
              <a:t>Common interview questions</a:t>
            </a:r>
            <a:r>
              <a:rPr lang="en-US" dirty="0"/>
              <a:t/>
            </a:r>
            <a:br>
              <a:rPr lang="en-US" dirty="0"/>
            </a:br>
            <a:endParaRPr lang="en-US" dirty="0"/>
          </a:p>
        </p:txBody>
      </p:sp>
      <p:sp>
        <p:nvSpPr>
          <p:cNvPr id="3" name="Content Placeholder 2"/>
          <p:cNvSpPr>
            <a:spLocks noGrp="1"/>
          </p:cNvSpPr>
          <p:nvPr>
            <p:ph idx="1"/>
          </p:nvPr>
        </p:nvSpPr>
        <p:spPr>
          <a:xfrm>
            <a:off x="0" y="914400"/>
            <a:ext cx="12192000" cy="5943600"/>
          </a:xfrm>
        </p:spPr>
        <p:txBody>
          <a:bodyPr>
            <a:noAutofit/>
          </a:bodyPr>
          <a:lstStyle/>
          <a:p>
            <a:r>
              <a:rPr lang="en-US" dirty="0"/>
              <a:t>Job interviews  can be a daunting, scary experience but you can ditch the nerves by preparing answers to popular interview questions before you head out the door.</a:t>
            </a:r>
          </a:p>
          <a:p>
            <a:r>
              <a:rPr lang="en-US" dirty="0"/>
              <a:t>	</a:t>
            </a:r>
          </a:p>
          <a:p>
            <a:r>
              <a:rPr lang="en-US" dirty="0"/>
              <a:t>We take a look at the different types of interview question you can expect to get and offer you advice on how to go about giving answers that will get you the job. </a:t>
            </a:r>
          </a:p>
          <a:p>
            <a:r>
              <a:rPr lang="en-US" dirty="0"/>
              <a:t>So, it’s interview preparation time. Feeling a bit overwhelmed by everything you have to do? Don’t panic! Take a breath and relax! We've broken it all down for you so it's easier to digest...</a:t>
            </a:r>
          </a:p>
          <a:p>
            <a:r>
              <a:rPr lang="en-US" dirty="0"/>
              <a:t>Interview questions fall into four main categories:</a:t>
            </a:r>
          </a:p>
          <a:p>
            <a:r>
              <a:rPr lang="en-US" dirty="0"/>
              <a:t>    Questions about you</a:t>
            </a:r>
          </a:p>
          <a:p>
            <a:r>
              <a:rPr lang="en-US" dirty="0"/>
              <a:t>    Questions about your work experience and knowledge</a:t>
            </a:r>
          </a:p>
          <a:p>
            <a:r>
              <a:rPr lang="en-US" dirty="0"/>
              <a:t>    Questions about why you want THIS job</a:t>
            </a:r>
          </a:p>
          <a:p>
            <a:r>
              <a:rPr lang="en-US" dirty="0"/>
              <a:t>    Competency-based questions</a:t>
            </a:r>
          </a:p>
          <a:p>
            <a:r>
              <a:rPr lang="en-US" dirty="0"/>
              <a:t>As long as you prepare for each TYPE of question, you should be fine if they throw in any surprise difficult interview questions! (And that DOES happen!).</a:t>
            </a:r>
          </a:p>
        </p:txBody>
      </p:sp>
    </p:spTree>
    <p:extLst>
      <p:ext uri="{BB962C8B-B14F-4D97-AF65-F5344CB8AC3E}">
        <p14:creationId xmlns:p14="http://schemas.microsoft.com/office/powerpoint/2010/main" val="3250908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Difficult interview questions</a:t>
            </a: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Lots of people go into interviews thinking that they can just ‘wing it’; after all, there are so many potential questions that an interviewer can ask it’s almost impossible to predict, right? Wrong! .</a:t>
            </a:r>
          </a:p>
          <a:p>
            <a:pPr algn="just"/>
            <a:r>
              <a:rPr lang="en-US" sz="2800" dirty="0"/>
              <a:t>Sure, some questions are always going to be a surprise but most questions, including difficult questions, can be prepared for. We tackle some toughies for you, here…</a:t>
            </a:r>
          </a:p>
          <a:p>
            <a:pPr algn="just"/>
            <a:endParaRPr lang="en-US" sz="2800" dirty="0"/>
          </a:p>
        </p:txBody>
      </p:sp>
    </p:spTree>
    <p:extLst>
      <p:ext uri="{BB962C8B-B14F-4D97-AF65-F5344CB8AC3E}">
        <p14:creationId xmlns:p14="http://schemas.microsoft.com/office/powerpoint/2010/main" val="3044075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So, tell us about yourself</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Often an interview opener – this is a question and trips most people up. It’s mainly used as an ice breaker to get the conversation flowing but don’t make the mistake of rambling. Instead, take your CV with you and pick out some career highlights. If this is your first job then explain how life experiences have made you suitable for the position. Do NOT spend more than 5 minutes talking!</a:t>
            </a:r>
          </a:p>
          <a:p>
            <a:pPr algn="just"/>
            <a:endParaRPr lang="en-US" sz="2800" dirty="0"/>
          </a:p>
        </p:txBody>
      </p:sp>
    </p:spTree>
    <p:extLst>
      <p:ext uri="{BB962C8B-B14F-4D97-AF65-F5344CB8AC3E}">
        <p14:creationId xmlns:p14="http://schemas.microsoft.com/office/powerpoint/2010/main" val="1523197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a:t>JOB INTERVIEW</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What is a job interview? It is the process for people to get a job. It starts with sending an application letter. After selection process, who is  right or not to be the candidate for the vacancy, the HRD manager will send or call the candidate to know more about the candidate personalities through an interview. </a:t>
            </a:r>
          </a:p>
          <a:p>
            <a:pPr algn="just"/>
            <a:r>
              <a:rPr lang="en-US" sz="2800" dirty="0"/>
              <a:t>All a job interview does is give employers the chance to meet you and see if they like you enough to give you a job. Simples. Get it right and you could end up with a great job, get it wrong and you’ll have to live with unemployment or a role you hate for a bit longer…</a:t>
            </a:r>
          </a:p>
          <a:p>
            <a:pPr algn="just"/>
            <a:endParaRPr lang="en-US" sz="2800" dirty="0"/>
          </a:p>
        </p:txBody>
      </p:sp>
    </p:spTree>
    <p:extLst>
      <p:ext uri="{BB962C8B-B14F-4D97-AF65-F5344CB8AC3E}">
        <p14:creationId xmlns:p14="http://schemas.microsoft.com/office/powerpoint/2010/main" val="2620486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Why do you want THIS job?</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Hmm, a tricky one. You need to be honest but not TOO honest if the reason is your boss is a nightmare and you hate your colleagues. Instead, talk about the positives of the job ad – what made it jump out at you and think ‘yeah, I’d be good at that!’ This is your chance to explain!</a:t>
            </a:r>
          </a:p>
          <a:p>
            <a:pPr algn="just"/>
            <a:endParaRPr lang="en-US" sz="2800" dirty="0"/>
          </a:p>
        </p:txBody>
      </p:sp>
    </p:spTree>
    <p:extLst>
      <p:ext uri="{BB962C8B-B14F-4D97-AF65-F5344CB8AC3E}">
        <p14:creationId xmlns:p14="http://schemas.microsoft.com/office/powerpoint/2010/main" val="16093383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i="1" dirty="0"/>
              <a:t>What did you dislike about your last job?</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Again, avoid negativity. Moan about past employers and you’ll quickly be shown the door. Instead, talk about the frustrations of your last role that THIS job could fix and always </a:t>
            </a:r>
            <a:r>
              <a:rPr lang="en-US" sz="2800" dirty="0" err="1"/>
              <a:t>ALWAYS</a:t>
            </a:r>
            <a:r>
              <a:rPr lang="en-US" sz="2800" dirty="0"/>
              <a:t> start with a positive. E.g. ‘I have really enjoyed my current job and I’ve learnt a lot and grown as a person. However, I disliked that there was no opportunity for promotion and I know that I’m ready to take the next step with my career.’</a:t>
            </a:r>
          </a:p>
          <a:p>
            <a:pPr algn="just"/>
            <a:endParaRPr lang="en-US" sz="2800" dirty="0"/>
          </a:p>
        </p:txBody>
      </p:sp>
    </p:spTree>
    <p:extLst>
      <p:ext uri="{BB962C8B-B14F-4D97-AF65-F5344CB8AC3E}">
        <p14:creationId xmlns:p14="http://schemas.microsoft.com/office/powerpoint/2010/main" val="1390334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How do you respond to criticism?</a:t>
            </a: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Don’t say: ‘I do NOT like people criticizing me!’</a:t>
            </a:r>
          </a:p>
          <a:p>
            <a:pPr algn="just"/>
            <a:r>
              <a:rPr lang="en-US" sz="2800" dirty="0"/>
              <a:t>DO say: ‘I welcome constructive criticism as it helps me to learn and get better at my job. Nobody is perfect but I always make sure that if I make a mistake, it’s the first and last time’.</a:t>
            </a:r>
          </a:p>
          <a:p>
            <a:pPr algn="just"/>
            <a:endParaRPr lang="en-US" sz="2800" dirty="0"/>
          </a:p>
        </p:txBody>
      </p:sp>
    </p:spTree>
    <p:extLst>
      <p:ext uri="{BB962C8B-B14F-4D97-AF65-F5344CB8AC3E}">
        <p14:creationId xmlns:p14="http://schemas.microsoft.com/office/powerpoint/2010/main" val="1891542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371600"/>
          </a:xfrm>
        </p:spPr>
        <p:txBody>
          <a:bodyPr>
            <a:normAutofit fontScale="90000"/>
          </a:bodyPr>
          <a:lstStyle/>
          <a:p>
            <a:pPr algn="ctr"/>
            <a:r>
              <a:rPr lang="en-US" b="1" i="1" dirty="0"/>
              <a:t>What are you most proud of in your working life?</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This can be a puzzler! Go to the interview prepared with a few examples of your successes and, if possible, use examples to back it up. E.g. ‘I worked really hard to set up a new filing system and won a prize for innovation at our Employee Awards. The new system had saved the admin team 10 hours a week in wasted resource.’</a:t>
            </a:r>
          </a:p>
          <a:p>
            <a:pPr algn="just"/>
            <a:endParaRPr lang="en-US" sz="2800" dirty="0"/>
          </a:p>
        </p:txBody>
      </p:sp>
    </p:spTree>
    <p:extLst>
      <p:ext uri="{BB962C8B-B14F-4D97-AF65-F5344CB8AC3E}">
        <p14:creationId xmlns:p14="http://schemas.microsoft.com/office/powerpoint/2010/main" val="3562297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What are your weaknesses?</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Yup, this one almost ALWAYS comes up! Don’t ever give a negative – stroppy, always late, violent are all no-</a:t>
            </a:r>
            <a:r>
              <a:rPr lang="en-US" sz="2800" dirty="0" err="1"/>
              <a:t>nos</a:t>
            </a:r>
            <a:r>
              <a:rPr lang="en-US" sz="2800" dirty="0"/>
              <a:t>! Also try to avoid the obvious ‘I’m a perfectionist’ as it’s a common answer. Stand out from the crowd and expand on your answer, turning a negative into a positive e.g. ‘I sometimes take mistakes too much to heart. However, I make sure I learn from them and never make the mistake again’.</a:t>
            </a:r>
          </a:p>
          <a:p>
            <a:pPr algn="just"/>
            <a:endParaRPr lang="en-US" sz="2800" dirty="0"/>
          </a:p>
        </p:txBody>
      </p:sp>
    </p:spTree>
    <p:extLst>
      <p:ext uri="{BB962C8B-B14F-4D97-AF65-F5344CB8AC3E}">
        <p14:creationId xmlns:p14="http://schemas.microsoft.com/office/powerpoint/2010/main" val="3441297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How do you respond to stress and pressure?</a:t>
            </a: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An employer wants to know what you will actually be like in a busy place and how reliable and calm you will be when things go wrong. Give examples of times when you have met difficult deadlines or handled tricky people.</a:t>
            </a:r>
          </a:p>
          <a:p>
            <a:pPr algn="just"/>
            <a:endParaRPr lang="en-US" sz="2800" dirty="0"/>
          </a:p>
        </p:txBody>
      </p:sp>
    </p:spTree>
    <p:extLst>
      <p:ext uri="{BB962C8B-B14F-4D97-AF65-F5344CB8AC3E}">
        <p14:creationId xmlns:p14="http://schemas.microsoft.com/office/powerpoint/2010/main" val="10541082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Why you?</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This is often a closing question and gives you the chance to stand out… Talk about your experience and skills but also about YOU as a person – your attitude and interests and why you’re uniquely suited to the job. Sell, sell, sell! If you’re not confident in doing this then check out our guide to how to market yourself</a:t>
            </a:r>
          </a:p>
          <a:p>
            <a:pPr algn="just"/>
            <a:endParaRPr lang="en-US" sz="2800" dirty="0"/>
          </a:p>
        </p:txBody>
      </p:sp>
    </p:spTree>
    <p:extLst>
      <p:ext uri="{BB962C8B-B14F-4D97-AF65-F5344CB8AC3E}">
        <p14:creationId xmlns:p14="http://schemas.microsoft.com/office/powerpoint/2010/main" val="32811040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a:t>Interview questions about you</a:t>
            </a:r>
            <a:endParaRPr lang="en-US"/>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What? These are usually the opening questions – but you can expect ‘you based’ questions to crop up throughout your interview, especially if it’s a first interview.</a:t>
            </a:r>
          </a:p>
          <a:p>
            <a:pPr algn="just"/>
            <a:r>
              <a:rPr lang="en-US" sz="2800" dirty="0"/>
              <a:t>Why? These questions are designed just to find out a bit more about you: your personality, your experience, your knowledge and, of course, your personality. After all, nobody wants to work with someone who they won’t get on with. It’s as important as your experience. You must market yourself!</a:t>
            </a:r>
          </a:p>
          <a:p>
            <a:pPr algn="just"/>
            <a:endParaRPr lang="en-US" sz="2800" dirty="0"/>
          </a:p>
        </p:txBody>
      </p:sp>
    </p:spTree>
    <p:extLst>
      <p:ext uri="{BB962C8B-B14F-4D97-AF65-F5344CB8AC3E}">
        <p14:creationId xmlns:p14="http://schemas.microsoft.com/office/powerpoint/2010/main" val="36327610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447800"/>
          </a:xfrm>
        </p:spPr>
        <p:txBody>
          <a:bodyPr>
            <a:normAutofit fontScale="90000"/>
          </a:bodyPr>
          <a:lstStyle/>
          <a:p>
            <a:pPr algn="ctr"/>
            <a:r>
              <a:rPr lang="en-US" b="1" i="1" dirty="0"/>
              <a:t>Interview questions about your work experience and knowledge</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What? This is where it gets a bit more involved as the interviewer tries to find out more about you. These usually form the bulk of any first job interview. Second job interviews are slightly different…</a:t>
            </a:r>
          </a:p>
          <a:p>
            <a:pPr algn="just"/>
            <a:r>
              <a:rPr lang="en-US" sz="2800" dirty="0"/>
              <a:t>Why? These are designed to dig a little deeper and find out if you have the skills needed to actually DO the job. Is your work experience a good fit? Do you have the right knowledge to fit right in or will they need to train you?</a:t>
            </a:r>
          </a:p>
          <a:p>
            <a:pPr algn="just"/>
            <a:endParaRPr lang="en-US" sz="2800" dirty="0"/>
          </a:p>
        </p:txBody>
      </p:sp>
    </p:spTree>
    <p:extLst>
      <p:ext uri="{BB962C8B-B14F-4D97-AF65-F5344CB8AC3E}">
        <p14:creationId xmlns:p14="http://schemas.microsoft.com/office/powerpoint/2010/main" val="855699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0"/>
            <a:ext cx="9144000" cy="1447800"/>
          </a:xfrm>
        </p:spPr>
        <p:txBody>
          <a:bodyPr>
            <a:normAutofit fontScale="90000"/>
          </a:bodyPr>
          <a:lstStyle/>
          <a:p>
            <a:pPr algn="ctr"/>
            <a:r>
              <a:rPr lang="en-US" b="1" dirty="0"/>
              <a:t>How to market yourself</a:t>
            </a:r>
            <a:r>
              <a:rPr lang="en-US" dirty="0"/>
              <a:t/>
            </a:r>
            <a:br>
              <a:rPr lang="en-US" dirty="0"/>
            </a:br>
            <a:r>
              <a:rPr lang="en-US" b="1" i="1" dirty="0"/>
              <a:t>Selling yourself effectively</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There’s much more to the job seeking process than making sure your CV is as good as possible. So how can you ensure your job search is successful?</a:t>
            </a:r>
          </a:p>
          <a:p>
            <a:pPr algn="just"/>
            <a:r>
              <a:rPr lang="en-US" sz="2800" dirty="0"/>
              <a:t>We all know the things we’re supposed to do to help us get a job: have a great CV, include the right buzzwords in our covering letters, use the right body language in interviews etc. But none of this is much use if it isn’t under-pinned with the right mindset.</a:t>
            </a:r>
          </a:p>
          <a:p>
            <a:pPr algn="just"/>
            <a:endParaRPr lang="en-US" sz="2800" dirty="0"/>
          </a:p>
        </p:txBody>
      </p:sp>
    </p:spTree>
    <p:extLst>
      <p:ext uri="{BB962C8B-B14F-4D97-AF65-F5344CB8AC3E}">
        <p14:creationId xmlns:p14="http://schemas.microsoft.com/office/powerpoint/2010/main" val="892780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12192000" cy="5029200"/>
          </a:xfrm>
        </p:spPr>
        <p:txBody>
          <a:bodyPr>
            <a:noAutofit/>
          </a:bodyPr>
          <a:lstStyle/>
          <a:p>
            <a:pPr algn="just"/>
            <a:r>
              <a:rPr lang="en-US" sz="2800" dirty="0"/>
              <a:t>So, what exactly is a job interview?</a:t>
            </a:r>
          </a:p>
          <a:p>
            <a:pPr algn="just"/>
            <a:r>
              <a:rPr lang="en-US" sz="2800" dirty="0"/>
              <a:t>The employer (and hopefully your future boss) asks you questions about your career, personality and life and you answer honestly while trying to impress them. Easy, right? Not really - job interviews can be really stressful.</a:t>
            </a:r>
          </a:p>
          <a:p>
            <a:pPr algn="just"/>
            <a:r>
              <a:rPr lang="en-US" sz="2800" dirty="0"/>
              <a:t>However, if you prepare properly for your job interview – and it really is easy to do(!) – then you can get rid of the nerves and show your interviewer why they MUST hire you. And so our interview advice is designed to get you job interview ready…</a:t>
            </a:r>
          </a:p>
          <a:p>
            <a:pPr algn="just"/>
            <a:endParaRPr lang="en-US" sz="2800" dirty="0"/>
          </a:p>
        </p:txBody>
      </p:sp>
      <p:sp>
        <p:nvSpPr>
          <p:cNvPr id="4" name="Title 3"/>
          <p:cNvSpPr>
            <a:spLocks noGrp="1"/>
          </p:cNvSpPr>
          <p:nvPr>
            <p:ph type="title"/>
          </p:nvPr>
        </p:nvSpPr>
        <p:spPr>
          <a:xfrm>
            <a:off x="1524000" y="457200"/>
            <a:ext cx="9144000" cy="609600"/>
          </a:xfrm>
        </p:spPr>
        <p:txBody>
          <a:bodyPr/>
          <a:lstStyle/>
          <a:p>
            <a:pPr algn="ctr"/>
            <a:r>
              <a:rPr lang="en-US" dirty="0" smtClean="0"/>
              <a:t>JOB INTERVIEW</a:t>
            </a:r>
            <a:endParaRPr lang="en-US" dirty="0"/>
          </a:p>
        </p:txBody>
      </p:sp>
    </p:spTree>
    <p:extLst>
      <p:ext uri="{BB962C8B-B14F-4D97-AF65-F5344CB8AC3E}">
        <p14:creationId xmlns:p14="http://schemas.microsoft.com/office/powerpoint/2010/main" val="11563238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Promotion and marketing</a:t>
            </a: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Go into a job interview over-confident or under-confident and you’re never going to cut the mustard in the eyes of your potential employer, no matter how good all your initial approach work has been.</a:t>
            </a:r>
          </a:p>
          <a:p>
            <a:pPr algn="just"/>
            <a:r>
              <a:rPr lang="en-US" sz="2800" dirty="0"/>
              <a:t>Preparing for job interviews (and even job searches) means learning how to properly market yourself to potential new employers. It’s crucial you believe in your skills and abilities so you can effectively present yourself in the best light during the interview. So you need to approach selling yourself like any good marketer or sales person would approach selling their product.</a:t>
            </a:r>
          </a:p>
        </p:txBody>
      </p:sp>
    </p:spTree>
    <p:extLst>
      <p:ext uri="{BB962C8B-B14F-4D97-AF65-F5344CB8AC3E}">
        <p14:creationId xmlns:p14="http://schemas.microsoft.com/office/powerpoint/2010/main" val="30558902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 Questions, questions</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We’ve set out some basic questions you can ask yourself. This will help you understand how to effectively market yourself.</a:t>
            </a:r>
          </a:p>
        </p:txBody>
      </p:sp>
    </p:spTree>
    <p:extLst>
      <p:ext uri="{BB962C8B-B14F-4D97-AF65-F5344CB8AC3E}">
        <p14:creationId xmlns:p14="http://schemas.microsoft.com/office/powerpoint/2010/main" val="2743429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 What are you trying to achieve?</a:t>
            </a:r>
            <a:r>
              <a:rPr lang="en-US" dirty="0"/>
              <a:t/>
            </a:r>
            <a:br>
              <a:rPr lang="en-US" dirty="0"/>
            </a:br>
            <a:endParaRPr lang="en-US" dirty="0"/>
          </a:p>
        </p:txBody>
      </p:sp>
      <p:sp>
        <p:nvSpPr>
          <p:cNvPr id="3" name="Content Placeholder 2"/>
          <p:cNvSpPr>
            <a:spLocks noGrp="1"/>
          </p:cNvSpPr>
          <p:nvPr>
            <p:ph idx="1"/>
          </p:nvPr>
        </p:nvSpPr>
        <p:spPr>
          <a:xfrm>
            <a:off x="0" y="1828800"/>
            <a:ext cx="12192000" cy="5029200"/>
          </a:xfrm>
        </p:spPr>
        <p:txBody>
          <a:bodyPr>
            <a:noAutofit/>
          </a:bodyPr>
          <a:lstStyle/>
          <a:p>
            <a:pPr algn="just"/>
            <a:r>
              <a:rPr lang="en-US" sz="2800" dirty="0"/>
              <a:t>Consider what it is you’re actually trying to achieve. Obviously the final aim is to get a job, but how do you get there? Well, confidence is the key, but don’t overdo it. Of course your product may not be perfect, but no product is. You need to learn to look past any weaknesses for now. To develop the right job interview mindset, focus on your strengths. Think about what makes you unique, in terms of your qualities and accomplishments.</a:t>
            </a:r>
          </a:p>
          <a:p>
            <a:pPr algn="just"/>
            <a:r>
              <a:rPr lang="en-US" sz="2800" dirty="0"/>
              <a:t>It may sound a little new-</a:t>
            </a:r>
            <a:r>
              <a:rPr lang="en-US" sz="2800" dirty="0" err="1"/>
              <a:t>agey</a:t>
            </a:r>
            <a:r>
              <a:rPr lang="en-US" sz="2800" dirty="0"/>
              <a:t> for some, but visualizing yourself in a role – whether it’s a store manager or a chief financial officer – can really help you to focus on what you can bring to the position or contribute to the job. However small you start with this process, it’s an essential part of building your confidence so you can move forward in your job search.</a:t>
            </a:r>
          </a:p>
          <a:p>
            <a:pPr algn="just"/>
            <a:endParaRPr lang="en-US" sz="2800" dirty="0"/>
          </a:p>
        </p:txBody>
      </p:sp>
    </p:spTree>
    <p:extLst>
      <p:ext uri="{BB962C8B-B14F-4D97-AF65-F5344CB8AC3E}">
        <p14:creationId xmlns:p14="http://schemas.microsoft.com/office/powerpoint/2010/main" val="268361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31376"/>
            <a:ext cx="9144000" cy="76200"/>
          </a:xfrm>
        </p:spPr>
        <p:txBody>
          <a:bodyPr>
            <a:normAutofit fontScale="90000"/>
          </a:bodyPr>
          <a:lstStyle/>
          <a:p>
            <a:endParaRPr lang="en-US" dirty="0"/>
          </a:p>
        </p:txBody>
      </p:sp>
      <p:sp>
        <p:nvSpPr>
          <p:cNvPr id="3" name="Content Placeholder 2"/>
          <p:cNvSpPr>
            <a:spLocks noGrp="1"/>
          </p:cNvSpPr>
          <p:nvPr>
            <p:ph idx="1"/>
          </p:nvPr>
        </p:nvSpPr>
        <p:spPr>
          <a:xfrm>
            <a:off x="0" y="121022"/>
            <a:ext cx="12192000" cy="6584577"/>
          </a:xfrm>
        </p:spPr>
        <p:txBody>
          <a:bodyPr>
            <a:normAutofit/>
          </a:bodyPr>
          <a:lstStyle/>
          <a:p>
            <a:pPr algn="just"/>
            <a:r>
              <a:rPr lang="en-US" sz="2800" dirty="0"/>
              <a:t>Make sure you’re realistic with this one though. Imagining yourself in a position is not about taking flights of fantasy, it’s about helping you to focus on your personal merits and why you’re the ideal candidate. You need to be able to close the deal, but you’re never going to do that unless your objectives are built on solid foundations of realistic expectation.</a:t>
            </a:r>
          </a:p>
          <a:p>
            <a:pPr algn="just"/>
            <a:r>
              <a:rPr lang="en-US" sz="2800" dirty="0"/>
              <a:t> What are you trying to sell?	</a:t>
            </a:r>
          </a:p>
          <a:p>
            <a:pPr algn="just"/>
            <a:r>
              <a:rPr lang="en-US" sz="2800" dirty="0"/>
              <a:t>This pretty much carries on from the above question, but takes things a bit further. Look at yourself honestly and ask why you want the job or the move that you’re focusing on. This is a very useful question to ask yourself, as there’s a very strong likelihood you’ll be asked the same thing if you get as far as the interview.</a:t>
            </a:r>
          </a:p>
          <a:p>
            <a:pPr algn="just"/>
            <a:r>
              <a:rPr lang="en-US" sz="2800" dirty="0"/>
              <a:t>There are, of course, no right or wrong answers here, but you still need to be prepared. This will help focus your attention on projecting yourself in the right way, and when it comes down to it, being able to answer that question effectively.</a:t>
            </a:r>
          </a:p>
          <a:p>
            <a:pPr algn="just"/>
            <a:endParaRPr lang="en-US" sz="2800" dirty="0"/>
          </a:p>
        </p:txBody>
      </p:sp>
    </p:spTree>
    <p:extLst>
      <p:ext uri="{BB962C8B-B14F-4D97-AF65-F5344CB8AC3E}">
        <p14:creationId xmlns:p14="http://schemas.microsoft.com/office/powerpoint/2010/main" val="3202973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a:t>
            </a:r>
            <a:r>
              <a:rPr lang="en-US" b="1" i="1" dirty="0"/>
              <a:t>ho’s your audience?</a:t>
            </a:r>
            <a:r>
              <a:rPr lang="en-US" dirty="0"/>
              <a:t/>
            </a:r>
            <a:br>
              <a:rPr lang="en-US" dirty="0"/>
            </a:b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You now know who you are and what you’re trying to achieve, the next step is to understand the people you’re actually talking to. We all know about tailoring our CVs, covering letters and interview answers to the recruiter in question, but to do this we need to really understand what they are looking for.</a:t>
            </a:r>
          </a:p>
          <a:p>
            <a:pPr algn="just"/>
            <a:r>
              <a:rPr lang="en-US" sz="2800" dirty="0"/>
              <a:t>This means doing your research. Obviously the job spec will hold a lot of these answers for you, but you can take this a step further by researching the company, putting yourself in their position and considering what they would want to hear.</a:t>
            </a:r>
          </a:p>
          <a:p>
            <a:pPr algn="just"/>
            <a:endParaRPr lang="en-US" sz="2800" dirty="0"/>
          </a:p>
        </p:txBody>
      </p:sp>
    </p:spTree>
    <p:extLst>
      <p:ext uri="{BB962C8B-B14F-4D97-AF65-F5344CB8AC3E}">
        <p14:creationId xmlns:p14="http://schemas.microsoft.com/office/powerpoint/2010/main" val="13231298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You need to present your skills and experience (and search objectives if you’re applying to a recruiter) in the best possible light. These should be carefully thought out in advance and must be realistic. If you’re applying for a job in an industry you have no experience in, you’ll need to explain how your skills are transferable. If you’re working with a recruiter you might consider asking their opinion as to the feasibility of your goals.</a:t>
            </a:r>
          </a:p>
          <a:p>
            <a:pPr algn="just"/>
            <a:endParaRPr lang="en-US" sz="2800" dirty="0"/>
          </a:p>
        </p:txBody>
      </p:sp>
    </p:spTree>
    <p:extLst>
      <p:ext uri="{BB962C8B-B14F-4D97-AF65-F5344CB8AC3E}">
        <p14:creationId xmlns:p14="http://schemas.microsoft.com/office/powerpoint/2010/main" val="3839474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0"/>
            <a:ext cx="9144000" cy="609600"/>
          </a:xfrm>
        </p:spPr>
        <p:txBody>
          <a:bodyPr>
            <a:normAutofit/>
          </a:bodyPr>
          <a:lstStyle/>
          <a:p>
            <a:r>
              <a:rPr lang="en-US" b="1" i="1" dirty="0"/>
              <a:t> How can you be more proactive?</a:t>
            </a:r>
            <a:endParaRPr lang="en-US" dirty="0"/>
          </a:p>
        </p:txBody>
      </p:sp>
      <p:sp>
        <p:nvSpPr>
          <p:cNvPr id="4" name="Content Placeholder 3"/>
          <p:cNvSpPr>
            <a:spLocks noGrp="1"/>
          </p:cNvSpPr>
          <p:nvPr>
            <p:ph idx="1"/>
          </p:nvPr>
        </p:nvSpPr>
        <p:spPr>
          <a:xfrm>
            <a:off x="0" y="762000"/>
            <a:ext cx="12192000" cy="6096000"/>
          </a:xfrm>
        </p:spPr>
        <p:txBody>
          <a:bodyPr>
            <a:noAutofit/>
          </a:bodyPr>
          <a:lstStyle/>
          <a:p>
            <a:pPr algn="just"/>
            <a:r>
              <a:rPr lang="en-US" sz="2800" dirty="0"/>
              <a:t>The great thing about this process is it can also be effectively applied to making your job searching much more proactive. If you know the job you want, the strengths you can bring to that position, as well as understanding the people you are talking to, you’re perfectly placed to push yourself to companies before they even know they need you.</a:t>
            </a:r>
          </a:p>
          <a:p>
            <a:pPr algn="just"/>
            <a:r>
              <a:rPr lang="en-US" sz="2800" dirty="0"/>
              <a:t>To do this, target a few companies you feel could benefit from your skills and send out applications to them. As with any sort of cold call like this you need to follow your application up with a phone call. But be prepared, this can be a tough process, but it’s incredibly rewarding if you’re successful.</a:t>
            </a:r>
          </a:p>
          <a:p>
            <a:pPr algn="just"/>
            <a:r>
              <a:rPr lang="en-US" sz="2800" dirty="0"/>
              <a:t>To make the process as potentially rewarding as you can, keep an eye on the jobs market. Applying to a company that’s actively recruiting – even if it is in different areas – is reducing the chances of you being flatly turned down.</a:t>
            </a:r>
          </a:p>
          <a:p>
            <a:pPr algn="just"/>
            <a:r>
              <a:rPr lang="en-US" sz="2800" dirty="0"/>
              <a:t>https://www.totaljobs.com/careers-advice/cvs-and-applications/how-to-market-yourself</a:t>
            </a:r>
          </a:p>
          <a:p>
            <a:pPr algn="just"/>
            <a:endParaRPr lang="en-US" sz="2800" dirty="0"/>
          </a:p>
        </p:txBody>
      </p:sp>
    </p:spTree>
    <p:extLst>
      <p:ext uri="{BB962C8B-B14F-4D97-AF65-F5344CB8AC3E}">
        <p14:creationId xmlns:p14="http://schemas.microsoft.com/office/powerpoint/2010/main" val="31626744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57200"/>
            <a:ext cx="9144000" cy="76200"/>
          </a:xfrm>
        </p:spPr>
        <p:txBody>
          <a:bodyPr>
            <a:normAutofit fontScale="90000"/>
          </a:bodyPr>
          <a:lstStyle/>
          <a:p>
            <a:endParaRPr lang="en-US" dirty="0"/>
          </a:p>
        </p:txBody>
      </p:sp>
      <p:sp>
        <p:nvSpPr>
          <p:cNvPr id="3" name="Content Placeholder 2"/>
          <p:cNvSpPr>
            <a:spLocks noGrp="1"/>
          </p:cNvSpPr>
          <p:nvPr>
            <p:ph idx="1"/>
          </p:nvPr>
        </p:nvSpPr>
        <p:spPr>
          <a:xfrm>
            <a:off x="0" y="990600"/>
            <a:ext cx="12192000" cy="5105400"/>
          </a:xfrm>
        </p:spPr>
        <p:txBody>
          <a:bodyPr>
            <a:noAutofit/>
          </a:bodyPr>
          <a:lstStyle/>
          <a:p>
            <a:pPr algn="just"/>
            <a:r>
              <a:rPr lang="en-US" sz="2800" dirty="0"/>
              <a:t>3. Be consistent</a:t>
            </a:r>
          </a:p>
          <a:p>
            <a:pPr algn="just"/>
            <a:r>
              <a:rPr lang="en-US" sz="2800" dirty="0"/>
              <a:t>They have invited you back – this means they must like you, so don’t go trying to be someone you’re not. You can afford to be friendlier and a bit less formal the second time around; after all, building a rapport with your interviewer is a great way of ensuring you’re remembered.</a:t>
            </a:r>
          </a:p>
          <a:p>
            <a:pPr algn="just"/>
            <a:r>
              <a:rPr lang="en-US" sz="2800" dirty="0"/>
              <a:t>Remember, the interviewers already know that you are able to do the job. The second interview is all about ensuring you are the best choice and that you will work well with the team. Be professional, market yourself and answer questions fully while allowing your unique personality to shine through.</a:t>
            </a:r>
          </a:p>
          <a:p>
            <a:pPr algn="just"/>
            <a:r>
              <a:rPr lang="en-US" sz="2800" dirty="0"/>
              <a:t>https://www.totaljobs.com/careers-advice/interviews/difficult-interview-questions</a:t>
            </a:r>
          </a:p>
          <a:p>
            <a:pPr algn="just"/>
            <a:endParaRPr lang="en-US" sz="2800" dirty="0"/>
          </a:p>
        </p:txBody>
      </p:sp>
    </p:spTree>
    <p:extLst>
      <p:ext uri="{BB962C8B-B14F-4D97-AF65-F5344CB8AC3E}">
        <p14:creationId xmlns:p14="http://schemas.microsoft.com/office/powerpoint/2010/main" val="3193261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b="1" dirty="0"/>
              <a:t>APPLYING FOR A JOB IN PERSON.</a:t>
            </a:r>
            <a:endParaRPr lang="en-US" dirty="0"/>
          </a:p>
        </p:txBody>
      </p:sp>
      <p:sp>
        <p:nvSpPr>
          <p:cNvPr id="3" name="Content Placeholder 2"/>
          <p:cNvSpPr>
            <a:spLocks noGrp="1"/>
          </p:cNvSpPr>
          <p:nvPr>
            <p:ph idx="1"/>
          </p:nvPr>
        </p:nvSpPr>
        <p:spPr>
          <a:xfrm>
            <a:off x="0" y="1828800"/>
            <a:ext cx="12192000" cy="4267200"/>
          </a:xfrm>
        </p:spPr>
        <p:txBody>
          <a:bodyPr>
            <a:normAutofit/>
          </a:bodyPr>
          <a:lstStyle/>
          <a:p>
            <a:pPr algn="just"/>
            <a:r>
              <a:rPr lang="en-US" sz="2800" dirty="0"/>
              <a:t>Before you are appointed to a post, you will be interviewed by at least one person, and sometimes by more than one. If you are prepared for such an interview and know what to expect, it will be much easier for you, and you are likely to be more successful.</a:t>
            </a:r>
          </a:p>
          <a:p>
            <a:pPr algn="just"/>
            <a:r>
              <a:rPr lang="en-US" sz="2800" dirty="0"/>
              <a:t>Then, too, if you feel prepared for an interview, you can give your full attention to it, and you will be more at ease. Do not be overconfident, but remember that you DO have certain skills that your prospective employer has need of, and perhaps you can provide just the help that he needs.</a:t>
            </a:r>
          </a:p>
          <a:p>
            <a:endParaRPr lang="en-US" sz="2800" dirty="0"/>
          </a:p>
        </p:txBody>
      </p:sp>
    </p:spTree>
    <p:extLst>
      <p:ext uri="{BB962C8B-B14F-4D97-AF65-F5344CB8AC3E}">
        <p14:creationId xmlns:p14="http://schemas.microsoft.com/office/powerpoint/2010/main" val="195667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11811000" cy="1600200"/>
          </a:xfrm>
        </p:spPr>
        <p:txBody>
          <a:bodyPr>
            <a:normAutofit/>
          </a:bodyPr>
          <a:lstStyle/>
          <a:p>
            <a:pPr algn="ctr"/>
            <a:r>
              <a:rPr lang="en-US" sz="3600" dirty="0"/>
              <a:t>Just follow these 5 easy steps and you will stand the best chance of getting a job. </a:t>
            </a:r>
            <a:br>
              <a:rPr lang="en-US" sz="3600" dirty="0"/>
            </a:br>
            <a:endParaRPr lang="en-US" dirty="0"/>
          </a:p>
        </p:txBody>
      </p:sp>
      <p:sp>
        <p:nvSpPr>
          <p:cNvPr id="3" name="Content Placeholder 2"/>
          <p:cNvSpPr>
            <a:spLocks noGrp="1"/>
          </p:cNvSpPr>
          <p:nvPr>
            <p:ph idx="1"/>
          </p:nvPr>
        </p:nvSpPr>
        <p:spPr>
          <a:xfrm>
            <a:off x="0" y="2133600"/>
            <a:ext cx="12192000" cy="4724400"/>
          </a:xfrm>
        </p:spPr>
        <p:txBody>
          <a:bodyPr>
            <a:noAutofit/>
          </a:bodyPr>
          <a:lstStyle/>
          <a:p>
            <a:pPr algn="just"/>
            <a:r>
              <a:rPr lang="en-US" sz="2400" dirty="0"/>
              <a:t>1. </a:t>
            </a:r>
            <a:r>
              <a:rPr lang="en-US" sz="3200" dirty="0"/>
              <a:t>What type of interview is it?</a:t>
            </a:r>
          </a:p>
          <a:p>
            <a:pPr algn="just"/>
            <a:r>
              <a:rPr lang="en-US" sz="2400" dirty="0"/>
              <a:t>There are three main types of interview and when you are offered one they should tell you what to expect…</a:t>
            </a:r>
          </a:p>
          <a:p>
            <a:pPr algn="just"/>
            <a:r>
              <a:rPr lang="en-US" sz="2400" dirty="0"/>
              <a:t>a. One-to-one interview – The most common type… You are interviewed by just one person (usually the boss!) and it’s a simple question and answer session.</a:t>
            </a:r>
          </a:p>
          <a:p>
            <a:pPr algn="just"/>
            <a:r>
              <a:rPr lang="en-US" sz="2400" dirty="0"/>
              <a:t>b. Panel interview – A bit scarier… This is where you’re interviewed by more than one person at a time – expect two or more interviewers to be in the room with you.</a:t>
            </a:r>
          </a:p>
          <a:p>
            <a:pPr algn="just"/>
            <a:r>
              <a:rPr lang="en-US" sz="2400" dirty="0"/>
              <a:t>c. Competency interview – The most advanced interview type. You’ll be tested on different situations e.g. ‘tell me about a time when you showed good teamwork’.</a:t>
            </a:r>
          </a:p>
          <a:p>
            <a:pPr algn="just"/>
            <a:r>
              <a:rPr lang="en-US" sz="2400" dirty="0"/>
              <a:t>See our guide to different types of interview </a:t>
            </a:r>
          </a:p>
          <a:p>
            <a:pPr algn="just"/>
            <a:endParaRPr lang="en-US" sz="2400" dirty="0"/>
          </a:p>
        </p:txBody>
      </p:sp>
    </p:spTree>
    <p:extLst>
      <p:ext uri="{BB962C8B-B14F-4D97-AF65-F5344CB8AC3E}">
        <p14:creationId xmlns:p14="http://schemas.microsoft.com/office/powerpoint/2010/main" val="1981050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106" y="31376"/>
            <a:ext cx="9144000" cy="45719"/>
          </a:xfrm>
        </p:spPr>
        <p:txBody>
          <a:bodyPr>
            <a:normAutofit fontScale="90000"/>
          </a:bodyPr>
          <a:lstStyle/>
          <a:p>
            <a:endParaRPr lang="en-US" dirty="0"/>
          </a:p>
        </p:txBody>
      </p:sp>
      <p:sp>
        <p:nvSpPr>
          <p:cNvPr id="3" name="Content Placeholder 2"/>
          <p:cNvSpPr>
            <a:spLocks noGrp="1"/>
          </p:cNvSpPr>
          <p:nvPr>
            <p:ph idx="1"/>
          </p:nvPr>
        </p:nvSpPr>
        <p:spPr>
          <a:xfrm>
            <a:off x="0" y="228600"/>
            <a:ext cx="12192000" cy="6629400"/>
          </a:xfrm>
        </p:spPr>
        <p:txBody>
          <a:bodyPr>
            <a:normAutofit/>
          </a:bodyPr>
          <a:lstStyle/>
          <a:p>
            <a:pPr algn="just"/>
            <a:r>
              <a:rPr lang="en-US" sz="2800" dirty="0" smtClean="0"/>
              <a:t>2</a:t>
            </a:r>
            <a:r>
              <a:rPr lang="en-US" sz="3200" dirty="0" smtClean="0"/>
              <a:t>. What </a:t>
            </a:r>
            <a:r>
              <a:rPr lang="en-US" sz="3200" dirty="0"/>
              <a:t>should I wear?</a:t>
            </a:r>
          </a:p>
          <a:p>
            <a:pPr algn="just"/>
            <a:r>
              <a:rPr lang="en-US" sz="2800" dirty="0"/>
              <a:t>It may sound silly but you must plan your interview outfit. You don’t necessarily have to wear a suit, depending on what job you’re going for, but you should follow a few simple dress code rules (see below)…</a:t>
            </a:r>
          </a:p>
          <a:p>
            <a:pPr algn="just"/>
            <a:r>
              <a:rPr lang="en-US" sz="2800" dirty="0"/>
              <a:t>Interview dress code rules </a:t>
            </a:r>
          </a:p>
          <a:p>
            <a:pPr algn="just"/>
            <a:r>
              <a:rPr lang="en-US" sz="2800" dirty="0"/>
              <a:t>3. </a:t>
            </a:r>
            <a:r>
              <a:rPr lang="en-US" sz="3200" dirty="0"/>
              <a:t>Practice these interview questions</a:t>
            </a:r>
          </a:p>
          <a:p>
            <a:pPr algn="just"/>
            <a:r>
              <a:rPr lang="en-US" sz="2800" dirty="0"/>
              <a:t>YOU MUST PRACTICE INTERVIEW QUESTIONS! OK, that was a bit dramatic, but this is where many people mess up. By just spending a little bit of time looking at common interview questions and answers you can really improve your chances of getting the job…</a:t>
            </a:r>
          </a:p>
          <a:p>
            <a:pPr algn="just"/>
            <a:endParaRPr lang="en-US" sz="2800" dirty="0"/>
          </a:p>
        </p:txBody>
      </p:sp>
    </p:spTree>
    <p:extLst>
      <p:ext uri="{BB962C8B-B14F-4D97-AF65-F5344CB8AC3E}">
        <p14:creationId xmlns:p14="http://schemas.microsoft.com/office/powerpoint/2010/main" val="4067648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6894"/>
            <a:ext cx="9144000" cy="45719"/>
          </a:xfrm>
        </p:spPr>
        <p:txBody>
          <a:bodyPr>
            <a:normAutofit fontScale="90000"/>
          </a:bodyPr>
          <a:lstStyle/>
          <a:p>
            <a:endParaRPr lang="en-US" dirty="0"/>
          </a:p>
        </p:txBody>
      </p:sp>
      <p:sp>
        <p:nvSpPr>
          <p:cNvPr id="3" name="Content Placeholder 2"/>
          <p:cNvSpPr>
            <a:spLocks noGrp="1"/>
          </p:cNvSpPr>
          <p:nvPr>
            <p:ph idx="1"/>
          </p:nvPr>
        </p:nvSpPr>
        <p:spPr>
          <a:xfrm>
            <a:off x="0" y="533400"/>
            <a:ext cx="12192000" cy="6172200"/>
          </a:xfrm>
        </p:spPr>
        <p:txBody>
          <a:bodyPr>
            <a:normAutofit/>
          </a:bodyPr>
          <a:lstStyle/>
          <a:p>
            <a:pPr algn="just"/>
            <a:r>
              <a:rPr lang="en-US" sz="2800" dirty="0"/>
              <a:t>4. Body language in the interview</a:t>
            </a:r>
          </a:p>
          <a:p>
            <a:pPr algn="just"/>
            <a:r>
              <a:rPr lang="en-US" sz="2800" dirty="0"/>
              <a:t>It may sound weird but body language has a big part to play in your job interview. For example, if you sit slouched in your chair with your arms crossed you could come across badly, even if your answers are good…</a:t>
            </a:r>
          </a:p>
          <a:p>
            <a:pPr algn="just"/>
            <a:r>
              <a:rPr lang="en-US" sz="2800" dirty="0"/>
              <a:t>Good interview body language	</a:t>
            </a:r>
          </a:p>
          <a:p>
            <a:pPr algn="just"/>
            <a:r>
              <a:rPr lang="en-US" sz="2800" dirty="0"/>
              <a:t>5. Don’t forget to ask your own questions</a:t>
            </a:r>
          </a:p>
          <a:p>
            <a:pPr algn="just"/>
            <a:r>
              <a:rPr lang="en-US" sz="2800" dirty="0"/>
              <a:t>At the end of almost every interview, the interviewer will say to you ‘do you have any questions for me?’ If you shrug your shoulders and get tongue-tied then you can look uninterested. Go in with a few interview questions of your own prepared, instead.    Further explain other aspects of your resume.</a:t>
            </a:r>
          </a:p>
          <a:p>
            <a:pPr algn="just"/>
            <a:endParaRPr lang="en-US" sz="2800" dirty="0"/>
          </a:p>
        </p:txBody>
      </p:sp>
    </p:spTree>
    <p:extLst>
      <p:ext uri="{BB962C8B-B14F-4D97-AF65-F5344CB8AC3E}">
        <p14:creationId xmlns:p14="http://schemas.microsoft.com/office/powerpoint/2010/main" val="417473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9144000" cy="1295400"/>
          </a:xfrm>
        </p:spPr>
        <p:txBody>
          <a:bodyPr>
            <a:normAutofit fontScale="90000"/>
          </a:bodyPr>
          <a:lstStyle/>
          <a:p>
            <a:r>
              <a:rPr lang="en-US" dirty="0"/>
              <a:t>It will help you to keep in mind the following points as you prepare for an interview:</a:t>
            </a:r>
          </a:p>
        </p:txBody>
      </p:sp>
      <p:sp>
        <p:nvSpPr>
          <p:cNvPr id="3" name="Content Placeholder 2"/>
          <p:cNvSpPr>
            <a:spLocks noGrp="1"/>
          </p:cNvSpPr>
          <p:nvPr>
            <p:ph idx="1"/>
          </p:nvPr>
        </p:nvSpPr>
        <p:spPr>
          <a:xfrm>
            <a:off x="0" y="1600200"/>
            <a:ext cx="12192000" cy="4800600"/>
          </a:xfrm>
        </p:spPr>
        <p:txBody>
          <a:bodyPr>
            <a:noAutofit/>
          </a:bodyPr>
          <a:lstStyle/>
          <a:p>
            <a:pPr lvl="0"/>
            <a:r>
              <a:rPr lang="en-US" sz="2800" dirty="0"/>
              <a:t>Pay special attention to your personal appearance. Dress neatly and conservatively. If you are a boy, wear a suit or a jacket and slacks, a white shirt and a tie, and dark-</a:t>
            </a:r>
            <a:r>
              <a:rPr lang="en-US" sz="2800" dirty="0" err="1"/>
              <a:t>coloured</a:t>
            </a:r>
            <a:r>
              <a:rPr lang="en-US" sz="2800" dirty="0"/>
              <a:t> socks. If you are a girl, wear something tailored and neat, also use discretion in hair style and good taste in applying make-up.</a:t>
            </a:r>
          </a:p>
          <a:p>
            <a:pPr lvl="0"/>
            <a:r>
              <a:rPr lang="en-US" sz="2800" dirty="0"/>
              <a:t>Be on time for your appointment.</a:t>
            </a:r>
          </a:p>
          <a:p>
            <a:pPr lvl="0"/>
            <a:r>
              <a:rPr lang="en-US" sz="2800" dirty="0"/>
              <a:t>Wait to sit down until you are asked to.</a:t>
            </a:r>
          </a:p>
          <a:p>
            <a:pPr lvl="0"/>
            <a:r>
              <a:rPr lang="en-US" sz="2800" dirty="0"/>
              <a:t>Be careful of your posture. Look alert. Do not lounge in your chair or slouch when you walk.</a:t>
            </a:r>
          </a:p>
          <a:p>
            <a:pPr lvl="0"/>
            <a:r>
              <a:rPr lang="en-US" sz="2800" dirty="0"/>
              <a:t>Be courteous, attentive, and pleasant. Look at the interviewer, but do not stare at him.</a:t>
            </a:r>
          </a:p>
          <a:p>
            <a:endParaRPr lang="en-US" sz="2800" dirty="0"/>
          </a:p>
        </p:txBody>
      </p:sp>
    </p:spTree>
    <p:extLst>
      <p:ext uri="{BB962C8B-B14F-4D97-AF65-F5344CB8AC3E}">
        <p14:creationId xmlns:p14="http://schemas.microsoft.com/office/powerpoint/2010/main" val="1315242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106" y="0"/>
            <a:ext cx="9144000" cy="45719"/>
          </a:xfrm>
        </p:spPr>
        <p:txBody>
          <a:bodyPr>
            <a:normAutofit fontScale="90000"/>
          </a:bodyPr>
          <a:lstStyle/>
          <a:p>
            <a:endParaRPr lang="en-US" dirty="0"/>
          </a:p>
        </p:txBody>
      </p:sp>
      <p:sp>
        <p:nvSpPr>
          <p:cNvPr id="3" name="Content Placeholder 2"/>
          <p:cNvSpPr>
            <a:spLocks noGrp="1"/>
          </p:cNvSpPr>
          <p:nvPr>
            <p:ph idx="1"/>
          </p:nvPr>
        </p:nvSpPr>
        <p:spPr>
          <a:xfrm>
            <a:off x="0" y="152400"/>
            <a:ext cx="12192000" cy="7010400"/>
          </a:xfrm>
        </p:spPr>
        <p:txBody>
          <a:bodyPr>
            <a:noAutofit/>
          </a:bodyPr>
          <a:lstStyle/>
          <a:p>
            <a:pPr lvl="0"/>
            <a:r>
              <a:rPr lang="en-US" sz="2800" dirty="0"/>
              <a:t>Speak distinctly and in a pleasant, low-pitched voice.</a:t>
            </a:r>
          </a:p>
          <a:p>
            <a:pPr lvl="0" algn="just"/>
            <a:r>
              <a:rPr lang="en-US" sz="2800" dirty="0"/>
              <a:t>Anticipate some questions that you may be asked, and have factual answers ready. Take a copy of your Personal Data Sheet with you, or have some notes handy.</a:t>
            </a:r>
          </a:p>
          <a:p>
            <a:pPr lvl="0"/>
            <a:r>
              <a:rPr lang="en-US" sz="2800" dirty="0"/>
              <a:t>Know the requirements for the job you are applying for and something about the company.</a:t>
            </a:r>
          </a:p>
          <a:p>
            <a:pPr lvl="0" algn="just"/>
            <a:r>
              <a:rPr lang="en-US" sz="2800" dirty="0"/>
              <a:t>Show purposive </a:t>
            </a:r>
            <a:r>
              <a:rPr lang="en-US" sz="2800" dirty="0" err="1"/>
              <a:t>behaviour</a:t>
            </a:r>
            <a:r>
              <a:rPr lang="en-US" sz="2800" dirty="0"/>
              <a:t> by being able to tell why you have made certain plans and why this job will fit in with your plans. Show a willingness to do all that the job asks.</a:t>
            </a:r>
          </a:p>
          <a:p>
            <a:pPr lvl="0"/>
            <a:r>
              <a:rPr lang="en-US" sz="2800" dirty="0"/>
              <a:t>Answer questions briefly but fully enough to be accurate.</a:t>
            </a:r>
          </a:p>
          <a:p>
            <a:pPr lvl="0"/>
            <a:r>
              <a:rPr lang="en-US" sz="2800" dirty="0"/>
              <a:t>Be confident about your ability, but be scrupulously honest about the importance of the jobs you have held. Do not brag or exaggerate.</a:t>
            </a:r>
          </a:p>
          <a:p>
            <a:pPr lvl="0"/>
            <a:r>
              <a:rPr lang="en-US" sz="2800" dirty="0"/>
              <a:t>Do not try to “steer” or prolong the conversation. Be alert for signs that the interview is over.</a:t>
            </a:r>
          </a:p>
        </p:txBody>
      </p:sp>
    </p:spTree>
    <p:extLst>
      <p:ext uri="{BB962C8B-B14F-4D97-AF65-F5344CB8AC3E}">
        <p14:creationId xmlns:p14="http://schemas.microsoft.com/office/powerpoint/2010/main" val="14780533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 Computer 16x9">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2901026.potx" id="{468775DC-C458-452B-B494-CBFA066AAFA0}" vid="{10EEBE7C-0769-4F35-B6EB-5940E3BEB5F4}"/>
    </a:ext>
  </a:extLst>
</a:theme>
</file>

<file path=ppt/theme/theme2.xml><?xml version="1.0" encoding="utf-8"?>
<a:theme xmlns:a="http://schemas.openxmlformats.org/drawingml/2006/main" name="Office Them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echComputer">
      <a:dk1>
        <a:srgbClr val="000000"/>
      </a:dk1>
      <a:lt1>
        <a:sysClr val="window" lastClr="FFFFFF"/>
      </a:lt1>
      <a:dk2>
        <a:srgbClr val="4D4D4D"/>
      </a:dk2>
      <a:lt2>
        <a:srgbClr val="DDDDDD"/>
      </a:lt2>
      <a:accent1>
        <a:srgbClr val="92D050"/>
      </a:accent1>
      <a:accent2>
        <a:srgbClr val="F7C331"/>
      </a:accent2>
      <a:accent3>
        <a:srgbClr val="47B8C7"/>
      </a:accent3>
      <a:accent4>
        <a:srgbClr val="B074BA"/>
      </a:accent4>
      <a:accent5>
        <a:srgbClr val="F34D47"/>
      </a:accent5>
      <a:accent6>
        <a:srgbClr val="FA8F30"/>
      </a:accent6>
      <a:hlink>
        <a:srgbClr val="47B8C7"/>
      </a:hlink>
      <a:folHlink>
        <a:srgbClr val="969696"/>
      </a:folHlink>
    </a:clrScheme>
    <a:fontScheme name="Consolas-Candara">
      <a:majorFont>
        <a:latin typeface="Consolas"/>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1566889</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2012-05-23T08:44:00+00:00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TP102901017</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836753</LocLastLocAttemptVersionLookup>
    <IsSearchable xmlns="4873beb7-5857-4685-be1f-d57550cc96cc">true</IsSearchable>
    <TemplateTemplateType xmlns="4873beb7-5857-4685-be1f-d57550cc96cc">PowerPoint Design Template</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APAuthor xmlns="4873beb7-5857-4685-be1f-d57550cc96cc">
      <UserInfo>
        <DisplayName>REDMOND\v-anij</DisplayName>
        <AccountId>2469</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LocMarketGroupTiers2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4098515-0C12-46CF-BC7C-69B4A13CD5FA}">
  <ds:schemaRefs>
    <ds:schemaRef ds:uri="4873beb7-5857-4685-be1f-d57550cc96cc"/>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0B5C6E15-39DC-470B-9445-F754B94580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6CFF6F-D9AA-4BC0-911A-0A13567719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technology circuit board design presentation (widescreen)</Template>
  <TotalTime>33</TotalTime>
  <Words>3230</Words>
  <Application>Microsoft Office PowerPoint</Application>
  <PresentationFormat>Widescreen</PresentationFormat>
  <Paragraphs>154</Paragraphs>
  <Slides>37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Candara</vt:lpstr>
      <vt:lpstr>Consolas</vt:lpstr>
      <vt:lpstr>Tech Computer 16x9</vt:lpstr>
      <vt:lpstr>JOB INTERVIEW</vt:lpstr>
      <vt:lpstr>JOB INTERVIEW </vt:lpstr>
      <vt:lpstr>JOB INTERVIEW</vt:lpstr>
      <vt:lpstr>APPLYING FOR A JOB IN PERSON.</vt:lpstr>
      <vt:lpstr>Just follow these 5 easy steps and you will stand the best chance of getting a job.  </vt:lpstr>
      <vt:lpstr>PowerPoint Presentation</vt:lpstr>
      <vt:lpstr>PowerPoint Presentation</vt:lpstr>
      <vt:lpstr>It will help you to keep in mind the following points as you prepare for an interview:</vt:lpstr>
      <vt:lpstr>PowerPoint Presentation</vt:lpstr>
      <vt:lpstr>RATING SHEET FOR INTERVIEW. </vt:lpstr>
      <vt:lpstr>RATING SHEET FOR INTERVIEW </vt:lpstr>
      <vt:lpstr>PowerPoint Presentation</vt:lpstr>
      <vt:lpstr>PowerPoint Presentation</vt:lpstr>
      <vt:lpstr>PowerPoint Presentation</vt:lpstr>
      <vt:lpstr>Before beginning to fill out an application blank, please pay attention to the following matters: </vt:lpstr>
      <vt:lpstr>The questions </vt:lpstr>
      <vt:lpstr>Common interview questions </vt:lpstr>
      <vt:lpstr>Difficult interview questions</vt:lpstr>
      <vt:lpstr>So, tell us about yourself </vt:lpstr>
      <vt:lpstr>Why do you want THIS job? </vt:lpstr>
      <vt:lpstr>What did you dislike about your last job? </vt:lpstr>
      <vt:lpstr>How do you respond to criticism?</vt:lpstr>
      <vt:lpstr>What are you most proud of in your working life? </vt:lpstr>
      <vt:lpstr>What are your weaknesses? </vt:lpstr>
      <vt:lpstr>How do you respond to stress and pressure?</vt:lpstr>
      <vt:lpstr>Why you? </vt:lpstr>
      <vt:lpstr>Interview questions about you</vt:lpstr>
      <vt:lpstr>Interview questions about your work experience and knowledge </vt:lpstr>
      <vt:lpstr>How to market yourself Selling yourself effectively </vt:lpstr>
      <vt:lpstr>Promotion and marketing</vt:lpstr>
      <vt:lpstr> Questions, questions </vt:lpstr>
      <vt:lpstr> What are you trying to achieve? </vt:lpstr>
      <vt:lpstr>PowerPoint Presentation</vt:lpstr>
      <vt:lpstr>Who’s your audience? </vt:lpstr>
      <vt:lpstr>PowerPoint Presentation</vt:lpstr>
      <vt:lpstr> How can you be more proactive?</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meiyanti nurchaerani</dc:creator>
  <cp:lastModifiedBy>meiyanti nurchaerani</cp:lastModifiedBy>
  <cp:revision>5</cp:revision>
  <dcterms:created xsi:type="dcterms:W3CDTF">2018-08-12T07:21:41Z</dcterms:created>
  <dcterms:modified xsi:type="dcterms:W3CDTF">2018-08-12T07:55:31Z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0x0101006EDDDB5EE6D98C44930B742096920B300400F5B6D36B3EF94B4E9A635CDF2A18F5B8</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