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1" r:id="rId2"/>
    <p:sldId id="283" r:id="rId3"/>
    <p:sldId id="288" r:id="rId4"/>
    <p:sldId id="287" r:id="rId5"/>
    <p:sldId id="285" r:id="rId6"/>
    <p:sldId id="286" r:id="rId7"/>
    <p:sldId id="289" r:id="rId8"/>
    <p:sldId id="291" r:id="rId9"/>
    <p:sldId id="290" r:id="rId10"/>
    <p:sldId id="315" r:id="rId11"/>
    <p:sldId id="324" r:id="rId12"/>
    <p:sldId id="321" r:id="rId13"/>
    <p:sldId id="293" r:id="rId14"/>
    <p:sldId id="317" r:id="rId15"/>
    <p:sldId id="294" r:id="rId16"/>
    <p:sldId id="292" r:id="rId17"/>
    <p:sldId id="296" r:id="rId18"/>
    <p:sldId id="295" r:id="rId19"/>
    <p:sldId id="297" r:id="rId20"/>
    <p:sldId id="305" r:id="rId21"/>
    <p:sldId id="298" r:id="rId22"/>
    <p:sldId id="301" r:id="rId23"/>
    <p:sldId id="300" r:id="rId24"/>
    <p:sldId id="306" r:id="rId25"/>
    <p:sldId id="304" r:id="rId26"/>
    <p:sldId id="302" r:id="rId27"/>
    <p:sldId id="307" r:id="rId28"/>
    <p:sldId id="308" r:id="rId29"/>
    <p:sldId id="309" r:id="rId30"/>
    <p:sldId id="310" r:id="rId31"/>
    <p:sldId id="311" r:id="rId32"/>
    <p:sldId id="313" r:id="rId33"/>
    <p:sldId id="316" r:id="rId34"/>
    <p:sldId id="318" r:id="rId35"/>
    <p:sldId id="319" r:id="rId36"/>
    <p:sldId id="320" r:id="rId37"/>
    <p:sldId id="28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92784"/>
  </p:normalViewPr>
  <p:slideViewPr>
    <p:cSldViewPr>
      <p:cViewPr>
        <p:scale>
          <a:sx n="123" d="100"/>
          <a:sy n="123" d="100"/>
        </p:scale>
        <p:origin x="-416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AFD35F-2314-D740-B593-08A4CF9E16D6}" type="doc">
      <dgm:prSet loTypeId="urn:microsoft.com/office/officeart/2009/layout/Reverse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7ADBDF-624E-3A44-AB83-FCF0DB2781B7}">
      <dgm:prSet phldrT="[Text]"/>
      <dgm:spPr/>
      <dgm:t>
        <a:bodyPr/>
        <a:lstStyle/>
        <a:p>
          <a:endParaRPr lang="en-US" sz="1600" dirty="0"/>
        </a:p>
      </dgm:t>
    </dgm:pt>
    <dgm:pt modelId="{5128C116-CCE2-A747-B377-C2309DB72BA2}" type="parTrans" cxnId="{8304290D-E6A8-1042-A9C8-2DF2128EC75F}">
      <dgm:prSet/>
      <dgm:spPr/>
      <dgm:t>
        <a:bodyPr/>
        <a:lstStyle/>
        <a:p>
          <a:endParaRPr lang="en-US"/>
        </a:p>
      </dgm:t>
    </dgm:pt>
    <dgm:pt modelId="{2BF0FB5F-5D6A-9947-846F-82923C4B3F5B}" type="sibTrans" cxnId="{8304290D-E6A8-1042-A9C8-2DF2128EC75F}">
      <dgm:prSet/>
      <dgm:spPr/>
      <dgm:t>
        <a:bodyPr/>
        <a:lstStyle/>
        <a:p>
          <a:endParaRPr lang="en-US"/>
        </a:p>
      </dgm:t>
    </dgm:pt>
    <dgm:pt modelId="{56A20E82-338C-C944-A234-699194342E05}">
      <dgm:prSet phldrT="[Text]" phldr="1"/>
      <dgm:spPr/>
      <dgm:t>
        <a:bodyPr/>
        <a:lstStyle/>
        <a:p>
          <a:endParaRPr lang="en-US"/>
        </a:p>
      </dgm:t>
    </dgm:pt>
    <dgm:pt modelId="{D15E66E1-19A9-5747-A29C-06AD0E58CD8F}" type="parTrans" cxnId="{ABACE31D-DE4D-AC47-8CDB-5FC9188712C4}">
      <dgm:prSet/>
      <dgm:spPr/>
      <dgm:t>
        <a:bodyPr/>
        <a:lstStyle/>
        <a:p>
          <a:endParaRPr lang="en-US"/>
        </a:p>
      </dgm:t>
    </dgm:pt>
    <dgm:pt modelId="{8C9977D2-7B73-DA41-95D4-ED7C856C3A2B}" type="sibTrans" cxnId="{ABACE31D-DE4D-AC47-8CDB-5FC9188712C4}">
      <dgm:prSet/>
      <dgm:spPr/>
      <dgm:t>
        <a:bodyPr/>
        <a:lstStyle/>
        <a:p>
          <a:endParaRPr lang="en-US"/>
        </a:p>
      </dgm:t>
    </dgm:pt>
    <dgm:pt modelId="{F0C06BBF-BFED-9D45-B9A8-ACEBB3B91037}">
      <dgm:prSet/>
      <dgm:spPr/>
      <dgm:t>
        <a:bodyPr/>
        <a:lstStyle/>
        <a:p>
          <a:r>
            <a:rPr lang="en-US" dirty="0" err="1" smtClean="0"/>
            <a:t>Pembuatan</a:t>
          </a:r>
          <a:r>
            <a:rPr lang="en-US" dirty="0" smtClean="0"/>
            <a:t> </a:t>
          </a:r>
          <a:r>
            <a:rPr lang="en-US" dirty="0" err="1" smtClean="0"/>
            <a:t>sediaan</a:t>
          </a:r>
          <a:r>
            <a:rPr lang="en-US" dirty="0" smtClean="0"/>
            <a:t> solid, semi solid,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larutan</a:t>
          </a:r>
          <a:r>
            <a:rPr lang="en-US" dirty="0" smtClean="0"/>
            <a:t> </a:t>
          </a:r>
          <a:r>
            <a:rPr lang="en-US" dirty="0" err="1" smtClean="0"/>
            <a:t>memerlukan</a:t>
          </a:r>
          <a:r>
            <a:rPr lang="en-US" dirty="0" smtClean="0"/>
            <a:t> </a:t>
          </a:r>
          <a:r>
            <a:rPr lang="en-US" dirty="0" err="1" smtClean="0"/>
            <a:t>pengetahuan</a:t>
          </a:r>
          <a:r>
            <a:rPr lang="en-US" dirty="0" smtClean="0"/>
            <a:t> </a:t>
          </a:r>
          <a:r>
            <a:rPr lang="en-US" dirty="0" err="1" smtClean="0"/>
            <a:t>dasar</a:t>
          </a:r>
          <a:r>
            <a:rPr lang="en-US" dirty="0" smtClean="0"/>
            <a:t> </a:t>
          </a:r>
          <a:r>
            <a:rPr lang="en-US" dirty="0" err="1" smtClean="0"/>
            <a:t>fisika</a:t>
          </a:r>
          <a:r>
            <a:rPr lang="en-US" dirty="0" smtClean="0"/>
            <a:t> agar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nantinya</a:t>
          </a:r>
          <a:r>
            <a:rPr lang="en-US" dirty="0" smtClean="0"/>
            <a:t> </a:t>
          </a:r>
          <a:r>
            <a:rPr lang="en-US" dirty="0" err="1" smtClean="0"/>
            <a:t>diterapkan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baik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benar</a:t>
          </a:r>
          <a:r>
            <a:rPr lang="en-US" dirty="0" smtClean="0"/>
            <a:t>. </a:t>
          </a:r>
          <a:endParaRPr lang="en-US" dirty="0"/>
        </a:p>
      </dgm:t>
    </dgm:pt>
    <dgm:pt modelId="{A6259A13-B8DA-6F43-B954-345C8E9AB2DA}" type="parTrans" cxnId="{56E07064-B525-A04E-BFB5-DBC5F694FE41}">
      <dgm:prSet/>
      <dgm:spPr/>
      <dgm:t>
        <a:bodyPr/>
        <a:lstStyle/>
        <a:p>
          <a:endParaRPr lang="en-US"/>
        </a:p>
      </dgm:t>
    </dgm:pt>
    <dgm:pt modelId="{15F2074C-0F8E-344B-AF95-0DF84F20443C}" type="sibTrans" cxnId="{56E07064-B525-A04E-BFB5-DBC5F694FE41}">
      <dgm:prSet/>
      <dgm:spPr/>
      <dgm:t>
        <a:bodyPr/>
        <a:lstStyle/>
        <a:p>
          <a:endParaRPr lang="en-US"/>
        </a:p>
      </dgm:t>
    </dgm:pt>
    <dgm:pt modelId="{8B4C429B-374C-9943-927D-A4258BDFD77A}">
      <dgm:prSet custT="1"/>
      <dgm:spPr/>
      <dgm:t>
        <a:bodyPr/>
        <a:lstStyle/>
        <a:p>
          <a:r>
            <a:rPr lang="en-US" sz="1800" dirty="0" smtClean="0"/>
            <a:t>SALAH SATUNYA  </a:t>
          </a:r>
          <a:r>
            <a:rPr lang="en-US" sz="1800" dirty="0" err="1" smtClean="0"/>
            <a:t>adalah</a:t>
          </a:r>
          <a:r>
            <a:rPr lang="en-US" sz="1800" dirty="0" smtClean="0"/>
            <a:t> </a:t>
          </a:r>
          <a:r>
            <a:rPr lang="en-US" sz="1800" dirty="0" err="1" smtClean="0"/>
            <a:t>tentang</a:t>
          </a:r>
          <a:r>
            <a:rPr lang="en-US" sz="1800" dirty="0" smtClean="0"/>
            <a:t> </a:t>
          </a:r>
          <a:r>
            <a:rPr lang="en-US" sz="1800" dirty="0" err="1" smtClean="0"/>
            <a:t>ukuran</a:t>
          </a:r>
          <a:r>
            <a:rPr lang="en-US" sz="1800" dirty="0" smtClean="0"/>
            <a:t> </a:t>
          </a:r>
          <a:r>
            <a:rPr lang="en-US" sz="1800" dirty="0" err="1" smtClean="0"/>
            <a:t>partikel</a:t>
          </a:r>
          <a:r>
            <a:rPr lang="en-US" sz="1800" dirty="0" smtClean="0"/>
            <a:t> (</a:t>
          </a:r>
          <a:r>
            <a:rPr lang="en-US" sz="1800" dirty="0" err="1" smtClean="0"/>
            <a:t>ilmu</a:t>
          </a:r>
          <a:r>
            <a:rPr lang="en-US" sz="1800" dirty="0" smtClean="0"/>
            <a:t> </a:t>
          </a:r>
          <a:r>
            <a:rPr lang="en-US" sz="1800" dirty="0" err="1" smtClean="0"/>
            <a:t>mikromeritik</a:t>
          </a:r>
          <a:r>
            <a:rPr lang="en-US" sz="1800" dirty="0" smtClean="0"/>
            <a:t>). </a:t>
          </a:r>
          <a:r>
            <a:rPr lang="en-US" sz="1800" dirty="0" err="1" smtClean="0"/>
            <a:t>Kedua</a:t>
          </a:r>
          <a:endParaRPr lang="en-US" sz="1800" dirty="0"/>
        </a:p>
      </dgm:t>
    </dgm:pt>
    <dgm:pt modelId="{95EAD10D-5BEB-BF4F-9959-19F734C6EB3E}" type="parTrans" cxnId="{A04D6A8F-F746-CB42-A64A-7F4FE2F07246}">
      <dgm:prSet/>
      <dgm:spPr/>
      <dgm:t>
        <a:bodyPr/>
        <a:lstStyle/>
        <a:p>
          <a:endParaRPr lang="en-US"/>
        </a:p>
      </dgm:t>
    </dgm:pt>
    <dgm:pt modelId="{86EB1C04-DA0D-7A4F-82E0-9A4C48899CA7}" type="sibTrans" cxnId="{A04D6A8F-F746-CB42-A64A-7F4FE2F07246}">
      <dgm:prSet/>
      <dgm:spPr/>
      <dgm:t>
        <a:bodyPr/>
        <a:lstStyle/>
        <a:p>
          <a:endParaRPr lang="en-US"/>
        </a:p>
      </dgm:t>
    </dgm:pt>
    <dgm:pt modelId="{3C585BCB-5412-5E4E-9A09-00D3E056A935}">
      <dgm:prSet/>
      <dgm:spPr/>
      <dgm:t>
        <a:bodyPr/>
        <a:lstStyle/>
        <a:p>
          <a:endParaRPr lang="en-US"/>
        </a:p>
      </dgm:t>
    </dgm:pt>
    <dgm:pt modelId="{249F3C8A-17ED-644B-A149-52ECEBC8634E}" type="parTrans" cxnId="{57351DEC-D83E-4243-9911-A442128220E1}">
      <dgm:prSet/>
      <dgm:spPr/>
      <dgm:t>
        <a:bodyPr/>
        <a:lstStyle/>
        <a:p>
          <a:endParaRPr lang="en-US"/>
        </a:p>
      </dgm:t>
    </dgm:pt>
    <dgm:pt modelId="{3E8173FA-C497-6B4F-81E6-479B9F35E62F}" type="sibTrans" cxnId="{57351DEC-D83E-4243-9911-A442128220E1}">
      <dgm:prSet/>
      <dgm:spPr/>
      <dgm:t>
        <a:bodyPr/>
        <a:lstStyle/>
        <a:p>
          <a:endParaRPr lang="en-US"/>
        </a:p>
      </dgm:t>
    </dgm:pt>
    <dgm:pt modelId="{6D7BCE48-2A72-A147-8B20-D94B26B8AACC}">
      <dgm:prSet/>
      <dgm:spPr/>
      <dgm:t>
        <a:bodyPr/>
        <a:lstStyle/>
        <a:p>
          <a:endParaRPr lang="en-US"/>
        </a:p>
      </dgm:t>
    </dgm:pt>
    <dgm:pt modelId="{E76B2B74-02E5-3142-93A9-6AA1169AB8C1}" type="parTrans" cxnId="{E7E9F5A8-3C9C-E84E-81E3-BB18CD2793AE}">
      <dgm:prSet/>
      <dgm:spPr/>
      <dgm:t>
        <a:bodyPr/>
        <a:lstStyle/>
        <a:p>
          <a:endParaRPr lang="en-US"/>
        </a:p>
      </dgm:t>
    </dgm:pt>
    <dgm:pt modelId="{562BE275-ACB1-1C47-B8AC-4ADD947E2281}" type="sibTrans" cxnId="{E7E9F5A8-3C9C-E84E-81E3-BB18CD2793AE}">
      <dgm:prSet/>
      <dgm:spPr/>
      <dgm:t>
        <a:bodyPr/>
        <a:lstStyle/>
        <a:p>
          <a:endParaRPr lang="en-US"/>
        </a:p>
      </dgm:t>
    </dgm:pt>
    <dgm:pt modelId="{400B109D-C559-1441-8C11-4C415042054B}">
      <dgm:prSet/>
      <dgm:spPr/>
      <dgm:t>
        <a:bodyPr/>
        <a:lstStyle/>
        <a:p>
          <a:endParaRPr lang="en-US"/>
        </a:p>
      </dgm:t>
    </dgm:pt>
    <dgm:pt modelId="{8E2DCC63-252D-D34C-AFB0-24A52D0A12D5}" type="parTrans" cxnId="{4397BEDC-9CA1-9A45-B84E-F709D428FC8F}">
      <dgm:prSet/>
      <dgm:spPr/>
      <dgm:t>
        <a:bodyPr/>
        <a:lstStyle/>
        <a:p>
          <a:endParaRPr lang="en-US"/>
        </a:p>
      </dgm:t>
    </dgm:pt>
    <dgm:pt modelId="{3E0329FE-9B65-A641-B77A-76A9E1767C95}" type="sibTrans" cxnId="{4397BEDC-9CA1-9A45-B84E-F709D428FC8F}">
      <dgm:prSet/>
      <dgm:spPr/>
      <dgm:t>
        <a:bodyPr/>
        <a:lstStyle/>
        <a:p>
          <a:endParaRPr lang="en-US"/>
        </a:p>
      </dgm:t>
    </dgm:pt>
    <dgm:pt modelId="{80026B2A-F977-3A4E-A274-19E046D42ED3}" type="pres">
      <dgm:prSet presAssocID="{E7AFD35F-2314-D740-B593-08A4CF9E16D6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E109E29-0946-6A4C-A295-263EC38D94BB}" type="pres">
      <dgm:prSet presAssocID="{E7AFD35F-2314-D740-B593-08A4CF9E16D6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F75D68-1CD5-4F47-A42D-832F8EB47C0B}" type="pres">
      <dgm:prSet presAssocID="{E7AFD35F-2314-D740-B593-08A4CF9E16D6}" presName="LeftNode" presStyleLbl="bgImgPlace1" presStyleIdx="0" presStyleCnt="2" custScaleX="97938" custLinFactNeighborX="2018" custLinFactNeighborY="-10167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8C55B246-9E99-FA44-AD63-452DDB170BF4}" type="pres">
      <dgm:prSet presAssocID="{E7AFD35F-2314-D740-B593-08A4CF9E16D6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95670-6C17-C246-8EE6-5930BE94664D}" type="pres">
      <dgm:prSet presAssocID="{E7AFD35F-2314-D740-B593-08A4CF9E16D6}" presName="RightNode" presStyleLbl="bgImgPlace1" presStyleIdx="1" presStyleCnt="2" custScaleY="12033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7B4FDE1-5F3C-1C40-AB7A-EDD0B4734089}" type="pres">
      <dgm:prSet presAssocID="{E7AFD35F-2314-D740-B593-08A4CF9E16D6}" presName="TopArrow" presStyleLbl="node1" presStyleIdx="0" presStyleCnt="2" custLinFactNeighborX="503" custLinFactNeighborY="-20133"/>
      <dgm:spPr/>
    </dgm:pt>
    <dgm:pt modelId="{7EE8406A-82F2-C245-9668-B7A43337FF47}" type="pres">
      <dgm:prSet presAssocID="{E7AFD35F-2314-D740-B593-08A4CF9E16D6}" presName="BottomArrow" presStyleLbl="node1" presStyleIdx="1" presStyleCnt="2" custScaleY="73987"/>
      <dgm:spPr/>
    </dgm:pt>
  </dgm:ptLst>
  <dgm:cxnLst>
    <dgm:cxn modelId="{849C541C-1289-4B48-853A-6A3E93C45E22}" type="presOf" srcId="{E7AFD35F-2314-D740-B593-08A4CF9E16D6}" destId="{80026B2A-F977-3A4E-A274-19E046D42ED3}" srcOrd="0" destOrd="0" presId="urn:microsoft.com/office/officeart/2009/layout/ReverseList"/>
    <dgm:cxn modelId="{8157C022-7F40-864D-8CB3-FEFFB161EAA3}" type="presOf" srcId="{007ADBDF-624E-3A44-AB83-FCF0DB2781B7}" destId="{8C55B246-9E99-FA44-AD63-452DDB170BF4}" srcOrd="0" destOrd="0" presId="urn:microsoft.com/office/officeart/2009/layout/ReverseList"/>
    <dgm:cxn modelId="{1C0EA6D4-F897-BA40-ACE3-2D4B64A609C3}" type="presOf" srcId="{007ADBDF-624E-3A44-AB83-FCF0DB2781B7}" destId="{50895670-6C17-C246-8EE6-5930BE94664D}" srcOrd="1" destOrd="0" presId="urn:microsoft.com/office/officeart/2009/layout/ReverseList"/>
    <dgm:cxn modelId="{ABACE31D-DE4D-AC47-8CDB-5FC9188712C4}" srcId="{E7AFD35F-2314-D740-B593-08A4CF9E16D6}" destId="{56A20E82-338C-C944-A234-699194342E05}" srcOrd="5" destOrd="0" parTransId="{D15E66E1-19A9-5747-A29C-06AD0E58CD8F}" sibTransId="{8C9977D2-7B73-DA41-95D4-ED7C856C3A2B}"/>
    <dgm:cxn modelId="{8304290D-E6A8-1042-A9C8-2DF2128EC75F}" srcId="{E7AFD35F-2314-D740-B593-08A4CF9E16D6}" destId="{007ADBDF-624E-3A44-AB83-FCF0DB2781B7}" srcOrd="1" destOrd="0" parTransId="{5128C116-CCE2-A747-B377-C2309DB72BA2}" sibTransId="{2BF0FB5F-5D6A-9947-846F-82923C4B3F5B}"/>
    <dgm:cxn modelId="{1D229015-AD87-7B4F-BF72-742AB1AA98C3}" type="presOf" srcId="{F0C06BBF-BFED-9D45-B9A8-ACEBB3B91037}" destId="{7E109E29-0946-6A4C-A295-263EC38D94BB}" srcOrd="0" destOrd="0" presId="urn:microsoft.com/office/officeart/2009/layout/ReverseList"/>
    <dgm:cxn modelId="{4397BEDC-9CA1-9A45-B84E-F709D428FC8F}" srcId="{E7AFD35F-2314-D740-B593-08A4CF9E16D6}" destId="{400B109D-C559-1441-8C11-4C415042054B}" srcOrd="4" destOrd="0" parTransId="{8E2DCC63-252D-D34C-AFB0-24A52D0A12D5}" sibTransId="{3E0329FE-9B65-A641-B77A-76A9E1767C95}"/>
    <dgm:cxn modelId="{A04D6A8F-F746-CB42-A64A-7F4FE2F07246}" srcId="{007ADBDF-624E-3A44-AB83-FCF0DB2781B7}" destId="{8B4C429B-374C-9943-927D-A4258BDFD77A}" srcOrd="0" destOrd="0" parTransId="{95EAD10D-5BEB-BF4F-9959-19F734C6EB3E}" sibTransId="{86EB1C04-DA0D-7A4F-82E0-9A4C48899CA7}"/>
    <dgm:cxn modelId="{56E07064-B525-A04E-BFB5-DBC5F694FE41}" srcId="{E7AFD35F-2314-D740-B593-08A4CF9E16D6}" destId="{F0C06BBF-BFED-9D45-B9A8-ACEBB3B91037}" srcOrd="0" destOrd="0" parTransId="{A6259A13-B8DA-6F43-B954-345C8E9AB2DA}" sibTransId="{15F2074C-0F8E-344B-AF95-0DF84F20443C}"/>
    <dgm:cxn modelId="{DBD2E80F-E5D3-5F48-BE71-1D14FD077618}" type="presOf" srcId="{8B4C429B-374C-9943-927D-A4258BDFD77A}" destId="{50895670-6C17-C246-8EE6-5930BE94664D}" srcOrd="1" destOrd="1" presId="urn:microsoft.com/office/officeart/2009/layout/ReverseList"/>
    <dgm:cxn modelId="{E7E9F5A8-3C9C-E84E-81E3-BB18CD2793AE}" srcId="{E7AFD35F-2314-D740-B593-08A4CF9E16D6}" destId="{6D7BCE48-2A72-A147-8B20-D94B26B8AACC}" srcOrd="3" destOrd="0" parTransId="{E76B2B74-02E5-3142-93A9-6AA1169AB8C1}" sibTransId="{562BE275-ACB1-1C47-B8AC-4ADD947E2281}"/>
    <dgm:cxn modelId="{B9AD0CEC-58BB-534A-9F14-2A2AC2FF3EBC}" type="presOf" srcId="{8B4C429B-374C-9943-927D-A4258BDFD77A}" destId="{8C55B246-9E99-FA44-AD63-452DDB170BF4}" srcOrd="0" destOrd="1" presId="urn:microsoft.com/office/officeart/2009/layout/ReverseList"/>
    <dgm:cxn modelId="{DE9B650E-FF59-524F-B2BD-7BD6CE630027}" type="presOf" srcId="{F0C06BBF-BFED-9D45-B9A8-ACEBB3B91037}" destId="{83F75D68-1CD5-4F47-A42D-832F8EB47C0B}" srcOrd="1" destOrd="0" presId="urn:microsoft.com/office/officeart/2009/layout/ReverseList"/>
    <dgm:cxn modelId="{57351DEC-D83E-4243-9911-A442128220E1}" srcId="{E7AFD35F-2314-D740-B593-08A4CF9E16D6}" destId="{3C585BCB-5412-5E4E-9A09-00D3E056A935}" srcOrd="2" destOrd="0" parTransId="{249F3C8A-17ED-644B-A149-52ECEBC8634E}" sibTransId="{3E8173FA-C497-6B4F-81E6-479B9F35E62F}"/>
    <dgm:cxn modelId="{44202D2F-FE38-0E4E-B054-20BC7D29689C}" type="presParOf" srcId="{80026B2A-F977-3A4E-A274-19E046D42ED3}" destId="{7E109E29-0946-6A4C-A295-263EC38D94BB}" srcOrd="0" destOrd="0" presId="urn:microsoft.com/office/officeart/2009/layout/ReverseList"/>
    <dgm:cxn modelId="{F3078777-48B9-4D49-A5A8-A84A62C25865}" type="presParOf" srcId="{80026B2A-F977-3A4E-A274-19E046D42ED3}" destId="{83F75D68-1CD5-4F47-A42D-832F8EB47C0B}" srcOrd="1" destOrd="0" presId="urn:microsoft.com/office/officeart/2009/layout/ReverseList"/>
    <dgm:cxn modelId="{BD17B686-F1FD-3A4D-A514-894791F98F51}" type="presParOf" srcId="{80026B2A-F977-3A4E-A274-19E046D42ED3}" destId="{8C55B246-9E99-FA44-AD63-452DDB170BF4}" srcOrd="2" destOrd="0" presId="urn:microsoft.com/office/officeart/2009/layout/ReverseList"/>
    <dgm:cxn modelId="{0BD1618A-E9DC-3A4F-96DE-F7D3DB23F944}" type="presParOf" srcId="{80026B2A-F977-3A4E-A274-19E046D42ED3}" destId="{50895670-6C17-C246-8EE6-5930BE94664D}" srcOrd="3" destOrd="0" presId="urn:microsoft.com/office/officeart/2009/layout/ReverseList"/>
    <dgm:cxn modelId="{20236A07-C290-B54F-A978-6253473AAA27}" type="presParOf" srcId="{80026B2A-F977-3A4E-A274-19E046D42ED3}" destId="{47B4FDE1-5F3C-1C40-AB7A-EDD0B4734089}" srcOrd="4" destOrd="0" presId="urn:microsoft.com/office/officeart/2009/layout/ReverseList"/>
    <dgm:cxn modelId="{DF9159CC-D465-4B4E-A5B2-2940B7B2D15F}" type="presParOf" srcId="{80026B2A-F977-3A4E-A274-19E046D42ED3}" destId="{7EE8406A-82F2-C245-9668-B7A43337FF47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75D68-1CD5-4F47-A42D-832F8EB47C0B}">
      <dsp:nvSpPr>
        <dsp:cNvPr id="0" name=""/>
        <dsp:cNvSpPr/>
      </dsp:nvSpPr>
      <dsp:spPr>
        <a:xfrm rot="16200000">
          <a:off x="889275" y="1384151"/>
          <a:ext cx="3308000" cy="197985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114300" rIns="102870" bIns="1143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Pembuatan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sediaan</a:t>
          </a:r>
          <a:r>
            <a:rPr lang="en-US" sz="1800" kern="1200" dirty="0" smtClean="0"/>
            <a:t> solid, semi solid,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larutan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memerlukan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pengetahuan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dasar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fisika</a:t>
          </a:r>
          <a:r>
            <a:rPr lang="en-US" sz="1800" kern="1200" dirty="0" smtClean="0"/>
            <a:t> agar </a:t>
          </a:r>
          <a:r>
            <a:rPr lang="en-US" sz="1800" kern="1200" dirty="0" err="1" smtClean="0"/>
            <a:t>dapat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nantinya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diterapkan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secara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baik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benar</a:t>
          </a:r>
          <a:r>
            <a:rPr lang="en-US" sz="1800" kern="1200" dirty="0" smtClean="0"/>
            <a:t>. </a:t>
          </a:r>
          <a:endParaRPr lang="en-US" sz="1800" kern="1200" dirty="0"/>
        </a:p>
      </dsp:txBody>
      <dsp:txXfrm rot="5400000">
        <a:off x="1650014" y="816744"/>
        <a:ext cx="1883188" cy="3114668"/>
      </dsp:txXfrm>
    </dsp:sp>
    <dsp:sp modelId="{50895670-6C17-C246-8EE6-5930BE94664D}">
      <dsp:nvSpPr>
        <dsp:cNvPr id="0" name=""/>
        <dsp:cNvSpPr/>
      </dsp:nvSpPr>
      <dsp:spPr>
        <a:xfrm rot="5400000">
          <a:off x="2625488" y="1699634"/>
          <a:ext cx="3980648" cy="202153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14300" rIns="68580" bIns="1143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smtClean="0"/>
            <a:t>SALAH SATUNYA  </a:t>
          </a:r>
          <a:r>
            <a:rPr lang="en-US" sz="1800" kern="1200" dirty="0" err="1" smtClean="0"/>
            <a:t>adalah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tentang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ukuran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partikel</a:t>
          </a:r>
          <a:r>
            <a:rPr lang="en-US" sz="1800" kern="1200" dirty="0" smtClean="0"/>
            <a:t> (</a:t>
          </a:r>
          <a:r>
            <a:rPr lang="en-US" sz="1800" kern="1200" dirty="0" err="1" smtClean="0"/>
            <a:t>ilmu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mikromeritik</a:t>
          </a:r>
          <a:r>
            <a:rPr lang="en-US" sz="1800" kern="1200" dirty="0" smtClean="0"/>
            <a:t>). </a:t>
          </a:r>
          <a:r>
            <a:rPr lang="en-US" sz="1800" kern="1200" dirty="0" err="1" smtClean="0"/>
            <a:t>Kedua</a:t>
          </a:r>
          <a:endParaRPr lang="en-US" sz="1800" kern="1200" dirty="0"/>
        </a:p>
      </dsp:txBody>
      <dsp:txXfrm rot="-5400000">
        <a:off x="3605043" y="818781"/>
        <a:ext cx="1922837" cy="3783246"/>
      </dsp:txXfrm>
    </dsp:sp>
    <dsp:sp modelId="{47B4FDE1-5F3C-1C40-AB7A-EDD0B4734089}">
      <dsp:nvSpPr>
        <dsp:cNvPr id="0" name=""/>
        <dsp:cNvSpPr/>
      </dsp:nvSpPr>
      <dsp:spPr>
        <a:xfrm>
          <a:off x="2512903" y="-288027"/>
          <a:ext cx="2113332" cy="211323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E8406A-82F2-C245-9668-B7A43337FF47}">
      <dsp:nvSpPr>
        <dsp:cNvPr id="0" name=""/>
        <dsp:cNvSpPr/>
      </dsp:nvSpPr>
      <dsp:spPr>
        <a:xfrm rot="10800000">
          <a:off x="2502273" y="3444490"/>
          <a:ext cx="2113332" cy="1563515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2B73F-6987-414E-85EB-DF4FA15E5218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B1A67-5FF3-734C-895B-2FF45D72C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0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6952" y="1124744"/>
            <a:ext cx="5542384" cy="1037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9832" y="3573016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 dirty="0" smtClean="0"/>
              <a:t>SESI PERKULIHAN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2987824" y="5132412"/>
            <a:ext cx="5360640" cy="4568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969888" y="4916388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35896" y="2204864"/>
            <a:ext cx="4176713" cy="7207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d-ID" dirty="0" smtClean="0"/>
              <a:t>MATA KULIAH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575" y="4149725"/>
            <a:ext cx="5127625" cy="1198563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d-ID" dirty="0" smtClean="0"/>
              <a:t>Topik Perkuliahan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3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551BFA-170C-E348-A10C-8525E30C1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4BFC7D5E-BEE2-2548-BE0E-0EAF131BEA74}" type="datetime1">
              <a:rPr lang="en-ID" smtClean="0"/>
              <a:t>17/10/19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C87C36-29DF-214F-941F-64FD1CC85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0E2528-4A77-D940-B3F2-BB85B830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26B55CF-566C-C144-BDD5-055F6AE44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10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05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868144" y="6495420"/>
            <a:ext cx="3097213" cy="3333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www.esaunggul.ac.id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82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8313" y="1773238"/>
            <a:ext cx="3959671" cy="4176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43438" y="1773238"/>
            <a:ext cx="3960812" cy="4176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46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21576B-E1C5-45F0-93D0-4652DD844997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864BF1-00C7-481D-B429-40D01BB6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8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93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33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008313" cy="129614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76672"/>
            <a:ext cx="5111750" cy="564949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51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603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g"/><Relationship Id="rId13" Type="http://schemas.openxmlformats.org/officeDocument/2006/relationships/hyperlink" Target="https://www.esaunggul.ac.id/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6" y="6489371"/>
            <a:ext cx="217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3"/>
              </a:rPr>
              <a:t>www.esaunggul.ac.id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2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61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www.dictio.id/t/apa-yang-dimaksud-dengan-obat/1474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806" y="2179886"/>
            <a:ext cx="6433690" cy="961081"/>
          </a:xfrm>
        </p:spPr>
        <p:txBody>
          <a:bodyPr/>
          <a:lstStyle/>
          <a:p>
            <a:pPr algn="l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RATIH DYAH PERTIWI,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M.Farm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Apt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24" y="3573016"/>
            <a:ext cx="5688632" cy="432048"/>
          </a:xfrm>
        </p:spPr>
        <p:txBody>
          <a:bodyPr/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Perkuliahan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5-7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27784" y="980727"/>
            <a:ext cx="6151123" cy="1199159"/>
          </a:xfrm>
        </p:spPr>
        <p:txBody>
          <a:bodyPr/>
          <a:lstStyle/>
          <a:p>
            <a:pPr algn="l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FORMULASI DAN TEKHNOLOGI SEDIAAN PADAT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87824" y="4149080"/>
            <a:ext cx="5616624" cy="1367507"/>
          </a:xfr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PREFORMULASI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a. </a:t>
            </a:r>
            <a:r>
              <a:rPr lang="en-US" sz="2800" dirty="0" err="1" smtClean="0">
                <a:solidFill>
                  <a:schemeClr val="tx1"/>
                </a:solidFill>
              </a:rPr>
              <a:t>Pengayakan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marL="4572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b. </a:t>
            </a:r>
            <a:r>
              <a:rPr lang="en-US" sz="2800" dirty="0" err="1">
                <a:solidFill>
                  <a:schemeClr val="tx1"/>
                </a:solidFill>
              </a:rPr>
              <a:t>Mikroskopik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Optik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</a:rPr>
              <a:t>Sedimentasi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d. </a:t>
            </a:r>
            <a:r>
              <a:rPr lang="en-US" sz="2800" dirty="0" err="1" smtClean="0">
                <a:solidFill>
                  <a:schemeClr val="tx1"/>
                </a:solidFill>
              </a:rPr>
              <a:t>Pengukuran</a:t>
            </a:r>
            <a:r>
              <a:rPr lang="en-US" sz="2800" dirty="0" smtClean="0">
                <a:solidFill>
                  <a:schemeClr val="tx1"/>
                </a:solidFill>
              </a:rPr>
              <a:t> Volume </a:t>
            </a:r>
            <a:r>
              <a:rPr lang="en-US" sz="2800" dirty="0" err="1" smtClean="0">
                <a:solidFill>
                  <a:schemeClr val="tx1"/>
                </a:solidFill>
              </a:rPr>
              <a:t>Partikel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Coulte</a:t>
            </a:r>
            <a:r>
              <a:rPr lang="en-US" sz="2800" dirty="0" smtClean="0">
                <a:solidFill>
                  <a:schemeClr val="tx1"/>
                </a:solidFill>
              </a:rPr>
              <a:t> Counter)</a:t>
            </a:r>
          </a:p>
          <a:p>
            <a:pPr marL="45720" indent="0" algn="just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e. TEM/SEM/PSA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partikel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6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931224" cy="940966"/>
          </a:xfrm>
        </p:spPr>
        <p:txBody>
          <a:bodyPr/>
          <a:lstStyle/>
          <a:p>
            <a:r>
              <a:rPr lang="en-US" sz="2800" dirty="0" err="1"/>
              <a:t>Mengatasi</a:t>
            </a:r>
            <a:r>
              <a:rPr lang="en-US" sz="2800" dirty="0"/>
              <a:t> </a:t>
            </a:r>
            <a:r>
              <a:rPr lang="en-US" sz="2800" dirty="0" err="1"/>
              <a:t>hal-hal</a:t>
            </a:r>
            <a:r>
              <a:rPr lang="en-US" sz="2800" dirty="0"/>
              <a:t> yang </a:t>
            </a:r>
            <a:r>
              <a:rPr lang="en-US" sz="2800" dirty="0" err="1"/>
              <a:t>menyebabkan</a:t>
            </a:r>
            <a:r>
              <a:rPr lang="en-US" sz="2800" dirty="0"/>
              <a:t> </a:t>
            </a:r>
            <a:r>
              <a:rPr lang="en-US" sz="2800" dirty="0" err="1"/>
              <a:t>terjadinya</a:t>
            </a:r>
            <a:r>
              <a:rPr lang="en-US" sz="2800" dirty="0"/>
              <a:t> </a:t>
            </a:r>
            <a:r>
              <a:rPr lang="en-US" sz="2800" dirty="0" err="1"/>
              <a:t>hambatan</a:t>
            </a:r>
            <a:r>
              <a:rPr lang="en-US" sz="2800" dirty="0"/>
              <a:t> </a:t>
            </a:r>
            <a:r>
              <a:rPr lang="en-US" sz="2800" dirty="0" err="1"/>
              <a:t>sifat</a:t>
            </a:r>
            <a:r>
              <a:rPr lang="en-US" sz="2800" dirty="0"/>
              <a:t> </a:t>
            </a:r>
            <a:r>
              <a:rPr lang="en-US" sz="2800" dirty="0" err="1"/>
              <a:t>mengalirnya</a:t>
            </a:r>
            <a:r>
              <a:rPr lang="en-US" sz="2800" dirty="0"/>
              <a:t> </a:t>
            </a:r>
            <a:r>
              <a:rPr lang="en-US" sz="2800" dirty="0" err="1"/>
              <a:t>serbuk</a:t>
            </a:r>
            <a:r>
              <a:rPr lang="en-US" sz="2800" dirty="0"/>
              <a:t> :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q"/>
            </a:pPr>
            <a:r>
              <a:rPr lang="en-US" sz="2400" dirty="0" err="1" smtClean="0">
                <a:solidFill>
                  <a:schemeClr val="tx1"/>
                </a:solidFill>
              </a:rPr>
              <a:t>Memperbesar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ukuran</a:t>
            </a:r>
            <a:r>
              <a:rPr lang="en-US" sz="2400" dirty="0">
                <a:solidFill>
                  <a:schemeClr val="tx1"/>
                </a:solidFill>
              </a:rPr>
              <a:t> rata-rata </a:t>
            </a:r>
            <a:r>
              <a:rPr lang="en-US" sz="2400" dirty="0" err="1">
                <a:solidFill>
                  <a:schemeClr val="tx1"/>
                </a:solidFill>
              </a:rPr>
              <a:t>partikel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serbuk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</a:rPr>
              <a:t>Membentuk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partikelnya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menjadi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berbentuk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bulat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atau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spheris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en-US" sz="2400" dirty="0" err="1" smtClean="0">
                <a:solidFill>
                  <a:schemeClr val="tx1"/>
                </a:solidFill>
              </a:rPr>
              <a:t>Penambahan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glidan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6926" t="1565" r="-135" b="42104"/>
          <a:stretch/>
        </p:blipFill>
        <p:spPr>
          <a:xfrm>
            <a:off x="755576" y="3405086"/>
            <a:ext cx="2592288" cy="288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3411637"/>
            <a:ext cx="4038600" cy="289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64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Partikel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sediaan</a:t>
            </a:r>
            <a:r>
              <a:rPr lang="en-US" dirty="0" smtClean="0"/>
              <a:t> </a:t>
            </a:r>
            <a:r>
              <a:rPr lang="en-US" dirty="0" err="1" smtClean="0"/>
              <a:t>Padat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Dalam</a:t>
            </a:r>
            <a:r>
              <a:rPr lang="en-US" sz="36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pembuatan</a:t>
            </a:r>
            <a:r>
              <a:rPr lang="en-US" sz="36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tablet </a:t>
            </a:r>
            <a:r>
              <a:rPr lang="en-US" sz="36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dan</a:t>
            </a:r>
            <a:r>
              <a:rPr lang="en-US" sz="36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kapsul</a:t>
            </a:r>
            <a:r>
              <a:rPr lang="en-US" sz="36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kontrol</a:t>
            </a:r>
            <a:r>
              <a:rPr lang="en-US" sz="36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ukuran</a:t>
            </a:r>
            <a:r>
              <a:rPr lang="en-US" sz="36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partikel</a:t>
            </a:r>
            <a:r>
              <a:rPr lang="en-US" sz="36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penting</a:t>
            </a:r>
            <a:r>
              <a:rPr lang="en-US" sz="36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untuk</a:t>
            </a:r>
            <a:r>
              <a:rPr lang="en-US" sz="36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mencapai</a:t>
            </a:r>
            <a:r>
              <a:rPr lang="en-US" sz="36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sifat</a:t>
            </a:r>
            <a:r>
              <a:rPr lang="en-US" sz="36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alir</a:t>
            </a:r>
            <a:r>
              <a:rPr lang="en-US" sz="36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yang </a:t>
            </a:r>
            <a:r>
              <a:rPr lang="en-US" sz="36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diinginkan</a:t>
            </a:r>
            <a:r>
              <a:rPr lang="en-US" sz="36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dan</a:t>
            </a:r>
            <a:r>
              <a:rPr lang="en-US" sz="36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pencampuran</a:t>
            </a:r>
            <a:r>
              <a:rPr lang="en-US" sz="36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granul</a:t>
            </a:r>
            <a:r>
              <a:rPr lang="en-US" sz="36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/</a:t>
            </a:r>
            <a:r>
              <a:rPr lang="en-US" sz="36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serbuk</a:t>
            </a:r>
            <a:r>
              <a:rPr lang="en-US" sz="3600" dirty="0" err="1">
                <a:latin typeface="Al Bayan Plain" charset="-78"/>
                <a:ea typeface="Al Bayan Plain" charset="-78"/>
                <a:cs typeface="Al Bayan Plain" charset="-78"/>
              </a:rPr>
              <a:t>k</a:t>
            </a:r>
            <a:r>
              <a:rPr lang="en-US" sz="3600" dirty="0">
                <a:latin typeface="Al Bayan Plain" charset="-78"/>
                <a:ea typeface="Al Bayan Plain" charset="-78"/>
                <a:cs typeface="Al Bayan Plain" charset="-78"/>
              </a:rPr>
              <a:t>. </a:t>
            </a:r>
          </a:p>
          <a:p>
            <a:pPr algn="just"/>
            <a:endParaRPr lang="en-US" sz="3600" dirty="0">
              <a:latin typeface="Al Bayan Plain" charset="-78"/>
              <a:ea typeface="Al Bayan Plain" charset="-78"/>
              <a:cs typeface="Al Bayan Plain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15" y="3870857"/>
            <a:ext cx="3384376" cy="2411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468" y="3870857"/>
            <a:ext cx="3507378" cy="241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52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r>
              <a:rPr lang="en-US" smtClean="0"/>
              <a:t>Kelarutan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x-none" sz="3200" dirty="0" err="1" smtClean="0">
                <a:solidFill>
                  <a:schemeClr val="tx1"/>
                </a:solidFill>
                <a:latin typeface="Arial" charset="0"/>
              </a:rPr>
              <a:t>Definisi</a:t>
            </a:r>
            <a:r>
              <a:rPr lang="en-US" altLang="x-none" sz="3200" dirty="0" smtClean="0">
                <a:solidFill>
                  <a:schemeClr val="tx1"/>
                </a:solidFill>
                <a:latin typeface="Arial" charset="0"/>
              </a:rPr>
              <a:t> : </a:t>
            </a:r>
            <a:r>
              <a:rPr lang="x-none" altLang="x-none" sz="3200" dirty="0" smtClean="0">
                <a:solidFill>
                  <a:schemeClr val="tx1"/>
                </a:solidFill>
                <a:latin typeface="Arial" charset="0"/>
              </a:rPr>
              <a:t>suatu </a:t>
            </a:r>
            <a:r>
              <a:rPr lang="x-none" altLang="x-none" sz="3200" dirty="0">
                <a:solidFill>
                  <a:schemeClr val="tx1"/>
                </a:solidFill>
                <a:latin typeface="Arial" charset="0"/>
              </a:rPr>
              <a:t>bahan dalam suatu pelarut tertentu menunjukkan konsentrasi maksimum larutan yang dapat dibuat dari bahan dan pelarut tersebut. </a:t>
            </a:r>
            <a:endParaRPr lang="en-US" altLang="x-none" sz="3200" dirty="0" smtClean="0">
              <a:solidFill>
                <a:schemeClr val="tx1"/>
              </a:solidFill>
              <a:latin typeface="Arial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x-none" altLang="x-none" sz="3200" dirty="0" smtClean="0">
                <a:solidFill>
                  <a:schemeClr val="tx1"/>
                </a:solidFill>
                <a:latin typeface="Arial" charset="0"/>
              </a:rPr>
              <a:t>Bila </a:t>
            </a:r>
            <a:r>
              <a:rPr lang="x-none" altLang="x-none" sz="3200" dirty="0">
                <a:solidFill>
                  <a:schemeClr val="tx1"/>
                </a:solidFill>
                <a:latin typeface="Arial" charset="0"/>
              </a:rPr>
              <a:t>suatu pelarut pada suhu tertentu melarutkan semua zat terlarut sampai batas daya melarutkannya, larutan ini disebut larutan jenuh.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x-none" altLang="x-none" sz="3200" dirty="0">
              <a:solidFill>
                <a:schemeClr val="tx1"/>
              </a:solidFill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6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498178"/>
          </a:xfrm>
        </p:spPr>
        <p:txBody>
          <a:bodyPr/>
          <a:lstStyle/>
          <a:p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kesetimbangan</a:t>
            </a:r>
            <a:r>
              <a:rPr lang="en-US" dirty="0"/>
              <a:t>, </a:t>
            </a:r>
            <a:r>
              <a:rPr lang="en-US" dirty="0" err="1"/>
              <a:t>larutan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yaitu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 </a:t>
            </a:r>
            <a:r>
              <a:rPr lang="en-US" sz="2400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Larutan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 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jenuh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 </a:t>
            </a:r>
            <a:r>
              <a:rPr lang="en-US" sz="2400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adalah</a:t>
            </a:r>
            <a:r>
              <a:rPr lang="en-US" sz="2400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suatu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larutan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dimana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zat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terlarut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berada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kesetimbangan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 (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tepat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larut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batas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kelarutannya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)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fase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pelarutnya</a:t>
            </a:r>
            <a:r>
              <a:rPr lang="en-US" sz="2400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 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Larutan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 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 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jenuh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 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 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hampir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 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jenuh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 </a:t>
            </a:r>
            <a:r>
              <a:rPr lang="en-US" sz="2400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Suatu</a:t>
            </a:r>
            <a:r>
              <a:rPr lang="en-US" sz="2400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larutan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mengandung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zat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terlarut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konsentrasi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bawah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konsentrasi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 yang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dibutuhkan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penjenuhan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sempurna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pada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temperatur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tertentu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. </a:t>
            </a:r>
            <a:endParaRPr lang="en-US" sz="2400" dirty="0" smtClean="0">
              <a:solidFill>
                <a:schemeClr val="tx1"/>
              </a:solidFill>
              <a:latin typeface="Al Bayan Plain" charset="-78"/>
              <a:ea typeface="Al Bayan Plain" charset="-78"/>
              <a:cs typeface="Al Bayan Plain" charset="-78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Larutan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 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lewat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 </a:t>
            </a:r>
            <a:r>
              <a:rPr lang="en-US" sz="2400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jenuh</a:t>
            </a:r>
            <a:r>
              <a:rPr lang="en-US" sz="2400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 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Suatu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larutan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mengandung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zat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terlarut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konsentrasi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banyak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pada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suhu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 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tertentu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sehingga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terdapat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zat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terlarut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dapat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 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larut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lagi</a:t>
            </a:r>
            <a:r>
              <a:rPr lang="en-US" sz="24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963862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lvl="0"/>
            <a:r>
              <a:rPr lang="x-none" altLang="x-none" sz="3200" dirty="0">
                <a:latin typeface="Arial" charset="0"/>
              </a:rPr>
              <a:t>Faktor-faktor yang dapat </a:t>
            </a:r>
            <a:r>
              <a:rPr lang="x-none" altLang="x-none" sz="3200" dirty="0" smtClean="0">
                <a:latin typeface="Arial" charset="0"/>
              </a:rPr>
              <a:t>mempengaruhi</a:t>
            </a:r>
            <a:r>
              <a:rPr lang="en-US" altLang="x-none" sz="3200" dirty="0" smtClean="0">
                <a:latin typeface="Arial" charset="0"/>
              </a:rPr>
              <a:t> </a:t>
            </a:r>
            <a:r>
              <a:rPr lang="en-US" altLang="x-none" sz="3200" dirty="0" err="1">
                <a:latin typeface="Arial" charset="0"/>
              </a:rPr>
              <a:t>K</a:t>
            </a:r>
            <a:r>
              <a:rPr lang="en-US" altLang="x-none" sz="3200" dirty="0" err="1" smtClean="0">
                <a:latin typeface="Arial" charset="0"/>
              </a:rPr>
              <a:t>elarutan</a:t>
            </a:r>
            <a:r>
              <a:rPr lang="en-US" altLang="x-none" sz="3200" dirty="0" smtClean="0">
                <a:latin typeface="Arial" charset="0"/>
              </a:rPr>
              <a:t> </a:t>
            </a:r>
            <a:r>
              <a:rPr lang="x-none" altLang="x-none" sz="3200" dirty="0" smtClean="0">
                <a:latin typeface="Arial" charset="0"/>
              </a:rPr>
              <a:t>suatu </a:t>
            </a:r>
            <a:r>
              <a:rPr lang="x-none" altLang="x-none" sz="3200" dirty="0">
                <a:latin typeface="Arial" charset="0"/>
              </a:rPr>
              <a:t>zat adalah:</a:t>
            </a:r>
            <a:br>
              <a:rPr lang="x-none" altLang="x-none" sz="3200" dirty="0">
                <a:latin typeface="Arial" charset="0"/>
              </a:rPr>
            </a:br>
            <a:r>
              <a:rPr lang="en-US" altLang="x-none" dirty="0" smtClean="0">
                <a:latin typeface="Arial" charset="0"/>
              </a:rPr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x-none" altLang="x-none" sz="2800" dirty="0">
              <a:solidFill>
                <a:schemeClr val="tx1"/>
              </a:solidFill>
              <a:latin typeface="Arial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x-none" altLang="x-none" sz="2800" dirty="0">
                <a:solidFill>
                  <a:srgbClr val="222222"/>
                </a:solidFill>
                <a:latin typeface="Arial" charset="0"/>
                <a:ea typeface="Source Serif Pro" charset="0"/>
              </a:rPr>
              <a:t>pH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x-none" altLang="x-none" sz="2800" dirty="0">
                <a:solidFill>
                  <a:srgbClr val="222222"/>
                </a:solidFill>
                <a:latin typeface="Arial" charset="0"/>
                <a:ea typeface="Source Serif Pro" charset="0"/>
              </a:rPr>
              <a:t>Temperatur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lang="x-none" altLang="x-none" sz="2800" dirty="0">
                <a:solidFill>
                  <a:srgbClr val="222222"/>
                </a:solidFill>
                <a:latin typeface="Arial" charset="0"/>
                <a:ea typeface="Source Serif Pro" charset="0"/>
              </a:rPr>
              <a:t>Jenis pelarut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x-none" altLang="x-none" sz="2800" dirty="0">
                <a:solidFill>
                  <a:srgbClr val="222222"/>
                </a:solidFill>
                <a:latin typeface="Arial" charset="0"/>
                <a:ea typeface="Source Serif Pro" charset="0"/>
              </a:rPr>
              <a:t>Bentuk dan ukuran partikel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r>
              <a:rPr lang="x-none" altLang="x-none" sz="2800" dirty="0">
                <a:solidFill>
                  <a:srgbClr val="222222"/>
                </a:solidFill>
                <a:latin typeface="Arial" charset="0"/>
                <a:ea typeface="Source Serif Pro" charset="0"/>
              </a:rPr>
              <a:t>Konstanta dielektrik pelarut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6"/>
            </a:pPr>
            <a:r>
              <a:rPr lang="x-none" altLang="x-none" sz="2800" dirty="0">
                <a:solidFill>
                  <a:srgbClr val="222222"/>
                </a:solidFill>
                <a:latin typeface="Arial" charset="0"/>
                <a:ea typeface="Source Serif Pro" charset="0"/>
              </a:rPr>
              <a:t>Adanya zat-zat lain, misalnya surfaktan pembentuk kompleks ion sejenis dan lain-lain.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x-none" altLang="x-none" sz="2800" b="1" u="sng" dirty="0">
                <a:latin typeface="Arial" charset="0"/>
              </a:rPr>
              <a:t>Berikut istilah-istilah</a:t>
            </a:r>
            <a:r>
              <a:rPr lang="x-none" altLang="x-none" sz="2800" dirty="0">
                <a:solidFill>
                  <a:schemeClr val="tx1"/>
                </a:solidFill>
                <a:latin typeface="Arial" charset="0"/>
              </a:rPr>
              <a:t>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0055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Kelarutan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221442"/>
              </p:ext>
            </p:extLst>
          </p:nvPr>
        </p:nvGraphicFramePr>
        <p:xfrm>
          <a:off x="0" y="2132856"/>
          <a:ext cx="9144000" cy="372147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572000"/>
                <a:gridCol w="4572000"/>
              </a:tblGrid>
              <a:tr h="1267832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effectLst/>
                        </a:rPr>
                        <a:t>Istilah</a:t>
                      </a:r>
                      <a:endParaRPr lang="en-US" b="1" dirty="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B="254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effectLst/>
                        </a:rPr>
                        <a:t>Bagian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pelarut</a:t>
                      </a:r>
                      <a:r>
                        <a:rPr lang="en-US" dirty="0">
                          <a:effectLst/>
                        </a:rPr>
                        <a:t> yang </a:t>
                      </a:r>
                      <a:r>
                        <a:rPr lang="en-US" dirty="0" err="1">
                          <a:effectLst/>
                        </a:rPr>
                        <a:t>dibutuhkan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untuk</a:t>
                      </a:r>
                      <a:r>
                        <a:rPr lang="en-US" dirty="0">
                          <a:effectLst/>
                        </a:rPr>
                        <a:t> 100 gram </a:t>
                      </a:r>
                      <a:r>
                        <a:rPr lang="en-US" dirty="0" err="1">
                          <a:effectLst/>
                        </a:rPr>
                        <a:t>zat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terlarut</a:t>
                      </a:r>
                      <a:endParaRPr lang="en-US" b="1" dirty="0">
                        <a:solidFill>
                          <a:srgbClr val="222222"/>
                        </a:solidFill>
                        <a:effectLst/>
                      </a:endParaRPr>
                    </a:p>
                  </a:txBody>
                  <a:tcPr marB="2540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>
                          <a:effectLst/>
                        </a:rPr>
                        <a:t>Sangat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mudah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larut</a:t>
                      </a:r>
                      <a:endParaRPr lang="en-US" dirty="0">
                        <a:effectLst/>
                      </a:endParaRPr>
                    </a:p>
                  </a:txBody>
                  <a:tcPr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Kurang dari 1 bagian</a:t>
                      </a:r>
                    </a:p>
                  </a:txBody>
                  <a:tcPr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Mudah larut</a:t>
                      </a:r>
                    </a:p>
                  </a:txBody>
                  <a:tcPr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 sampai 10 bagian</a:t>
                      </a:r>
                    </a:p>
                  </a:txBody>
                  <a:tcPr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>
                          <a:effectLst/>
                        </a:rPr>
                        <a:t>Larut</a:t>
                      </a:r>
                      <a:endParaRPr lang="en-US" dirty="0">
                        <a:effectLst/>
                      </a:endParaRPr>
                    </a:p>
                  </a:txBody>
                  <a:tcPr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10 sampai 30 bagian</a:t>
                      </a:r>
                    </a:p>
                  </a:txBody>
                  <a:tcPr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Agak sukar larut</a:t>
                      </a:r>
                    </a:p>
                  </a:txBody>
                  <a:tcPr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30 sampai 100 bagian</a:t>
                      </a:r>
                    </a:p>
                  </a:txBody>
                  <a:tcPr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Sukar larut</a:t>
                      </a:r>
                    </a:p>
                  </a:txBody>
                  <a:tcPr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100 sampai 1000 bagian</a:t>
                      </a:r>
                    </a:p>
                  </a:txBody>
                  <a:tcPr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Sangat sukar larut</a:t>
                      </a:r>
                    </a:p>
                  </a:txBody>
                  <a:tcPr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1000 sampai 10000 bagian</a:t>
                      </a:r>
                    </a:p>
                  </a:txBody>
                  <a:tcPr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>
                          <a:effectLst/>
                        </a:rPr>
                        <a:t>Praktis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tidak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larut</a:t>
                      </a:r>
                      <a:endParaRPr lang="en-US" dirty="0">
                        <a:effectLst/>
                      </a:endParaRPr>
                    </a:p>
                  </a:txBody>
                  <a:tcPr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effectLst/>
                        </a:rPr>
                        <a:t>Lebih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dari</a:t>
                      </a:r>
                      <a:r>
                        <a:rPr lang="en-US" dirty="0">
                          <a:effectLst/>
                        </a:rPr>
                        <a:t> 10000</a:t>
                      </a:r>
                    </a:p>
                  </a:txBody>
                  <a:tcPr marR="38100" marT="38100" marB="381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451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Alir</a:t>
            </a:r>
            <a:r>
              <a:rPr lang="en-US" dirty="0" smtClean="0"/>
              <a:t> </a:t>
            </a:r>
            <a:r>
              <a:rPr lang="en-US" dirty="0" err="1" smtClean="0"/>
              <a:t>Serbuk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US" sz="3200" dirty="0">
              <a:solidFill>
                <a:schemeClr val="tx1"/>
              </a:solidFill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Sifat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aliran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zat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aktif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maupun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bahan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tambahan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sangat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penting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diketahui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pembuatan</a:t>
            </a:r>
            <a:r>
              <a:rPr lang="en-US" sz="2400" dirty="0">
                <a:solidFill>
                  <a:schemeClr val="tx1"/>
                </a:solidFill>
              </a:rPr>
              <a:t> tablet yang </a:t>
            </a:r>
            <a:r>
              <a:rPr lang="en-US" sz="2400" dirty="0" err="1">
                <a:solidFill>
                  <a:schemeClr val="tx1"/>
                </a:solidFill>
              </a:rPr>
              <a:t>baik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Aliran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serbuk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baik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dikempa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sangat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penting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memastikan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pencampuran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homogen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keseragaman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bobot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dapat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diterima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tablet </a:t>
            </a:r>
            <a:r>
              <a:rPr lang="en-US" sz="2400" dirty="0" err="1">
                <a:solidFill>
                  <a:schemeClr val="tx1"/>
                </a:solidFill>
              </a:rPr>
              <a:t>kempa</a:t>
            </a:r>
            <a:r>
              <a:rPr lang="en-US" sz="2400" dirty="0">
                <a:solidFill>
                  <a:schemeClr val="tx1"/>
                </a:solidFill>
              </a:rPr>
              <a:t>. 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Keseragaman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bobot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dipengaruhi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oleh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sifat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alir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serbuk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dimana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sifat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alir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baik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memudahkan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serbuk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masuk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ruang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cetakan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secara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seragam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sehingga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menghasilkan</a:t>
            </a:r>
            <a:r>
              <a:rPr lang="en-US" sz="2400" dirty="0">
                <a:solidFill>
                  <a:schemeClr val="tx1"/>
                </a:solidFill>
              </a:rPr>
              <a:t> tablet yang </a:t>
            </a:r>
            <a:r>
              <a:rPr lang="en-US" sz="2400" dirty="0" err="1">
                <a:solidFill>
                  <a:schemeClr val="tx1"/>
                </a:solidFill>
              </a:rPr>
              <a:t>seragam</a:t>
            </a:r>
            <a:r>
              <a:rPr lang="en-US" sz="2400" dirty="0"/>
              <a:t>.</a:t>
            </a:r>
          </a:p>
          <a:p>
            <a:pPr marL="457200" indent="-457200" algn="just">
              <a:buFont typeface="Arial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 algn="l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3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lir</a:t>
            </a:r>
            <a:r>
              <a:rPr lang="en-US" dirty="0" smtClean="0"/>
              <a:t> </a:t>
            </a:r>
            <a:r>
              <a:rPr lang="en-US" dirty="0" err="1" smtClean="0"/>
              <a:t>Granul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Arial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Sifat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alir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merupakan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karakteristik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penting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granul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terutama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granul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akan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dicetak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menjadi</a:t>
            </a:r>
            <a:r>
              <a:rPr lang="en-US" sz="2800" dirty="0">
                <a:solidFill>
                  <a:schemeClr val="tx1"/>
                </a:solidFill>
              </a:rPr>
              <a:t> tablet.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Sifat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alir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granul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baik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mempermudah</a:t>
            </a:r>
            <a:r>
              <a:rPr lang="en-US" sz="2800" dirty="0">
                <a:solidFill>
                  <a:schemeClr val="tx1"/>
                </a:solidFill>
              </a:rPr>
              <a:t> proses </a:t>
            </a:r>
            <a:r>
              <a:rPr lang="en-US" sz="2800" dirty="0" err="1">
                <a:solidFill>
                  <a:schemeClr val="tx1"/>
                </a:solidFill>
              </a:rPr>
              <a:t>pencetakan</a:t>
            </a:r>
            <a:r>
              <a:rPr lang="en-US" sz="2800" dirty="0">
                <a:solidFill>
                  <a:schemeClr val="tx1"/>
                </a:solidFill>
              </a:rPr>
              <a:t> tablet.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Salah </a:t>
            </a:r>
            <a:r>
              <a:rPr lang="en-US" sz="2800" dirty="0" err="1">
                <a:solidFill>
                  <a:schemeClr val="tx1"/>
                </a:solidFill>
              </a:rPr>
              <a:t>satu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karakteristik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granul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lebih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menguntungkan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daripada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serbuk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adalah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kestabilan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granul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terhadap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efek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kelembapan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udara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karena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luas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permukaan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granul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lebih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kecil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daripada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serbuk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algn="just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0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Pemeriksaan</a:t>
            </a:r>
            <a:r>
              <a:rPr lang="en-US" b="1" dirty="0"/>
              <a:t> </a:t>
            </a:r>
            <a:r>
              <a:rPr lang="en-US" b="1" dirty="0" err="1"/>
              <a:t>Sifat</a:t>
            </a:r>
            <a:r>
              <a:rPr lang="en-US" b="1" dirty="0"/>
              <a:t> </a:t>
            </a:r>
            <a:r>
              <a:rPr lang="en-US" b="1" dirty="0" err="1"/>
              <a:t>Alir</a:t>
            </a:r>
            <a:r>
              <a:rPr lang="en-US" b="1" dirty="0"/>
              <a:t> </a:t>
            </a:r>
            <a:r>
              <a:rPr lang="en-US" b="1" dirty="0" smtClean="0"/>
              <a:t>: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</a:rPr>
              <a:t>Kecepatan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Alir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Kecepatan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alir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merupakan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waktu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diperlukan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sejumlah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granul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atau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serbuk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pada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alat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dipakai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Pada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campuran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serbuk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atau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granul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sifat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alirnya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dipengaruhi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oleh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beberapa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faktor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diantaranya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adalah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rapat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jenis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porositas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bentuk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partikel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ukuran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partikel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kondisi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percobaan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kandungan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lembab</a:t>
            </a:r>
            <a:r>
              <a:rPr lang="en-US" sz="2800" dirty="0">
                <a:solidFill>
                  <a:schemeClr val="tx1"/>
                </a:solidFill>
              </a:rPr>
              <a:t> (Voigt, 1984). 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0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Kelompok</a:t>
            </a:r>
            <a:r>
              <a:rPr lang="en-US" sz="3200" dirty="0" smtClean="0">
                <a:solidFill>
                  <a:srgbClr val="FF0000"/>
                </a:solidFill>
              </a:rPr>
              <a:t> 1 : </a:t>
            </a:r>
            <a:r>
              <a:rPr lang="en-US" sz="3200" dirty="0" err="1" smtClean="0">
                <a:solidFill>
                  <a:srgbClr val="FF0000"/>
                </a:solidFill>
              </a:rPr>
              <a:t>Ukuran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Partikel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kelarutan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Kelompok</a:t>
            </a:r>
            <a:r>
              <a:rPr lang="en-US" sz="3200" dirty="0" smtClean="0">
                <a:solidFill>
                  <a:srgbClr val="FF0000"/>
                </a:solidFill>
              </a:rPr>
              <a:t> 2:  </a:t>
            </a:r>
            <a:r>
              <a:rPr lang="en-US" sz="3200" dirty="0" err="1" smtClean="0">
                <a:solidFill>
                  <a:srgbClr val="FF0000"/>
                </a:solidFill>
              </a:rPr>
              <a:t>sifat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alir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serbuk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Kelompok</a:t>
            </a:r>
            <a:r>
              <a:rPr lang="en-US" sz="3200" dirty="0" smtClean="0">
                <a:solidFill>
                  <a:srgbClr val="FF0000"/>
                </a:solidFill>
              </a:rPr>
              <a:t> 3 : </a:t>
            </a:r>
            <a:r>
              <a:rPr lang="en-US" sz="3200" dirty="0" err="1" smtClean="0">
                <a:solidFill>
                  <a:srgbClr val="FF0000"/>
                </a:solidFill>
              </a:rPr>
              <a:t>Kompresibilitas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kompaktibilitas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Kelompok</a:t>
            </a:r>
            <a:r>
              <a:rPr lang="en-US" sz="3200" dirty="0" smtClean="0">
                <a:solidFill>
                  <a:srgbClr val="FF0000"/>
                </a:solidFill>
              </a:rPr>
              <a:t> 4 : </a:t>
            </a:r>
            <a:r>
              <a:rPr lang="en-US" sz="3200" dirty="0" err="1" smtClean="0">
                <a:solidFill>
                  <a:srgbClr val="FF0000"/>
                </a:solidFill>
              </a:rPr>
              <a:t>Sifat</a:t>
            </a:r>
            <a:r>
              <a:rPr lang="en-US" sz="3200" dirty="0" smtClean="0">
                <a:solidFill>
                  <a:srgbClr val="FF0000"/>
                </a:solidFill>
              </a:rPr>
              <a:t> Kristal </a:t>
            </a:r>
          </a:p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Kelompok</a:t>
            </a:r>
            <a:r>
              <a:rPr lang="en-US" sz="3200" dirty="0" smtClean="0">
                <a:solidFill>
                  <a:srgbClr val="FF0000"/>
                </a:solidFill>
              </a:rPr>
              <a:t> 5 :  </a:t>
            </a:r>
            <a:r>
              <a:rPr lang="en-US" sz="3200" dirty="0" err="1" smtClean="0">
                <a:solidFill>
                  <a:srgbClr val="FF0000"/>
                </a:solidFill>
              </a:rPr>
              <a:t>Analisa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Fisika</a:t>
            </a:r>
            <a:r>
              <a:rPr lang="en-US" sz="3200" dirty="0" smtClean="0">
                <a:solidFill>
                  <a:srgbClr val="FF0000"/>
                </a:solidFill>
              </a:rPr>
              <a:t> Kimia </a:t>
            </a:r>
            <a:r>
              <a:rPr lang="en-US" sz="3200" dirty="0" err="1" smtClean="0">
                <a:solidFill>
                  <a:srgbClr val="FF0000"/>
                </a:solidFill>
              </a:rPr>
              <a:t>dan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Stabilitas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Kelompok</a:t>
            </a:r>
            <a:r>
              <a:rPr lang="en-US" sz="3200" dirty="0" smtClean="0">
                <a:solidFill>
                  <a:srgbClr val="FF0000"/>
                </a:solidFill>
              </a:rPr>
              <a:t> 6 : </a:t>
            </a:r>
            <a:r>
              <a:rPr lang="en-US" sz="3200" dirty="0" err="1" smtClean="0">
                <a:solidFill>
                  <a:srgbClr val="FF0000"/>
                </a:solidFill>
              </a:rPr>
              <a:t>Koefisien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Partisi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B55CF-566C-C144-BDD5-055F6AE4494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85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Alir</a:t>
            </a:r>
            <a:r>
              <a:rPr lang="en-US" dirty="0"/>
              <a:t> (</a:t>
            </a:r>
            <a:r>
              <a:rPr lang="en-US" dirty="0" err="1"/>
              <a:t>Aulton</a:t>
            </a:r>
            <a:r>
              <a:rPr lang="en-US" dirty="0"/>
              <a:t>, 1988;</a:t>
            </a:r>
            <a:br>
              <a:rPr lang="en-US" dirty="0"/>
            </a:br>
            <a:r>
              <a:rPr lang="en-US" dirty="0"/>
              <a:t>Liebermann &amp; Lachman, 1986)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Arial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Granul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dimasukkan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corong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uji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waktu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alir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Penutup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corong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dibuka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sehingga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granul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keluar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ditampung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bidang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datar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Waktu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alir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granul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dicatat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sudut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diamnya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dihitung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mengukur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diameter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tinggi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tumpukan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granul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keluar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mulut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corong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dirty="0" smtClean="0"/>
              <a:t>30o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1132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>
              <a:buFont typeface="Arial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Sudut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adalah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sudut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tetap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yag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terjadi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antara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timbunan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partikel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yang </a:t>
            </a:r>
            <a:r>
              <a:rPr lang="en-US" sz="2400" dirty="0" err="1">
                <a:solidFill>
                  <a:schemeClr val="tx1"/>
                </a:solidFill>
              </a:rPr>
              <a:t>berbentuk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kerucut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bidang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horisontal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granul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serbuk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mempunyai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sudut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lebih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40° </a:t>
            </a:r>
            <a:r>
              <a:rPr lang="en-US" sz="2400" dirty="0" err="1">
                <a:solidFill>
                  <a:schemeClr val="tx1"/>
                </a:solidFill>
              </a:rPr>
              <a:t>biasanya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mempunyai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sifat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alir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kurang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baik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Besar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kecilnya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sudut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dipengaruhi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oleh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ukuran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kelembaban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serbuk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Serbuk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mudah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mengalir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jika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mempunyai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sudut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kurang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30°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tidak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lebih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40° (Banker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Anderson, </a:t>
            </a:r>
            <a:r>
              <a:rPr lang="en-US" sz="2400">
                <a:solidFill>
                  <a:schemeClr val="tx1"/>
                </a:solidFill>
              </a:rPr>
              <a:t>1986</a:t>
            </a:r>
            <a:r>
              <a:rPr lang="en-US" sz="2400" smtClean="0">
                <a:solidFill>
                  <a:schemeClr val="tx1"/>
                </a:solidFill>
              </a:rPr>
              <a:t>).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40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Sudut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merupakan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karakteristik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fluiditas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berhubungan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erat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kohesifitas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antar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partikel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penyusun</a:t>
            </a:r>
            <a:r>
              <a:rPr lang="en-US" sz="2400" dirty="0">
                <a:solidFill>
                  <a:schemeClr val="tx1"/>
                </a:solidFill>
              </a:rPr>
              <a:t> (Parrott, 1971). 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77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498178"/>
          </a:xfrm>
        </p:spPr>
        <p:txBody>
          <a:bodyPr/>
          <a:lstStyle/>
          <a:p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Alir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Aulton</a:t>
            </a:r>
            <a:r>
              <a:rPr lang="en-US" dirty="0"/>
              <a:t>, 2002)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3123" y="1600200"/>
            <a:ext cx="703775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3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en-US" dirty="0" smtClean="0"/>
              <a:t>3. UJI PENGETAPAN (</a:t>
            </a:r>
            <a:r>
              <a:rPr lang="en-US" dirty="0" err="1" smtClean="0"/>
              <a:t>Saifullah</a:t>
            </a:r>
            <a:r>
              <a:rPr lang="en-US" dirty="0" smtClean="0"/>
              <a:t>, 2007)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Arial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Dilakukan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mengetahui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penurunan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volume </a:t>
            </a:r>
            <a:r>
              <a:rPr lang="en-US" sz="2800" dirty="0" err="1">
                <a:solidFill>
                  <a:schemeClr val="tx1"/>
                </a:solidFill>
              </a:rPr>
              <a:t>sejumlah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granul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atau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serbuk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akibat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getaran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atau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hentakan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Granul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yang </a:t>
            </a:r>
            <a:r>
              <a:rPr lang="en-US" sz="2800" dirty="0" err="1">
                <a:solidFill>
                  <a:schemeClr val="tx1"/>
                </a:solidFill>
              </a:rPr>
              <a:t>lembab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kesulitan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menata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ditap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karena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granul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tidak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spheris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akibat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terbentuknya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partikel-partikel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koloid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penghancur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yang </a:t>
            </a:r>
            <a:r>
              <a:rPr lang="en-US" sz="2800" dirty="0" err="1">
                <a:solidFill>
                  <a:schemeClr val="tx1"/>
                </a:solidFill>
              </a:rPr>
              <a:t>menarik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lembab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sehingga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indeks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tapnya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semakin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besar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berarti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granul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mempunyai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sifat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alir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semakin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buruk</a:t>
            </a:r>
            <a:r>
              <a:rPr lang="en-US" sz="2800" dirty="0">
                <a:solidFill>
                  <a:schemeClr val="tx1"/>
                </a:solidFill>
              </a:rPr>
              <a:t>. </a:t>
            </a:r>
          </a:p>
          <a:p>
            <a:pPr marL="457200" indent="-457200" algn="l">
              <a:buFont typeface="Arial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80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 smtClean="0"/>
              <a:t>Kompresibilitas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algn="just"/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err="1">
                <a:solidFill>
                  <a:schemeClr val="tx1"/>
                </a:solidFill>
              </a:rPr>
              <a:t>Kompresibilitas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merupakan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kemampuan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granul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untuk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membentuk</a:t>
            </a:r>
            <a:r>
              <a:rPr lang="en-US" sz="3200" dirty="0">
                <a:solidFill>
                  <a:schemeClr val="tx1"/>
                </a:solidFill>
              </a:rPr>
              <a:t> tablet </a:t>
            </a:r>
            <a:r>
              <a:rPr lang="en-US" sz="3200" dirty="0" err="1" smtClean="0">
                <a:solidFill>
                  <a:schemeClr val="tx1"/>
                </a:solidFill>
              </a:rPr>
              <a:t>dengan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tekanan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tertentu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</a:rPr>
              <a:t>Kompresibilitas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juga </a:t>
            </a:r>
            <a:r>
              <a:rPr lang="en-US" sz="3200" dirty="0" err="1">
                <a:solidFill>
                  <a:schemeClr val="tx1"/>
                </a:solidFill>
              </a:rPr>
              <a:t>biasanya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disebut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dengan</a:t>
            </a:r>
            <a:r>
              <a:rPr lang="en-US" sz="3200" dirty="0">
                <a:solidFill>
                  <a:schemeClr val="tx1"/>
                </a:solidFill>
              </a:rPr>
              <a:t> index </a:t>
            </a:r>
            <a:r>
              <a:rPr lang="en-US" sz="3200" dirty="0" err="1">
                <a:solidFill>
                  <a:schemeClr val="tx1"/>
                </a:solidFill>
              </a:rPr>
              <a:t>carr’s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>
                <a:solidFill>
                  <a:schemeClr val="tx1"/>
                </a:solidFill>
              </a:rPr>
              <a:t>dapat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digunakan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untuk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menentukan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sifat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alir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</a:rPr>
              <a:t>Semakin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besar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nilai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kompresibilitas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menunjukkan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granul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memiliki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sifat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alir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>
                <a:solidFill>
                  <a:schemeClr val="tx1"/>
                </a:solidFill>
              </a:rPr>
              <a:t>kurang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baik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</a:p>
          <a:p>
            <a:pPr algn="just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88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400600"/>
          </a:xfrm>
          <a:solidFill>
            <a:schemeClr val="bg1"/>
          </a:solidFill>
        </p:spPr>
        <p:txBody>
          <a:bodyPr/>
          <a:lstStyle/>
          <a:p>
            <a:pPr marL="342900" indent="-342900" algn="l">
              <a:buFont typeface="Arial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Uji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pengetapan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dilakukan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dengan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menggunakan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alat</a:t>
            </a:r>
            <a:r>
              <a:rPr lang="en-US" sz="2800" i="1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tapped </a:t>
            </a:r>
            <a:r>
              <a:rPr lang="en-US" sz="2800" i="1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volumeter</a:t>
            </a:r>
            <a:r>
              <a:rPr lang="en-US" sz="2800" i="1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(Mechanical Tapping Device</a:t>
            </a:r>
            <a:r>
              <a:rPr lang="en-US" sz="2800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).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Granul</a:t>
            </a:r>
            <a:r>
              <a:rPr lang="en-US" sz="2800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dituang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ke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dalam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gelas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ukur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dengan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volume 100 mL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dicatat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sebagai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V0.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Gelas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ukur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dipasang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pada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alat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motor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dihidupkan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selama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4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menit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Pengurangan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volume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serbuk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akibat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pengetapan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dinyatakan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sebagai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indeks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pengetapan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(%)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 </a:t>
            </a:r>
            <a:endParaRPr lang="en-US" sz="2800" dirty="0" smtClean="0">
              <a:solidFill>
                <a:schemeClr val="tx1"/>
              </a:solidFill>
              <a:latin typeface="Al Bayan Plain" charset="-78"/>
              <a:ea typeface="Al Bayan Plain" charset="-78"/>
              <a:cs typeface="Al Bayan Plain" charset="-78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Bentuk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ukuran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kerapatan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suatu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granul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berpengaruh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terhadap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uji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pengetapan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Serbuk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memiliki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sifat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alir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baik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jika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memiliki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nilai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indeks</a:t>
            </a:r>
            <a:r>
              <a:rPr lang="en-US" sz="2800" dirty="0">
                <a:solidFill>
                  <a:schemeClr val="tx1"/>
                </a:solidFill>
              </a:rPr>
              <a:t> &lt; 20% (</a:t>
            </a:r>
            <a:r>
              <a:rPr lang="en-US" sz="2800" dirty="0" err="1">
                <a:solidFill>
                  <a:schemeClr val="tx1"/>
                </a:solidFill>
              </a:rPr>
              <a:t>Chandira</a:t>
            </a:r>
            <a:r>
              <a:rPr lang="en-US" sz="2800" dirty="0">
                <a:solidFill>
                  <a:schemeClr val="tx1"/>
                </a:solidFill>
              </a:rPr>
              <a:t> et al., 2012). </a:t>
            </a:r>
          </a:p>
          <a:p>
            <a:pPr marL="342900" indent="-342900" algn="l">
              <a:buFont typeface="Arial" charset="0"/>
              <a:buChar char="•"/>
            </a:pPr>
            <a:endParaRPr lang="en-US" sz="2800" dirty="0">
              <a:solidFill>
                <a:schemeClr val="tx1"/>
              </a:solidFill>
              <a:latin typeface="Al Bayan Plain" charset="-78"/>
              <a:ea typeface="Al Bayan Plain" charset="-78"/>
              <a:cs typeface="Al Bayan Plain" charset="-78"/>
            </a:endParaRPr>
          </a:p>
          <a:p>
            <a:pPr algn="l"/>
            <a:endParaRPr lang="en-US" sz="2800" dirty="0">
              <a:latin typeface="Al Bayan Plain" charset="-78"/>
              <a:ea typeface="Al Bayan Plain" charset="-78"/>
              <a:cs typeface="Al Bayan Plain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2972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08720"/>
            <a:ext cx="82296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9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SIFAT KRISTAL </a:t>
            </a:r>
            <a:r>
              <a:rPr lang="en-US" dirty="0"/>
              <a:t>(</a:t>
            </a:r>
            <a:r>
              <a:rPr lang="en-US" dirty="0" err="1"/>
              <a:t>Setyawan</a:t>
            </a:r>
            <a:r>
              <a:rPr lang="en-US" dirty="0"/>
              <a:t>, 2018)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7638"/>
            <a:ext cx="8229600" cy="4525963"/>
          </a:xfrm>
        </p:spPr>
        <p:txBody>
          <a:bodyPr/>
          <a:lstStyle/>
          <a:p>
            <a:pPr marL="342900" indent="-342900" algn="just">
              <a:buFont typeface="Arial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Bahan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aktif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farmasi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bahan-bahan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tambahan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tersedia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beberapa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kristal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berbeda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disebut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polimorf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</a:rPr>
              <a:t>Polimorf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adalah</a:t>
            </a:r>
            <a:r>
              <a:rPr lang="en-US" sz="2400" dirty="0" smtClean="0">
                <a:solidFill>
                  <a:schemeClr val="tx1"/>
                </a:solidFill>
              </a:rPr>
              <a:t> : 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fasa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kristal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suatu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senyawa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sebagai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hasil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kemungkinan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dua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lebih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susunan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molekul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berbeda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kisi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kristalnya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sehingga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suatu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senyawa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dapat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beberapa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sistem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kristal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Sifat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suatu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senyawa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yang </a:t>
            </a:r>
            <a:r>
              <a:rPr lang="en-US" sz="2400" dirty="0" err="1">
                <a:solidFill>
                  <a:schemeClr val="tx1"/>
                </a:solidFill>
              </a:rPr>
              <a:t>memiliki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lebih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kristal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disebut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polimorfisme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Arial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Senyawa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polimorf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umumnya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memiliki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perbedaan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signifikan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pada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sifat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farmasetiknya</a:t>
            </a:r>
            <a:r>
              <a:rPr lang="en-US" sz="2800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seperti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kelarutan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laju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disolusi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sifat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termal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{</a:t>
            </a:r>
            <a:r>
              <a:rPr lang="en-US" sz="2800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titik</a:t>
            </a:r>
            <a:r>
              <a:rPr lang="en-US" sz="2800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lebur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}</a:t>
            </a:r>
            <a:r>
              <a:rPr lang="en-US" sz="2800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meskipun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secara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kimiawi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identik</a:t>
            </a:r>
            <a:r>
              <a:rPr lang="en-US" sz="2800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.</a:t>
            </a:r>
            <a:endParaRPr lang="en-US" sz="2800" dirty="0">
              <a:solidFill>
                <a:schemeClr val="tx1"/>
              </a:solidFill>
              <a:latin typeface="Al Bayan Plain" charset="-78"/>
              <a:ea typeface="Al Bayan Plain" charset="-78"/>
              <a:cs typeface="Al Bayan Plain" charset="-78"/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Bentuk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polimorf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hanya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dapat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dibedakan</a:t>
            </a:r>
            <a:r>
              <a:rPr lang="en-US" sz="2800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dalam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keadaan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padat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salah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satunya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dengan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metode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difraksi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sinar</a:t>
            </a:r>
            <a:r>
              <a:rPr lang="en-US" sz="2800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-X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sedangkan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dalam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bentuk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larutan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maupun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uap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mempunyai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sifat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fisikokimia</a:t>
            </a:r>
            <a:r>
              <a:rPr lang="en-US" sz="2800" dirty="0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yang </a:t>
            </a:r>
            <a:r>
              <a:rPr lang="en-US" sz="2800" dirty="0" err="1" smtClean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identik</a:t>
            </a:r>
            <a:r>
              <a:rPr lang="en-US" sz="2800" dirty="0">
                <a:solidFill>
                  <a:schemeClr val="tx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(</a:t>
            </a:r>
            <a:r>
              <a:rPr lang="en-US" sz="2800" dirty="0" err="1">
                <a:solidFill>
                  <a:schemeClr val="tx1"/>
                </a:solidFill>
              </a:rPr>
              <a:t>Setyawan</a:t>
            </a:r>
            <a:r>
              <a:rPr lang="en-US" sz="2800" dirty="0">
                <a:solidFill>
                  <a:schemeClr val="tx1"/>
                </a:solidFill>
              </a:rPr>
              <a:t>, 2018)</a:t>
            </a:r>
          </a:p>
          <a:p>
            <a:pPr marL="342900" indent="-342900" algn="l">
              <a:buFont typeface="Arial" charset="0"/>
              <a:buChar char="•"/>
            </a:pPr>
            <a:endParaRPr lang="en-US" sz="2800" dirty="0" smtClean="0">
              <a:solidFill>
                <a:schemeClr val="tx1"/>
              </a:solidFill>
              <a:latin typeface="Al Bayan Plain" charset="-78"/>
              <a:ea typeface="Al Bayan Plain" charset="-78"/>
              <a:cs typeface="Al Bayan Plain" charset="-78"/>
            </a:endParaRPr>
          </a:p>
          <a:p>
            <a:pPr algn="just"/>
            <a:endParaRPr lang="en-US" sz="2800" dirty="0">
              <a:solidFill>
                <a:schemeClr val="tx1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84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Arial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Suatu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senyawa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menunjukkan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fenomena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polimorfisme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apabila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senyawa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tersebut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membentuk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sistem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kristal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berbeda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ketika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dikristalkan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kondisi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yang </a:t>
            </a:r>
            <a:r>
              <a:rPr lang="en-US" sz="2400" dirty="0" err="1">
                <a:solidFill>
                  <a:schemeClr val="tx1"/>
                </a:solidFill>
              </a:rPr>
              <a:t>berbeda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pengaruh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suhu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tekanan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kondisi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penyimpanan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Tiap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polimorf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suatu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senyawa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stabil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suhu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tekanan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tertentu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Perubahan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bentuk</a:t>
            </a:r>
            <a:r>
              <a:rPr lang="en-US" sz="2400" dirty="0">
                <a:solidFill>
                  <a:schemeClr val="tx1"/>
                </a:solidFill>
              </a:rPr>
              <a:t> lain </a:t>
            </a:r>
            <a:r>
              <a:rPr lang="en-US" sz="2400" dirty="0" err="1">
                <a:solidFill>
                  <a:schemeClr val="tx1"/>
                </a:solidFill>
              </a:rPr>
              <a:t>pada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tekanan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suhu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tertentu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terjadi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suatu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titik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disebut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suhu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transisi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titik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transisi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Perubahan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tersebut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bersifat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reversibel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maupun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sebaliknya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101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 PREFORMULASI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1724" b="40454"/>
          <a:stretch/>
        </p:blipFill>
        <p:spPr>
          <a:xfrm>
            <a:off x="457200" y="1417638"/>
            <a:ext cx="8226333" cy="431561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3659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800" dirty="0" err="1">
                <a:solidFill>
                  <a:schemeClr val="tx1"/>
                </a:solidFill>
              </a:rPr>
              <a:t>Pada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kondisi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tertentu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hanya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polimorf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stabil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sedangkan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lainnya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metastabil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atau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tidak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stabil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cenderung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terus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berubah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menuju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bentuk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yang </a:t>
            </a:r>
            <a:r>
              <a:rPr lang="en-US" sz="2800" dirty="0" err="1">
                <a:solidFill>
                  <a:schemeClr val="tx1"/>
                </a:solidFill>
              </a:rPr>
              <a:t>stabil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secara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tak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reversibel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>
                <a:solidFill>
                  <a:schemeClr val="tx1"/>
                </a:solidFill>
              </a:rPr>
              <a:t>(</a:t>
            </a:r>
            <a:r>
              <a:rPr lang="en-US" sz="2800" dirty="0" err="1">
                <a:solidFill>
                  <a:schemeClr val="tx1"/>
                </a:solidFill>
              </a:rPr>
              <a:t>Setyawan</a:t>
            </a:r>
            <a:r>
              <a:rPr lang="en-US" sz="2800" dirty="0">
                <a:solidFill>
                  <a:schemeClr val="tx1"/>
                </a:solidFill>
              </a:rPr>
              <a:t>, 2018)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11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polimorfisme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formulasi</a:t>
            </a:r>
            <a:r>
              <a:rPr lang="en-US" dirty="0" smtClean="0"/>
              <a:t> 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>
              <a:buFont typeface="Arial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Beberapa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studi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menunjukkan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korelasi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polimorfisme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terhadap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kelarutan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obat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serta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khasiat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terapetik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terkait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laju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disolusi</a:t>
            </a:r>
            <a:r>
              <a:rPr lang="en-US" sz="2400" dirty="0">
                <a:solidFill>
                  <a:schemeClr val="tx1"/>
                </a:solidFill>
              </a:rPr>
              <a:t>, di mana </a:t>
            </a:r>
            <a:r>
              <a:rPr lang="en-US" sz="2400" dirty="0" err="1" smtClean="0">
                <a:solidFill>
                  <a:schemeClr val="tx1"/>
                </a:solidFill>
              </a:rPr>
              <a:t>laju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disolusi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merupakan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tahap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penentu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laju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absorpsi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saluran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cerna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berkenaan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dampak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klinis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ditimbulkan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K</a:t>
            </a:r>
            <a:r>
              <a:rPr lang="en-US" sz="2400" dirty="0" err="1" smtClean="0">
                <a:solidFill>
                  <a:schemeClr val="tx1"/>
                </a:solidFill>
              </a:rPr>
              <a:t>eberadaan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polimorf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berpotensi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menjadi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sumber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penting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berbagai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sifat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farmasetik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berbeda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seperti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stabilitas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kelarutan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serta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menyebabkan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permasalahan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mempengaruhi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khasiat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bioavailabilitas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produk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farmasi</a:t>
            </a:r>
            <a:r>
              <a:rPr lang="en-US" sz="2400" dirty="0" smtClean="0">
                <a:solidFill>
                  <a:schemeClr val="tx1"/>
                </a:solidFill>
              </a:rPr>
              <a:t>. (</a:t>
            </a:r>
            <a:r>
              <a:rPr lang="en-US" sz="2400" dirty="0" err="1" smtClean="0">
                <a:solidFill>
                  <a:schemeClr val="tx1"/>
                </a:solidFill>
              </a:rPr>
              <a:t>Setyawan</a:t>
            </a:r>
            <a:r>
              <a:rPr lang="en-US" sz="2400" dirty="0" smtClean="0">
                <a:solidFill>
                  <a:schemeClr val="tx1"/>
                </a:solidFill>
              </a:rPr>
              <a:t>, 2018)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67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>
              <a:buFont typeface="Arial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Polimorf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merupakan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senyawa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memiliki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komposisi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kimia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yang </a:t>
            </a:r>
            <a:r>
              <a:rPr lang="en-US" dirty="0" err="1" smtClean="0">
                <a:solidFill>
                  <a:schemeClr val="tx1"/>
                </a:solidFill>
              </a:rPr>
              <a:t>sama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tetapi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struktur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kristal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berbeda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Perbedaan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tersebut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menyebabkan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perbedaan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sifat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fisikokimia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bioavailabilitas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bioekivalensi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serta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dapat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menyebabkan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perbedaan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farmasi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dihasilkan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Bentuk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polimorf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yang </a:t>
            </a:r>
            <a:r>
              <a:rPr lang="en-US" dirty="0" err="1">
                <a:solidFill>
                  <a:schemeClr val="tx1"/>
                </a:solidFill>
              </a:rPr>
              <a:t>banyak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dipilih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pembuatan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sediaan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farmasi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yang paling </a:t>
            </a:r>
            <a:r>
              <a:rPr lang="en-US" dirty="0" err="1">
                <a:solidFill>
                  <a:schemeClr val="tx1"/>
                </a:solidFill>
              </a:rPr>
              <a:t>stabil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karena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lebih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mudah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mengendalikan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kristal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segala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sifat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terkait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selama</a:t>
            </a:r>
            <a:r>
              <a:rPr lang="en-US" dirty="0">
                <a:solidFill>
                  <a:schemeClr val="tx1"/>
                </a:solidFill>
              </a:rPr>
              <a:t> proses </a:t>
            </a:r>
            <a:r>
              <a:rPr lang="en-US" dirty="0" err="1">
                <a:solidFill>
                  <a:schemeClr val="tx1"/>
                </a:solidFill>
              </a:rPr>
              <a:t>manufaktur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Sedangkan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metastabil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meskipun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kelarutannya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lebih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dibandingkan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stabil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stabilitasnya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kurang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terjamin</a:t>
            </a:r>
            <a:r>
              <a:rPr lang="en-US" dirty="0">
                <a:solidFill>
                  <a:schemeClr val="tx1"/>
                </a:solidFill>
              </a:rPr>
              <a:t>. Hal </a:t>
            </a:r>
            <a:r>
              <a:rPr lang="en-US" dirty="0" err="1">
                <a:solidFill>
                  <a:schemeClr val="tx1"/>
                </a:solidFill>
              </a:rPr>
              <a:t>tersebut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dikaitkan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kembali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teori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dasar</a:t>
            </a:r>
            <a:r>
              <a:rPr lang="en-US" dirty="0">
                <a:solidFill>
                  <a:schemeClr val="tx1"/>
                </a:solidFill>
              </a:rPr>
              <a:t> di mana </a:t>
            </a:r>
            <a:r>
              <a:rPr lang="en-US" dirty="0" err="1">
                <a:solidFill>
                  <a:schemeClr val="tx1"/>
                </a:solidFill>
              </a:rPr>
              <a:t>suatu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sistem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bergerak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mengubah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kondisinya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kondisi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termodinamika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lebih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stabil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Arial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375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SIFAT FISIKA KIMIA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Titih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Didiih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Titik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Lebur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Kelarutan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pH</a:t>
            </a:r>
          </a:p>
          <a:p>
            <a:pPr marL="457200" indent="-45720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Massa </a:t>
            </a:r>
            <a:r>
              <a:rPr lang="en-US" dirty="0" err="1" smtClean="0">
                <a:solidFill>
                  <a:schemeClr val="tx1"/>
                </a:solidFill>
              </a:rPr>
              <a:t>Jenis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Viskositas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momen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dipol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konstanta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dielektrikum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indeks</a:t>
            </a:r>
            <a:r>
              <a:rPr lang="en-US" dirty="0" smtClean="0">
                <a:solidFill>
                  <a:schemeClr val="tx1"/>
                </a:solidFill>
              </a:rPr>
              <a:t> bias</a:t>
            </a:r>
          </a:p>
          <a:p>
            <a:pPr marL="457200" indent="-457200" algn="l">
              <a:buFont typeface="Arial" pitchFamily="34" charset="0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rotasi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optik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53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ANALISIS FISIKA KIMIA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>
              <a:buFont typeface="Arial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Analisis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fisikokimia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merupakan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bagian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penting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preformulasi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karena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analisis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fisikokimia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dilakukan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identitas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kadar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aktif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penetapan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kualitatif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digunakan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kromatografi</a:t>
            </a:r>
            <a:r>
              <a:rPr lang="en-US" dirty="0">
                <a:solidFill>
                  <a:schemeClr val="tx1"/>
                </a:solidFill>
              </a:rPr>
              <a:t> lapis tipis, </a:t>
            </a:r>
            <a:r>
              <a:rPr lang="en-US" dirty="0" err="1">
                <a:solidFill>
                  <a:schemeClr val="tx1"/>
                </a:solidFill>
              </a:rPr>
              <a:t>spektrum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serapan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inframerah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reaksi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warna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spektrum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serapan</a:t>
            </a:r>
            <a:r>
              <a:rPr lang="en-US" dirty="0">
                <a:solidFill>
                  <a:schemeClr val="tx1"/>
                </a:solidFill>
              </a:rPr>
              <a:t> ultraviolet,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reaksi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lainnya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Penetapan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kadar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dilakukan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metode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spektrofotometri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kromatografi</a:t>
            </a:r>
            <a:r>
              <a:rPr lang="en-US" dirty="0">
                <a:solidFill>
                  <a:schemeClr val="tx1"/>
                </a:solidFill>
              </a:rPr>
              <a:t> gas, </a:t>
            </a:r>
            <a:r>
              <a:rPr lang="en-US" dirty="0" err="1" smtClean="0">
                <a:solidFill>
                  <a:schemeClr val="tx1"/>
                </a:solidFill>
              </a:rPr>
              <a:t>kromatografi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cair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kinerja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tinggi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titrasi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kompleksometri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asam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basa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argentometri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iodometri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167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Koefisien</a:t>
            </a:r>
            <a:r>
              <a:rPr lang="en-US" dirty="0" smtClean="0"/>
              <a:t> </a:t>
            </a:r>
            <a:r>
              <a:rPr lang="en-US" dirty="0" err="1" smtClean="0"/>
              <a:t>Partisi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>
              <a:buFont typeface="Arial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Koefisien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Partisi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merefleksikan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kelarutan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relatif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dalam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air </a:t>
            </a:r>
            <a:r>
              <a:rPr lang="en-US" sz="2800" dirty="0" err="1" smtClean="0">
                <a:solidFill>
                  <a:schemeClr val="tx1"/>
                </a:solidFill>
              </a:rPr>
              <a:t>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lemak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suatu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zat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perilaku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ionisasi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Ketiga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parameter </a:t>
            </a:r>
            <a:r>
              <a:rPr lang="en-US" sz="2800" dirty="0" err="1">
                <a:solidFill>
                  <a:schemeClr val="tx1"/>
                </a:solidFill>
              </a:rPr>
              <a:t>ini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secara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bersamaan</a:t>
            </a:r>
            <a:r>
              <a:rPr lang="en-US" sz="2800" dirty="0" smtClean="0">
                <a:solidFill>
                  <a:schemeClr val="tx1"/>
                </a:solidFill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</a:rPr>
              <a:t>masingmasing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membantu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mengkarakterisasi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perilaku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permeasi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suatu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zat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aktif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4212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Koefisien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Partisi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diterapkan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457200" indent="-45720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Penilaian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Kelarutan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</a:t>
            </a:r>
            <a:r>
              <a:rPr lang="en-US" dirty="0" err="1" smtClean="0">
                <a:solidFill>
                  <a:schemeClr val="tx1"/>
                </a:solidFill>
              </a:rPr>
              <a:t>alam</a:t>
            </a:r>
            <a:r>
              <a:rPr lang="en-US" dirty="0" smtClean="0">
                <a:solidFill>
                  <a:schemeClr val="tx1"/>
                </a:solidFill>
              </a:rPr>
              <a:t> air</a:t>
            </a:r>
          </a:p>
          <a:p>
            <a:pPr marL="457200" indent="-457200" algn="l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Petunjuk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Respon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Biologis</a:t>
            </a:r>
            <a:endParaRPr lang="en-US" dirty="0" smtClean="0">
              <a:solidFill>
                <a:schemeClr val="tx1"/>
              </a:solidFill>
            </a:endParaRPr>
          </a:p>
          <a:p>
            <a:pPr marL="15875" algn="l"/>
            <a:r>
              <a:rPr lang="en-US" dirty="0" smtClean="0">
                <a:solidFill>
                  <a:schemeClr val="tx1"/>
                </a:solidFill>
              </a:rPr>
              <a:t>3.     </a:t>
            </a:r>
            <a:r>
              <a:rPr lang="en-US" dirty="0" err="1" smtClean="0">
                <a:solidFill>
                  <a:schemeClr val="tx1"/>
                </a:solidFill>
              </a:rPr>
              <a:t>Mengekstraksi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aktif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cairan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berair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terutama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urine)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4.  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dirty="0" err="1" smtClean="0">
                <a:solidFill>
                  <a:schemeClr val="tx1"/>
                </a:solidFill>
              </a:rPr>
              <a:t>Membantu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pemilihan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kolom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gerak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analisi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kromatografi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5.  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Memperkirakan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pelepasan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aktif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sediaan</a:t>
            </a:r>
            <a:r>
              <a:rPr lang="en-US" dirty="0">
                <a:solidFill>
                  <a:schemeClr val="tx1"/>
                </a:solidFill>
              </a:rPr>
              <a:t> semisolid </a:t>
            </a:r>
            <a:r>
              <a:rPr lang="en-US" dirty="0" err="1">
                <a:solidFill>
                  <a:schemeClr val="tx1"/>
                </a:solidFill>
              </a:rPr>
              <a:t>seperti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dasar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salep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4005064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NewRoman" charset="0"/>
              </a:rPr>
              <a:t>Persyaratan</a:t>
            </a:r>
            <a:r>
              <a:rPr lang="en-US" dirty="0">
                <a:latin typeface="TimesNewRoman" charset="0"/>
              </a:rPr>
              <a:t> </a:t>
            </a:r>
            <a:r>
              <a:rPr lang="en-US" dirty="0" err="1">
                <a:latin typeface="TimesNewRoman" charset="0"/>
              </a:rPr>
              <a:t>kondisi</a:t>
            </a:r>
            <a:r>
              <a:rPr lang="en-US" dirty="0">
                <a:latin typeface="TimesNewRoman" charset="0"/>
              </a:rPr>
              <a:t> yang </a:t>
            </a:r>
            <a:r>
              <a:rPr lang="en-US" dirty="0" err="1">
                <a:latin typeface="TimesNewRoman" charset="0"/>
              </a:rPr>
              <a:t>harus</a:t>
            </a:r>
            <a:r>
              <a:rPr lang="en-US" dirty="0">
                <a:latin typeface="TimesNewRoman" charset="0"/>
              </a:rPr>
              <a:t> </a:t>
            </a:r>
            <a:r>
              <a:rPr lang="en-US" dirty="0" err="1">
                <a:latin typeface="TimesNewRoman" charset="0"/>
              </a:rPr>
              <a:t>dipenuhi</a:t>
            </a:r>
            <a:r>
              <a:rPr lang="en-US" dirty="0">
                <a:latin typeface="TimesNewRoman" charset="0"/>
              </a:rPr>
              <a:t> </a:t>
            </a:r>
            <a:r>
              <a:rPr lang="en-US" dirty="0" err="1">
                <a:latin typeface="TimesNewRoman" charset="0"/>
              </a:rPr>
              <a:t>untuk</a:t>
            </a:r>
            <a:r>
              <a:rPr lang="en-US" dirty="0">
                <a:latin typeface="TimesNewRoman" charset="0"/>
              </a:rPr>
              <a:t> </a:t>
            </a:r>
            <a:r>
              <a:rPr lang="en-US" dirty="0" err="1">
                <a:latin typeface="TimesNewRoman" charset="0"/>
              </a:rPr>
              <a:t>uji</a:t>
            </a:r>
            <a:r>
              <a:rPr lang="en-US" dirty="0">
                <a:latin typeface="TimesNewRoman" charset="0"/>
              </a:rPr>
              <a:t> </a:t>
            </a:r>
            <a:r>
              <a:rPr lang="en-US" dirty="0" err="1">
                <a:latin typeface="TimesNewRoman" charset="0"/>
              </a:rPr>
              <a:t>koefisien</a:t>
            </a:r>
            <a:r>
              <a:rPr lang="en-US" dirty="0">
                <a:latin typeface="TimesNewRoman" charset="0"/>
              </a:rPr>
              <a:t> </a:t>
            </a:r>
            <a:r>
              <a:rPr lang="en-US" dirty="0" err="1">
                <a:latin typeface="TimesNewRoman" charset="0"/>
              </a:rPr>
              <a:t>partisi</a:t>
            </a:r>
            <a:r>
              <a:rPr lang="en-US" dirty="0">
                <a:latin typeface="TimesNewRoman" charset="0"/>
              </a:rPr>
              <a:t> </a:t>
            </a:r>
            <a:r>
              <a:rPr lang="en-US" dirty="0" err="1">
                <a:latin typeface="TimesNewRoman" charset="0"/>
              </a:rPr>
              <a:t>adalah</a:t>
            </a:r>
            <a:r>
              <a:rPr lang="en-US" dirty="0">
                <a:latin typeface="TimesNewRoman" charset="0"/>
              </a:rPr>
              <a:t> : </a:t>
            </a:r>
            <a:endParaRPr lang="en-US" dirty="0" smtClean="0">
              <a:latin typeface="TimesNewRoman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sNewRoman" charset="0"/>
              </a:rPr>
              <a:t>antara</a:t>
            </a:r>
            <a:r>
              <a:rPr lang="en-US" dirty="0" smtClean="0">
                <a:latin typeface="TimesNewRoman" charset="0"/>
              </a:rPr>
              <a:t> </a:t>
            </a:r>
            <a:r>
              <a:rPr lang="en-US" dirty="0" err="1">
                <a:latin typeface="TimesNewRoman" charset="0"/>
              </a:rPr>
              <a:t>kedua</a:t>
            </a:r>
            <a:r>
              <a:rPr lang="en-US" dirty="0">
                <a:latin typeface="TimesNewRoman" charset="0"/>
              </a:rPr>
              <a:t> </a:t>
            </a:r>
            <a:r>
              <a:rPr lang="en-US" dirty="0" err="1">
                <a:latin typeface="TimesNewRoman" charset="0"/>
              </a:rPr>
              <a:t>pelarut</a:t>
            </a:r>
            <a:r>
              <a:rPr lang="en-US" dirty="0">
                <a:latin typeface="TimesNewRoman" charset="0"/>
              </a:rPr>
              <a:t> </a:t>
            </a:r>
            <a:r>
              <a:rPr lang="en-US" dirty="0" err="1">
                <a:latin typeface="TimesNewRoman" charset="0"/>
              </a:rPr>
              <a:t>benar-benar</a:t>
            </a:r>
            <a:r>
              <a:rPr lang="en-US" dirty="0">
                <a:latin typeface="TimesNewRoman" charset="0"/>
              </a:rPr>
              <a:t> </a:t>
            </a:r>
            <a:r>
              <a:rPr lang="en-US" dirty="0" err="1">
                <a:latin typeface="TimesNewRoman" charset="0"/>
              </a:rPr>
              <a:t>tidak</a:t>
            </a:r>
            <a:r>
              <a:rPr lang="en-US" dirty="0">
                <a:latin typeface="TimesNewRoman" charset="0"/>
              </a:rPr>
              <a:t> </a:t>
            </a:r>
            <a:r>
              <a:rPr lang="en-US" dirty="0" err="1">
                <a:latin typeface="TimesNewRoman" charset="0"/>
              </a:rPr>
              <a:t>campur</a:t>
            </a:r>
            <a:r>
              <a:rPr lang="en-US" dirty="0">
                <a:latin typeface="TimesNewRoman" charset="0"/>
              </a:rPr>
              <a:t>, </a:t>
            </a:r>
            <a:endParaRPr lang="en-US" dirty="0" smtClean="0">
              <a:latin typeface="TimesNewRoman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sNewRoman" charset="0"/>
              </a:rPr>
              <a:t>bahan</a:t>
            </a:r>
            <a:r>
              <a:rPr lang="en-US" dirty="0" smtClean="0">
                <a:latin typeface="TimesNewRoman" charset="0"/>
              </a:rPr>
              <a:t> </a:t>
            </a:r>
            <a:r>
              <a:rPr lang="en-US" dirty="0" err="1">
                <a:latin typeface="TimesNewRoman" charset="0"/>
              </a:rPr>
              <a:t>obatnya</a:t>
            </a:r>
            <a:r>
              <a:rPr lang="en-US" dirty="0">
                <a:latin typeface="TimesNewRoman" charset="0"/>
              </a:rPr>
              <a:t> </a:t>
            </a:r>
            <a:r>
              <a:rPr lang="en-US" dirty="0" err="1">
                <a:latin typeface="TimesNewRoman" charset="0"/>
              </a:rPr>
              <a:t>tidak</a:t>
            </a:r>
            <a:r>
              <a:rPr lang="en-US" dirty="0">
                <a:latin typeface="TimesNewRoman" charset="0"/>
              </a:rPr>
              <a:t> </a:t>
            </a:r>
            <a:r>
              <a:rPr lang="en-US" dirty="0" err="1">
                <a:latin typeface="TimesNewRoman" charset="0"/>
              </a:rPr>
              <a:t>mengalami</a:t>
            </a:r>
            <a:r>
              <a:rPr lang="en-US" dirty="0">
                <a:latin typeface="TimesNewRoman" charset="0"/>
              </a:rPr>
              <a:t> </a:t>
            </a:r>
            <a:r>
              <a:rPr lang="en-US" dirty="0" err="1" smtClean="0">
                <a:latin typeface="TimesNewRoman" charset="0"/>
              </a:rPr>
              <a:t>disosiasi</a:t>
            </a:r>
            <a:r>
              <a:rPr lang="en-US" dirty="0" smtClean="0">
                <a:latin typeface="TimesNewRoman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sNewRoman" charset="0"/>
              </a:rPr>
              <a:t>kadar</a:t>
            </a:r>
            <a:r>
              <a:rPr lang="en-US" dirty="0" smtClean="0">
                <a:latin typeface="TimesNewRoman" charset="0"/>
              </a:rPr>
              <a:t> </a:t>
            </a:r>
            <a:r>
              <a:rPr lang="en-US" dirty="0" err="1">
                <a:latin typeface="TimesNewRoman" charset="0"/>
              </a:rPr>
              <a:t>obatnya</a:t>
            </a:r>
            <a:r>
              <a:rPr lang="en-US" dirty="0">
                <a:latin typeface="TimesNewRoman" charset="0"/>
              </a:rPr>
              <a:t> </a:t>
            </a:r>
            <a:r>
              <a:rPr lang="en-US" dirty="0" err="1">
                <a:latin typeface="TimesNewRoman" charset="0"/>
              </a:rPr>
              <a:t>relatif</a:t>
            </a:r>
            <a:r>
              <a:rPr lang="en-US" dirty="0">
                <a:latin typeface="TimesNewRoman" charset="0"/>
              </a:rPr>
              <a:t> </a:t>
            </a:r>
            <a:r>
              <a:rPr lang="en-US" dirty="0" err="1">
                <a:latin typeface="TimesNewRoman" charset="0"/>
              </a:rPr>
              <a:t>kecil</a:t>
            </a:r>
            <a:r>
              <a:rPr lang="en-US">
                <a:latin typeface="TimesNewRoman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mtClean="0">
                <a:latin typeface="TimesNewRoman" charset="0"/>
              </a:rPr>
              <a:t>kelarutan</a:t>
            </a:r>
            <a:r>
              <a:rPr lang="en-US" dirty="0" smtClean="0">
                <a:latin typeface="TimesNewRoman" charset="0"/>
              </a:rPr>
              <a:t> </a:t>
            </a:r>
            <a:r>
              <a:rPr lang="en-US" dirty="0" err="1">
                <a:latin typeface="TimesNewRoman" charset="0"/>
              </a:rPr>
              <a:t>obat</a:t>
            </a:r>
            <a:r>
              <a:rPr lang="en-US" dirty="0">
                <a:latin typeface="TimesNewRoman" charset="0"/>
              </a:rPr>
              <a:t> </a:t>
            </a:r>
            <a:r>
              <a:rPr lang="en-US" dirty="0" err="1">
                <a:latin typeface="TimesNewRoman" charset="0"/>
              </a:rPr>
              <a:t>pada</a:t>
            </a:r>
            <a:r>
              <a:rPr lang="en-US" dirty="0">
                <a:latin typeface="TimesNewRoman" charset="0"/>
              </a:rPr>
              <a:t> </a:t>
            </a:r>
            <a:r>
              <a:rPr lang="en-US" dirty="0" err="1">
                <a:latin typeface="TimesNewRoman" charset="0"/>
              </a:rPr>
              <a:t>masing-masing</a:t>
            </a:r>
            <a:r>
              <a:rPr lang="en-US" dirty="0">
                <a:latin typeface="TimesNewRoman" charset="0"/>
              </a:rPr>
              <a:t> </a:t>
            </a:r>
            <a:r>
              <a:rPr lang="en-US" dirty="0" err="1">
                <a:latin typeface="TimesNewRoman" charset="0"/>
              </a:rPr>
              <a:t>pelarut</a:t>
            </a:r>
            <a:r>
              <a:rPr lang="en-US" dirty="0">
                <a:latin typeface="TimesNewRoman" charset="0"/>
              </a:rPr>
              <a:t> </a:t>
            </a:r>
            <a:r>
              <a:rPr lang="en-US" dirty="0" err="1">
                <a:latin typeface="TimesNewRoman" charset="0"/>
              </a:rPr>
              <a:t>kecil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78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3400"/>
            <a:ext cx="838200" cy="6096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6675" y="533400"/>
            <a:ext cx="76200" cy="6096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743200"/>
            <a:ext cx="91440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95600" y="1524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Brush Script MT" charset="0"/>
                <a:ea typeface="Brush Script MT" charset="0"/>
                <a:cs typeface="Brush Script MT" charset="0"/>
              </a:rPr>
              <a:t>Good luck</a:t>
            </a:r>
            <a:endParaRPr lang="en-US" sz="6000" b="1" dirty="0">
              <a:latin typeface="Brush Script MT" charset="0"/>
              <a:ea typeface="Brush Script MT" charset="0"/>
              <a:cs typeface="Brush Script M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8686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507" y="274638"/>
            <a:ext cx="8658668" cy="1143000"/>
          </a:xfrm>
        </p:spPr>
        <p:txBody>
          <a:bodyPr/>
          <a:lstStyle/>
          <a:p>
            <a:r>
              <a:rPr lang="en-US" dirty="0" smtClean="0"/>
              <a:t>STUDI PREFORMULASI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38" y="1052737"/>
            <a:ext cx="8616138" cy="540059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Merupakan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tahap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pertama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mendesain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memformula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suatu</a:t>
            </a:r>
            <a:r>
              <a:rPr lang="en-US" dirty="0">
                <a:solidFill>
                  <a:schemeClr val="tx1"/>
                </a:solidFill>
              </a:rPr>
              <a:t> tablet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90000"/>
              </a:lnSpc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Preformulasi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merupakan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proses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mengoptimasi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suatu</a:t>
            </a:r>
            <a:r>
              <a:rPr lang="en-US" dirty="0">
                <a:solidFill>
                  <a:schemeClr val="tx1"/>
                </a:solidFill>
              </a:rPr>
              <a:t> formula </a:t>
            </a:r>
            <a:r>
              <a:rPr lang="en-US" dirty="0" err="1">
                <a:solidFill>
                  <a:schemeClr val="tx1"/>
                </a:solidFill>
              </a:rPr>
              <a:t>obat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cara</a:t>
            </a:r>
            <a:r>
              <a:rPr lang="id-ID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 err="1" smtClean="0"/>
              <a:t>Determinasi</a:t>
            </a:r>
            <a:r>
              <a:rPr lang="en-US" sz="2000" dirty="0" smtClean="0"/>
              <a:t> </a:t>
            </a:r>
            <a:r>
              <a:rPr lang="en-US" sz="2000" dirty="0" err="1" smtClean="0"/>
              <a:t>sifat-sifat</a:t>
            </a:r>
            <a:r>
              <a:rPr lang="en-US" sz="2000" dirty="0" smtClean="0"/>
              <a:t> </a:t>
            </a:r>
            <a:r>
              <a:rPr lang="en-US" sz="2000" dirty="0" err="1" smtClean="0"/>
              <a:t>fisika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kimia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diperlukan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formulasi</a:t>
            </a:r>
            <a:r>
              <a:rPr lang="en-US" sz="2000" dirty="0" smtClean="0"/>
              <a:t> </a:t>
            </a:r>
            <a:r>
              <a:rPr lang="en-US" sz="2000" dirty="0" err="1" smtClean="0"/>
              <a:t>sediaan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stabil</a:t>
            </a:r>
            <a:r>
              <a:rPr lang="en-US" sz="2000" dirty="0" smtClean="0"/>
              <a:t>, </a:t>
            </a:r>
            <a:r>
              <a:rPr lang="en-US" sz="2000" dirty="0" err="1" smtClean="0"/>
              <a:t>efektif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aman</a:t>
            </a:r>
            <a:r>
              <a:rPr lang="id-ID" sz="2000" dirty="0" smtClean="0"/>
              <a:t> </a:t>
            </a:r>
            <a:endParaRPr lang="en-US" sz="2000" dirty="0" smtClean="0"/>
          </a:p>
          <a:p>
            <a:pPr lvl="1" algn="just">
              <a:lnSpc>
                <a:spcPct val="90000"/>
              </a:lnSpc>
            </a:pPr>
            <a:r>
              <a:rPr lang="en-US" sz="2000" dirty="0" err="1" smtClean="0"/>
              <a:t>Interaksi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lain</a:t>
            </a:r>
            <a:r>
              <a:rPr lang="id-ID" dirty="0" smtClean="0"/>
              <a:t> </a:t>
            </a:r>
            <a:r>
              <a:rPr lang="en-US" sz="2000" dirty="0" smtClean="0"/>
              <a:t>(Incompatibility)</a:t>
            </a:r>
          </a:p>
          <a:p>
            <a:pPr lvl="1" algn="just">
              <a:lnSpc>
                <a:spcPct val="90000"/>
              </a:lnSpc>
              <a:buNone/>
            </a:pPr>
            <a:endParaRPr lang="en-US" sz="2000" dirty="0" smtClean="0"/>
          </a:p>
          <a:p>
            <a:pPr algn="just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Tujuan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utama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preformulasi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mendapatkan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pendekatan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formulasi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rasional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memaksimumkan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usaha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formulasi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serta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mendapatkan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kualitas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penampilan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produk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smtClean="0">
                <a:solidFill>
                  <a:schemeClr val="tx1"/>
                </a:solidFill>
              </a:rPr>
              <a:t>optimal</a:t>
            </a:r>
          </a:p>
          <a:p>
            <a:pPr algn="just">
              <a:lnSpc>
                <a:spcPct val="90000"/>
              </a:lnSpc>
            </a:pPr>
            <a:r>
              <a:rPr lang="en-US" dirty="0" err="1" smtClean="0">
                <a:solidFill>
                  <a:schemeClr val="tx1"/>
                </a:solidFill>
              </a:rPr>
              <a:t>Tujuan</a:t>
            </a:r>
            <a:r>
              <a:rPr lang="en-US" dirty="0" smtClean="0">
                <a:solidFill>
                  <a:schemeClr val="tx1"/>
                </a:solidFill>
              </a:rPr>
              <a:t> lain :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memperoleh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informasi</a:t>
            </a:r>
            <a:r>
              <a:rPr lang="en-US" dirty="0" smtClean="0">
                <a:solidFill>
                  <a:schemeClr val="tx1"/>
                </a:solidFill>
              </a:rPr>
              <a:t>/data yang </a:t>
            </a:r>
            <a:r>
              <a:rPr lang="en-US" dirty="0" err="1" smtClean="0">
                <a:solidFill>
                  <a:schemeClr val="tx1"/>
                </a:solidFill>
              </a:rPr>
              <a:t>sangat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bermanfaat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bagi</a:t>
            </a:r>
            <a:r>
              <a:rPr lang="en-US" dirty="0" smtClean="0">
                <a:solidFill>
                  <a:schemeClr val="tx1"/>
                </a:solidFill>
              </a:rPr>
              <a:t> formulator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mendesign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sediaan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stabil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bioavalaibiltas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baik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dapat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diproduksi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secara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massal</a:t>
            </a:r>
            <a:endParaRPr lang="en-US" dirty="0" smtClean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endParaRPr lang="id-ID" dirty="0">
              <a:solidFill>
                <a:schemeClr val="tx1"/>
              </a:solidFill>
            </a:endParaRPr>
          </a:p>
          <a:p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2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UKURAN PARTIKEL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88747"/>
              </p:ext>
            </p:extLst>
          </p:nvPr>
        </p:nvGraphicFramePr>
        <p:xfrm>
          <a:off x="457200" y="980728"/>
          <a:ext cx="7139136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7020272" y="1268760"/>
            <a:ext cx="2123728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preformulasi</a:t>
            </a:r>
            <a:r>
              <a:rPr lang="en-US" dirty="0"/>
              <a:t> </a:t>
            </a:r>
            <a:r>
              <a:rPr lang="en-US" dirty="0" err="1"/>
              <a:t>sediaan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tentunya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,</a:t>
            </a:r>
          </a:p>
          <a:p>
            <a:pPr lvl="0"/>
            <a:r>
              <a:rPr lang="en-US" dirty="0" err="1"/>
              <a:t>bermutu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berkualitas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6228184" y="321297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Mikromeritik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00200"/>
            <a:ext cx="8517632" cy="46728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</a:rPr>
              <a:t>mikromeritik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meliputi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pengertian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cara-cara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penentuan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ukuran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partikel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serta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menjelaskan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Sifat-sifat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turunan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serbuk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berupa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porositas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kerapatan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Ilmu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mikromeritik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menggambarkan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bagaimana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sebenarnya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partikel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itu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pengaruh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sifat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partikel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terhadap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formulasi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sediaan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farmasi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terutama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sediaan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tablet </a:t>
            </a:r>
            <a:r>
              <a:rPr lang="en-US" sz="3200" dirty="0" err="1" smtClean="0">
                <a:solidFill>
                  <a:schemeClr val="tx1"/>
                </a:solidFill>
              </a:rPr>
              <a:t>dan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suspensi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66" y="1600200"/>
            <a:ext cx="818666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Interpretasi</a:t>
            </a:r>
            <a:r>
              <a:rPr lang="en-US" dirty="0" smtClean="0"/>
              <a:t> data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partikel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50" t="11686" r="3463" b="15274"/>
          <a:stretch/>
        </p:blipFill>
        <p:spPr>
          <a:xfrm>
            <a:off x="0" y="1772816"/>
            <a:ext cx="91440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222222"/>
                </a:solidFill>
                <a:latin typeface="Source Serif Pro" charset="0"/>
              </a:rPr>
              <a:t>Pentingnya</a:t>
            </a:r>
            <a:r>
              <a:rPr lang="en-US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Source Serif Pro" charset="0"/>
              </a:rPr>
              <a:t>mengetahui</a:t>
            </a:r>
            <a:r>
              <a:rPr lang="en-US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Source Serif Pro" charset="0"/>
              </a:rPr>
              <a:t>ukuran</a:t>
            </a:r>
            <a:r>
              <a:rPr lang="en-US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Source Serif Pro" charset="0"/>
              </a:rPr>
              <a:t>partikel</a:t>
            </a:r>
            <a:r>
              <a:rPr lang="en-US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Source Serif Pro" charset="0"/>
              </a:rPr>
              <a:t>dalam</a:t>
            </a:r>
            <a:r>
              <a:rPr lang="en-US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Source Serif Pro" charset="0"/>
              </a:rPr>
              <a:t>bidang</a:t>
            </a:r>
            <a:r>
              <a:rPr lang="en-US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Source Serif Pro" charset="0"/>
              </a:rPr>
              <a:t>farmasi</a:t>
            </a:r>
            <a:r>
              <a:rPr lang="en-US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Source Serif Pro" charset="0"/>
              </a:rPr>
              <a:t>yaitu</a:t>
            </a:r>
            <a:r>
              <a:rPr lang="en-US" dirty="0">
                <a:solidFill>
                  <a:srgbClr val="222222"/>
                </a:solidFill>
                <a:latin typeface="Source Serif Pro" charset="0"/>
              </a:rPr>
              <a:t>:</a:t>
            </a:r>
            <a:br>
              <a:rPr lang="en-US" dirty="0">
                <a:solidFill>
                  <a:srgbClr val="222222"/>
                </a:solidFill>
                <a:latin typeface="Source Serif Pro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9512" y="1916832"/>
            <a:ext cx="8784976" cy="470898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en-US" sz="2000" dirty="0" err="1" smtClean="0">
                <a:solidFill>
                  <a:srgbClr val="222222"/>
                </a:solidFill>
                <a:latin typeface="Source Serif Pro" charset="0"/>
              </a:rPr>
              <a:t>Ukuran</a:t>
            </a:r>
            <a:r>
              <a:rPr lang="en-US" sz="2000" dirty="0" smtClean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partikel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berhubungan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dengan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luas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permukaan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dan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tegangan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antarmuka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karena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sifat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ini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sangat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memengaruhi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sifat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fisika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,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misalnya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dari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aspek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termodinamika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,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kimia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misalnya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dari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aspek</a:t>
            </a:r>
            <a:r>
              <a:rPr lang="en-US" sz="2000" dirty="0">
                <a:latin typeface="Source Serif Pro" charset="0"/>
              </a:rPr>
              <a:t> </a:t>
            </a:r>
            <a:r>
              <a:rPr lang="en-US" sz="2000" dirty="0" err="1" smtClean="0">
                <a:latin typeface="Source Serif Pro" charset="0"/>
              </a:rPr>
              <a:t>kelarutan</a:t>
            </a:r>
            <a:r>
              <a:rPr lang="en-US" sz="2000" dirty="0">
                <a:solidFill>
                  <a:schemeClr val="bg1"/>
                </a:solidFill>
                <a:latin typeface="Source Serif Pro" charset="0"/>
              </a:rPr>
              <a:t> </a:t>
            </a:r>
            <a:r>
              <a:rPr lang="en-US" sz="2000" dirty="0">
                <a:latin typeface="Source Serif Pro" charset="0"/>
              </a:rPr>
              <a:t>(</a:t>
            </a:r>
            <a:r>
              <a:rPr lang="en-US" sz="2000" dirty="0" err="1">
                <a:latin typeface="Source Serif Pro" charset="0"/>
              </a:rPr>
              <a:t>ionisasi</a:t>
            </a:r>
            <a:r>
              <a:rPr lang="en-US" sz="2000" dirty="0">
                <a:latin typeface="Source Serif Pro" charset="0"/>
              </a:rPr>
              <a:t>) </a:t>
            </a:r>
            <a:r>
              <a:rPr lang="en-US" sz="2000" dirty="0" err="1">
                <a:latin typeface="Source Serif Pro" charset="0"/>
              </a:rPr>
              <a:t>dan</a:t>
            </a:r>
            <a:r>
              <a:rPr lang="en-US" sz="2000" dirty="0">
                <a:latin typeface="Source Serif Pro" charset="0"/>
              </a:rPr>
              <a:t> </a:t>
            </a:r>
            <a:r>
              <a:rPr lang="en-US" sz="2000" dirty="0" err="1">
                <a:latin typeface="Source Serif Pro" charset="0"/>
              </a:rPr>
              <a:t>farmakologi</a:t>
            </a:r>
            <a:r>
              <a:rPr lang="en-US" sz="2000" dirty="0">
                <a:latin typeface="Source Serif Pro" charset="0"/>
              </a:rPr>
              <a:t> </a:t>
            </a:r>
            <a:r>
              <a:rPr lang="en-US" sz="2000" dirty="0" err="1">
                <a:latin typeface="Source Serif Pro" charset="0"/>
              </a:rPr>
              <a:t>dari</a:t>
            </a:r>
            <a:r>
              <a:rPr lang="en-US" sz="2000" dirty="0">
                <a:latin typeface="Source Serif Pro" charset="0"/>
              </a:rPr>
              <a:t> </a:t>
            </a:r>
            <a:r>
              <a:rPr lang="en-US" sz="2000" dirty="0" err="1" smtClean="0">
                <a:latin typeface="Source Serif Pro" charset="0"/>
              </a:rPr>
              <a:t>suatu</a:t>
            </a:r>
            <a:r>
              <a:rPr lang="en-US" sz="2000" dirty="0">
                <a:latin typeface="Source Serif Pro" charset="0"/>
              </a:rPr>
              <a:t> </a:t>
            </a:r>
            <a:r>
              <a:rPr lang="en-US" sz="2000" dirty="0" err="1" smtClean="0">
                <a:latin typeface="Source Serif Pro" charset="0"/>
              </a:rPr>
              <a:t>obat</a:t>
            </a:r>
            <a:r>
              <a:rPr lang="en-US" sz="2000" dirty="0" err="1" smtClean="0">
                <a:latin typeface="Source Serif Pro" charset="0"/>
                <a:hlinkClick r:id="rId2"/>
              </a:rPr>
              <a:t>t</a:t>
            </a:r>
            <a:r>
              <a:rPr lang="en-US" sz="2000" dirty="0">
                <a:latin typeface="Source Serif Pro" charset="0"/>
              </a:rPr>
              <a:t> </a:t>
            </a:r>
            <a:r>
              <a:rPr lang="en-US" sz="2000" dirty="0" err="1">
                <a:latin typeface="Source Serif Pro" charset="0"/>
              </a:rPr>
              <a:t>misalnya</a:t>
            </a:r>
            <a:r>
              <a:rPr lang="en-US" sz="2000" dirty="0">
                <a:latin typeface="Source Serif Pro" charset="0"/>
              </a:rPr>
              <a:t> </a:t>
            </a:r>
            <a:r>
              <a:rPr lang="en-US" sz="2000" dirty="0" err="1">
                <a:latin typeface="Source Serif Pro" charset="0"/>
              </a:rPr>
              <a:t>efek</a:t>
            </a:r>
            <a:r>
              <a:rPr lang="en-US" sz="2000" dirty="0">
                <a:latin typeface="Source Serif Pro" charset="0"/>
              </a:rPr>
              <a:t> </a:t>
            </a:r>
            <a:r>
              <a:rPr lang="en-US" sz="2000" dirty="0" err="1">
                <a:latin typeface="Source Serif Pro" charset="0"/>
              </a:rPr>
              <a:t>kerja</a:t>
            </a:r>
            <a:r>
              <a:rPr lang="en-US" sz="2000" dirty="0">
                <a:latin typeface="Source Serif Pro" charset="0"/>
              </a:rPr>
              <a:t> </a:t>
            </a:r>
            <a:r>
              <a:rPr lang="en-US" sz="2000" dirty="0" err="1">
                <a:latin typeface="Source Serif Pro" charset="0"/>
              </a:rPr>
              <a:t>dari</a:t>
            </a:r>
            <a:r>
              <a:rPr lang="en-US" sz="2000" dirty="0">
                <a:latin typeface="Source Serif Pro" charset="0"/>
              </a:rPr>
              <a:t> </a:t>
            </a:r>
            <a:r>
              <a:rPr lang="en-US" sz="2000" dirty="0" err="1">
                <a:latin typeface="Source Serif Pro" charset="0"/>
              </a:rPr>
              <a:t>zat</a:t>
            </a:r>
            <a:r>
              <a:rPr lang="en-US" sz="2000" dirty="0">
                <a:latin typeface="Source Serif Pro" charset="0"/>
              </a:rPr>
              <a:t>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000" dirty="0" err="1">
                <a:latin typeface="Source Serif Pro" charset="0"/>
              </a:rPr>
              <a:t>Ukuran</a:t>
            </a:r>
            <a:r>
              <a:rPr lang="en-US" sz="2000" dirty="0">
                <a:latin typeface="Source Serif Pro" charset="0"/>
              </a:rPr>
              <a:t> </a:t>
            </a:r>
            <a:r>
              <a:rPr lang="en-US" sz="2000" dirty="0" err="1">
                <a:latin typeface="Source Serif Pro" charset="0"/>
              </a:rPr>
              <a:t>partikel</a:t>
            </a:r>
            <a:r>
              <a:rPr lang="en-US" sz="2000" dirty="0">
                <a:latin typeface="Source Serif Pro" charset="0"/>
              </a:rPr>
              <a:t> </a:t>
            </a:r>
            <a:r>
              <a:rPr lang="en-US" sz="2000" b="1" dirty="0" err="1">
                <a:latin typeface="Source Serif Pro" charset="0"/>
              </a:rPr>
              <a:t>memengaruhi</a:t>
            </a:r>
            <a:r>
              <a:rPr lang="en-US" sz="2000" b="1" dirty="0">
                <a:latin typeface="Source Serif Pro" charset="0"/>
              </a:rPr>
              <a:t> </a:t>
            </a:r>
            <a:r>
              <a:rPr lang="en-US" sz="2000" b="1" dirty="0" err="1">
                <a:latin typeface="Source Serif Pro" charset="0"/>
              </a:rPr>
              <a:t>pelepasannya</a:t>
            </a:r>
            <a:r>
              <a:rPr lang="en-US" sz="2000" b="1" dirty="0">
                <a:latin typeface="Source Serif Pro" charset="0"/>
              </a:rPr>
              <a:t> </a:t>
            </a:r>
            <a:r>
              <a:rPr lang="en-US" sz="2000" b="1" dirty="0" err="1">
                <a:latin typeface="Source Serif Pro" charset="0"/>
              </a:rPr>
              <a:t>dari</a:t>
            </a:r>
            <a:r>
              <a:rPr lang="en-US" sz="2000" b="1" dirty="0">
                <a:latin typeface="Source Serif Pro" charset="0"/>
              </a:rPr>
              <a:t> </a:t>
            </a:r>
            <a:r>
              <a:rPr lang="en-US" sz="2000" b="1" dirty="0" err="1">
                <a:latin typeface="Source Serif Pro" charset="0"/>
              </a:rPr>
              <a:t>bentuk-bentuk</a:t>
            </a:r>
            <a:r>
              <a:rPr lang="en-US" sz="2000" b="1" dirty="0">
                <a:latin typeface="Source Serif Pro" charset="0"/>
              </a:rPr>
              <a:t> </a:t>
            </a:r>
            <a:r>
              <a:rPr lang="en-US" sz="2000" b="1" dirty="0" err="1">
                <a:latin typeface="Source Serif Pro" charset="0"/>
              </a:rPr>
              <a:t>sediaan</a:t>
            </a:r>
            <a:r>
              <a:rPr lang="en-US" sz="2000" dirty="0">
                <a:latin typeface="Source Serif Pro" charset="0"/>
              </a:rPr>
              <a:t> yang </a:t>
            </a:r>
            <a:r>
              <a:rPr lang="en-US" sz="2000" dirty="0" err="1">
                <a:latin typeface="Source Serif Pro" charset="0"/>
              </a:rPr>
              <a:t>diberikan</a:t>
            </a:r>
            <a:r>
              <a:rPr lang="en-US" sz="2000" dirty="0">
                <a:latin typeface="Source Serif Pro" charset="0"/>
              </a:rPr>
              <a:t> </a:t>
            </a:r>
            <a:r>
              <a:rPr lang="en-US" sz="2000" dirty="0" err="1">
                <a:latin typeface="Source Serif Pro" charset="0"/>
              </a:rPr>
              <a:t>secara</a:t>
            </a:r>
            <a:r>
              <a:rPr lang="en-US" sz="2000" dirty="0">
                <a:latin typeface="Source Serif Pro" charset="0"/>
              </a:rPr>
              <a:t> oral, </a:t>
            </a:r>
            <a:r>
              <a:rPr lang="en-US" sz="2000" dirty="0" err="1">
                <a:latin typeface="Source Serif Pro" charset="0"/>
              </a:rPr>
              <a:t>topikal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, parenteral,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dan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rektal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,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ketika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secara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teknologi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sekarang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telah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dikenal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ukuran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nanopartikel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dan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mikropartikel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sehingga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mudah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mengalami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penghantaran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ke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side effect.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Ukuran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partikel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 </a:t>
            </a:r>
            <a:r>
              <a:rPr lang="en-US" sz="2000" b="1" dirty="0" err="1">
                <a:solidFill>
                  <a:srgbClr val="222222"/>
                </a:solidFill>
                <a:latin typeface="Source Serif Pro" charset="0"/>
              </a:rPr>
              <a:t>memengaruhi</a:t>
            </a:r>
            <a:r>
              <a:rPr lang="en-US" sz="2000" b="1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Source Serif Pro" charset="0"/>
              </a:rPr>
              <a:t>kekompakan</a:t>
            </a:r>
            <a:r>
              <a:rPr lang="en-US" sz="2000" b="1" dirty="0">
                <a:solidFill>
                  <a:srgbClr val="222222"/>
                </a:solidFill>
                <a:latin typeface="Source Serif Pro" charset="0"/>
              </a:rPr>
              <a:t> tablet, </a:t>
            </a:r>
            <a:r>
              <a:rPr lang="en-US" sz="2000" b="1" dirty="0" err="1">
                <a:solidFill>
                  <a:srgbClr val="222222"/>
                </a:solidFill>
                <a:latin typeface="Source Serif Pro" charset="0"/>
              </a:rPr>
              <a:t>kestabilan</a:t>
            </a:r>
            <a:r>
              <a:rPr lang="en-US" sz="2000" b="1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Source Serif Pro" charset="0"/>
              </a:rPr>
              <a:t>emulsi</a:t>
            </a:r>
            <a:r>
              <a:rPr lang="en-US" sz="2000" b="1" dirty="0">
                <a:solidFill>
                  <a:srgbClr val="222222"/>
                </a:solidFill>
                <a:latin typeface="Source Serif Pro" charset="0"/>
              </a:rPr>
              <a:t>, </a:t>
            </a:r>
            <a:r>
              <a:rPr lang="en-US" sz="2000" b="1" dirty="0" err="1">
                <a:solidFill>
                  <a:srgbClr val="222222"/>
                </a:solidFill>
                <a:latin typeface="Source Serif Pro" charset="0"/>
              </a:rPr>
              <a:t>dan</a:t>
            </a:r>
            <a:r>
              <a:rPr lang="en-US" sz="2000" b="1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Source Serif Pro" charset="0"/>
              </a:rPr>
              <a:t>suspensi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(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kemudahan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digojog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).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Ukuran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partikel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 </a:t>
            </a:r>
            <a:r>
              <a:rPr lang="en-US" sz="2000" b="1" dirty="0" err="1">
                <a:solidFill>
                  <a:srgbClr val="222222"/>
                </a:solidFill>
                <a:latin typeface="Source Serif Pro" charset="0"/>
              </a:rPr>
              <a:t>memegang</a:t>
            </a:r>
            <a:r>
              <a:rPr lang="en-US" sz="2000" b="1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Source Serif Pro" charset="0"/>
              </a:rPr>
              <a:t>peranan</a:t>
            </a:r>
            <a:r>
              <a:rPr lang="en-US" sz="2000" b="1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Source Serif Pro" charset="0"/>
              </a:rPr>
              <a:t>dalam</a:t>
            </a:r>
            <a:r>
              <a:rPr lang="en-US" sz="2000" b="1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Source Serif Pro" charset="0"/>
              </a:rPr>
              <a:t>laju</a:t>
            </a:r>
            <a:r>
              <a:rPr lang="en-US" sz="2000" b="1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Source Serif Pro" charset="0"/>
              </a:rPr>
              <a:t>pengendapan</a:t>
            </a:r>
            <a:r>
              <a:rPr lang="en-US" sz="2000" b="1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Source Serif Pro" charset="0"/>
              </a:rPr>
              <a:t>pada</a:t>
            </a:r>
            <a:r>
              <a:rPr lang="en-US" sz="2000" b="1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Source Serif Pro" charset="0"/>
              </a:rPr>
              <a:t>sediaan</a:t>
            </a:r>
            <a:r>
              <a:rPr lang="en-US" sz="2000" b="1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b="1" dirty="0" err="1" smtClean="0">
                <a:solidFill>
                  <a:srgbClr val="222222"/>
                </a:solidFill>
                <a:latin typeface="Source Serif Pro" charset="0"/>
              </a:rPr>
              <a:t>suspensi</a:t>
            </a:r>
            <a:r>
              <a:rPr lang="en-US" sz="2000" b="1" dirty="0" smtClean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 smtClean="0">
                <a:solidFill>
                  <a:srgbClr val="222222"/>
                </a:solidFill>
                <a:latin typeface="Source Serif Pro" charset="0"/>
              </a:rPr>
              <a:t>sehingga</a:t>
            </a:r>
            <a:r>
              <a:rPr lang="en-US" sz="2000" dirty="0" smtClean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melihat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ukuran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partikel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,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maka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suspensi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dibagi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menjadi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dua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tipe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yaitu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suspensi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flokulasi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dan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suspensi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deflokulasi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Pada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tablet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dan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kapsul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,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ukuran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partikel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 </a:t>
            </a:r>
            <a:r>
              <a:rPr lang="en-US" sz="2000" b="1" dirty="0" err="1">
                <a:solidFill>
                  <a:srgbClr val="222222"/>
                </a:solidFill>
                <a:latin typeface="Source Serif Pro" charset="0"/>
              </a:rPr>
              <a:t>menentukan</a:t>
            </a:r>
            <a:r>
              <a:rPr lang="en-US" sz="2000" b="1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Source Serif Pro" charset="0"/>
              </a:rPr>
              <a:t>sifat</a:t>
            </a:r>
            <a:r>
              <a:rPr lang="en-US" sz="2000" b="1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Source Serif Pro" charset="0"/>
              </a:rPr>
              <a:t>alir</a:t>
            </a:r>
            <a:r>
              <a:rPr lang="en-US" sz="2000" b="1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Source Serif Pro" charset="0"/>
              </a:rPr>
              <a:t>serta</a:t>
            </a:r>
            <a:r>
              <a:rPr lang="en-US" sz="2000" b="1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latin typeface="Source Serif Pro" charset="0"/>
              </a:rPr>
              <a:t>pencampuran</a:t>
            </a:r>
            <a:r>
              <a:rPr lang="en-US" sz="2000" b="1" dirty="0">
                <a:solidFill>
                  <a:srgbClr val="222222"/>
                </a:solidFill>
                <a:latin typeface="Source Serif Pro" charset="0"/>
              </a:rPr>
              <a:t> yang </a:t>
            </a:r>
            <a:r>
              <a:rPr lang="en-US" sz="2000" b="1" dirty="0" err="1">
                <a:solidFill>
                  <a:srgbClr val="222222"/>
                </a:solidFill>
                <a:latin typeface="Source Serif Pro" charset="0"/>
              </a:rPr>
              <a:t>benar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 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dari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Source Serif Pro" charset="0"/>
              </a:rPr>
              <a:t>granul</a:t>
            </a:r>
            <a:r>
              <a:rPr lang="en-US" sz="2000" dirty="0">
                <a:solidFill>
                  <a:srgbClr val="222222"/>
                </a:solidFill>
                <a:latin typeface="Source Serif Pro" charset="0"/>
              </a:rPr>
              <a:t>.</a:t>
            </a:r>
            <a:endParaRPr lang="en-US" sz="2000" b="0" i="0" u="none" strike="noStrike" dirty="0">
              <a:solidFill>
                <a:srgbClr val="222222"/>
              </a:solidFill>
              <a:effectLst/>
              <a:latin typeface="Source Serif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6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PPT Esa Ungg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Esa Unggul</Template>
  <TotalTime>1288</TotalTime>
  <Words>1521</Words>
  <Application>Microsoft Macintosh PowerPoint</Application>
  <PresentationFormat>On-screen Show (4:3)</PresentationFormat>
  <Paragraphs>161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Al Bayan Plain</vt:lpstr>
      <vt:lpstr>Brush Script MT</vt:lpstr>
      <vt:lpstr>Calibri</vt:lpstr>
      <vt:lpstr>Source Serif Pro</vt:lpstr>
      <vt:lpstr>TimesNewRoman</vt:lpstr>
      <vt:lpstr>Wingdings</vt:lpstr>
      <vt:lpstr>Arial</vt:lpstr>
      <vt:lpstr>Template PPT Esa Unggul</vt:lpstr>
      <vt:lpstr>RATIH DYAH PERTIWI, M.Farm, Apt</vt:lpstr>
      <vt:lpstr>Tugas Minggu depan</vt:lpstr>
      <vt:lpstr>STUDI PREFORMULASI</vt:lpstr>
      <vt:lpstr>STUDI PREFORMULASI</vt:lpstr>
      <vt:lpstr>UKURAN PARTIKEL</vt:lpstr>
      <vt:lpstr>Mikromeritik</vt:lpstr>
      <vt:lpstr>PowerPoint Presentation</vt:lpstr>
      <vt:lpstr>Interpretasi data distribusi ukuran partikel</vt:lpstr>
      <vt:lpstr>Pentingnya mengetahui ukuran partikel dalam bidang farmasi yaitu: </vt:lpstr>
      <vt:lpstr>Metode penentuan ukuran partikel</vt:lpstr>
      <vt:lpstr>Mengatasi hal-hal yang menyebabkan terjadinya hambatan sifat mengalirnya serbuk : </vt:lpstr>
      <vt:lpstr>Hubungan ukuran Partikel dengan sediaan Padat</vt:lpstr>
      <vt:lpstr>Kelarutan</vt:lpstr>
      <vt:lpstr>Menurut kesetimbangan, larutan dibagi menjadi tiga yaitu</vt:lpstr>
      <vt:lpstr>Faktor-faktor yang dapat mempengaruhi Kelarutan suatu zat adalah:   </vt:lpstr>
      <vt:lpstr>Kelarutan</vt:lpstr>
      <vt:lpstr>Sifat Alir Serbuk</vt:lpstr>
      <vt:lpstr>Sifat Alir Granul</vt:lpstr>
      <vt:lpstr>Pemeriksaan Sifat Alir :  </vt:lpstr>
      <vt:lpstr>Uji Sifat Alir (Aulton, 1988; Liebermann &amp; Lachman, 1986) </vt:lpstr>
      <vt:lpstr>2. Sudut Diam</vt:lpstr>
      <vt:lpstr>Hubungan Sudut Diam dan Daya Alir (Aulton, 2002)</vt:lpstr>
      <vt:lpstr>3. UJI PENGETAPAN (Saifullah, 2007) </vt:lpstr>
      <vt:lpstr>Uji Kompresibilitas</vt:lpstr>
      <vt:lpstr>PowerPoint Presentation</vt:lpstr>
      <vt:lpstr>PowerPoint Presentation</vt:lpstr>
      <vt:lpstr>SIFAT KRISTAL (Setyawan, 2018) </vt:lpstr>
      <vt:lpstr>PowerPoint Presentation</vt:lpstr>
      <vt:lpstr>PowerPoint Presentation</vt:lpstr>
      <vt:lpstr>PowerPoint Presentation</vt:lpstr>
      <vt:lpstr>Hubungan polimorfisme dengan formulasi : </vt:lpstr>
      <vt:lpstr>PowerPoint Presentation</vt:lpstr>
      <vt:lpstr>SIFAT FISIKA KIMIA</vt:lpstr>
      <vt:lpstr>ANALISIS FISIKA KIMIA</vt:lpstr>
      <vt:lpstr>Koefisien Partisi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OPERATOR6</dc:creator>
  <cp:lastModifiedBy>Microsoft Office User</cp:lastModifiedBy>
  <cp:revision>45</cp:revision>
  <dcterms:created xsi:type="dcterms:W3CDTF">2019-08-26T09:21:32Z</dcterms:created>
  <dcterms:modified xsi:type="dcterms:W3CDTF">2019-10-17T01:08:29Z</dcterms:modified>
</cp:coreProperties>
</file>