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256" r:id="rId2"/>
    <p:sldId id="257" r:id="rId3"/>
    <p:sldId id="329" r:id="rId4"/>
    <p:sldId id="261" r:id="rId5"/>
    <p:sldId id="335" r:id="rId6"/>
    <p:sldId id="336" r:id="rId7"/>
    <p:sldId id="262" r:id="rId8"/>
    <p:sldId id="286" r:id="rId9"/>
    <p:sldId id="322" r:id="rId10"/>
    <p:sldId id="367" r:id="rId11"/>
    <p:sldId id="368" r:id="rId12"/>
    <p:sldId id="369" r:id="rId13"/>
    <p:sldId id="344" r:id="rId14"/>
    <p:sldId id="337" r:id="rId15"/>
    <p:sldId id="338" r:id="rId16"/>
    <p:sldId id="339" r:id="rId17"/>
    <p:sldId id="342" r:id="rId18"/>
    <p:sldId id="330" r:id="rId19"/>
    <p:sldId id="312" r:id="rId20"/>
    <p:sldId id="345" r:id="rId21"/>
    <p:sldId id="346" r:id="rId22"/>
    <p:sldId id="313" r:id="rId23"/>
    <p:sldId id="314" r:id="rId24"/>
    <p:sldId id="347" r:id="rId25"/>
    <p:sldId id="348" r:id="rId26"/>
    <p:sldId id="349" r:id="rId27"/>
    <p:sldId id="350" r:id="rId28"/>
    <p:sldId id="370" r:id="rId29"/>
    <p:sldId id="371" r:id="rId30"/>
    <p:sldId id="372" r:id="rId31"/>
    <p:sldId id="351" r:id="rId32"/>
    <p:sldId id="352" r:id="rId33"/>
    <p:sldId id="353" r:id="rId34"/>
    <p:sldId id="373" r:id="rId35"/>
    <p:sldId id="374" r:id="rId36"/>
    <p:sldId id="354" r:id="rId37"/>
    <p:sldId id="375" r:id="rId38"/>
    <p:sldId id="376" r:id="rId39"/>
    <p:sldId id="387" r:id="rId40"/>
    <p:sldId id="377" r:id="rId41"/>
    <p:sldId id="378" r:id="rId42"/>
    <p:sldId id="379" r:id="rId43"/>
    <p:sldId id="380" r:id="rId44"/>
    <p:sldId id="381" r:id="rId45"/>
    <p:sldId id="386" r:id="rId46"/>
    <p:sldId id="382" r:id="rId47"/>
    <p:sldId id="383" r:id="rId48"/>
    <p:sldId id="384" r:id="rId49"/>
    <p:sldId id="385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109" autoAdjust="0"/>
  </p:normalViewPr>
  <p:slideViewPr>
    <p:cSldViewPr>
      <p:cViewPr varScale="1">
        <p:scale>
          <a:sx n="100" d="100"/>
          <a:sy n="100" d="100"/>
        </p:scale>
        <p:origin x="142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C4F44-B919-4FC8-9C78-EDDEC60A1808}" type="datetimeFigureOut">
              <a:rPr lang="en-US" smtClean="0"/>
              <a:pPr/>
              <a:t>11/20/16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EB5B1-3F12-4611-9B1A-26824A88E4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7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rmasi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EB5B1-3F12-4611-9B1A-26824A88E48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3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11/20/16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11/20/16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11/20/16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11/20/16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11/20/16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11/20/16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11/20/16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2C3039-850C-4AE9-BE3E-B3F76BB6D7E6}" type="datetimeFigureOut">
              <a:rPr lang="en-US" smtClean="0"/>
              <a:pPr/>
              <a:t>11/20/16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Tri </a:t>
            </a:r>
            <a:r>
              <a:rPr lang="en-US" dirty="0" err="1" smtClean="0"/>
              <a:t>Ismardiko</a:t>
            </a:r>
            <a:r>
              <a:rPr lang="en-US" dirty="0" smtClean="0"/>
              <a:t> </a:t>
            </a:r>
            <a:r>
              <a:rPr lang="en-US" dirty="0" err="1" smtClean="0"/>
              <a:t>Widyawan</a:t>
            </a:r>
            <a:endParaRPr lang="en-US" dirty="0" smtClean="0"/>
          </a:p>
          <a:p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Sistem</a:t>
            </a:r>
            <a:r>
              <a:rPr lang="en-US" smtClean="0"/>
              <a:t> File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Akses</a:t>
            </a:r>
            <a:r>
              <a:rPr lang="en-US" smtClean="0"/>
              <a:t> File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Sequential access: </a:t>
            </a:r>
            <a:r>
              <a:rPr lang="en-US" dirty="0" err="1" smtClean="0"/>
              <a:t>pada</a:t>
            </a:r>
            <a:r>
              <a:rPr lang="en-US" dirty="0" smtClean="0"/>
              <a:t> magnetic tape</a:t>
            </a:r>
          </a:p>
          <a:p>
            <a:r>
              <a:rPr lang="en-US" dirty="0" smtClean="0"/>
              <a:t>Random access: </a:t>
            </a:r>
            <a:r>
              <a:rPr lang="en-US" dirty="0" err="1" smtClean="0"/>
              <a:t>pada</a:t>
            </a:r>
            <a:r>
              <a:rPr lang="en-US" dirty="0" smtClean="0"/>
              <a:t> disk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Atribut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file yang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SO</a:t>
            </a:r>
          </a:p>
          <a:p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file </a:t>
            </a:r>
            <a:r>
              <a:rPr lang="en-US" dirty="0" err="1" smtClean="0"/>
              <a:t>tersebut</a:t>
            </a: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proteksi</a:t>
            </a:r>
            <a:r>
              <a:rPr lang="en-US" dirty="0" smtClean="0"/>
              <a:t>, </a:t>
            </a:r>
            <a:r>
              <a:rPr lang="en-US" dirty="0" err="1" smtClean="0"/>
              <a:t>waktu</a:t>
            </a:r>
            <a:r>
              <a:rPr lang="en-US" dirty="0" smtClean="0"/>
              <a:t>, </a:t>
            </a:r>
            <a:r>
              <a:rPr lang="en-US" dirty="0" err="1" smtClean="0"/>
              <a:t>ukuran</a:t>
            </a:r>
            <a:endParaRPr lang="en-US" dirty="0" smtClean="0"/>
          </a:p>
          <a:p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metadata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 err="1" smtClean="0"/>
              <a:t>dan</a:t>
            </a:r>
            <a:r>
              <a:rPr lang="en-US" dirty="0" smtClean="0"/>
              <a:t> Delete</a:t>
            </a:r>
          </a:p>
          <a:p>
            <a:r>
              <a:rPr lang="en-US" dirty="0" smtClean="0"/>
              <a:t>Open </a:t>
            </a:r>
            <a:r>
              <a:rPr lang="en-US" dirty="0" err="1" smtClean="0"/>
              <a:t>dan</a:t>
            </a:r>
            <a:r>
              <a:rPr lang="en-US" dirty="0" smtClean="0"/>
              <a:t> Close</a:t>
            </a:r>
          </a:p>
          <a:p>
            <a:r>
              <a:rPr lang="en-US" dirty="0" smtClean="0"/>
              <a:t>Read </a:t>
            </a:r>
            <a:r>
              <a:rPr lang="en-US" dirty="0" err="1" smtClean="0"/>
              <a:t>dan</a:t>
            </a:r>
            <a:r>
              <a:rPr lang="en-US" dirty="0" smtClean="0"/>
              <a:t> Write</a:t>
            </a:r>
          </a:p>
          <a:p>
            <a:r>
              <a:rPr lang="en-US" dirty="0" smtClean="0"/>
              <a:t>Append</a:t>
            </a:r>
          </a:p>
          <a:p>
            <a:r>
              <a:rPr lang="en-US" dirty="0" smtClean="0"/>
              <a:t>Seek</a:t>
            </a:r>
          </a:p>
          <a:p>
            <a:r>
              <a:rPr lang="en-US" dirty="0" smtClean="0"/>
              <a:t>Get </a:t>
            </a:r>
            <a:r>
              <a:rPr lang="en-US" dirty="0" err="1" smtClean="0"/>
              <a:t>dan</a:t>
            </a:r>
            <a:r>
              <a:rPr lang="en-US" dirty="0" smtClean="0"/>
              <a:t> Set </a:t>
            </a:r>
            <a:r>
              <a:rPr lang="en-US" dirty="0" err="1" smtClean="0"/>
              <a:t>Atribut</a:t>
            </a:r>
            <a:endParaRPr lang="en-US" dirty="0" smtClean="0"/>
          </a:p>
          <a:p>
            <a:r>
              <a:rPr lang="en-US" dirty="0" smtClean="0"/>
              <a:t>Rename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folder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file</a:t>
            </a:r>
          </a:p>
          <a:p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file </a:t>
            </a:r>
            <a:r>
              <a:rPr lang="en-US" dirty="0" err="1" smtClean="0"/>
              <a:t>juga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TANPA HIRARKI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1 directory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file </a:t>
            </a:r>
            <a:r>
              <a:rPr lang="en-US" dirty="0" err="1" smtClean="0"/>
              <a:t>disimpan</a:t>
            </a:r>
            <a:endParaRPr lang="en-US" dirty="0" smtClean="0"/>
          </a:p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SO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endParaRPr lang="en-US" dirty="0" smtClean="0"/>
          </a:p>
          <a:p>
            <a:r>
              <a:rPr lang="en-US" dirty="0" err="1" smtClean="0"/>
              <a:t>Sederhana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Hirarki</a:t>
            </a:r>
            <a:r>
              <a:rPr lang="en-US" dirty="0" smtClean="0"/>
              <a:t> </a:t>
            </a:r>
            <a:r>
              <a:rPr lang="en-US" dirty="0" err="1" smtClean="0"/>
              <a:t>Pohon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file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1 directory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directory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mengelompokkan</a:t>
            </a:r>
            <a:r>
              <a:rPr lang="en-US" dirty="0" smtClean="0"/>
              <a:t> file</a:t>
            </a:r>
          </a:p>
          <a:p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 yang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1 </a:t>
            </a:r>
            <a:r>
              <a:rPr lang="en-US" dirty="0" err="1" smtClean="0"/>
              <a:t>akar</a:t>
            </a:r>
            <a:r>
              <a:rPr lang="en-US" dirty="0" smtClean="0"/>
              <a:t> (root directory)</a:t>
            </a:r>
          </a:p>
          <a:p>
            <a:r>
              <a:rPr lang="en-US" dirty="0" err="1" smtClean="0"/>
              <a:t>Lokasi</a:t>
            </a:r>
            <a:r>
              <a:rPr lang="en-US" dirty="0" smtClean="0"/>
              <a:t> file </a:t>
            </a:r>
            <a:r>
              <a:rPr lang="en-US" dirty="0" err="1" smtClean="0"/>
              <a:t>dikenali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(path name)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 file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path name </a:t>
            </a:r>
            <a:r>
              <a:rPr lang="en-US" dirty="0" err="1" smtClean="0"/>
              <a:t>berbeda</a:t>
            </a:r>
            <a:endParaRPr lang="en-US" dirty="0" smtClean="0"/>
          </a:p>
          <a:p>
            <a:r>
              <a:rPr lang="en-US" dirty="0" smtClean="0"/>
              <a:t>Current directory </a:t>
            </a:r>
            <a:r>
              <a:rPr lang="en-US" dirty="0" err="1" smtClean="0"/>
              <a:t>adalah</a:t>
            </a:r>
            <a:r>
              <a:rPr lang="en-US" dirty="0" smtClean="0"/>
              <a:t> directory yang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user</a:t>
            </a:r>
          </a:p>
          <a:p>
            <a:r>
              <a:rPr lang="en-US" dirty="0" smtClean="0"/>
              <a:t>Path name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current directory</a:t>
            </a:r>
          </a:p>
          <a:p>
            <a:r>
              <a:rPr lang="en-US" dirty="0" err="1" smtClean="0"/>
              <a:t>Dua</a:t>
            </a:r>
            <a:r>
              <a:rPr lang="en-US" dirty="0" smtClean="0"/>
              <a:t> entry </a:t>
            </a:r>
            <a:r>
              <a:rPr lang="en-US" dirty="0" err="1" smtClean="0"/>
              <a:t>khusus</a:t>
            </a:r>
            <a:r>
              <a:rPr lang="en-US" dirty="0" smtClean="0"/>
              <a:t>: . </a:t>
            </a:r>
            <a:r>
              <a:rPr lang="en-US" dirty="0" err="1" smtClean="0"/>
              <a:t>untuk</a:t>
            </a:r>
            <a:r>
              <a:rPr lang="en-US" dirty="0" smtClean="0"/>
              <a:t> current directory </a:t>
            </a:r>
            <a:r>
              <a:rPr lang="en-US" dirty="0" err="1" smtClean="0"/>
              <a:t>dan</a:t>
            </a:r>
            <a:r>
              <a:rPr lang="en-US" dirty="0" smtClean="0"/>
              <a:t> .. </a:t>
            </a:r>
            <a:r>
              <a:rPr lang="en-US" dirty="0" err="1" smtClean="0"/>
              <a:t>untuk</a:t>
            </a:r>
            <a:r>
              <a:rPr lang="en-US" dirty="0" smtClean="0"/>
              <a:t> parent directory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Directory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 err="1" smtClean="0"/>
              <a:t>dan</a:t>
            </a:r>
            <a:r>
              <a:rPr lang="en-US" dirty="0" smtClean="0"/>
              <a:t> Delete</a:t>
            </a:r>
          </a:p>
          <a:p>
            <a:r>
              <a:rPr lang="en-US" dirty="0" smtClean="0"/>
              <a:t>Open </a:t>
            </a:r>
            <a:r>
              <a:rPr lang="en-US" dirty="0" err="1" smtClean="0"/>
              <a:t>dan</a:t>
            </a:r>
            <a:r>
              <a:rPr lang="en-US" dirty="0" smtClean="0"/>
              <a:t> Close</a:t>
            </a:r>
          </a:p>
          <a:p>
            <a:r>
              <a:rPr lang="en-US" dirty="0" smtClean="0"/>
              <a:t>Read</a:t>
            </a:r>
          </a:p>
          <a:p>
            <a:r>
              <a:rPr lang="en-US" dirty="0" smtClean="0"/>
              <a:t>Rename</a:t>
            </a:r>
          </a:p>
          <a:p>
            <a:r>
              <a:rPr lang="en-US" dirty="0" smtClean="0"/>
              <a:t>Link </a:t>
            </a:r>
            <a:r>
              <a:rPr lang="en-US" dirty="0" err="1" smtClean="0"/>
              <a:t>dan</a:t>
            </a:r>
            <a:r>
              <a:rPr lang="en-US" dirty="0" smtClean="0"/>
              <a:t> Unlink: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file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directory (</a:t>
            </a:r>
            <a:r>
              <a:rPr lang="en-US" dirty="0" err="1" smtClean="0"/>
              <a:t>bukan</a:t>
            </a:r>
            <a:r>
              <a:rPr lang="en-US" dirty="0" smtClean="0"/>
              <a:t> copy)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IMPLEMENTASI SISTEM FILE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leSytemLayou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962400"/>
            <a:ext cx="5991226" cy="2590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</a:t>
            </a:r>
            <a:r>
              <a:rPr lang="en-US" dirty="0" err="1" smtClean="0"/>
              <a:t>Sistem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Disk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partisi</a:t>
            </a:r>
            <a:r>
              <a:rPr lang="en-US" dirty="0" smtClean="0"/>
              <a:t>, </a:t>
            </a:r>
            <a:r>
              <a:rPr lang="en-US" dirty="0" err="1" smtClean="0"/>
              <a:t>masing-maing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file</a:t>
            </a:r>
          </a:p>
          <a:p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partisi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Master Boot Record (MBR) yang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0</a:t>
            </a:r>
          </a:p>
          <a:p>
            <a:r>
              <a:rPr lang="en-US" dirty="0" smtClean="0"/>
              <a:t>MBR </a:t>
            </a:r>
            <a:r>
              <a:rPr lang="en-US" dirty="0" err="1" smtClean="0"/>
              <a:t>dibaca</a:t>
            </a:r>
            <a:r>
              <a:rPr lang="en-US" dirty="0" smtClean="0"/>
              <a:t> BIOS </a:t>
            </a:r>
            <a:r>
              <a:rPr lang="en-US" dirty="0" err="1" smtClean="0"/>
              <a:t>saat</a:t>
            </a:r>
            <a:r>
              <a:rPr lang="en-US" dirty="0" smtClean="0"/>
              <a:t> booting</a:t>
            </a:r>
          </a:p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partisi</a:t>
            </a:r>
            <a:r>
              <a:rPr lang="en-US" dirty="0" smtClean="0"/>
              <a:t> yang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, </a:t>
            </a:r>
            <a:r>
              <a:rPr lang="en-US" dirty="0" err="1" smtClean="0"/>
              <a:t>tempat</a:t>
            </a:r>
            <a:r>
              <a:rPr lang="en-US" dirty="0" smtClean="0"/>
              <a:t> OS </a:t>
            </a:r>
            <a:r>
              <a:rPr lang="en-US" dirty="0" err="1" smtClean="0"/>
              <a:t>disimpan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Motivasi</a:t>
            </a:r>
            <a:endParaRPr lang="en-US" dirty="0" smtClean="0"/>
          </a:p>
          <a:p>
            <a:r>
              <a:rPr lang="en-US" dirty="0" smtClean="0"/>
              <a:t>File</a:t>
            </a:r>
          </a:p>
          <a:p>
            <a:r>
              <a:rPr lang="en-US" dirty="0" smtClean="0"/>
              <a:t>Directory</a:t>
            </a:r>
          </a:p>
          <a:p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File</a:t>
            </a:r>
          </a:p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Optimasi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File</a:t>
            </a:r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File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Implementasi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file </a:t>
            </a:r>
            <a:r>
              <a:rPr lang="en-US" dirty="0" err="1" smtClean="0"/>
              <a:t>disimpan</a:t>
            </a:r>
            <a:r>
              <a:rPr lang="en-US" dirty="0" smtClean="0"/>
              <a:t>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Kontigu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Linked list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Linked list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I-nodes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Penyimpanan</a:t>
            </a:r>
            <a:r>
              <a:rPr lang="en-US" dirty="0" smtClean="0"/>
              <a:t> </a:t>
            </a:r>
            <a:r>
              <a:rPr lang="en-US" dirty="0" err="1" smtClean="0"/>
              <a:t>Kontigu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File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blok-blok</a:t>
            </a:r>
            <a:r>
              <a:rPr lang="en-US" dirty="0" smtClean="0"/>
              <a:t> yang </a:t>
            </a:r>
            <a:r>
              <a:rPr lang="en-US" dirty="0" err="1" smtClean="0"/>
              <a:t>berurutan</a:t>
            </a:r>
            <a:endParaRPr lang="en-US" dirty="0" smtClean="0"/>
          </a:p>
          <a:p>
            <a:r>
              <a:rPr lang="en-US" dirty="0" err="1" smtClean="0"/>
              <a:t>Keuntungan</a:t>
            </a:r>
            <a:r>
              <a:rPr lang="en-US" dirty="0" smtClean="0"/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pencatatan</a:t>
            </a:r>
            <a:r>
              <a:rPr lang="en-US" dirty="0" smtClean="0"/>
              <a:t> file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butuh</a:t>
            </a:r>
            <a:r>
              <a:rPr lang="en-US" dirty="0" smtClean="0"/>
              <a:t> 2 parameter: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Pembacaan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letaknya</a:t>
            </a:r>
            <a:r>
              <a:rPr lang="en-US" dirty="0" smtClean="0"/>
              <a:t> </a:t>
            </a:r>
            <a:r>
              <a:rPr lang="en-US" dirty="0" err="1" smtClean="0"/>
              <a:t>berurutan</a:t>
            </a:r>
            <a:endParaRPr lang="en-US" dirty="0" smtClean="0"/>
          </a:p>
          <a:p>
            <a:r>
              <a:rPr lang="en-US" dirty="0" err="1" smtClean="0"/>
              <a:t>Kerugian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fragmentasi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endParaRPr lang="en-US" dirty="0" smtClean="0"/>
          </a:p>
          <a:p>
            <a:pPr lvl="1"/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file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endParaRPr lang="en-US" dirty="0" smtClean="0"/>
          </a:p>
          <a:p>
            <a:r>
              <a:rPr lang="en-US" dirty="0" err="1" smtClean="0"/>
              <a:t>Populer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populer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disk</a:t>
            </a:r>
          </a:p>
          <a:p>
            <a:r>
              <a:rPr lang="en-US" dirty="0" err="1" smtClean="0"/>
              <a:t>Populer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CD, DVD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Penyimpanan</a:t>
            </a:r>
            <a:r>
              <a:rPr lang="en-US" dirty="0" smtClean="0"/>
              <a:t> File </a:t>
            </a:r>
            <a:r>
              <a:rPr lang="en-US" dirty="0" err="1" smtClean="0"/>
              <a:t>dengan</a:t>
            </a:r>
            <a:r>
              <a:rPr lang="en-US" dirty="0" smtClean="0"/>
              <a:t>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pointer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endParaRPr lang="en-US" dirty="0" smtClean="0"/>
          </a:p>
          <a:p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file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directory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fragmentasi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endParaRPr lang="en-US" dirty="0" smtClean="0"/>
          </a:p>
          <a:p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sekuensial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random access</a:t>
            </a:r>
          </a:p>
          <a:p>
            <a:r>
              <a:rPr lang="en-US" dirty="0" err="1" smtClean="0"/>
              <a:t>Pembacaan</a:t>
            </a:r>
            <a:r>
              <a:rPr lang="en-US" dirty="0" smtClean="0"/>
              <a:t> </a:t>
            </a:r>
            <a:r>
              <a:rPr lang="en-US" dirty="0" err="1" smtClean="0"/>
              <a:t>sekuensial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799" y="1905000"/>
            <a:ext cx="4007042" cy="4343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Penyimpanan</a:t>
            </a:r>
            <a:r>
              <a:rPr lang="en-US" dirty="0" smtClean="0"/>
              <a:t> File </a:t>
            </a:r>
            <a:r>
              <a:rPr lang="en-US" dirty="0" err="1" smtClean="0"/>
              <a:t>dengan</a:t>
            </a:r>
            <a:r>
              <a:rPr lang="en-US" dirty="0" smtClean="0"/>
              <a:t> Linked List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Pointer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dipindahkan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, </a:t>
            </a:r>
            <a:r>
              <a:rPr lang="en-US" dirty="0" err="1" smtClean="0"/>
              <a:t>diload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memory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 File Allocation Table </a:t>
            </a:r>
          </a:p>
          <a:p>
            <a:pPr>
              <a:buNone/>
            </a:pPr>
            <a:r>
              <a:rPr lang="en-US" dirty="0" smtClean="0"/>
              <a:t>	(FAT)</a:t>
            </a:r>
          </a:p>
          <a:p>
            <a:r>
              <a:rPr lang="en-US" dirty="0" smtClean="0"/>
              <a:t>Random access </a:t>
            </a:r>
            <a:r>
              <a:rPr lang="en-US" dirty="0" err="1" smtClean="0"/>
              <a:t>cepat</a:t>
            </a:r>
            <a:endParaRPr lang="en-US" dirty="0" smtClean="0"/>
          </a:p>
          <a:p>
            <a:r>
              <a:rPr lang="en-US" dirty="0" err="1" smtClean="0"/>
              <a:t>Boros</a:t>
            </a:r>
            <a:r>
              <a:rPr lang="en-US" dirty="0" smtClean="0"/>
              <a:t> memory </a:t>
            </a:r>
            <a:r>
              <a:rPr lang="en-US" dirty="0" err="1" smtClean="0"/>
              <a:t>karena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proporsional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blok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disk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-nod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371599"/>
            <a:ext cx="4572000" cy="47233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Penyimpanan</a:t>
            </a:r>
            <a:r>
              <a:rPr lang="en-US" dirty="0" smtClean="0"/>
              <a:t> File </a:t>
            </a:r>
            <a:r>
              <a:rPr lang="en-US" dirty="0" err="1" smtClean="0"/>
              <a:t>dengan</a:t>
            </a:r>
            <a:r>
              <a:rPr lang="en-US" dirty="0" smtClean="0"/>
              <a:t> I-nodes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4419600" cy="50292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file </a:t>
            </a:r>
            <a:r>
              <a:rPr lang="en-US" dirty="0" err="1" smtClean="0"/>
              <a:t>disediakan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 Index Node (I-node)</a:t>
            </a:r>
          </a:p>
          <a:p>
            <a:r>
              <a:rPr lang="en-US" dirty="0" err="1" smtClean="0"/>
              <a:t>Ukuran</a:t>
            </a:r>
            <a:r>
              <a:rPr lang="en-US" dirty="0" smtClean="0"/>
              <a:t> I-node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 smtClean="0"/>
          </a:p>
          <a:p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file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data </a:t>
            </a:r>
            <a:r>
              <a:rPr lang="en-US" dirty="0" err="1" smtClean="0"/>
              <a:t>pada</a:t>
            </a:r>
            <a:r>
              <a:rPr lang="en-US" dirty="0" smtClean="0"/>
              <a:t> file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file &gt;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yang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pointer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blok-blok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endParaRPr lang="en-US" dirty="0" smtClean="0"/>
          </a:p>
          <a:p>
            <a:r>
              <a:rPr lang="en-US" dirty="0" err="1" smtClean="0"/>
              <a:t>Hemat</a:t>
            </a:r>
            <a:r>
              <a:rPr lang="en-US" dirty="0" smtClean="0"/>
              <a:t> memory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proporsional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r>
              <a:rPr lang="en-US" dirty="0" smtClean="0"/>
              <a:t> file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dibuka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lenam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95400"/>
            <a:ext cx="4400550" cy="3095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Implementasi</a:t>
            </a:r>
            <a:r>
              <a:rPr lang="en-US" dirty="0" smtClean="0"/>
              <a:t>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610600" cy="5181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memetakan</a:t>
            </a:r>
            <a:r>
              <a:rPr lang="en-US" dirty="0" smtClean="0"/>
              <a:t> pathname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endParaRPr lang="en-US" dirty="0" smtClean="0"/>
          </a:p>
          <a:p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file: </a:t>
            </a:r>
            <a:r>
              <a:rPr lang="en-US" dirty="0" err="1" smtClean="0"/>
              <a:t>di</a:t>
            </a:r>
            <a:r>
              <a:rPr lang="en-US" dirty="0" smtClean="0"/>
              <a:t> directory </a:t>
            </a:r>
          </a:p>
          <a:p>
            <a:pPr>
              <a:buNone/>
            </a:pPr>
            <a:r>
              <a:rPr lang="en-US" dirty="0" smtClean="0"/>
              <a:t>	entry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I-nodes 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file </a:t>
            </a:r>
          </a:p>
          <a:p>
            <a:pPr>
              <a:buNone/>
            </a:pPr>
            <a:r>
              <a:rPr lang="en-US" dirty="0" smtClean="0"/>
              <a:t>	yang </a:t>
            </a:r>
            <a:r>
              <a:rPr lang="en-US" dirty="0" err="1" smtClean="0"/>
              <a:t>panjang</a:t>
            </a:r>
            <a:endParaRPr lang="en-US" dirty="0" smtClean="0"/>
          </a:p>
          <a:p>
            <a:pPr lvl="1"/>
            <a:r>
              <a:rPr lang="en-US" dirty="0" smtClean="0"/>
              <a:t>Variable length entry </a:t>
            </a:r>
            <a:r>
              <a:rPr lang="en-US" dirty="0" err="1" smtClean="0"/>
              <a:t>dengan</a:t>
            </a:r>
            <a:r>
              <a:rPr lang="en-US" dirty="0" smtClean="0"/>
              <a:t> length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endParaRPr lang="en-US" dirty="0" smtClean="0"/>
          </a:p>
          <a:p>
            <a:pPr lvl="1"/>
            <a:r>
              <a:rPr lang="en-US" dirty="0" smtClean="0"/>
              <a:t>Fixed length entry </a:t>
            </a:r>
            <a:r>
              <a:rPr lang="en-US" dirty="0" err="1" smtClean="0"/>
              <a:t>dengan</a:t>
            </a:r>
            <a:r>
              <a:rPr lang="en-US" dirty="0" smtClean="0"/>
              <a:t> pointer </a:t>
            </a:r>
            <a:r>
              <a:rPr lang="en-US" dirty="0" err="1" smtClean="0"/>
              <a:t>ke</a:t>
            </a:r>
            <a:r>
              <a:rPr lang="en-US" dirty="0" smtClean="0"/>
              <a:t> heap</a:t>
            </a:r>
          </a:p>
          <a:p>
            <a:r>
              <a:rPr lang="en-US" dirty="0" err="1" smtClean="0"/>
              <a:t>Hashtable</a:t>
            </a:r>
            <a:r>
              <a:rPr lang="en-US" dirty="0" smtClean="0"/>
              <a:t>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mempercepat</a:t>
            </a:r>
            <a:r>
              <a:rPr lang="en-US" dirty="0" smtClean="0"/>
              <a:t> </a:t>
            </a:r>
            <a:r>
              <a:rPr lang="en-US" dirty="0" err="1" smtClean="0"/>
              <a:t>pencarian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file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Files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File </a:t>
            </a:r>
            <a:r>
              <a:rPr lang="en-US" dirty="0" err="1" smtClean="0"/>
              <a:t>kadang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directory</a:t>
            </a:r>
          </a:p>
          <a:p>
            <a:r>
              <a:rPr lang="en-US" dirty="0" err="1" smtClean="0"/>
              <a:t>Bukan</a:t>
            </a:r>
            <a:r>
              <a:rPr lang="en-US" dirty="0" smtClean="0"/>
              <a:t> copy </a:t>
            </a:r>
            <a:r>
              <a:rPr lang="en-US" dirty="0" err="1" smtClean="0"/>
              <a:t>melainkan</a:t>
            </a:r>
            <a:r>
              <a:rPr lang="en-US" dirty="0" smtClean="0"/>
              <a:t> link (</a:t>
            </a:r>
            <a:r>
              <a:rPr lang="en-US" dirty="0" err="1" smtClean="0"/>
              <a:t>hanya</a:t>
            </a:r>
            <a:r>
              <a:rPr lang="en-US" dirty="0" smtClean="0"/>
              <a:t> copy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file </a:t>
            </a:r>
            <a:r>
              <a:rPr lang="en-US" dirty="0" err="1" smtClean="0"/>
              <a:t>di</a:t>
            </a:r>
            <a:r>
              <a:rPr lang="en-US" dirty="0" smtClean="0"/>
              <a:t> directory entry/I-node)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konsistensi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I-nodes</a:t>
            </a:r>
          </a:p>
          <a:p>
            <a:pPr lvl="1"/>
            <a:r>
              <a:rPr lang="en-US" dirty="0" err="1" smtClean="0"/>
              <a:t>Menggunakan</a:t>
            </a:r>
            <a:r>
              <a:rPr lang="en-US" dirty="0" smtClean="0"/>
              <a:t> file </a:t>
            </a:r>
            <a:r>
              <a:rPr lang="en-US" dirty="0" err="1" smtClean="0"/>
              <a:t>bertipe</a:t>
            </a:r>
            <a:r>
              <a:rPr lang="en-US" dirty="0" smtClean="0"/>
              <a:t> LINK (symbolic linking)</a:t>
            </a:r>
          </a:p>
          <a:p>
            <a:r>
              <a:rPr lang="en-US" dirty="0" err="1" smtClean="0"/>
              <a:t>Bukan</a:t>
            </a:r>
            <a:r>
              <a:rPr lang="en-US" dirty="0" smtClean="0"/>
              <a:t> tree </a:t>
            </a:r>
            <a:r>
              <a:rPr lang="en-US" dirty="0" err="1" smtClean="0"/>
              <a:t>tapi</a:t>
            </a:r>
            <a:r>
              <a:rPr lang="en-US" dirty="0" smtClean="0"/>
              <a:t> Directed Acyclic Graph (DAG)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Masalah</a:t>
            </a:r>
            <a:r>
              <a:rPr lang="en-US" dirty="0" smtClean="0"/>
              <a:t> Shared Files</a:t>
            </a:r>
            <a:endParaRPr lang="en-US" dirty="0"/>
          </a:p>
        </p:txBody>
      </p:sp>
      <p:pic>
        <p:nvPicPr>
          <p:cNvPr id="5" name="Content Placeholder 4" descr="LinkWithINod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90600" y="1524000"/>
            <a:ext cx="4547980" cy="2590800"/>
          </a:xfrm>
        </p:spPr>
      </p:pic>
      <p:sp>
        <p:nvSpPr>
          <p:cNvPr id="7" name="Content Placeholder 4"/>
          <p:cNvSpPr txBox="1">
            <a:spLocks/>
          </p:cNvSpPr>
          <p:nvPr/>
        </p:nvSpPr>
        <p:spPr>
          <a:xfrm>
            <a:off x="762000" y="4267200"/>
            <a:ext cx="7772400" cy="99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Penghapusan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Lambat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akses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melalui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link,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bac</a:t>
            </a:r>
            <a:r>
              <a:rPr lang="en-US" sz="2600" baseline="0" dirty="0" err="1" smtClean="0"/>
              <a:t>kup</a:t>
            </a:r>
            <a:r>
              <a:rPr lang="en-US" sz="2600" dirty="0" smtClean="0"/>
              <a:t> </a:t>
            </a:r>
            <a:r>
              <a:rPr lang="en-US" sz="2600" dirty="0" err="1" smtClean="0"/>
              <a:t>bis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copy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berulang-ulang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Log-Structured File System (LFS)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81600"/>
          </a:xfrm>
        </p:spPr>
        <p:txBody>
          <a:bodyPr/>
          <a:lstStyle/>
          <a:p>
            <a:r>
              <a:rPr lang="en-US" dirty="0" smtClean="0"/>
              <a:t>Disk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kapasitasnya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murah</a:t>
            </a:r>
            <a:endParaRPr lang="en-US" dirty="0" smtClean="0"/>
          </a:p>
          <a:p>
            <a:r>
              <a:rPr lang="en-US" dirty="0" smtClean="0"/>
              <a:t>Seek time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bottleneck</a:t>
            </a:r>
          </a:p>
          <a:p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disk cache, read </a:t>
            </a:r>
            <a:r>
              <a:rPr lang="en-US" dirty="0" err="1" smtClean="0">
                <a:sym typeface="Wingdings" pitchFamily="2" charset="2"/>
              </a:rPr>
              <a:t>bukan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masalah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namun</a:t>
            </a:r>
            <a:r>
              <a:rPr lang="en-US" dirty="0" smtClean="0">
                <a:sym typeface="Wingdings" pitchFamily="2" charset="2"/>
              </a:rPr>
              <a:t> write </a:t>
            </a:r>
            <a:r>
              <a:rPr lang="en-US" dirty="0" err="1" smtClean="0">
                <a:sym typeface="Wingdings" pitchFamily="2" charset="2"/>
              </a:rPr>
              <a:t>menurunkan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performansi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akses</a:t>
            </a:r>
            <a:r>
              <a:rPr lang="en-US" dirty="0" smtClean="0">
                <a:sym typeface="Wingdings" pitchFamily="2" charset="2"/>
              </a:rPr>
              <a:t> disk</a:t>
            </a:r>
          </a:p>
          <a:p>
            <a:r>
              <a:rPr lang="en-US" dirty="0" smtClean="0">
                <a:sym typeface="Wingdings" pitchFamily="2" charset="2"/>
              </a:rPr>
              <a:t>Write </a:t>
            </a:r>
            <a:r>
              <a:rPr lang="en-US" dirty="0" err="1" smtClean="0">
                <a:sym typeface="Wingdings" pitchFamily="2" charset="2"/>
              </a:rPr>
              <a:t>berukuran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kecil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namun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frekuensi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tinggi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karena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takut</a:t>
            </a:r>
            <a:r>
              <a:rPr lang="en-US" dirty="0" smtClean="0">
                <a:sym typeface="Wingdings" pitchFamily="2" charset="2"/>
              </a:rPr>
              <a:t> crash</a:t>
            </a:r>
          </a:p>
          <a:p>
            <a:r>
              <a:rPr lang="en-US" dirty="0" err="1" smtClean="0">
                <a:sym typeface="Wingdings" pitchFamily="2" charset="2"/>
              </a:rPr>
              <a:t>Solusi</a:t>
            </a:r>
            <a:r>
              <a:rPr lang="en-US" dirty="0" smtClean="0">
                <a:sym typeface="Wingdings" pitchFamily="2" charset="2"/>
              </a:rPr>
              <a:t>: LFS  </a:t>
            </a:r>
            <a:r>
              <a:rPr lang="en-US" dirty="0" err="1" smtClean="0">
                <a:sym typeface="Wingdings" pitchFamily="2" charset="2"/>
              </a:rPr>
              <a:t>Seluruh</a:t>
            </a:r>
            <a:r>
              <a:rPr lang="en-US" dirty="0" smtClean="0">
                <a:sym typeface="Wingdings" pitchFamily="2" charset="2"/>
              </a:rPr>
              <a:t> disk </a:t>
            </a:r>
            <a:r>
              <a:rPr lang="en-US" dirty="0" err="1" smtClean="0">
                <a:sym typeface="Wingdings" pitchFamily="2" charset="2"/>
              </a:rPr>
              <a:t>merupakan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satu</a:t>
            </a:r>
            <a:r>
              <a:rPr lang="en-US" dirty="0" smtClean="0">
                <a:sym typeface="Wingdings" pitchFamily="2" charset="2"/>
              </a:rPr>
              <a:t> log</a:t>
            </a:r>
          </a:p>
          <a:p>
            <a:r>
              <a:rPr lang="en-US" dirty="0" smtClean="0">
                <a:sym typeface="Wingdings" pitchFamily="2" charset="2"/>
              </a:rPr>
              <a:t>Write </a:t>
            </a:r>
            <a:r>
              <a:rPr lang="en-US" dirty="0" err="1" smtClean="0">
                <a:sym typeface="Wingdings" pitchFamily="2" charset="2"/>
              </a:rPr>
              <a:t>disimpan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buffer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ditulis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segment </a:t>
            </a:r>
            <a:r>
              <a:rPr lang="en-US" dirty="0" err="1" smtClean="0">
                <a:sym typeface="Wingdings" pitchFamily="2" charset="2"/>
              </a:rPr>
              <a:t>terakhir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log, yang </a:t>
            </a:r>
            <a:r>
              <a:rPr lang="en-US" dirty="0" err="1" smtClean="0">
                <a:sym typeface="Wingdings" pitchFamily="2" charset="2"/>
              </a:rPr>
              <a:t>berisi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-node, directory entry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blok</a:t>
            </a:r>
            <a:r>
              <a:rPr lang="en-US" dirty="0" smtClean="0">
                <a:sym typeface="Wingdings" pitchFamily="2" charset="2"/>
              </a:rPr>
              <a:t> data</a:t>
            </a:r>
          </a:p>
          <a:p>
            <a:r>
              <a:rPr lang="en-US" dirty="0" err="1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-node </a:t>
            </a:r>
            <a:r>
              <a:rPr lang="en-US" dirty="0" err="1" smtClean="0">
                <a:sym typeface="Wingdings" pitchFamily="2" charset="2"/>
              </a:rPr>
              <a:t>tersebar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seluruh</a:t>
            </a:r>
            <a:r>
              <a:rPr lang="en-US" dirty="0" smtClean="0">
                <a:sym typeface="Wingdings" pitchFamily="2" charset="2"/>
              </a:rPr>
              <a:t> log</a:t>
            </a:r>
          </a:p>
          <a:p>
            <a:r>
              <a:rPr lang="en-US" dirty="0" err="1" smtClean="0">
                <a:sym typeface="Wingdings" pitchFamily="2" charset="2"/>
              </a:rPr>
              <a:t>Ada</a:t>
            </a:r>
            <a:r>
              <a:rPr lang="en-US" dirty="0" smtClean="0">
                <a:sym typeface="Wingdings" pitchFamily="2" charset="2"/>
              </a:rPr>
              <a:t> cleaner yang </a:t>
            </a:r>
            <a:r>
              <a:rPr lang="en-US" dirty="0" err="1" smtClean="0">
                <a:sym typeface="Wingdings" pitchFamily="2" charset="2"/>
              </a:rPr>
              <a:t>secara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periodik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melakukan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pemampatan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Journaling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LFS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populer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kompatibel</a:t>
            </a:r>
            <a:endParaRPr lang="en-US" dirty="0" smtClean="0"/>
          </a:p>
          <a:p>
            <a:r>
              <a:rPr lang="en-US" dirty="0" err="1" smtClean="0"/>
              <a:t>Ide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log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kehandalan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endParaRPr lang="en-US" dirty="0" smtClean="0"/>
          </a:p>
          <a:p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log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endParaRPr lang="en-US" dirty="0" smtClean="0"/>
          </a:p>
          <a:p>
            <a:r>
              <a:rPr lang="en-US" dirty="0" err="1" smtClean="0"/>
              <a:t>Bila</a:t>
            </a:r>
            <a:r>
              <a:rPr lang="en-US" dirty="0" smtClean="0"/>
              <a:t> crash, log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acuan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NTFS, LINUX ext3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ReiserFS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file system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1 </a:t>
            </a:r>
            <a:r>
              <a:rPr lang="en-US" dirty="0" err="1" smtClean="0"/>
              <a:t>komputer</a:t>
            </a:r>
            <a:endParaRPr lang="en-US" dirty="0" smtClean="0"/>
          </a:p>
          <a:p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UNIX, </a:t>
            </a:r>
            <a:r>
              <a:rPr lang="en-US" dirty="0" err="1" smtClean="0"/>
              <a:t>di</a:t>
            </a:r>
            <a:r>
              <a:rPr lang="en-US" dirty="0" smtClean="0"/>
              <a:t> Windows </a:t>
            </a:r>
            <a:r>
              <a:rPr lang="en-US" dirty="0" err="1" smtClean="0"/>
              <a:t>tiap</a:t>
            </a:r>
            <a:r>
              <a:rPr lang="en-US" dirty="0" smtClean="0"/>
              <a:t> file system </a:t>
            </a:r>
            <a:r>
              <a:rPr lang="en-US" dirty="0" err="1" smtClean="0"/>
              <a:t>terpisah</a:t>
            </a:r>
            <a:r>
              <a:rPr lang="en-US" dirty="0" smtClean="0"/>
              <a:t> (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pohonnya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MANAJEMEN &amp; OPTIMASI FILE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Disk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Blok </a:t>
            </a:r>
            <a:r>
              <a:rPr lang="en-US" dirty="0" err="1" smtClean="0"/>
              <a:t>kontigu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terpisah-pisah</a:t>
            </a:r>
            <a:endParaRPr lang="en-US" dirty="0" smtClean="0"/>
          </a:p>
          <a:p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yang </a:t>
            </a:r>
            <a:r>
              <a:rPr lang="en-US" dirty="0" err="1" smtClean="0"/>
              <a:t>terpisah-pisah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 smtClean="0"/>
          </a:p>
          <a:p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: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boros</a:t>
            </a:r>
            <a:r>
              <a:rPr lang="en-US" dirty="0" smtClean="0"/>
              <a:t> space,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boros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seek</a:t>
            </a:r>
          </a:p>
          <a:p>
            <a:r>
              <a:rPr lang="en-US" dirty="0" err="1" smtClean="0"/>
              <a:t>Statistik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disk </a:t>
            </a:r>
            <a:r>
              <a:rPr lang="en-US" dirty="0" err="1" smtClean="0"/>
              <a:t>terpakai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file </a:t>
            </a:r>
            <a:r>
              <a:rPr lang="en-US" dirty="0" err="1" smtClean="0"/>
              <a:t>berukuran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r>
              <a:rPr lang="en-US" dirty="0" err="1" smtClean="0"/>
              <a:t>Pencatatan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yang </a:t>
            </a:r>
            <a:r>
              <a:rPr lang="en-US" dirty="0" err="1" smtClean="0"/>
              <a:t>kosong</a:t>
            </a:r>
            <a:r>
              <a:rPr lang="en-US" dirty="0" smtClean="0"/>
              <a:t>: linked list (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bitmap (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pada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salah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blok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kosong</a:t>
            </a:r>
            <a:endParaRPr lang="en-US" dirty="0" smtClean="0"/>
          </a:p>
          <a:p>
            <a:r>
              <a:rPr lang="en-US" dirty="0" smtClean="0"/>
              <a:t>Disk quota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membatasi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per user</a:t>
            </a:r>
          </a:p>
          <a:p>
            <a:r>
              <a:rPr lang="en-US" dirty="0" err="1" smtClean="0"/>
              <a:t>Pelanggaran</a:t>
            </a:r>
            <a:r>
              <a:rPr lang="en-US" dirty="0" smtClean="0"/>
              <a:t> quota </a:t>
            </a:r>
            <a:r>
              <a:rPr lang="en-US" dirty="0" err="1" smtClean="0"/>
              <a:t>menyebabkan</a:t>
            </a:r>
            <a:r>
              <a:rPr lang="en-US" dirty="0" smtClean="0"/>
              <a:t> warning, yang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diabaikan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user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login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Backup </a:t>
            </a:r>
            <a:r>
              <a:rPr lang="en-US" dirty="0" err="1" smtClean="0"/>
              <a:t>Sistem</a:t>
            </a:r>
            <a:r>
              <a:rPr lang="en-US" dirty="0" smtClean="0"/>
              <a:t>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recovery </a:t>
            </a:r>
            <a:r>
              <a:rPr lang="en-US" dirty="0" err="1" smtClean="0"/>
              <a:t>terhadap</a:t>
            </a:r>
            <a:endParaRPr lang="en-US" dirty="0" smtClean="0"/>
          </a:p>
          <a:p>
            <a:pPr lvl="1"/>
            <a:r>
              <a:rPr lang="en-US" dirty="0" err="1" smtClean="0">
                <a:sym typeface="Wingdings" pitchFamily="2" charset="2"/>
              </a:rPr>
              <a:t>Bencana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sulit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dihindari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Kecerobohan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dibantu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sistem</a:t>
            </a:r>
            <a:r>
              <a:rPr lang="en-US" dirty="0" smtClean="0">
                <a:sym typeface="Wingdings" pitchFamily="2" charset="2"/>
              </a:rPr>
              <a:t>. </a:t>
            </a:r>
            <a:r>
              <a:rPr lang="en-US" dirty="0" err="1" smtClean="0">
                <a:sym typeface="Wingdings" pitchFamily="2" charset="2"/>
              </a:rPr>
              <a:t>Mis</a:t>
            </a:r>
            <a:r>
              <a:rPr lang="en-US" dirty="0" smtClean="0">
                <a:sym typeface="Wingdings" pitchFamily="2" charset="2"/>
              </a:rPr>
              <a:t>: recycle bin</a:t>
            </a:r>
          </a:p>
          <a:p>
            <a:r>
              <a:rPr lang="en-US" dirty="0" smtClean="0">
                <a:sym typeface="Wingdings" pitchFamily="2" charset="2"/>
              </a:rPr>
              <a:t>Backup </a:t>
            </a:r>
            <a:r>
              <a:rPr lang="en-US" dirty="0" err="1" smtClean="0">
                <a:sym typeface="Wingdings" pitchFamily="2" charset="2"/>
              </a:rPr>
              <a:t>periodik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otomatis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seluruh</a:t>
            </a:r>
            <a:r>
              <a:rPr lang="en-US" dirty="0" smtClean="0">
                <a:sym typeface="Wingdings" pitchFamily="2" charset="2"/>
              </a:rPr>
              <a:t> disk. </a:t>
            </a:r>
            <a:r>
              <a:rPr lang="en-US" dirty="0" err="1" smtClean="0">
                <a:sym typeface="Wingdings" pitchFamily="2" charset="2"/>
              </a:rPr>
              <a:t>Mis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dirty="0" err="1" smtClean="0">
                <a:sym typeface="Wingdings" pitchFamily="2" charset="2"/>
              </a:rPr>
              <a:t>aplikasi</a:t>
            </a:r>
            <a:r>
              <a:rPr lang="en-US" dirty="0" smtClean="0">
                <a:sym typeface="Wingdings" pitchFamily="2" charset="2"/>
              </a:rPr>
              <a:t> &amp; temporary file</a:t>
            </a:r>
          </a:p>
          <a:p>
            <a:r>
              <a:rPr lang="en-US" dirty="0" smtClean="0">
                <a:sym typeface="Wingdings" pitchFamily="2" charset="2"/>
              </a:rPr>
              <a:t>Incremental dump: backup </a:t>
            </a:r>
            <a:r>
              <a:rPr lang="en-US" dirty="0" err="1" smtClean="0">
                <a:sym typeface="Wingdings" pitchFamily="2" charset="2"/>
              </a:rPr>
              <a:t>mingguan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seluruh</a:t>
            </a:r>
            <a:r>
              <a:rPr lang="en-US" dirty="0" smtClean="0">
                <a:sym typeface="Wingdings" pitchFamily="2" charset="2"/>
              </a:rPr>
              <a:t> file (full backup)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harian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hanya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sudah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berubah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saja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Kompresi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sebelum</a:t>
            </a:r>
            <a:r>
              <a:rPr lang="en-US" dirty="0" smtClean="0">
                <a:sym typeface="Wingdings" pitchFamily="2" charset="2"/>
              </a:rPr>
              <a:t> backup</a:t>
            </a:r>
          </a:p>
          <a:p>
            <a:r>
              <a:rPr lang="en-US" dirty="0" err="1" smtClean="0">
                <a:sym typeface="Wingdings" pitchFamily="2" charset="2"/>
              </a:rPr>
              <a:t>Waktu</a:t>
            </a:r>
            <a:r>
              <a:rPr lang="en-US" dirty="0" smtClean="0">
                <a:sym typeface="Wingdings" pitchFamily="2" charset="2"/>
              </a:rPr>
              <a:t> backup </a:t>
            </a:r>
            <a:r>
              <a:rPr lang="en-US" dirty="0" err="1" smtClean="0">
                <a:sym typeface="Wingdings" pitchFamily="2" charset="2"/>
              </a:rPr>
              <a:t>pada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sistem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aktif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Security data backup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</a:t>
            </a:r>
            <a:r>
              <a:rPr lang="en-US" dirty="0" err="1" smtClean="0"/>
              <a:t>Sistem</a:t>
            </a:r>
            <a:r>
              <a:rPr lang="en-US" dirty="0" smtClean="0"/>
              <a:t> Disk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Physical dump: </a:t>
            </a:r>
            <a:r>
              <a:rPr lang="en-US" dirty="0" err="1" smtClean="0"/>
              <a:t>seluruh</a:t>
            </a:r>
            <a:r>
              <a:rPr lang="en-US" dirty="0" smtClean="0"/>
              <a:t> disk </a:t>
            </a:r>
            <a:r>
              <a:rPr lang="en-US" dirty="0" err="1" smtClean="0"/>
              <a:t>disalin</a:t>
            </a:r>
            <a:r>
              <a:rPr lang="en-US" dirty="0" smtClean="0"/>
              <a:t> </a:t>
            </a:r>
            <a:r>
              <a:rPr lang="en-US" dirty="0" err="1" smtClean="0"/>
              <a:t>persis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 smtClean="0"/>
          </a:p>
          <a:p>
            <a:r>
              <a:rPr lang="en-US" dirty="0" err="1" smtClean="0"/>
              <a:t>Banyak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-backup,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smtClean="0"/>
              <a:t>bad block</a:t>
            </a:r>
            <a:endParaRPr lang="en-US" dirty="0" smtClean="0"/>
          </a:p>
          <a:p>
            <a:r>
              <a:rPr lang="en-US" dirty="0" smtClean="0"/>
              <a:t>Logical dump: </a:t>
            </a:r>
            <a:r>
              <a:rPr lang="en-US" dirty="0" err="1" smtClean="0"/>
              <a:t>hanya</a:t>
            </a:r>
            <a:r>
              <a:rPr lang="en-US" dirty="0" smtClean="0"/>
              <a:t> yang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disalin</a:t>
            </a:r>
            <a:endParaRPr lang="en-US" dirty="0" smtClean="0"/>
          </a:p>
          <a:p>
            <a:r>
              <a:rPr lang="en-US" dirty="0" smtClean="0"/>
              <a:t>Logical dump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UNIX (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Yang </a:t>
            </a:r>
            <a:r>
              <a:rPr lang="en-US" dirty="0" err="1" smtClean="0"/>
              <a:t>disalin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file yang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directory </a:t>
            </a:r>
            <a:r>
              <a:rPr lang="en-US" dirty="0" err="1" smtClean="0"/>
              <a:t>pada</a:t>
            </a:r>
            <a:r>
              <a:rPr lang="en-US" dirty="0" smtClean="0"/>
              <a:t> path </a:t>
            </a:r>
            <a:r>
              <a:rPr lang="en-US" dirty="0" err="1" smtClean="0"/>
              <a:t>dari</a:t>
            </a:r>
            <a:r>
              <a:rPr lang="en-US" dirty="0" smtClean="0"/>
              <a:t> file yang </a:t>
            </a:r>
            <a:r>
              <a:rPr lang="en-US" dirty="0" err="1" smtClean="0"/>
              <a:t>berubah</a:t>
            </a:r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dirty="0" err="1" smtClean="0"/>
              <a:t>Tandai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directory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file yang </a:t>
            </a:r>
            <a:r>
              <a:rPr lang="en-US" dirty="0" err="1" smtClean="0"/>
              <a:t>berubah</a:t>
            </a:r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dirty="0" err="1" smtClean="0"/>
              <a:t>Hapus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 directory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Backup directory yang </a:t>
            </a:r>
            <a:r>
              <a:rPr lang="en-US" dirty="0" err="1" smtClean="0"/>
              <a:t>ditandai</a:t>
            </a:r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Backup file yang </a:t>
            </a:r>
            <a:r>
              <a:rPr lang="en-US" dirty="0" err="1" smtClean="0"/>
              <a:t>ditandai</a:t>
            </a:r>
            <a:endParaRPr lang="en-US" dirty="0" smtClean="0"/>
          </a:p>
          <a:p>
            <a:pPr marL="514350" indent="-514350"/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</a:t>
            </a:r>
            <a:r>
              <a:rPr lang="en-US" dirty="0" err="1" smtClean="0"/>
              <a:t>Sistem</a:t>
            </a:r>
            <a:r>
              <a:rPr lang="en-US" dirty="0" smtClean="0"/>
              <a:t> Disk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Mengembalikan</a:t>
            </a:r>
            <a:r>
              <a:rPr lang="en-US" dirty="0" smtClean="0"/>
              <a:t> backup </a:t>
            </a:r>
            <a:r>
              <a:rPr lang="en-US" dirty="0" err="1" smtClean="0"/>
              <a:t>ke</a:t>
            </a:r>
            <a:r>
              <a:rPr lang="en-US" dirty="0" smtClean="0"/>
              <a:t> disk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Buat</a:t>
            </a:r>
            <a:r>
              <a:rPr lang="en-US" dirty="0" smtClean="0"/>
              <a:t> file system </a:t>
            </a:r>
            <a:r>
              <a:rPr lang="en-US" dirty="0" err="1" smtClean="0"/>
              <a:t>kosong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Tulis</a:t>
            </a:r>
            <a:r>
              <a:rPr lang="en-US" dirty="0" smtClean="0"/>
              <a:t> full backup </a:t>
            </a:r>
            <a:r>
              <a:rPr lang="en-US" dirty="0" err="1" smtClean="0"/>
              <a:t>terakhir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While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incremental dump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      </a:t>
            </a:r>
            <a:r>
              <a:rPr lang="en-US" dirty="0" err="1" smtClean="0"/>
              <a:t>Tulis</a:t>
            </a:r>
            <a:r>
              <a:rPr lang="en-US" dirty="0" smtClean="0"/>
              <a:t> incremental dump (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directory)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Catat</a:t>
            </a:r>
            <a:r>
              <a:rPr lang="en-US" dirty="0" smtClean="0"/>
              <a:t> free block list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endParaRPr lang="en-US" dirty="0" smtClean="0"/>
          </a:p>
          <a:p>
            <a:pPr marL="502920" indent="-457200"/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: </a:t>
            </a:r>
            <a:r>
              <a:rPr lang="en-US" dirty="0" err="1" smtClean="0"/>
              <a:t>penanganan</a:t>
            </a:r>
            <a:r>
              <a:rPr lang="en-US" dirty="0" smtClean="0"/>
              <a:t> link file, </a:t>
            </a:r>
            <a:r>
              <a:rPr lang="en-US" dirty="0" err="1" smtClean="0"/>
              <a:t>lubang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file </a:t>
            </a:r>
            <a:r>
              <a:rPr lang="en-US" dirty="0" err="1" smtClean="0"/>
              <a:t>dan</a:t>
            </a:r>
            <a:r>
              <a:rPr lang="en-US" dirty="0" smtClean="0"/>
              <a:t> pipe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ockConsistenc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419600"/>
            <a:ext cx="6067380" cy="2438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Konsistensi</a:t>
            </a:r>
            <a:r>
              <a:rPr lang="en-US" dirty="0" smtClean="0"/>
              <a:t>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457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inkonsisten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crash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mengembalikan</a:t>
            </a:r>
            <a:r>
              <a:rPr lang="en-US" dirty="0" smtClean="0"/>
              <a:t> backup</a:t>
            </a:r>
          </a:p>
          <a:p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konsistensi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crash. </a:t>
            </a:r>
            <a:r>
              <a:rPr lang="en-US" dirty="0" err="1" smtClean="0"/>
              <a:t>Mis</a:t>
            </a:r>
            <a:r>
              <a:rPr lang="en-US" dirty="0" smtClean="0"/>
              <a:t>: </a:t>
            </a:r>
            <a:r>
              <a:rPr lang="en-US" dirty="0" err="1" smtClean="0"/>
              <a:t>fsck</a:t>
            </a:r>
            <a:r>
              <a:rPr lang="en-US" dirty="0" smtClean="0"/>
              <a:t> (UNIX) </a:t>
            </a:r>
            <a:r>
              <a:rPr lang="en-US" dirty="0" err="1" smtClean="0"/>
              <a:t>dan</a:t>
            </a:r>
            <a:r>
              <a:rPr lang="en-US" dirty="0" smtClean="0"/>
              <a:t> scandisk (Windows)</a:t>
            </a:r>
          </a:p>
          <a:p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consistency check: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file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block consistency check </a:t>
            </a:r>
            <a:r>
              <a:rPr lang="en-US" dirty="0" err="1" smtClean="0"/>
              <a:t>dibuat</a:t>
            </a:r>
            <a:r>
              <a:rPr lang="en-US" dirty="0" smtClean="0"/>
              <a:t> 2 </a:t>
            </a:r>
            <a:r>
              <a:rPr lang="en-US" dirty="0" err="1" smtClean="0"/>
              <a:t>tabel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kali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file </a:t>
            </a:r>
          </a:p>
          <a:p>
            <a:pPr lvl="1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kali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Konsistensi</a:t>
            </a:r>
            <a:r>
              <a:rPr lang="en-US" dirty="0" smtClean="0"/>
              <a:t> File System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file block check,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file </a:t>
            </a:r>
            <a:r>
              <a:rPr lang="en-US" dirty="0" err="1" smtClean="0"/>
              <a:t>dicatat</a:t>
            </a:r>
            <a:r>
              <a:rPr lang="en-US" dirty="0" smtClean="0"/>
              <a:t> directory yang link </a:t>
            </a:r>
            <a:r>
              <a:rPr lang="en-US" dirty="0" err="1" smtClean="0"/>
              <a:t>ke</a:t>
            </a:r>
            <a:r>
              <a:rPr lang="en-US" dirty="0" smtClean="0"/>
              <a:t> file </a:t>
            </a:r>
            <a:r>
              <a:rPr lang="en-US" dirty="0" err="1" smtClean="0"/>
              <a:t>tersebut</a:t>
            </a:r>
            <a:r>
              <a:rPr lang="en-US" dirty="0" smtClean="0"/>
              <a:t> (hard link)</a:t>
            </a:r>
          </a:p>
          <a:p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link count </a:t>
            </a:r>
            <a:r>
              <a:rPr lang="en-US" dirty="0" err="1" smtClean="0"/>
              <a:t>pada</a:t>
            </a:r>
            <a:r>
              <a:rPr lang="en-US" dirty="0" smtClean="0"/>
              <a:t> file entry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link count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cocok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sesuaikan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hasil</a:t>
            </a:r>
            <a:r>
              <a:rPr lang="en-US" dirty="0" smtClean="0">
                <a:sym typeface="Wingdings" pitchFamily="2" charset="2"/>
              </a:rPr>
              <a:t> file check</a:t>
            </a:r>
          </a:p>
          <a:p>
            <a:r>
              <a:rPr lang="en-US" dirty="0" err="1" smtClean="0">
                <a:sym typeface="Wingdings" pitchFamily="2" charset="2"/>
              </a:rPr>
              <a:t>Masih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terdapat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sejumlah</a:t>
            </a:r>
            <a:r>
              <a:rPr lang="en-US" dirty="0" smtClean="0">
                <a:sym typeface="Wingdings" pitchFamily="2" charset="2"/>
              </a:rPr>
              <a:t> item yang </a:t>
            </a:r>
            <a:r>
              <a:rPr lang="en-US" dirty="0" err="1" smtClean="0">
                <a:sym typeface="Wingdings" pitchFamily="2" charset="2"/>
              </a:rPr>
              <a:t>perlu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dicek</a:t>
            </a:r>
            <a:r>
              <a:rPr lang="en-US" dirty="0" smtClean="0">
                <a:sym typeface="Wingdings" pitchFamily="2" charset="2"/>
              </a:rPr>
              <a:t>. </a:t>
            </a:r>
            <a:r>
              <a:rPr lang="en-US" dirty="0" err="1" smtClean="0">
                <a:sym typeface="Wingdings" pitchFamily="2" charset="2"/>
              </a:rPr>
              <a:t>Mis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dirty="0" err="1" smtClean="0">
                <a:sym typeface="Wingdings" pitchFamily="2" charset="2"/>
              </a:rPr>
              <a:t>terlalu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banyak</a:t>
            </a:r>
            <a:r>
              <a:rPr lang="en-US" dirty="0" smtClean="0">
                <a:sym typeface="Wingdings" pitchFamily="2" charset="2"/>
              </a:rPr>
              <a:t> file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1 directory, </a:t>
            </a:r>
            <a:r>
              <a:rPr lang="en-US" dirty="0" err="1" smtClean="0">
                <a:sym typeface="Wingdings" pitchFamily="2" charset="2"/>
              </a:rPr>
              <a:t>hak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akses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orang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luar</a:t>
            </a:r>
            <a:r>
              <a:rPr lang="en-US" dirty="0" smtClean="0">
                <a:sym typeface="Wingdings" pitchFamily="2" charset="2"/>
              </a:rPr>
              <a:t> &gt; owner, file </a:t>
            </a:r>
            <a:r>
              <a:rPr lang="en-US" dirty="0" err="1" smtClean="0">
                <a:sym typeface="Wingdings" pitchFamily="2" charset="2"/>
              </a:rPr>
              <a:t>pada</a:t>
            </a:r>
            <a:r>
              <a:rPr lang="en-US" dirty="0" smtClean="0">
                <a:sym typeface="Wingdings" pitchFamily="2" charset="2"/>
              </a:rPr>
              <a:t> user directory </a:t>
            </a:r>
            <a:r>
              <a:rPr lang="en-US" dirty="0" err="1" smtClean="0">
                <a:sym typeface="Wingdings" pitchFamily="2" charset="2"/>
              </a:rPr>
              <a:t>tapi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milik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superuser</a:t>
            </a:r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Performansi</a:t>
            </a:r>
            <a:r>
              <a:rPr lang="en-US" dirty="0" smtClean="0"/>
              <a:t>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Caching, </a:t>
            </a:r>
            <a:r>
              <a:rPr lang="en-US" dirty="0" err="1" smtClean="0"/>
              <a:t>mirip</a:t>
            </a:r>
            <a:r>
              <a:rPr lang="en-US" dirty="0" smtClean="0"/>
              <a:t> paging </a:t>
            </a:r>
            <a:r>
              <a:rPr lang="en-US" dirty="0" err="1" smtClean="0"/>
              <a:t>menggunakan</a:t>
            </a:r>
            <a:r>
              <a:rPr lang="en-US" dirty="0" smtClean="0"/>
              <a:t> LRU</a:t>
            </a:r>
          </a:p>
          <a:p>
            <a:r>
              <a:rPr lang="en-US" dirty="0" smtClean="0"/>
              <a:t>LRU </a:t>
            </a:r>
            <a:r>
              <a:rPr lang="en-US" dirty="0" err="1" smtClean="0"/>
              <a:t>dimodifikasi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Blok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dekat</a:t>
            </a:r>
            <a:r>
              <a:rPr lang="en-US" dirty="0" smtClean="0"/>
              <a:t> </a:t>
            </a:r>
            <a:r>
              <a:rPr lang="en-US" dirty="0" err="1" smtClean="0"/>
              <a:t>dipindah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list (</a:t>
            </a:r>
            <a:r>
              <a:rPr lang="en-US" dirty="0" err="1" smtClean="0"/>
              <a:t>mis</a:t>
            </a:r>
            <a:r>
              <a:rPr lang="en-US" dirty="0" smtClean="0"/>
              <a:t>: </a:t>
            </a:r>
            <a:r>
              <a:rPr lang="en-US" dirty="0" err="1" smtClean="0"/>
              <a:t>i</a:t>
            </a:r>
            <a:r>
              <a:rPr lang="en-US" dirty="0" smtClean="0"/>
              <a:t>-nodes)</a:t>
            </a:r>
          </a:p>
          <a:p>
            <a:pPr lvl="1"/>
            <a:r>
              <a:rPr lang="en-US" dirty="0" smtClean="0"/>
              <a:t>Blok yang </a:t>
            </a:r>
            <a:r>
              <a:rPr lang="en-US" dirty="0" err="1" smtClean="0"/>
              <a:t>kritis</a:t>
            </a:r>
            <a:r>
              <a:rPr lang="en-US" dirty="0" smtClean="0"/>
              <a:t> (</a:t>
            </a:r>
            <a:r>
              <a:rPr lang="en-US" dirty="0" err="1" smtClean="0"/>
              <a:t>mis</a:t>
            </a:r>
            <a:r>
              <a:rPr lang="en-US" dirty="0" smtClean="0"/>
              <a:t>: </a:t>
            </a:r>
            <a:r>
              <a:rPr lang="en-US" dirty="0" err="1" smtClean="0"/>
              <a:t>i</a:t>
            </a:r>
            <a:r>
              <a:rPr lang="en-US" dirty="0" smtClean="0"/>
              <a:t>-nodes yang </a:t>
            </a:r>
            <a:r>
              <a:rPr lang="en-US" dirty="0" err="1" smtClean="0"/>
              <a:t>diubah</a:t>
            </a:r>
            <a:r>
              <a:rPr lang="en-US" dirty="0" smtClean="0"/>
              <a:t>) </a:t>
            </a:r>
            <a:r>
              <a:rPr lang="en-US" dirty="0" err="1" smtClean="0"/>
              <a:t>dipindah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endParaRPr lang="en-US" dirty="0" smtClean="0"/>
          </a:p>
          <a:p>
            <a:r>
              <a:rPr lang="en-US" dirty="0" smtClean="0"/>
              <a:t>Periodic </a:t>
            </a:r>
            <a:r>
              <a:rPr lang="en-US" i="1" dirty="0" smtClean="0"/>
              <a:t>sync</a:t>
            </a:r>
            <a:r>
              <a:rPr lang="en-US" dirty="0" smtClean="0"/>
              <a:t> (</a:t>
            </a:r>
            <a:r>
              <a:rPr lang="en-US" dirty="0" err="1" smtClean="0"/>
              <a:t>efisien</a:t>
            </a:r>
            <a:r>
              <a:rPr lang="en-US" dirty="0" smtClean="0"/>
              <a:t>) vs. </a:t>
            </a:r>
            <a:r>
              <a:rPr lang="en-US" i="1" dirty="0" smtClean="0"/>
              <a:t>write-through cache </a:t>
            </a:r>
            <a:r>
              <a:rPr lang="en-US" dirty="0" smtClean="0"/>
              <a:t>(</a:t>
            </a:r>
            <a:r>
              <a:rPr lang="en-US" dirty="0" err="1" smtClean="0"/>
              <a:t>konsisten</a:t>
            </a:r>
            <a:r>
              <a:rPr lang="en-US" dirty="0" smtClean="0"/>
              <a:t>):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disk </a:t>
            </a: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 smtClean="0"/>
          </a:p>
          <a:p>
            <a:r>
              <a:rPr lang="en-US" dirty="0" smtClean="0"/>
              <a:t>Block read-ahead: </a:t>
            </a:r>
            <a:r>
              <a:rPr lang="en-US" dirty="0" err="1" smtClean="0"/>
              <a:t>blok</a:t>
            </a:r>
            <a:r>
              <a:rPr lang="en-US" dirty="0" smtClean="0"/>
              <a:t> ke-k+1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-k </a:t>
            </a:r>
            <a:r>
              <a:rPr lang="en-US" dirty="0" err="1" smtClean="0"/>
              <a:t>dibaca</a:t>
            </a:r>
            <a:endParaRPr lang="en-US" dirty="0" smtClean="0"/>
          </a:p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sequential read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dicatat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1 bit mode read</a:t>
            </a:r>
          </a:p>
          <a:p>
            <a:r>
              <a:rPr lang="en-US" dirty="0" err="1" smtClean="0">
                <a:sym typeface="Wingdings" pitchFamily="2" charset="2"/>
              </a:rPr>
              <a:t>Mengurangi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pergerakan</a:t>
            </a:r>
            <a:r>
              <a:rPr lang="en-US" dirty="0" smtClean="0">
                <a:sym typeface="Wingdings" pitchFamily="2" charset="2"/>
              </a:rPr>
              <a:t> disk arm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menempatkan</a:t>
            </a:r>
            <a:r>
              <a:rPr lang="en-US" dirty="0" smtClean="0">
                <a:sym typeface="Wingdings" pitchFamily="2" charset="2"/>
              </a:rPr>
              <a:t> sequential block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1 cylinder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DEFRAGMENTASI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blok-blok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file </a:t>
            </a:r>
            <a:r>
              <a:rPr lang="en-US" dirty="0" err="1" smtClean="0"/>
              <a:t>tersebar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fragmen-fragmen</a:t>
            </a:r>
            <a:r>
              <a:rPr lang="en-US" dirty="0" smtClean="0"/>
              <a:t> yang </a:t>
            </a:r>
            <a:r>
              <a:rPr lang="en-US" dirty="0" err="1" smtClean="0"/>
              <a:t>terpisah</a:t>
            </a:r>
            <a:endParaRPr lang="en-US" dirty="0" smtClean="0"/>
          </a:p>
          <a:p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performansi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file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endParaRPr lang="en-US" dirty="0" smtClean="0"/>
          </a:p>
          <a:p>
            <a:r>
              <a:rPr lang="en-US" dirty="0" err="1" smtClean="0"/>
              <a:t>Defragmentasi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file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blok-blok</a:t>
            </a:r>
            <a:r>
              <a:rPr lang="en-US" dirty="0" smtClean="0"/>
              <a:t> </a:t>
            </a:r>
            <a:r>
              <a:rPr lang="en-US" dirty="0" err="1" smtClean="0"/>
              <a:t>kontigu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blok-blok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kontigu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Perlunya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 non-volatile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konkuren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lain</a:t>
            </a:r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dijawab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user </a:t>
            </a:r>
            <a:r>
              <a:rPr lang="en-US" dirty="0" err="1" smtClean="0"/>
              <a:t>mengakses</a:t>
            </a:r>
            <a:r>
              <a:rPr lang="en-US" dirty="0" smtClean="0"/>
              <a:t> data user lain?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/</a:t>
            </a:r>
            <a:r>
              <a:rPr lang="en-US" dirty="0" err="1" smtClean="0"/>
              <a:t>tidak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CONTOH FILE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CD-ROM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ISO 9660</a:t>
            </a:r>
          </a:p>
          <a:p>
            <a:r>
              <a:rPr lang="en-US" dirty="0" smtClean="0"/>
              <a:t>Rock Ridge Extensions</a:t>
            </a:r>
          </a:p>
          <a:p>
            <a:r>
              <a:rPr lang="en-US" dirty="0" smtClean="0"/>
              <a:t>Joliet Extensions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DROMStruc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76800"/>
            <a:ext cx="8880642" cy="198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 9660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Tanpa</a:t>
            </a:r>
            <a:r>
              <a:rPr lang="en-US" dirty="0" smtClean="0"/>
              <a:t> concentric cylinder </a:t>
            </a:r>
            <a:r>
              <a:rPr lang="en-US" dirty="0" err="1" smtClean="0"/>
              <a:t>melainkan</a:t>
            </a:r>
            <a:r>
              <a:rPr lang="en-US" dirty="0" smtClean="0"/>
              <a:t> 1 spiral</a:t>
            </a:r>
          </a:p>
          <a:p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/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2352 byte (2048 data </a:t>
            </a:r>
            <a:r>
              <a:rPr lang="en-US" dirty="0" err="1" smtClean="0"/>
              <a:t>sisanya</a:t>
            </a:r>
            <a:r>
              <a:rPr lang="en-US" dirty="0" smtClean="0"/>
              <a:t> metadata)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16</a:t>
            </a:r>
            <a:r>
              <a:rPr lang="en-US" dirty="0" smtClean="0"/>
              <a:t>-1 CD ROM </a:t>
            </a:r>
            <a:r>
              <a:rPr lang="en-US" dirty="0" err="1" smtClean="0"/>
              <a:t>dalam</a:t>
            </a:r>
            <a:r>
              <a:rPr lang="en-US" dirty="0" smtClean="0"/>
              <a:t> 1 set,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dipartisi</a:t>
            </a:r>
            <a:endParaRPr lang="en-US" dirty="0" smtClean="0"/>
          </a:p>
          <a:p>
            <a:r>
              <a:rPr lang="en-US" dirty="0" err="1" smtClean="0"/>
              <a:t>Struktur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16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endParaRPr lang="en-US" dirty="0" smtClean="0"/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blok</a:t>
            </a:r>
            <a:r>
              <a:rPr lang="en-US" dirty="0" smtClean="0"/>
              <a:t> primary volume descriptor</a:t>
            </a:r>
          </a:p>
          <a:p>
            <a:pPr lvl="1"/>
            <a:r>
              <a:rPr lang="en-US" dirty="0" smtClean="0"/>
              <a:t>Directory </a:t>
            </a:r>
            <a:r>
              <a:rPr lang="en-US" dirty="0" err="1" smtClean="0"/>
              <a:t>dan</a:t>
            </a:r>
            <a:r>
              <a:rPr lang="en-US" dirty="0" smtClean="0"/>
              <a:t> file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kontigu</a:t>
            </a:r>
            <a:r>
              <a:rPr lang="en-US" dirty="0" smtClean="0"/>
              <a:t>, </a:t>
            </a:r>
            <a:r>
              <a:rPr lang="en-US" dirty="0" err="1" smtClean="0"/>
              <a:t>nama</a:t>
            </a:r>
            <a:r>
              <a:rPr lang="en-US" dirty="0" smtClean="0"/>
              <a:t> file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 9660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Isi</a:t>
            </a:r>
            <a:r>
              <a:rPr lang="en-US" dirty="0" smtClean="0"/>
              <a:t> directory </a:t>
            </a:r>
            <a:r>
              <a:rPr lang="en-US" dirty="0" err="1" smtClean="0"/>
              <a:t>terurut</a:t>
            </a:r>
            <a:r>
              <a:rPr lang="en-US" dirty="0" smtClean="0"/>
              <a:t> </a:t>
            </a:r>
            <a:r>
              <a:rPr lang="en-US" dirty="0" err="1" smtClean="0"/>
              <a:t>alfabet</a:t>
            </a:r>
            <a:r>
              <a:rPr lang="en-US" dirty="0" smtClean="0"/>
              <a:t> </a:t>
            </a:r>
            <a:r>
              <a:rPr lang="en-US" dirty="0" err="1" smtClean="0"/>
              <a:t>kecuali</a:t>
            </a:r>
            <a:r>
              <a:rPr lang="en-US" dirty="0" smtClean="0"/>
              <a:t> 2 entry </a:t>
            </a:r>
            <a:r>
              <a:rPr lang="en-US" dirty="0" err="1" smtClean="0"/>
              <a:t>pertama</a:t>
            </a:r>
            <a:endParaRPr lang="en-US" dirty="0" smtClean="0"/>
          </a:p>
          <a:p>
            <a:r>
              <a:rPr lang="en-US" dirty="0" smtClean="0"/>
              <a:t>Entry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r>
              <a:rPr lang="en-US" dirty="0" smtClean="0"/>
              <a:t>Entry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parent directory</a:t>
            </a:r>
          </a:p>
          <a:p>
            <a:r>
              <a:rPr lang="en-US" dirty="0" err="1" smtClean="0"/>
              <a:t>Banyak</a:t>
            </a:r>
            <a:r>
              <a:rPr lang="en-US" dirty="0" smtClean="0"/>
              <a:t> file per directory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kedalaman</a:t>
            </a:r>
            <a:r>
              <a:rPr lang="en-US" dirty="0" smtClean="0"/>
              <a:t> </a:t>
            </a:r>
            <a:r>
              <a:rPr lang="en-US" dirty="0" err="1" smtClean="0"/>
              <a:t>maks</a:t>
            </a:r>
            <a:r>
              <a:rPr lang="en-US" dirty="0" smtClean="0"/>
              <a:t> 8</a:t>
            </a:r>
          </a:p>
          <a:p>
            <a:r>
              <a:rPr lang="en-US" dirty="0" err="1" smtClean="0"/>
              <a:t>Terdapat</a:t>
            </a:r>
            <a:r>
              <a:rPr lang="en-US" dirty="0" smtClean="0"/>
              <a:t> 3 level: </a:t>
            </a:r>
          </a:p>
          <a:p>
            <a:pPr lvl="1"/>
            <a:r>
              <a:rPr lang="en-US" dirty="0" smtClean="0"/>
              <a:t>Level 1 yang paling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batasannya</a:t>
            </a:r>
            <a:endParaRPr lang="en-US" dirty="0" smtClean="0"/>
          </a:p>
          <a:p>
            <a:pPr lvl="1"/>
            <a:r>
              <a:rPr lang="en-US" dirty="0" smtClean="0"/>
              <a:t>Level 2: </a:t>
            </a:r>
            <a:r>
              <a:rPr lang="en-US" dirty="0" err="1" smtClean="0"/>
              <a:t>nama</a:t>
            </a:r>
            <a:r>
              <a:rPr lang="en-US" dirty="0" smtClean="0"/>
              <a:t> file </a:t>
            </a:r>
            <a:r>
              <a:rPr lang="en-US" dirty="0" err="1" smtClean="0"/>
              <a:t>dan</a:t>
            </a:r>
            <a:r>
              <a:rPr lang="en-US" dirty="0" smtClean="0"/>
              <a:t> directory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31 character</a:t>
            </a:r>
          </a:p>
          <a:p>
            <a:pPr lvl="1"/>
            <a:r>
              <a:rPr lang="en-US" dirty="0" smtClean="0"/>
              <a:t>Level 3: file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section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dilink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file lain</a:t>
            </a:r>
          </a:p>
          <a:p>
            <a:r>
              <a:rPr lang="en-US" dirty="0" smtClean="0"/>
              <a:t>Rock Ridge </a:t>
            </a:r>
            <a:r>
              <a:rPr lang="en-US" dirty="0" err="1" smtClean="0"/>
              <a:t>adalah</a:t>
            </a:r>
            <a:r>
              <a:rPr lang="en-US" dirty="0" smtClean="0"/>
              <a:t> extension </a:t>
            </a:r>
            <a:r>
              <a:rPr lang="en-US" dirty="0" err="1" smtClean="0"/>
              <a:t>untuk</a:t>
            </a:r>
            <a:r>
              <a:rPr lang="en-US" dirty="0" smtClean="0"/>
              <a:t> UNIX</a:t>
            </a:r>
          </a:p>
          <a:p>
            <a:r>
              <a:rPr lang="en-US" dirty="0" smtClean="0"/>
              <a:t>Joliet </a:t>
            </a:r>
            <a:r>
              <a:rPr lang="en-US" dirty="0" err="1" smtClean="0"/>
              <a:t>adalah</a:t>
            </a:r>
            <a:r>
              <a:rPr lang="en-US" dirty="0" smtClean="0"/>
              <a:t> extension </a:t>
            </a:r>
            <a:r>
              <a:rPr lang="en-US" dirty="0" err="1" smtClean="0"/>
              <a:t>untuk</a:t>
            </a:r>
            <a:r>
              <a:rPr lang="en-US" dirty="0" smtClean="0"/>
              <a:t> Windows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MS-DOS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Setiap</a:t>
            </a:r>
            <a:r>
              <a:rPr lang="en-US" dirty="0" smtClean="0"/>
              <a:t> directory entry 32 byte</a:t>
            </a:r>
          </a:p>
          <a:p>
            <a:r>
              <a:rPr lang="en-US" dirty="0" smtClean="0"/>
              <a:t>Date (5 bit), month (4 bit) </a:t>
            </a:r>
            <a:r>
              <a:rPr lang="en-US" dirty="0" err="1" smtClean="0"/>
              <a:t>dan</a:t>
            </a:r>
            <a:r>
              <a:rPr lang="en-US" dirty="0" smtClean="0"/>
              <a:t> year (7 bit) </a:t>
            </a:r>
            <a:r>
              <a:rPr lang="en-US" dirty="0" err="1" smtClean="0"/>
              <a:t>dari</a:t>
            </a:r>
            <a:r>
              <a:rPr lang="en-US" dirty="0" smtClean="0"/>
              <a:t> 1980 - 2107</a:t>
            </a:r>
          </a:p>
          <a:p>
            <a:r>
              <a:rPr lang="en-US" dirty="0" smtClean="0"/>
              <a:t>FAT-12, FAT-16, FAT-32: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pengalamatan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MSDOSDirector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895600"/>
            <a:ext cx="6089754" cy="1905000"/>
          </a:xfrm>
          <a:prstGeom prst="rect">
            <a:avLst/>
          </a:prstGeom>
        </p:spPr>
      </p:pic>
      <p:pic>
        <p:nvPicPr>
          <p:cNvPr id="5" name="Picture 4" descr="MSDOSFA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4343400"/>
            <a:ext cx="3728292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Nama</a:t>
            </a:r>
            <a:r>
              <a:rPr lang="en-US" dirty="0" smtClean="0"/>
              <a:t> file 255 </a:t>
            </a:r>
            <a:r>
              <a:rPr lang="en-US" dirty="0" err="1" smtClean="0"/>
              <a:t>kar</a:t>
            </a:r>
            <a:r>
              <a:rPr lang="en-US" dirty="0" smtClean="0"/>
              <a:t>, </a:t>
            </a:r>
            <a:r>
              <a:rPr lang="en-US" dirty="0" err="1" smtClean="0"/>
              <a:t>nama</a:t>
            </a:r>
            <a:r>
              <a:rPr lang="en-US" dirty="0" smtClean="0"/>
              <a:t> path 32767 </a:t>
            </a:r>
            <a:r>
              <a:rPr lang="en-US" dirty="0" err="1" smtClean="0"/>
              <a:t>kar</a:t>
            </a:r>
            <a:r>
              <a:rPr lang="en-US" dirty="0" smtClean="0"/>
              <a:t>, case insensitive </a:t>
            </a:r>
            <a:r>
              <a:rPr lang="en-US" dirty="0" err="1" smtClean="0"/>
              <a:t>menggunakan</a:t>
            </a:r>
            <a:r>
              <a:rPr lang="en-US" dirty="0" smtClean="0"/>
              <a:t> Unicode</a:t>
            </a:r>
          </a:p>
          <a:p>
            <a:r>
              <a:rPr lang="en-US" dirty="0" smtClean="0"/>
              <a:t>Master File Table (MFT) </a:t>
            </a:r>
            <a:r>
              <a:rPr lang="en-US" dirty="0" err="1" smtClean="0"/>
              <a:t>menyimpan</a:t>
            </a:r>
            <a:r>
              <a:rPr lang="en-US" dirty="0" smtClean="0"/>
              <a:t> info </a:t>
            </a:r>
            <a:r>
              <a:rPr lang="en-US" dirty="0" err="1" smtClean="0"/>
              <a:t>tentang</a:t>
            </a:r>
            <a:r>
              <a:rPr lang="en-US" dirty="0" smtClean="0"/>
              <a:t> file, </a:t>
            </a:r>
            <a:r>
              <a:rPr lang="en-US" dirty="0" err="1" smtClean="0"/>
              <a:t>merupakan</a:t>
            </a:r>
            <a:r>
              <a:rPr lang="en-US" dirty="0" smtClean="0"/>
              <a:t> file yang </a:t>
            </a:r>
            <a:r>
              <a:rPr lang="en-US" dirty="0" err="1" smtClean="0"/>
              <a:t>menyimpan</a:t>
            </a:r>
            <a:r>
              <a:rPr lang="en-US" dirty="0" smtClean="0"/>
              <a:t> metadata file</a:t>
            </a:r>
          </a:p>
          <a:p>
            <a:r>
              <a:rPr lang="en-US" dirty="0" smtClean="0"/>
              <a:t>File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data stream,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file (</a:t>
            </a:r>
            <a:r>
              <a:rPr lang="en-US" dirty="0" err="1" smtClean="0"/>
              <a:t>mis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run (</a:t>
            </a:r>
            <a:r>
              <a:rPr lang="en-US" dirty="0" err="1" smtClean="0"/>
              <a:t>sederetan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kontigu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kompresi</a:t>
            </a:r>
            <a:r>
              <a:rPr lang="en-US" dirty="0" smtClean="0"/>
              <a:t> yang </a:t>
            </a:r>
            <a:r>
              <a:rPr lang="en-US" dirty="0" err="1" smtClean="0"/>
              <a:t>transparan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user (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run)</a:t>
            </a:r>
          </a:p>
          <a:p>
            <a:r>
              <a:rPr lang="en-US" dirty="0" err="1" smtClean="0"/>
              <a:t>Ada</a:t>
            </a:r>
            <a:r>
              <a:rPr lang="en-US" dirty="0" smtClean="0"/>
              <a:t> file </a:t>
            </a:r>
            <a:r>
              <a:rPr lang="en-US" dirty="0" err="1" smtClean="0"/>
              <a:t>khusus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/log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V7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PDP-11</a:t>
            </a:r>
          </a:p>
          <a:p>
            <a:r>
              <a:rPr lang="en-US" dirty="0" smtClean="0"/>
              <a:t>DAG (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link)</a:t>
            </a:r>
          </a:p>
          <a:p>
            <a:r>
              <a:rPr lang="en-US" dirty="0" err="1" smtClean="0"/>
              <a:t>Nama</a:t>
            </a:r>
            <a:r>
              <a:rPr lang="en-US" dirty="0" smtClean="0"/>
              <a:t> file 14 char, </a:t>
            </a:r>
            <a:r>
              <a:rPr lang="en-US" dirty="0" err="1" smtClean="0"/>
              <a:t>tanpa</a:t>
            </a:r>
            <a:r>
              <a:rPr lang="en-US" dirty="0" smtClean="0"/>
              <a:t> / </a:t>
            </a:r>
            <a:r>
              <a:rPr lang="en-US" dirty="0" err="1" smtClean="0"/>
              <a:t>dan</a:t>
            </a:r>
            <a:r>
              <a:rPr lang="en-US" dirty="0" smtClean="0"/>
              <a:t> NUL</a:t>
            </a:r>
          </a:p>
          <a:p>
            <a:r>
              <a:rPr lang="en-US" dirty="0" err="1" smtClean="0"/>
              <a:t>Setiap</a:t>
            </a:r>
            <a:r>
              <a:rPr lang="en-US" dirty="0" smtClean="0"/>
              <a:t> directory entry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file (14 byte)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-node (2 byte)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maksimum</a:t>
            </a:r>
            <a:r>
              <a:rPr lang="en-US" dirty="0" smtClean="0">
                <a:sym typeface="Wingdings" pitchFamily="2" charset="2"/>
              </a:rPr>
              <a:t> 64K file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1 file system</a:t>
            </a:r>
          </a:p>
          <a:p>
            <a:r>
              <a:rPr lang="en-US" dirty="0" err="1" smtClean="0">
                <a:sym typeface="Wingdings" pitchFamily="2" charset="2"/>
              </a:rPr>
              <a:t>Atribut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-node: </a:t>
            </a:r>
            <a:r>
              <a:rPr lang="en-US" dirty="0" err="1" smtClean="0">
                <a:sym typeface="Wingdings" pitchFamily="2" charset="2"/>
              </a:rPr>
              <a:t>ukuran</a:t>
            </a:r>
            <a:r>
              <a:rPr lang="en-US" dirty="0" smtClean="0">
                <a:sym typeface="Wingdings" pitchFamily="2" charset="2"/>
              </a:rPr>
              <a:t>; </a:t>
            </a:r>
            <a:r>
              <a:rPr lang="en-US" dirty="0" err="1" smtClean="0">
                <a:sym typeface="Wingdings" pitchFamily="2" charset="2"/>
              </a:rPr>
              <a:t>waktu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pembuatan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akses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terakhir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modifikasi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terakhir;pemilik</a:t>
            </a:r>
            <a:r>
              <a:rPr lang="en-US" dirty="0" smtClean="0">
                <a:sym typeface="Wingdings" pitchFamily="2" charset="2"/>
              </a:rPr>
              <a:t>; group; </a:t>
            </a:r>
            <a:r>
              <a:rPr lang="en-US" dirty="0" err="1" smtClean="0">
                <a:sym typeface="Wingdings" pitchFamily="2" charset="2"/>
              </a:rPr>
              <a:t>proteksi</a:t>
            </a:r>
            <a:r>
              <a:rPr lang="en-US" dirty="0" smtClean="0">
                <a:sym typeface="Wingdings" pitchFamily="2" charset="2"/>
              </a:rPr>
              <a:t>; </a:t>
            </a:r>
            <a:r>
              <a:rPr lang="en-US" dirty="0" err="1" smtClean="0">
                <a:sym typeface="Wingdings" pitchFamily="2" charset="2"/>
              </a:rPr>
              <a:t>banyaknya</a:t>
            </a:r>
            <a:r>
              <a:rPr lang="en-US" dirty="0" smtClean="0">
                <a:sym typeface="Wingdings" pitchFamily="2" charset="2"/>
              </a:rPr>
              <a:t> directory yang </a:t>
            </a:r>
            <a:r>
              <a:rPr lang="en-US" dirty="0" err="1" smtClean="0">
                <a:sym typeface="Wingdings" pitchFamily="2" charset="2"/>
              </a:rPr>
              <a:t>melink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</a:t>
            </a:r>
            <a:r>
              <a:rPr lang="en-US" dirty="0" smtClean="0">
                <a:sym typeface="Wingdings" pitchFamily="2" charset="2"/>
              </a:rPr>
              <a:t> file </a:t>
            </a:r>
            <a:r>
              <a:rPr lang="en-US" dirty="0" err="1" smtClean="0">
                <a:sym typeface="Wingdings" pitchFamily="2" charset="2"/>
              </a:rPr>
              <a:t>tersebut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Pointer </a:t>
            </a:r>
            <a:r>
              <a:rPr lang="en-US" dirty="0" err="1" smtClean="0">
                <a:sym typeface="Wingdings" pitchFamily="2" charset="2"/>
              </a:rPr>
              <a:t>ke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alamat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blok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dibuat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hirarkis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lihat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gambar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I-Nodes</a:t>
            </a:r>
            <a:endParaRPr lang="en-US" dirty="0"/>
          </a:p>
        </p:txBody>
      </p:sp>
      <p:pic>
        <p:nvPicPr>
          <p:cNvPr id="4" name="Content Placeholder 3" descr="V7Inod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9200" y="1579137"/>
            <a:ext cx="7254446" cy="4364463"/>
          </a:xfr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i="1" dirty="0" smtClean="0"/>
              <a:t>/</a:t>
            </a:r>
            <a:r>
              <a:rPr lang="en-US" i="1" dirty="0" err="1" smtClean="0"/>
              <a:t>usr</a:t>
            </a:r>
            <a:r>
              <a:rPr lang="en-US" i="1" dirty="0" smtClean="0"/>
              <a:t>/</a:t>
            </a:r>
            <a:r>
              <a:rPr lang="en-US" i="1" dirty="0" err="1" smtClean="0"/>
              <a:t>ast</a:t>
            </a:r>
            <a:r>
              <a:rPr lang="en-US" i="1" dirty="0" smtClean="0"/>
              <a:t>/</a:t>
            </a:r>
            <a:r>
              <a:rPr lang="en-US" i="1" dirty="0" err="1" smtClean="0"/>
              <a:t>mbox</a:t>
            </a:r>
            <a:r>
              <a:rPr lang="en-US" i="1" dirty="0" smtClean="0"/>
              <a:t> </a:t>
            </a:r>
            <a:r>
              <a:rPr lang="en-US" dirty="0" smtClean="0"/>
              <a:t>in V7</a:t>
            </a:r>
            <a:endParaRPr lang="en-US" dirty="0"/>
          </a:p>
        </p:txBody>
      </p:sp>
      <p:pic>
        <p:nvPicPr>
          <p:cNvPr id="8" name="Content Placeholder 7" descr="V7fetchingfil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38200" y="1555376"/>
            <a:ext cx="7566065" cy="4159624"/>
          </a:xfr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Berbasis</a:t>
            </a:r>
            <a:r>
              <a:rPr lang="en-US" dirty="0" smtClean="0"/>
              <a:t> V7,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maks</a:t>
            </a:r>
            <a:r>
              <a:rPr lang="en-US" dirty="0" smtClean="0"/>
              <a:t> 14 </a:t>
            </a:r>
            <a:r>
              <a:rPr lang="en-US" dirty="0" err="1" smtClean="0"/>
              <a:t>kar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file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64MB</a:t>
            </a:r>
          </a:p>
          <a:p>
            <a:r>
              <a:rPr lang="en-US" dirty="0" smtClean="0"/>
              <a:t>ext </a:t>
            </a:r>
            <a:r>
              <a:rPr lang="en-US" dirty="0" err="1" smtClean="0"/>
              <a:t>dan</a:t>
            </a:r>
            <a:r>
              <a:rPr lang="en-US" dirty="0" smtClean="0"/>
              <a:t> ext2 </a:t>
            </a:r>
            <a:r>
              <a:rPr lang="en-US" dirty="0" err="1" smtClean="0"/>
              <a:t>bisa</a:t>
            </a:r>
            <a:r>
              <a:rPr lang="en-US" dirty="0" smtClean="0"/>
              <a:t> 255 </a:t>
            </a:r>
            <a:r>
              <a:rPr lang="en-US" dirty="0" err="1" smtClean="0"/>
              <a:t>kar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2GB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Virtual File System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file system</a:t>
            </a:r>
          </a:p>
          <a:p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root dir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subdir</a:t>
            </a:r>
            <a:r>
              <a:rPr lang="en-US" dirty="0" smtClean="0"/>
              <a:t>: bin, dev, etc, lib, </a:t>
            </a:r>
            <a:r>
              <a:rPr lang="en-US" dirty="0" err="1" smtClean="0"/>
              <a:t>usr</a:t>
            </a:r>
            <a:endParaRPr lang="en-US" dirty="0" smtClean="0"/>
          </a:p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locking file</a:t>
            </a:r>
          </a:p>
          <a:p>
            <a:r>
              <a:rPr lang="en-US" dirty="0" smtClean="0"/>
              <a:t>Ext3 </a:t>
            </a:r>
            <a:r>
              <a:rPr lang="en-US" dirty="0" err="1" smtClean="0"/>
              <a:t>merupakan</a:t>
            </a:r>
            <a:r>
              <a:rPr lang="en-US" dirty="0" smtClean="0"/>
              <a:t> JFS</a:t>
            </a:r>
          </a:p>
          <a:p>
            <a:r>
              <a:rPr lang="en-US" dirty="0" smtClean="0"/>
              <a:t>/proc </a:t>
            </a:r>
            <a:r>
              <a:rPr lang="en-US" dirty="0" err="1" smtClean="0"/>
              <a:t>merupakan</a:t>
            </a:r>
            <a:r>
              <a:rPr lang="en-US" dirty="0" smtClean="0"/>
              <a:t> directory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smtClean="0"/>
              <a:t>Network File System (NFS)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client </a:t>
            </a:r>
            <a:r>
              <a:rPr lang="en-US" dirty="0" err="1" smtClean="0"/>
              <a:t>dan</a:t>
            </a:r>
            <a:r>
              <a:rPr lang="en-US" dirty="0" smtClean="0"/>
              <a:t> server </a:t>
            </a:r>
            <a:r>
              <a:rPr lang="en-US" dirty="0" err="1" smtClean="0"/>
              <a:t>bisa</a:t>
            </a:r>
            <a:r>
              <a:rPr lang="en-US" dirty="0" smtClean="0"/>
              <a:t> sharing directory (</a:t>
            </a:r>
            <a:r>
              <a:rPr lang="en-US" dirty="0" err="1" smtClean="0"/>
              <a:t>dengan</a:t>
            </a:r>
            <a:r>
              <a:rPr lang="en-US" dirty="0" smtClean="0"/>
              <a:t> mounting)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57800"/>
          </a:xfrm>
        </p:spPr>
        <p:txBody>
          <a:bodyPr/>
          <a:lstStyle/>
          <a:p>
            <a:r>
              <a:rPr lang="en-US" dirty="0" smtClean="0"/>
              <a:t>File </a:t>
            </a:r>
            <a:r>
              <a:rPr lang="en-US" dirty="0" err="1" smtClean="0"/>
              <a:t>adalah</a:t>
            </a:r>
            <a:r>
              <a:rPr lang="en-US" dirty="0" smtClean="0"/>
              <a:t> unit </a:t>
            </a:r>
            <a:r>
              <a:rPr lang="en-US" dirty="0" err="1" smtClean="0"/>
              <a:t>logikal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diciptakan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r>
              <a:rPr lang="en-US" dirty="0" smtClean="0"/>
              <a:t>, </a:t>
            </a:r>
            <a:r>
              <a:rPr lang="en-US" dirty="0" err="1" smtClean="0"/>
              <a:t>mirip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secondary memory</a:t>
            </a:r>
          </a:p>
          <a:p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membuat</a:t>
            </a:r>
            <a:r>
              <a:rPr lang="en-US" dirty="0" smtClean="0"/>
              <a:t>/</a:t>
            </a:r>
            <a:r>
              <a:rPr lang="en-US" dirty="0" err="1" smtClean="0"/>
              <a:t>mengeditnya</a:t>
            </a:r>
            <a:r>
              <a:rPr lang="en-US" dirty="0" smtClean="0"/>
              <a:t>, </a:t>
            </a:r>
            <a:r>
              <a:rPr lang="en-US" dirty="0" err="1" smtClean="0"/>
              <a:t>penyimpanan</a:t>
            </a:r>
            <a:r>
              <a:rPr lang="en-US" dirty="0" smtClean="0"/>
              <a:t> info </a:t>
            </a:r>
            <a:r>
              <a:rPr lang="en-US" dirty="0" err="1" smtClean="0"/>
              <a:t>dalam</a:t>
            </a:r>
            <a:r>
              <a:rPr lang="en-US" dirty="0" smtClean="0"/>
              <a:t> file persistent (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Bagian</a:t>
            </a:r>
            <a:r>
              <a:rPr lang="en-US" dirty="0" smtClean="0"/>
              <a:t> SO yang </a:t>
            </a:r>
            <a:r>
              <a:rPr lang="en-US" dirty="0" err="1" smtClean="0"/>
              <a:t>mengurusi</a:t>
            </a:r>
            <a:r>
              <a:rPr lang="en-US" dirty="0" smtClean="0"/>
              <a:t> file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file</a:t>
            </a:r>
          </a:p>
          <a:p>
            <a:r>
              <a:rPr lang="en-US" dirty="0" err="1" smtClean="0"/>
              <a:t>Perlu</a:t>
            </a:r>
            <a:r>
              <a:rPr lang="en-US" dirty="0" smtClean="0"/>
              <a:t> interface </a:t>
            </a:r>
            <a:r>
              <a:rPr lang="en-US" dirty="0" err="1" smtClean="0"/>
              <a:t>bagi</a:t>
            </a:r>
            <a:r>
              <a:rPr lang="en-US" dirty="0" smtClean="0"/>
              <a:t> user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SO </a:t>
            </a:r>
            <a:r>
              <a:rPr lang="en-US" dirty="0" err="1" smtClean="0"/>
              <a:t>dan</a:t>
            </a:r>
            <a:r>
              <a:rPr lang="en-US" dirty="0" smtClean="0"/>
              <a:t> user </a:t>
            </a:r>
            <a:r>
              <a:rPr lang="en-US" dirty="0" err="1" smtClean="0"/>
              <a:t>berbeda</a:t>
            </a:r>
            <a:endParaRPr lang="en-US" dirty="0" smtClean="0"/>
          </a:p>
          <a:p>
            <a:pPr lvl="1"/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err="1" smtClean="0"/>
              <a:t>Penamaan</a:t>
            </a:r>
            <a:r>
              <a:rPr lang="en-US" sz="4400" dirty="0" smtClean="0"/>
              <a:t> File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file agar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lain yang </a:t>
            </a:r>
            <a:r>
              <a:rPr lang="en-US" dirty="0" err="1" smtClean="0"/>
              <a:t>memerlukannya</a:t>
            </a:r>
            <a:endParaRPr lang="en-US" dirty="0" smtClean="0"/>
          </a:p>
          <a:p>
            <a:r>
              <a:rPr lang="en-US" dirty="0" err="1" smtClean="0"/>
              <a:t>Bervariasi</a:t>
            </a:r>
            <a:r>
              <a:rPr lang="en-US" dirty="0" smtClean="0"/>
              <a:t> </a:t>
            </a:r>
            <a:r>
              <a:rPr lang="en-US" dirty="0" err="1" smtClean="0"/>
              <a:t>caranya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string agar </a:t>
            </a:r>
            <a:r>
              <a:rPr lang="en-US" dirty="0" err="1" smtClean="0"/>
              <a:t>manusiawi</a:t>
            </a:r>
            <a:r>
              <a:rPr lang="en-US" dirty="0" smtClean="0"/>
              <a:t> (</a:t>
            </a:r>
            <a:r>
              <a:rPr lang="en-US" dirty="0" err="1" smtClean="0"/>
              <a:t>karena</a:t>
            </a:r>
            <a:r>
              <a:rPr lang="en-US" dirty="0" smtClean="0"/>
              <a:t> user yang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dipisahkan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endParaRPr lang="en-US" dirty="0" smtClean="0"/>
          </a:p>
          <a:p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ekstensi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mendeskripsikan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Windows </a:t>
            </a:r>
            <a:r>
              <a:rPr lang="en-US" dirty="0" err="1" smtClean="0"/>
              <a:t>mengasosiasikan</a:t>
            </a:r>
            <a:r>
              <a:rPr lang="en-US" dirty="0" smtClean="0"/>
              <a:t> </a:t>
            </a:r>
            <a:r>
              <a:rPr lang="en-US" dirty="0" err="1" smtClean="0"/>
              <a:t>ekstensi</a:t>
            </a:r>
            <a:r>
              <a:rPr lang="en-US" dirty="0" smtClean="0"/>
              <a:t> file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membuka</a:t>
            </a:r>
            <a:r>
              <a:rPr lang="en-US" dirty="0" smtClean="0"/>
              <a:t> file </a:t>
            </a:r>
            <a:r>
              <a:rPr lang="en-US" dirty="0" err="1" smtClean="0"/>
              <a:t>tersebut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Struktur</a:t>
            </a:r>
            <a:r>
              <a:rPr lang="en-US" dirty="0" smtClean="0"/>
              <a:t> File</a:t>
            </a:r>
            <a:endParaRPr lang="en-US" dirty="0"/>
          </a:p>
        </p:txBody>
      </p:sp>
      <p:pic>
        <p:nvPicPr>
          <p:cNvPr id="5" name="Picture 4" descr="FileStruc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962400"/>
            <a:ext cx="6239773" cy="26670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Terdapat</a:t>
            </a:r>
            <a:r>
              <a:rPr lang="en-US" dirty="0" smtClean="0"/>
              <a:t> 3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file: byte stream, records, trees</a:t>
            </a:r>
          </a:p>
          <a:p>
            <a:r>
              <a:rPr lang="en-US" dirty="0" smtClean="0"/>
              <a:t>Byte stream </a:t>
            </a:r>
            <a:r>
              <a:rPr lang="en-US" dirty="0" err="1" smtClean="0"/>
              <a:t>pada</a:t>
            </a:r>
            <a:r>
              <a:rPr lang="en-US" dirty="0" smtClean="0"/>
              <a:t> Windows, UNIX: </a:t>
            </a:r>
            <a:r>
              <a:rPr lang="en-US" dirty="0" err="1" smtClean="0"/>
              <a:t>fleksibel</a:t>
            </a:r>
            <a:endParaRPr lang="en-US" dirty="0" smtClean="0"/>
          </a:p>
          <a:p>
            <a:r>
              <a:rPr lang="en-US" dirty="0" smtClean="0"/>
              <a:t>Record </a:t>
            </a:r>
            <a:r>
              <a:rPr lang="en-US" dirty="0" err="1" smtClean="0"/>
              <a:t>pada</a:t>
            </a:r>
            <a:r>
              <a:rPr lang="en-US" dirty="0" smtClean="0"/>
              <a:t> mainframe </a:t>
            </a:r>
            <a:r>
              <a:rPr lang="en-US" dirty="0" err="1" smtClean="0"/>
              <a:t>jaman</a:t>
            </a:r>
            <a:r>
              <a:rPr lang="en-US" dirty="0" smtClean="0"/>
              <a:t> </a:t>
            </a:r>
            <a:r>
              <a:rPr lang="en-US" dirty="0" err="1" smtClean="0"/>
              <a:t>dulu</a:t>
            </a:r>
            <a:r>
              <a:rPr lang="en-US" dirty="0" smtClean="0"/>
              <a:t> (</a:t>
            </a:r>
            <a:r>
              <a:rPr lang="en-US" dirty="0" err="1" smtClean="0"/>
              <a:t>masa</a:t>
            </a:r>
            <a:r>
              <a:rPr lang="en-US" dirty="0" smtClean="0"/>
              <a:t> punched card): fixed size</a:t>
            </a:r>
          </a:p>
          <a:p>
            <a:r>
              <a:rPr lang="en-US" dirty="0" err="1" smtClean="0"/>
              <a:t>Pohon</a:t>
            </a:r>
            <a:r>
              <a:rPr lang="en-US" dirty="0" smtClean="0"/>
              <a:t>: record </a:t>
            </a:r>
            <a:r>
              <a:rPr lang="en-US" dirty="0" err="1" smtClean="0"/>
              <a:t>dengan</a:t>
            </a:r>
            <a:r>
              <a:rPr lang="en-US" dirty="0" smtClean="0"/>
              <a:t> variable-size, </a:t>
            </a:r>
            <a:r>
              <a:rPr lang="en-US" dirty="0" err="1" smtClean="0"/>
              <a:t>setiap</a:t>
            </a:r>
            <a:r>
              <a:rPr lang="en-US" dirty="0" smtClean="0"/>
              <a:t> record </a:t>
            </a:r>
            <a:r>
              <a:rPr lang="en-US" dirty="0" err="1" smtClean="0"/>
              <a:t>punya</a:t>
            </a:r>
            <a:r>
              <a:rPr lang="en-US" dirty="0" smtClean="0"/>
              <a:t> key,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mainframe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File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directory</a:t>
            </a:r>
          </a:p>
          <a:p>
            <a:r>
              <a:rPr lang="en-US" dirty="0" smtClean="0"/>
              <a:t>Character special file </a:t>
            </a:r>
            <a:r>
              <a:rPr lang="en-US" dirty="0" err="1" smtClean="0"/>
              <a:t>dan</a:t>
            </a:r>
            <a:r>
              <a:rPr lang="en-US" dirty="0" smtClean="0"/>
              <a:t> block special file</a:t>
            </a:r>
          </a:p>
          <a:p>
            <a:r>
              <a:rPr lang="en-US" dirty="0" smtClean="0"/>
              <a:t>File ASCII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biner</a:t>
            </a:r>
            <a:endParaRPr lang="en-US" dirty="0" smtClean="0"/>
          </a:p>
          <a:p>
            <a:r>
              <a:rPr lang="en-US" dirty="0" smtClean="0"/>
              <a:t>File </a:t>
            </a:r>
            <a:r>
              <a:rPr lang="en-US" dirty="0" err="1" smtClean="0"/>
              <a:t>biner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executable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6959</TotalTime>
  <Words>1898</Words>
  <Application>Microsoft Macintosh PowerPoint</Application>
  <PresentationFormat>On-screen Show (4:3)</PresentationFormat>
  <Paragraphs>280</Paragraphs>
  <Slides>49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Calibri</vt:lpstr>
      <vt:lpstr>Courier New</vt:lpstr>
      <vt:lpstr>Franklin Gothic Book</vt:lpstr>
      <vt:lpstr>Perpetua</vt:lpstr>
      <vt:lpstr>Wingdings</vt:lpstr>
      <vt:lpstr>Wingdings 2</vt:lpstr>
      <vt:lpstr>Equity</vt:lpstr>
      <vt:lpstr>Sistem Operasi: Sistem File</vt:lpstr>
      <vt:lpstr>Overview</vt:lpstr>
      <vt:lpstr>MOTIVASI</vt:lpstr>
      <vt:lpstr>Perlunya File</vt:lpstr>
      <vt:lpstr>FILE</vt:lpstr>
      <vt:lpstr>FILE</vt:lpstr>
      <vt:lpstr> Penamaan File</vt:lpstr>
      <vt:lpstr>Struktur File</vt:lpstr>
      <vt:lpstr>Jenis File</vt:lpstr>
      <vt:lpstr>Akses File</vt:lpstr>
      <vt:lpstr>Atribut File</vt:lpstr>
      <vt:lpstr>Operasi File</vt:lpstr>
      <vt:lpstr>DIRECTORY</vt:lpstr>
      <vt:lpstr>INTRO</vt:lpstr>
      <vt:lpstr>TANPA HIRARKI</vt:lpstr>
      <vt:lpstr>Hirarki Pohon</vt:lpstr>
      <vt:lpstr>Operasi Directory</vt:lpstr>
      <vt:lpstr>IMPLEMENTASI SISTEM FILE</vt:lpstr>
      <vt:lpstr>Layout Sistem File</vt:lpstr>
      <vt:lpstr>Implementasi File</vt:lpstr>
      <vt:lpstr>Penyimpanan Kontigu</vt:lpstr>
      <vt:lpstr>Penyimpanan File dengan Linked List</vt:lpstr>
      <vt:lpstr>Penyimpanan File dengan Linked List dan Tabel</vt:lpstr>
      <vt:lpstr>Penyimpanan File dengan I-nodes</vt:lpstr>
      <vt:lpstr>Implementasi Directory</vt:lpstr>
      <vt:lpstr>Shared Files</vt:lpstr>
      <vt:lpstr>Masalah Shared Files</vt:lpstr>
      <vt:lpstr>Log-Structured File System (LFS)</vt:lpstr>
      <vt:lpstr>Journaling File System</vt:lpstr>
      <vt:lpstr>Virtual File System</vt:lpstr>
      <vt:lpstr>MANAJEMEN &amp; OPTIMASI FILE SYSTEM</vt:lpstr>
      <vt:lpstr>Manajemen Disk Space</vt:lpstr>
      <vt:lpstr>Backup Sistem Disk</vt:lpstr>
      <vt:lpstr>Backup Sistem Disk (2)</vt:lpstr>
      <vt:lpstr>Backup Sistem Disk (3)</vt:lpstr>
      <vt:lpstr>Konsistensi File System</vt:lpstr>
      <vt:lpstr>Konsistensi File System (2)</vt:lpstr>
      <vt:lpstr>Performansi File System</vt:lpstr>
      <vt:lpstr>DEFRAGMENTASI</vt:lpstr>
      <vt:lpstr>CONTOH FILE SYSTEM</vt:lpstr>
      <vt:lpstr>CD-ROM</vt:lpstr>
      <vt:lpstr>ISO 9660</vt:lpstr>
      <vt:lpstr>ISO 9660 (2)</vt:lpstr>
      <vt:lpstr>MS-DOS</vt:lpstr>
      <vt:lpstr>NTFS</vt:lpstr>
      <vt:lpstr>UNIX V7</vt:lpstr>
      <vt:lpstr>Struktur I-Nodes</vt:lpstr>
      <vt:lpstr>Finding /usr/ast/mbox in V7</vt:lpstr>
      <vt:lpstr>LINUX</vt:lpstr>
    </vt:vector>
  </TitlesOfParts>
  <Company>FTIS - UNPAR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Operasi: Intro</dc:title>
  <dc:creator>Teknik Informatika</dc:creator>
  <cp:lastModifiedBy>Microsoft Office User</cp:lastModifiedBy>
  <cp:revision>743</cp:revision>
  <dcterms:created xsi:type="dcterms:W3CDTF">2011-06-05T02:29:43Z</dcterms:created>
  <dcterms:modified xsi:type="dcterms:W3CDTF">2016-11-20T01:45:02Z</dcterms:modified>
</cp:coreProperties>
</file>