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4" r:id="rId3"/>
    <p:sldId id="285" r:id="rId4"/>
    <p:sldId id="286" r:id="rId5"/>
    <p:sldId id="287" r:id="rId6"/>
    <p:sldId id="288" r:id="rId7"/>
    <p:sldId id="261" r:id="rId8"/>
    <p:sldId id="282" r:id="rId9"/>
    <p:sldId id="291" r:id="rId10"/>
    <p:sldId id="269" r:id="rId11"/>
    <p:sldId id="263" r:id="rId12"/>
    <p:sldId id="271" r:id="rId13"/>
    <p:sldId id="292" r:id="rId14"/>
    <p:sldId id="294" r:id="rId15"/>
    <p:sldId id="295" r:id="rId16"/>
    <p:sldId id="296" r:id="rId17"/>
    <p:sldId id="298" r:id="rId18"/>
    <p:sldId id="299" r:id="rId19"/>
    <p:sldId id="300" r:id="rId20"/>
    <p:sldId id="302" r:id="rId21"/>
    <p:sldId id="303" r:id="rId22"/>
    <p:sldId id="280" r:id="rId23"/>
    <p:sldId id="270" r:id="rId24"/>
    <p:sldId id="273" r:id="rId25"/>
    <p:sldId id="304" r:id="rId26"/>
    <p:sldId id="279" r:id="rId27"/>
    <p:sldId id="267" r:id="rId28"/>
    <p:sldId id="305" r:id="rId29"/>
  </p:sldIdLst>
  <p:sldSz cx="9144000" cy="6858000" type="screen4x3"/>
  <p:notesSz cx="6858000" cy="9945688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94" autoAdjust="0"/>
    <p:restoredTop sz="94660"/>
  </p:normalViewPr>
  <p:slideViewPr>
    <p:cSldViewPr>
      <p:cViewPr varScale="1">
        <p:scale>
          <a:sx n="59" d="100"/>
          <a:sy n="59" d="100"/>
        </p:scale>
        <p:origin x="57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4D201-9FD6-47D8-A59C-7F0D63975CB6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FAE44-C7E0-4340-B5D5-A541B6F326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097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48E1F-0A86-4AD1-87C8-579D1D318AE3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2CBA2-2654-4A87-964D-4767CEF5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1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0342D9-FFE5-48CE-88B8-DB6491739365}" type="slidenum">
              <a:rPr lang="en-GB"/>
              <a:pPr/>
              <a:t>2</a:t>
            </a:fld>
            <a:endParaRPr lang="en-GB"/>
          </a:p>
        </p:txBody>
      </p:sp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570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AD5A2B-0F1D-4450-9E9A-201ED86AFA51}" type="slidenum">
              <a:rPr lang="en-GB"/>
              <a:pPr/>
              <a:t>16</a:t>
            </a:fld>
            <a:endParaRPr lang="en-GB"/>
          </a:p>
        </p:txBody>
      </p:sp>
      <p:sp>
        <p:nvSpPr>
          <p:cNvPr id="87041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255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5C06B3-3379-43D8-B5B8-5AF3A2CC2839}" type="slidenum">
              <a:rPr lang="en-GB"/>
              <a:pPr/>
              <a:t>17</a:t>
            </a:fld>
            <a:endParaRPr lang="en-GB"/>
          </a:p>
        </p:txBody>
      </p:sp>
      <p:sp>
        <p:nvSpPr>
          <p:cNvPr id="89089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2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618FD60-A99F-4725-9165-FA55D2B1FB00}" type="slidenum">
              <a:rPr lang="en-GB"/>
              <a:pPr/>
              <a:t>18</a:t>
            </a:fld>
            <a:endParaRPr lang="en-GB"/>
          </a:p>
        </p:txBody>
      </p:sp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71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77ABB9-AED8-4437-9BFF-5FB3608B6457}" type="slidenum">
              <a:rPr lang="en-GB"/>
              <a:pPr/>
              <a:t>19</a:t>
            </a:fld>
            <a:endParaRPr lang="en-GB"/>
          </a:p>
        </p:txBody>
      </p:sp>
      <p:sp>
        <p:nvSpPr>
          <p:cNvPr id="91137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201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C4D7CDC-7525-4B88-BCE2-A79B8EE353FB}" type="slidenum">
              <a:rPr lang="en-GB"/>
              <a:pPr/>
              <a:t>20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13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2126CB-6EB3-450F-97D5-4F4142DECCF7}" type="slidenum">
              <a:rPr lang="en-GB"/>
              <a:pPr/>
              <a:t>3</a:t>
            </a:fld>
            <a:endParaRPr lang="en-GB"/>
          </a:p>
        </p:txBody>
      </p:sp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83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D1CE56-202D-4459-89E1-9792BC8FC725}" type="slidenum">
              <a:rPr lang="en-GB"/>
              <a:pPr/>
              <a:t>4</a:t>
            </a:fld>
            <a:endParaRPr lang="en-GB"/>
          </a:p>
        </p:txBody>
      </p:sp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55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03D26C5-7D26-4A89-B53A-E264BEDD953D}" type="slidenum">
              <a:rPr lang="en-GB"/>
              <a:pPr/>
              <a:t>5</a:t>
            </a:fld>
            <a:endParaRPr lang="en-GB"/>
          </a:p>
        </p:txBody>
      </p:sp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26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C2F1A00-0B5B-4212-8B5E-9F1E759FFC6F}" type="slidenum">
              <a:rPr lang="en-GB"/>
              <a:pPr/>
              <a:t>6</a:t>
            </a:fld>
            <a:endParaRPr lang="en-GB"/>
          </a:p>
        </p:txBody>
      </p:sp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70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2C2094-7470-49C3-A29B-DB2F948B4DDB}" type="slidenum">
              <a:rPr lang="en-GB"/>
              <a:pPr/>
              <a:t>9</a:t>
            </a:fld>
            <a:endParaRPr lang="en-GB"/>
          </a:p>
        </p:txBody>
      </p:sp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73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63DDAB9-BBE5-4224-A691-23155D09C743}" type="slidenum">
              <a:rPr lang="en-GB"/>
              <a:pPr/>
              <a:t>13</a:t>
            </a:fld>
            <a:endParaRPr lang="en-GB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50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EDD980-EFF4-4CDE-BFF0-01DF8F558B17}" type="slidenum">
              <a:rPr lang="en-GB"/>
              <a:pPr/>
              <a:t>14</a:t>
            </a:fld>
            <a:endParaRPr lang="en-GB"/>
          </a:p>
        </p:txBody>
      </p:sp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39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09FAF7-D606-4EEB-9677-D9D2672D4AF2}" type="slidenum">
              <a:rPr lang="en-GB"/>
              <a:pPr/>
              <a:t>15</a:t>
            </a:fld>
            <a:endParaRPr lang="en-GB"/>
          </a:p>
        </p:txBody>
      </p:sp>
      <p:sp>
        <p:nvSpPr>
          <p:cNvPr id="86017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2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5582F-E056-4EE3-8480-C7FD8EA8C5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3A6F46-8796-4335-B43C-9EE931E22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C90C5-2236-4EAE-B69A-CD6A0310C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04/11/2019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58EA0-F247-440D-A612-A23816391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AA45C-BEE7-49FE-99B2-017C0C50C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991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7F3BC-A841-4837-A096-36E18B185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DBAA43-6969-46BC-9A6F-0B2EAA79F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9901F-1394-4B68-BF9E-C46E676FA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04/11/2019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3F2C8-FE88-47A8-B9D2-14C51F5FF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34330-D17C-47F3-8C77-E1F3A570B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570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A295D9-06E3-4E3A-9C61-B91A5C98C5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B43BB4-DF12-4624-ADDD-2B5040F00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F86CF-CD76-4379-81EA-04B1E5168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04/11/2019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E686F-A86C-43A7-B445-E1B0B7360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392C2-6C8B-43C1-9A41-46F133A87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000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9F60-7E67-470A-A833-71DEDF2F7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09C39-5EB3-472A-83D9-EA3A1EF79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8150A-A641-488E-8A23-255E6D06D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04/11/2019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8F21B-E501-43F0-83CB-DA3E522AC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C9920-4245-48DC-B9D4-278F9C180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06046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3B85A-A586-4D82-933C-3C64C9111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7B9FD-6FFC-4E68-84F3-D273A3F3B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39C52-7E51-43A1-8F54-06182AB36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04/11/2019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72351-D1EE-42E3-B343-1F3C20FF5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451D2-2390-47D3-8462-5368BA0B4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142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78FB8-67B1-4EA0-BDFB-E25F17F2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3FAAC-6482-4765-8E01-218351C605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98AEBB-DED0-458A-882E-DAC0B27374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5328AC-CEAE-4FA6-84B2-331D3A226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04/11/2019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0B88A-18CD-4ACD-8FE4-A7415CC15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34EF9F-4016-447A-B971-F606A5B5B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4958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9B0A3-4C0C-440D-BB04-D3EA0A13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55AE8-DB34-4050-81B6-8AB4D6224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9F0B62-31C0-484E-AEC5-052BC93FF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3DCE82-31FD-4F21-B02D-CDDB9951F1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9EB16D-DAEC-4F06-99E4-8600CB901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50BD6-7E14-4122-AB51-00473A26A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04/11/2019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6395C1-3566-4C1D-A5DF-03876EE66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3DBA5C-10BB-4D3C-937D-4DB382622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9302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66CEF-4852-46DA-A2BA-B7ABBA972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21E43B-8F99-4C92-B6FF-BD95E2D10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04/11/2019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901D95-474C-49CC-B834-F150F8DD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1A9D75-042B-40D5-9084-18A99BE7F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5326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80F38F-6FCB-40B5-BE80-8D71C0E60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04/11/2019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4C7CDF-F01C-4050-BFE7-1EA8E923D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AFF72-CCDB-4E14-9249-796999266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2379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0625F-1ABD-4346-B3CD-D316B00B0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D0D6E-C2D9-4CF8-92C9-5573FE3B3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82EECF-7628-4DF6-8D4C-B3EA58745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47434-4551-4A4B-9650-157CC3E0C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04/11/2019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2C6FA-97E9-47CF-87B0-B182E8B60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48824-14BE-4A66-880C-347DDA976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5305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05123-04F5-42B2-A0D2-122117273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D9822D-A9B1-4E66-9F55-E649C0F183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6A57D2-B1C0-4E17-86A9-843D63C6E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2E267-76B3-4B32-B57D-726633F22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04/11/2019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A6C80-2941-4A5C-B23D-0999F5AA9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4B3097-CAAE-4380-BACC-4DAC9C95A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9131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5FBF1A-881A-43EB-8109-B7B241CE3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3E6CF-F9ED-4E8E-BA1B-9090CC7D9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022BA-C63A-42DB-AAF4-A7F27CC7F3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B6E47-274B-4FEA-9B6E-33532EFDE296}" type="datetimeFigureOut">
              <a:rPr lang="id-ID" smtClean="0"/>
              <a:pPr/>
              <a:t>04/11/2019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D2F88-1268-46B4-B60A-0D6FC9A047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FF7DF-25B1-44BA-8335-A0621B6C41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997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1063770-25B5-4773-9B29-149B411F77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6872" y="620688"/>
            <a:ext cx="6858000" cy="2387600"/>
          </a:xfrm>
        </p:spPr>
        <p:txBody>
          <a:bodyPr/>
          <a:lstStyle/>
          <a:p>
            <a:r>
              <a:rPr lang="en-US" dirty="0"/>
              <a:t>BAB I</a:t>
            </a:r>
            <a:br>
              <a:rPr lang="en-US" dirty="0"/>
            </a:br>
            <a:r>
              <a:rPr lang="en-US" dirty="0"/>
              <a:t>PENDAHULUAN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7672" y="4437112"/>
            <a:ext cx="8077200" cy="1499616"/>
          </a:xfrm>
        </p:spPr>
        <p:txBody>
          <a:bodyPr>
            <a:normAutofit/>
          </a:bodyPr>
          <a:lstStyle/>
          <a:p>
            <a:r>
              <a:rPr lang="id-ID" sz="2000" dirty="0"/>
              <a:t>Laras Sitoayu</a:t>
            </a:r>
          </a:p>
          <a:p>
            <a:r>
              <a:rPr lang="id-ID" sz="2000" dirty="0"/>
              <a:t>Met</a:t>
            </a:r>
            <a:r>
              <a:rPr lang="en-US" sz="2000" dirty="0"/>
              <a:t>lit, 201</a:t>
            </a:r>
            <a:r>
              <a:rPr lang="id-ID" sz="2000" dirty="0"/>
              <a:t>9</a:t>
            </a:r>
          </a:p>
          <a:p>
            <a:endParaRPr lang="id-ID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Latar Belakang Penelitian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69124" y="2686586"/>
            <a:ext cx="216024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(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Ramifikasi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186164" y="5087094"/>
            <a:ext cx="216024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 (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Justifikasi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698332" y="2782838"/>
            <a:ext cx="216024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(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Dampak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534172" y="2782838"/>
            <a:ext cx="216024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(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20" name="Oval 19"/>
          <p:cNvSpPr/>
          <p:nvPr/>
        </p:nvSpPr>
        <p:spPr>
          <a:xfrm>
            <a:off x="3673996" y="1990750"/>
            <a:ext cx="792088" cy="64807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</a:p>
        </p:txBody>
      </p:sp>
      <p:sp>
        <p:nvSpPr>
          <p:cNvPr id="21" name="Oval 20"/>
          <p:cNvSpPr/>
          <p:nvPr/>
        </p:nvSpPr>
        <p:spPr>
          <a:xfrm>
            <a:off x="2593876" y="3286894"/>
            <a:ext cx="792088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</a:p>
        </p:txBody>
      </p:sp>
      <p:sp>
        <p:nvSpPr>
          <p:cNvPr id="22" name="Oval 21"/>
          <p:cNvSpPr/>
          <p:nvPr/>
        </p:nvSpPr>
        <p:spPr>
          <a:xfrm>
            <a:off x="5652120" y="4365104"/>
            <a:ext cx="792088" cy="64807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</a:t>
            </a:r>
          </a:p>
        </p:txBody>
      </p:sp>
      <p:sp>
        <p:nvSpPr>
          <p:cNvPr id="23" name="Oval 22"/>
          <p:cNvSpPr/>
          <p:nvPr/>
        </p:nvSpPr>
        <p:spPr>
          <a:xfrm>
            <a:off x="5830044" y="2479948"/>
            <a:ext cx="720080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</a:p>
        </p:txBody>
      </p:sp>
      <p:sp>
        <p:nvSpPr>
          <p:cNvPr id="25" name="Right Arrow 24"/>
          <p:cNvSpPr/>
          <p:nvPr/>
        </p:nvSpPr>
        <p:spPr>
          <a:xfrm>
            <a:off x="2559968" y="3016002"/>
            <a:ext cx="936104" cy="288032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5724128" y="3068960"/>
            <a:ext cx="936104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Right Arrow 26"/>
          <p:cNvSpPr/>
          <p:nvPr/>
        </p:nvSpPr>
        <p:spPr>
          <a:xfrm rot="7683480">
            <a:off x="6399395" y="4210236"/>
            <a:ext cx="1541559" cy="27127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206" name="Picture 14" descr="http://cdn3.fotosearch.com/bthumb/CSP/CSP247/k24711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901075"/>
            <a:ext cx="2016224" cy="1956925"/>
          </a:xfrm>
          <a:prstGeom prst="rect">
            <a:avLst/>
          </a:prstGeom>
          <a:noFill/>
        </p:spPr>
      </p:pic>
      <p:sp>
        <p:nvSpPr>
          <p:cNvPr id="15" name="Rounded Rectangle 14"/>
          <p:cNvSpPr/>
          <p:nvPr/>
        </p:nvSpPr>
        <p:spPr>
          <a:xfrm>
            <a:off x="164654" y="3618500"/>
            <a:ext cx="216024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(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Ramifikasi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64654" y="1761112"/>
            <a:ext cx="216024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(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Ramifikasi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2" name="Right Brace 31"/>
          <p:cNvSpPr/>
          <p:nvPr/>
        </p:nvSpPr>
        <p:spPr>
          <a:xfrm>
            <a:off x="2307794" y="2189740"/>
            <a:ext cx="285752" cy="192882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Identifikasi</a:t>
            </a:r>
            <a:r>
              <a:rPr lang="id-ID" dirty="0"/>
              <a:t> Masalah</a:t>
            </a:r>
          </a:p>
        </p:txBody>
      </p:sp>
      <p:sp>
        <p:nvSpPr>
          <p:cNvPr id="4" name="Oval 3"/>
          <p:cNvSpPr/>
          <p:nvPr/>
        </p:nvSpPr>
        <p:spPr>
          <a:xfrm>
            <a:off x="0" y="1916832"/>
            <a:ext cx="2123728" cy="223224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Feno-mena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d-ID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5724128" y="4780384"/>
            <a:ext cx="1368152" cy="122413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MPDT</a:t>
            </a:r>
            <a:endParaRPr lang="id-ID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val 6"/>
          <p:cNvSpPr/>
          <p:nvPr/>
        </p:nvSpPr>
        <p:spPr>
          <a:xfrm>
            <a:off x="3286116" y="4869160"/>
            <a:ext cx="1132178" cy="84072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MPPT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val 7"/>
          <p:cNvSpPr/>
          <p:nvPr/>
        </p:nvSpPr>
        <p:spPr>
          <a:xfrm>
            <a:off x="5580112" y="2291730"/>
            <a:ext cx="1728192" cy="151216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Penelitian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Oval 8"/>
          <p:cNvSpPr/>
          <p:nvPr/>
        </p:nvSpPr>
        <p:spPr>
          <a:xfrm>
            <a:off x="3059832" y="2132856"/>
            <a:ext cx="1933386" cy="1800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endParaRPr lang="id-ID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2" name="Picture 2" descr="http://cdn4.fotosearch.com/bthumb/FSB/FSB097/x100471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509120"/>
            <a:ext cx="1512168" cy="2008349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5929322" y="6572272"/>
            <a:ext cx="32146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MPPT: </a:t>
            </a:r>
            <a:r>
              <a:rPr lang="en-US" sz="105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05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penelitian</a:t>
            </a: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105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perlu</a:t>
            </a: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05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diteliti</a:t>
            </a:r>
            <a:endParaRPr lang="id-ID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34530" y="1599183"/>
            <a:ext cx="208823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Kesenjangan</a:t>
            </a:r>
            <a:endParaRPr lang="id-ID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5008" y="6215082"/>
            <a:ext cx="3428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MPDT: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Penelitian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dapat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diteliti</a:t>
            </a:r>
            <a:endParaRPr lang="id-ID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39100" y="3356992"/>
            <a:ext cx="1728700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Accessible (</a:t>
            </a:r>
            <a:r>
              <a:rPr lang="en-US" sz="2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ambil</a:t>
            </a:r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Acceptable (</a:t>
            </a:r>
            <a:r>
              <a:rPr lang="en-US" sz="2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terima</a:t>
            </a:r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Affordable (</a:t>
            </a:r>
            <a:r>
              <a:rPr lang="en-US" sz="2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jangkau</a:t>
            </a:r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Feasible </a:t>
            </a:r>
            <a:endParaRPr lang="id-ID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36926" y="1599084"/>
            <a:ext cx="208823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Ramifikasi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&gt; 1</a:t>
            </a:r>
            <a:endParaRPr lang="id-ID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83968" y="6320135"/>
            <a:ext cx="1403648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Dampak</a:t>
            </a:r>
            <a:endParaRPr lang="id-ID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Right Arrow 36"/>
          <p:cNvSpPr/>
          <p:nvPr/>
        </p:nvSpPr>
        <p:spPr>
          <a:xfrm>
            <a:off x="2123728" y="2708920"/>
            <a:ext cx="936104" cy="576064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ight Arrow 37"/>
          <p:cNvSpPr/>
          <p:nvPr/>
        </p:nvSpPr>
        <p:spPr>
          <a:xfrm rot="10800000">
            <a:off x="4644008" y="5085184"/>
            <a:ext cx="936104" cy="576064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Right Arrow 38"/>
          <p:cNvSpPr/>
          <p:nvPr/>
        </p:nvSpPr>
        <p:spPr>
          <a:xfrm rot="5400000">
            <a:off x="5976156" y="4041068"/>
            <a:ext cx="936104" cy="576064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Right Arrow 39"/>
          <p:cNvSpPr/>
          <p:nvPr/>
        </p:nvSpPr>
        <p:spPr>
          <a:xfrm>
            <a:off x="5004048" y="2780928"/>
            <a:ext cx="576064" cy="576064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5114156" y="2060848"/>
            <a:ext cx="0" cy="864096"/>
          </a:xfrm>
          <a:prstGeom prst="straightConnector1">
            <a:avLst/>
          </a:prstGeom>
          <a:ln w="635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6516216" y="4221088"/>
            <a:ext cx="761292" cy="3066"/>
          </a:xfrm>
          <a:prstGeom prst="straightConnector1">
            <a:avLst/>
          </a:prstGeom>
          <a:ln w="635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5220072" y="5517232"/>
            <a:ext cx="0" cy="792088"/>
          </a:xfrm>
          <a:prstGeom prst="straightConnector1">
            <a:avLst/>
          </a:prstGeom>
          <a:ln w="635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411760" y="2132856"/>
            <a:ext cx="0" cy="720080"/>
          </a:xfrm>
          <a:prstGeom prst="straightConnector1">
            <a:avLst/>
          </a:prstGeom>
          <a:ln w="635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Penggolongan</a:t>
            </a:r>
            <a:r>
              <a:rPr lang="id-ID" dirty="0"/>
              <a:t> </a:t>
            </a:r>
            <a:r>
              <a:rPr lang="en-US" dirty="0" err="1"/>
              <a:t>Identifikasi</a:t>
            </a:r>
            <a:r>
              <a:rPr lang="id-ID" dirty="0"/>
              <a:t> Masalah</a:t>
            </a:r>
          </a:p>
        </p:txBody>
      </p:sp>
      <p:sp>
        <p:nvSpPr>
          <p:cNvPr id="12" name="Wave 11"/>
          <p:cNvSpPr/>
          <p:nvPr/>
        </p:nvSpPr>
        <p:spPr>
          <a:xfrm>
            <a:off x="1065499" y="3140968"/>
            <a:ext cx="4104084" cy="1800200"/>
          </a:xfrm>
          <a:prstGeom prst="wav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Konflik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Wave 12"/>
          <p:cNvSpPr/>
          <p:nvPr/>
        </p:nvSpPr>
        <p:spPr>
          <a:xfrm>
            <a:off x="1065499" y="4653136"/>
            <a:ext cx="4104084" cy="1800200"/>
          </a:xfrm>
          <a:prstGeom prst="wav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Tidak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Wave 13"/>
          <p:cNvSpPr/>
          <p:nvPr/>
        </p:nvSpPr>
        <p:spPr>
          <a:xfrm>
            <a:off x="1065499" y="1628800"/>
            <a:ext cx="4104084" cy="1800200"/>
          </a:xfrm>
          <a:prstGeom prst="wav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Kesenjangan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13314" name="Picture 2" descr="http://cdn4.fotosearch.com/bthumb/CSP/CSP423/k42337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9995" y="2492896"/>
            <a:ext cx="2534680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800" dirty="0" err="1"/>
              <a:t>Pembatasan</a:t>
            </a:r>
            <a:r>
              <a:rPr lang="en-GB" sz="3800" dirty="0"/>
              <a:t> </a:t>
            </a:r>
            <a:r>
              <a:rPr lang="en-GB" sz="3800" dirty="0" err="1"/>
              <a:t>Masalah</a:t>
            </a:r>
            <a:endParaRPr lang="en-GB" sz="3800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82080"/>
            <a:ext cx="7924800" cy="4267200"/>
          </a:xfrm>
          <a:solidFill>
            <a:srgbClr val="FFFFFF"/>
          </a:solidFill>
          <a:ln/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	</a:t>
            </a:r>
            <a:r>
              <a:rPr lang="en-GB" dirty="0" err="1"/>
              <a:t>Banyak</a:t>
            </a:r>
            <a:r>
              <a:rPr lang="en-GB" dirty="0"/>
              <a:t> </a:t>
            </a:r>
            <a:r>
              <a:rPr lang="en-GB" dirty="0" err="1"/>
              <a:t>masalah</a:t>
            </a:r>
            <a:r>
              <a:rPr lang="en-GB" dirty="0"/>
              <a:t> </a:t>
            </a:r>
            <a:r>
              <a:rPr lang="en-GB" dirty="0" err="1"/>
              <a:t>kesehatan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dijumpai</a:t>
            </a:r>
            <a:r>
              <a:rPr lang="en-GB" dirty="0"/>
              <a:t> </a:t>
            </a:r>
            <a:r>
              <a:rPr lang="en-GB" dirty="0" err="1"/>
              <a:t>oleh</a:t>
            </a:r>
            <a:r>
              <a:rPr lang="en-GB" dirty="0"/>
              <a:t> </a:t>
            </a:r>
            <a:r>
              <a:rPr lang="en-GB" dirty="0" err="1"/>
              <a:t>ahli</a:t>
            </a:r>
            <a:r>
              <a:rPr lang="en-GB" dirty="0"/>
              <a:t> </a:t>
            </a:r>
            <a:r>
              <a:rPr lang="en-GB" dirty="0" err="1"/>
              <a:t>gizi</a:t>
            </a: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	</a:t>
            </a:r>
            <a:r>
              <a:rPr lang="en-GB" dirty="0" err="1"/>
              <a:t>Apakah</a:t>
            </a:r>
            <a:r>
              <a:rPr lang="en-GB" dirty="0"/>
              <a:t> </a:t>
            </a:r>
            <a:r>
              <a:rPr lang="en-GB" dirty="0" err="1"/>
              <a:t>semua</a:t>
            </a:r>
            <a:r>
              <a:rPr lang="en-GB" dirty="0"/>
              <a:t> </a:t>
            </a:r>
            <a:r>
              <a:rPr lang="en-GB" dirty="0" err="1"/>
              <a:t>masalah</a:t>
            </a:r>
            <a:r>
              <a:rPr lang="en-GB" dirty="0"/>
              <a:t> </a:t>
            </a:r>
            <a:r>
              <a:rPr lang="en-GB" dirty="0" err="1"/>
              <a:t>penelitian</a:t>
            </a:r>
            <a:r>
              <a:rPr lang="en-GB" dirty="0"/>
              <a:t> </a:t>
            </a:r>
            <a:r>
              <a:rPr lang="en-GB" dirty="0" err="1"/>
              <a:t>itu</a:t>
            </a:r>
            <a:r>
              <a:rPr lang="en-GB" dirty="0"/>
              <a:t> </a:t>
            </a:r>
            <a:r>
              <a:rPr lang="en-GB" dirty="0" err="1"/>
              <a:t>perlu</a:t>
            </a:r>
            <a:r>
              <a:rPr lang="en-GB" dirty="0"/>
              <a:t> </a:t>
            </a:r>
            <a:r>
              <a:rPr lang="en-GB" dirty="0" err="1"/>
              <a:t>diteliti</a:t>
            </a:r>
            <a:r>
              <a:rPr lang="en-GB" dirty="0"/>
              <a:t> (</a:t>
            </a:r>
            <a:r>
              <a:rPr lang="en-GB" dirty="0" err="1"/>
              <a:t>bisa</a:t>
            </a:r>
            <a:r>
              <a:rPr lang="en-GB" dirty="0"/>
              <a:t> </a:t>
            </a:r>
            <a:r>
              <a:rPr lang="en-GB" dirty="0" err="1"/>
              <a:t>diteliti</a:t>
            </a:r>
            <a:r>
              <a:rPr lang="en-GB" dirty="0"/>
              <a:t>)?</a:t>
            </a:r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	</a:t>
            </a:r>
            <a:r>
              <a:rPr lang="en-GB" dirty="0" err="1">
                <a:solidFill>
                  <a:srgbClr val="FF3300"/>
                </a:solidFill>
              </a:rPr>
              <a:t>Tidak</a:t>
            </a:r>
            <a:endParaRPr lang="en-GB" dirty="0">
              <a:solidFill>
                <a:srgbClr val="FF3300"/>
              </a:solidFill>
            </a:endParaRP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1524000" y="2819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524000" y="4547592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4480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800" dirty="0" err="1"/>
              <a:t>Pembatasan</a:t>
            </a:r>
            <a:r>
              <a:rPr lang="en-GB" sz="3800" dirty="0"/>
              <a:t> </a:t>
            </a:r>
            <a:r>
              <a:rPr lang="en-GB" sz="3800" dirty="0" err="1"/>
              <a:t>Masalah</a:t>
            </a:r>
            <a:endParaRPr lang="en-GB" sz="3800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267200"/>
          </a:xfrm>
          <a:solidFill>
            <a:srgbClr val="FFFFFF"/>
          </a:solidFill>
          <a:ln/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	</a:t>
            </a:r>
            <a:r>
              <a:rPr lang="en-GB" u="sng" dirty="0" err="1"/>
              <a:t>Dokumentasikan</a:t>
            </a:r>
            <a:r>
              <a:rPr lang="en-GB" dirty="0"/>
              <a:t> </a:t>
            </a:r>
            <a:r>
              <a:rPr lang="en-GB" dirty="0" err="1"/>
              <a:t>masalah</a:t>
            </a:r>
            <a:r>
              <a:rPr lang="en-GB" dirty="0"/>
              <a:t> </a:t>
            </a:r>
            <a:r>
              <a:rPr lang="en-GB" dirty="0" err="1"/>
              <a:t>kesehatan</a:t>
            </a: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	</a:t>
            </a:r>
            <a:r>
              <a:rPr lang="en-GB" u="sng" dirty="0" err="1"/>
              <a:t>Analisis</a:t>
            </a:r>
            <a:r>
              <a:rPr lang="en-GB" dirty="0"/>
              <a:t> </a:t>
            </a:r>
            <a:r>
              <a:rPr lang="en-GB" dirty="0" err="1"/>
              <a:t>kemungkinan</a:t>
            </a:r>
            <a:r>
              <a:rPr lang="en-GB" dirty="0"/>
              <a:t> </a:t>
            </a:r>
            <a:r>
              <a:rPr lang="en-GB" dirty="0" err="1"/>
              <a:t>bisa</a:t>
            </a:r>
            <a:r>
              <a:rPr lang="en-GB" dirty="0"/>
              <a:t> </a:t>
            </a:r>
            <a:r>
              <a:rPr lang="en-GB" dirty="0" err="1"/>
              <a:t>diteliti</a:t>
            </a:r>
            <a:r>
              <a:rPr lang="en-GB" dirty="0"/>
              <a:t> (FINER </a:t>
            </a:r>
            <a:r>
              <a:rPr lang="en-GB" dirty="0" err="1"/>
              <a:t>menurut</a:t>
            </a:r>
            <a:r>
              <a:rPr lang="en-GB" dirty="0"/>
              <a:t> </a:t>
            </a:r>
            <a:r>
              <a:rPr lang="en-GB" dirty="0" err="1"/>
              <a:t>Hulley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Cummings)</a:t>
            </a:r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	</a:t>
            </a:r>
            <a:r>
              <a:rPr lang="en-GB" dirty="0" err="1">
                <a:solidFill>
                  <a:srgbClr val="FF3300"/>
                </a:solidFill>
              </a:rPr>
              <a:t>Tentukan</a:t>
            </a:r>
            <a:r>
              <a:rPr lang="en-GB" dirty="0">
                <a:solidFill>
                  <a:srgbClr val="FF3300"/>
                </a:solidFill>
              </a:rPr>
              <a:t> </a:t>
            </a:r>
            <a:r>
              <a:rPr lang="en-GB" dirty="0" err="1">
                <a:solidFill>
                  <a:srgbClr val="FF3300"/>
                </a:solidFill>
              </a:rPr>
              <a:t>apakah</a:t>
            </a:r>
            <a:r>
              <a:rPr lang="en-GB" dirty="0">
                <a:solidFill>
                  <a:srgbClr val="FF3300"/>
                </a:solidFill>
              </a:rPr>
              <a:t> </a:t>
            </a:r>
            <a:r>
              <a:rPr lang="en-GB" dirty="0" err="1">
                <a:solidFill>
                  <a:srgbClr val="FF3300"/>
                </a:solidFill>
              </a:rPr>
              <a:t>bisa</a:t>
            </a:r>
            <a:r>
              <a:rPr lang="en-GB" dirty="0">
                <a:solidFill>
                  <a:srgbClr val="FF3300"/>
                </a:solidFill>
              </a:rPr>
              <a:t> </a:t>
            </a:r>
            <a:r>
              <a:rPr lang="en-GB" dirty="0" err="1">
                <a:solidFill>
                  <a:srgbClr val="FF3300"/>
                </a:solidFill>
              </a:rPr>
              <a:t>diteliti</a:t>
            </a:r>
            <a:r>
              <a:rPr lang="en-GB" dirty="0">
                <a:solidFill>
                  <a:srgbClr val="FF3300"/>
                </a:solidFill>
              </a:rPr>
              <a:t> </a:t>
            </a:r>
            <a:r>
              <a:rPr lang="en-GB" dirty="0" err="1">
                <a:solidFill>
                  <a:srgbClr val="FF3300"/>
                </a:solidFill>
              </a:rPr>
              <a:t>atau</a:t>
            </a:r>
            <a:r>
              <a:rPr lang="en-GB" dirty="0">
                <a:solidFill>
                  <a:srgbClr val="FF3300"/>
                </a:solidFill>
              </a:rPr>
              <a:t> </a:t>
            </a:r>
            <a:r>
              <a:rPr lang="en-GB" dirty="0" err="1">
                <a:solidFill>
                  <a:srgbClr val="FF3300"/>
                </a:solidFill>
              </a:rPr>
              <a:t>tidak</a:t>
            </a:r>
            <a:endParaRPr lang="en-GB" dirty="0">
              <a:solidFill>
                <a:srgbClr val="FF3300"/>
              </a:solidFill>
            </a:endParaRPr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1524000" y="245936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1524000" y="4331568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7564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FINER (Hulley dan Cummings) 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505325"/>
          </a:xfrm>
          <a:solidFill>
            <a:srgbClr val="FFFFFF"/>
          </a:solidFill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 i="1">
                <a:solidFill>
                  <a:srgbClr val="FF3300"/>
                </a:solidFill>
              </a:rPr>
              <a:t>F</a:t>
            </a:r>
            <a:r>
              <a:rPr lang="en-GB" sz="3600"/>
              <a:t>easible (kemampulaksanaan)</a:t>
            </a:r>
          </a:p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 i="1">
                <a:solidFill>
                  <a:srgbClr val="FF3300"/>
                </a:solidFill>
              </a:rPr>
              <a:t>I</a:t>
            </a:r>
            <a:r>
              <a:rPr lang="en-GB" sz="3600"/>
              <a:t>nteresting (menarik)</a:t>
            </a:r>
          </a:p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 i="1">
                <a:solidFill>
                  <a:srgbClr val="FF3300"/>
                </a:solidFill>
              </a:rPr>
              <a:t>N</a:t>
            </a:r>
            <a:r>
              <a:rPr lang="en-GB" sz="3600"/>
              <a:t>ovel (memberikan sesuatu yang baru)</a:t>
            </a:r>
          </a:p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 i="1">
                <a:solidFill>
                  <a:srgbClr val="FF3300"/>
                </a:solidFill>
              </a:rPr>
              <a:t>E</a:t>
            </a:r>
            <a:r>
              <a:rPr lang="en-GB" sz="3600"/>
              <a:t>thical (etis)</a:t>
            </a:r>
          </a:p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 i="1">
                <a:solidFill>
                  <a:srgbClr val="FF3300"/>
                </a:solidFill>
              </a:rPr>
              <a:t>R</a:t>
            </a:r>
            <a:r>
              <a:rPr lang="en-GB" sz="3600"/>
              <a:t>elevant (relevan)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341125597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Feasible 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267200"/>
          </a:xfrm>
          <a:solidFill>
            <a:srgbClr val="FFFFFF"/>
          </a:solidFill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/>
              <a:t>Tersedia subjek penelitian</a:t>
            </a:r>
          </a:p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/>
              <a:t>Tersedia dana</a:t>
            </a:r>
          </a:p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/>
              <a:t>Tersedia waktu</a:t>
            </a:r>
          </a:p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/>
              <a:t>Tersedia alat</a:t>
            </a:r>
          </a:p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/>
              <a:t>Tersedia tenaga (keahlian)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246504028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Interesting 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267200"/>
          </a:xfrm>
          <a:solidFill>
            <a:srgbClr val="FFFFFF"/>
          </a:solidFill>
          <a:ln/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Masalahnya</a:t>
            </a:r>
            <a:r>
              <a:rPr lang="en-GB" dirty="0"/>
              <a:t> </a:t>
            </a:r>
            <a:r>
              <a:rPr lang="en-GB" dirty="0" err="1"/>
              <a:t>menarik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diteliti</a:t>
            </a:r>
            <a:r>
              <a:rPr lang="en-GB" dirty="0"/>
              <a:t> (</a:t>
            </a:r>
            <a:r>
              <a:rPr lang="en-GB" dirty="0" err="1"/>
              <a:t>bagi</a:t>
            </a:r>
            <a:r>
              <a:rPr lang="en-GB" dirty="0"/>
              <a:t> </a:t>
            </a:r>
            <a:r>
              <a:rPr lang="en-GB" dirty="0" err="1"/>
              <a:t>peneliti</a:t>
            </a:r>
            <a:r>
              <a:rPr lang="en-GB" dirty="0"/>
              <a:t> </a:t>
            </a:r>
            <a:r>
              <a:rPr lang="en-GB" dirty="0" err="1"/>
              <a:t>maupun</a:t>
            </a:r>
            <a:r>
              <a:rPr lang="en-GB" dirty="0"/>
              <a:t> </a:t>
            </a:r>
            <a:r>
              <a:rPr lang="en-GB" dirty="0" err="1"/>
              <a:t>bagi</a:t>
            </a:r>
            <a:r>
              <a:rPr lang="en-GB" dirty="0"/>
              <a:t> orang lain)</a:t>
            </a:r>
          </a:p>
          <a:p>
            <a:pPr algn="just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Bila</a:t>
            </a:r>
            <a:r>
              <a:rPr lang="en-GB" dirty="0"/>
              <a:t> </a:t>
            </a:r>
            <a:r>
              <a:rPr lang="en-GB" dirty="0" err="1"/>
              <a:t>peneliti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tertarik</a:t>
            </a:r>
            <a:r>
              <a:rPr lang="en-GB" dirty="0"/>
              <a:t> </a:t>
            </a:r>
            <a:r>
              <a:rPr lang="en-GB" dirty="0" err="1"/>
              <a:t>apa</a:t>
            </a:r>
            <a:r>
              <a:rPr lang="en-GB" dirty="0"/>
              <a:t> yang </a:t>
            </a:r>
            <a:r>
              <a:rPr lang="en-GB" dirty="0" err="1"/>
              <a:t>diteliti</a:t>
            </a:r>
            <a:r>
              <a:rPr lang="en-GB" dirty="0"/>
              <a:t> </a:t>
            </a:r>
            <a:r>
              <a:rPr lang="en-GB" dirty="0" err="1"/>
              <a:t>kemungkinan</a:t>
            </a:r>
            <a:r>
              <a:rPr lang="en-GB" dirty="0"/>
              <a:t> </a:t>
            </a:r>
            <a:r>
              <a:rPr lang="en-GB" dirty="0" err="1"/>
              <a:t>penelitian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gagal</a:t>
            </a:r>
            <a:endParaRPr lang="en-GB" dirty="0"/>
          </a:p>
          <a:p>
            <a:pPr algn="just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Bila</a:t>
            </a:r>
            <a:r>
              <a:rPr lang="en-GB" dirty="0"/>
              <a:t> </a:t>
            </a:r>
            <a:r>
              <a:rPr lang="en-GB" dirty="0" err="1"/>
              <a:t>penelitian</a:t>
            </a:r>
            <a:r>
              <a:rPr lang="en-GB" dirty="0"/>
              <a:t> </a:t>
            </a:r>
            <a:r>
              <a:rPr lang="en-GB" dirty="0" err="1"/>
              <a:t>nantinya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menarik</a:t>
            </a:r>
            <a:r>
              <a:rPr lang="en-GB" dirty="0"/>
              <a:t> </a:t>
            </a:r>
            <a:r>
              <a:rPr lang="en-GB" dirty="0" err="1"/>
              <a:t>bagi</a:t>
            </a:r>
            <a:r>
              <a:rPr lang="en-GB" dirty="0"/>
              <a:t> orang lain, </a:t>
            </a:r>
            <a:r>
              <a:rPr lang="en-GB" dirty="0" err="1"/>
              <a:t>kemungkinan</a:t>
            </a:r>
            <a:r>
              <a:rPr lang="en-GB" dirty="0"/>
              <a:t> </a:t>
            </a:r>
            <a:r>
              <a:rPr lang="en-GB" dirty="0" err="1"/>
              <a:t>hasil</a:t>
            </a:r>
            <a:r>
              <a:rPr lang="en-GB" dirty="0"/>
              <a:t> </a:t>
            </a:r>
            <a:r>
              <a:rPr lang="en-GB" dirty="0" err="1"/>
              <a:t>penelitian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dibaca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dimanfaatkan</a:t>
            </a:r>
            <a:r>
              <a:rPr lang="en-GB" dirty="0"/>
              <a:t> orang lain</a:t>
            </a:r>
          </a:p>
        </p:txBody>
      </p:sp>
    </p:spTree>
    <p:extLst>
      <p:ext uri="{BB962C8B-B14F-4D97-AF65-F5344CB8AC3E}">
        <p14:creationId xmlns:p14="http://schemas.microsoft.com/office/powerpoint/2010/main" val="2999888460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Novel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267200"/>
          </a:xfrm>
          <a:solidFill>
            <a:srgbClr val="FFFFFF"/>
          </a:solidFill>
          <a:ln/>
        </p:spPr>
        <p:txBody>
          <a:bodyPr/>
          <a:lstStyle/>
          <a:p>
            <a:pPr algn="just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Membantah</a:t>
            </a:r>
            <a:r>
              <a:rPr lang="en-GB" dirty="0"/>
              <a:t> </a:t>
            </a:r>
            <a:r>
              <a:rPr lang="en-GB" dirty="0" err="1"/>
              <a:t>penemuan</a:t>
            </a:r>
            <a:r>
              <a:rPr lang="en-GB" dirty="0"/>
              <a:t> </a:t>
            </a:r>
            <a:r>
              <a:rPr lang="en-GB" dirty="0" err="1"/>
              <a:t>sebelumnya</a:t>
            </a:r>
            <a:endParaRPr lang="en-GB" dirty="0"/>
          </a:p>
          <a:p>
            <a:pPr algn="just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Melengkapi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memperbaiki</a:t>
            </a:r>
            <a:r>
              <a:rPr lang="en-GB" dirty="0"/>
              <a:t> </a:t>
            </a:r>
            <a:r>
              <a:rPr lang="en-GB" dirty="0" err="1"/>
              <a:t>penemuan</a:t>
            </a:r>
            <a:r>
              <a:rPr lang="en-GB" dirty="0"/>
              <a:t> </a:t>
            </a:r>
            <a:r>
              <a:rPr lang="en-GB" dirty="0" err="1"/>
              <a:t>sebelumnya</a:t>
            </a:r>
            <a:endParaRPr lang="en-GB" dirty="0"/>
          </a:p>
          <a:p>
            <a:pPr algn="just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Menemukan</a:t>
            </a:r>
            <a:r>
              <a:rPr lang="en-GB" dirty="0"/>
              <a:t> </a:t>
            </a:r>
            <a:r>
              <a:rPr lang="en-GB" dirty="0" err="1"/>
              <a:t>sesuatu</a:t>
            </a:r>
            <a:r>
              <a:rPr lang="en-GB" dirty="0"/>
              <a:t> yang </a:t>
            </a:r>
            <a:r>
              <a:rPr lang="en-GB" dirty="0" err="1"/>
              <a:t>baru</a:t>
            </a:r>
            <a:endParaRPr lang="en-GB" dirty="0"/>
          </a:p>
          <a:p>
            <a:pPr algn="just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	</a:t>
            </a:r>
            <a:r>
              <a:rPr lang="en-GB" dirty="0">
                <a:solidFill>
                  <a:srgbClr val="6666CC"/>
                </a:solidFill>
              </a:rPr>
              <a:t>Ada </a:t>
            </a:r>
            <a:r>
              <a:rPr lang="en-GB" dirty="0" err="1">
                <a:solidFill>
                  <a:srgbClr val="6666CC"/>
                </a:solidFill>
              </a:rPr>
              <a:t>hubungannya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dengan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orisinalitas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penelitian</a:t>
            </a:r>
            <a:r>
              <a:rPr lang="en-GB" dirty="0">
                <a:solidFill>
                  <a:srgbClr val="6666CC"/>
                </a:solidFill>
              </a:rPr>
              <a:t> (</a:t>
            </a:r>
            <a:r>
              <a:rPr lang="en-GB" i="1" dirty="0" err="1">
                <a:solidFill>
                  <a:srgbClr val="FF3300"/>
                </a:solidFill>
              </a:rPr>
              <a:t>orisinal</a:t>
            </a:r>
            <a:r>
              <a:rPr lang="en-GB" dirty="0">
                <a:solidFill>
                  <a:srgbClr val="FF3300"/>
                </a:solidFill>
              </a:rPr>
              <a:t> </a:t>
            </a:r>
            <a:r>
              <a:rPr lang="en-GB" dirty="0">
                <a:solidFill>
                  <a:srgbClr val="6666CC"/>
                </a:solidFill>
              </a:rPr>
              <a:t>versus </a:t>
            </a:r>
            <a:r>
              <a:rPr lang="en-GB" i="1" dirty="0" err="1">
                <a:solidFill>
                  <a:srgbClr val="FF3300"/>
                </a:solidFill>
              </a:rPr>
              <a:t>replikatif</a:t>
            </a:r>
            <a:r>
              <a:rPr lang="en-GB" dirty="0">
                <a:solidFill>
                  <a:srgbClr val="6666CC"/>
                </a:solidFill>
              </a:rPr>
              <a:t>) – </a:t>
            </a:r>
            <a:r>
              <a:rPr lang="en-GB" dirty="0" err="1">
                <a:solidFill>
                  <a:srgbClr val="6666CC"/>
                </a:solidFill>
              </a:rPr>
              <a:t>penelitian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replikatif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bermanfaat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bila</a:t>
            </a:r>
            <a:r>
              <a:rPr lang="en-GB" dirty="0">
                <a:solidFill>
                  <a:srgbClr val="6666CC"/>
                </a:solidFill>
              </a:rPr>
              <a:t>: </a:t>
            </a:r>
            <a:r>
              <a:rPr lang="en-GB" dirty="0" err="1">
                <a:solidFill>
                  <a:srgbClr val="6666CC"/>
                </a:solidFill>
              </a:rPr>
              <a:t>memperbaiki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atau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menguji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konsistensi</a:t>
            </a:r>
            <a:endParaRPr lang="en-GB" dirty="0">
              <a:solidFill>
                <a:srgbClr val="66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5537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Ethical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267200"/>
          </a:xfrm>
          <a:solidFill>
            <a:srgbClr val="FFFFFF"/>
          </a:solidFill>
          <a:ln/>
        </p:spPr>
        <p:txBody>
          <a:bodyPr/>
          <a:lstStyle/>
          <a:p>
            <a:pPr algn="just"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 dirty="0" err="1"/>
              <a:t>Tidak</a:t>
            </a:r>
            <a:r>
              <a:rPr lang="en-GB" sz="3600" dirty="0"/>
              <a:t> </a:t>
            </a:r>
            <a:r>
              <a:rPr lang="en-GB" sz="3600" dirty="0" err="1"/>
              <a:t>bertentangan</a:t>
            </a:r>
            <a:r>
              <a:rPr lang="en-GB" sz="3600" dirty="0"/>
              <a:t> </a:t>
            </a:r>
            <a:r>
              <a:rPr lang="en-GB" sz="3600" dirty="0" err="1"/>
              <a:t>dengan</a:t>
            </a:r>
            <a:r>
              <a:rPr lang="en-GB" sz="3600" dirty="0"/>
              <a:t> </a:t>
            </a:r>
            <a:r>
              <a:rPr lang="en-GB" sz="3600" dirty="0" err="1"/>
              <a:t>etika</a:t>
            </a:r>
            <a:r>
              <a:rPr lang="en-GB" sz="3600" dirty="0"/>
              <a:t> (</a:t>
            </a:r>
            <a:r>
              <a:rPr lang="en-GB" sz="3600" dirty="0" err="1"/>
              <a:t>beberapa</a:t>
            </a:r>
            <a:r>
              <a:rPr lang="en-GB" sz="3600" dirty="0"/>
              <a:t> </a:t>
            </a:r>
            <a:r>
              <a:rPr lang="en-GB" sz="3600" dirty="0" err="1"/>
              <a:t>penelitian</a:t>
            </a:r>
            <a:r>
              <a:rPr lang="en-GB" sz="3600" dirty="0"/>
              <a:t> </a:t>
            </a:r>
            <a:r>
              <a:rPr lang="en-GB" sz="3600" dirty="0" err="1"/>
              <a:t>pada</a:t>
            </a:r>
            <a:r>
              <a:rPr lang="en-GB" sz="3600" dirty="0"/>
              <a:t> </a:t>
            </a:r>
            <a:r>
              <a:rPr lang="en-GB" sz="3600" dirty="0" err="1"/>
              <a:t>manusia</a:t>
            </a:r>
            <a:r>
              <a:rPr lang="en-GB" sz="3600" dirty="0"/>
              <a:t> </a:t>
            </a:r>
            <a:r>
              <a:rPr lang="en-GB" sz="3600" dirty="0" err="1"/>
              <a:t>memerlukan</a:t>
            </a:r>
            <a:r>
              <a:rPr lang="en-GB" sz="3600" dirty="0"/>
              <a:t> </a:t>
            </a:r>
            <a:r>
              <a:rPr lang="en-GB" sz="3600" i="1" dirty="0">
                <a:solidFill>
                  <a:srgbClr val="6666CC"/>
                </a:solidFill>
              </a:rPr>
              <a:t>ethical clearance</a:t>
            </a:r>
            <a:r>
              <a:rPr lang="en-GB" sz="3600" dirty="0"/>
              <a:t>)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8560734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015287" cy="914400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Banyak</a:t>
            </a:r>
            <a:r>
              <a:rPr lang="en-GB" dirty="0"/>
              <a:t> orang </a:t>
            </a:r>
            <a:br>
              <a:rPr lang="en-GB" dirty="0"/>
            </a:br>
            <a:r>
              <a:rPr lang="en-GB" dirty="0"/>
              <a:t>MEMBINGUNGKAN di </a:t>
            </a:r>
            <a:r>
              <a:rPr lang="en-GB" dirty="0" err="1"/>
              <a:t>dunia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421188"/>
          </a:xfrm>
          <a:ln/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Orang </a:t>
            </a:r>
            <a:r>
              <a:rPr lang="en-GB" dirty="0" err="1"/>
              <a:t>membingungkan</a:t>
            </a:r>
            <a:r>
              <a:rPr lang="en-GB" dirty="0"/>
              <a:t> </a:t>
            </a:r>
            <a:r>
              <a:rPr lang="en-GB" dirty="0" err="1"/>
              <a:t>golongan</a:t>
            </a:r>
            <a:r>
              <a:rPr lang="en-GB" dirty="0"/>
              <a:t> </a:t>
            </a:r>
            <a:r>
              <a:rPr lang="en-GB" dirty="0" err="1"/>
              <a:t>pertama</a:t>
            </a:r>
            <a:r>
              <a:rPr lang="en-GB" dirty="0"/>
              <a:t>:</a:t>
            </a:r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Di </a:t>
            </a:r>
            <a:r>
              <a:rPr lang="en-GB" dirty="0" err="1"/>
              <a:t>rumah</a:t>
            </a:r>
            <a:r>
              <a:rPr lang="en-GB" dirty="0"/>
              <a:t> </a:t>
            </a:r>
            <a:r>
              <a:rPr lang="en-GB" dirty="0" err="1"/>
              <a:t>santai</a:t>
            </a:r>
            <a:r>
              <a:rPr lang="en-GB" dirty="0"/>
              <a:t>, </a:t>
            </a:r>
            <a:r>
              <a:rPr lang="en-GB" dirty="0" err="1"/>
              <a:t>tetapi</a:t>
            </a:r>
            <a:r>
              <a:rPr lang="en-GB" dirty="0"/>
              <a:t> di </a:t>
            </a:r>
            <a:r>
              <a:rPr lang="en-GB" dirty="0" err="1"/>
              <a:t>jalan</a:t>
            </a:r>
            <a:r>
              <a:rPr lang="en-GB" dirty="0"/>
              <a:t> </a:t>
            </a:r>
            <a:r>
              <a:rPr lang="en-GB" dirty="0" err="1"/>
              <a:t>tergesa-gesa</a:t>
            </a:r>
            <a:r>
              <a:rPr lang="en-GB" dirty="0"/>
              <a:t> alias </a:t>
            </a:r>
            <a:r>
              <a:rPr lang="en-GB" dirty="0" err="1"/>
              <a:t>ngebut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2765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Relevant 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391025"/>
          </a:xfrm>
          <a:solidFill>
            <a:srgbClr val="FFFFFF"/>
          </a:solidFill>
          <a:ln/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Relevan</a:t>
            </a:r>
            <a:r>
              <a:rPr lang="en-GB" dirty="0"/>
              <a:t> </a:t>
            </a:r>
            <a:r>
              <a:rPr lang="en-GB" dirty="0" err="1"/>
              <a:t>bagi</a:t>
            </a:r>
            <a:r>
              <a:rPr lang="en-GB" dirty="0"/>
              <a:t> </a:t>
            </a:r>
            <a:r>
              <a:rPr lang="en-GB" dirty="0" err="1"/>
              <a:t>dunia</a:t>
            </a:r>
            <a:r>
              <a:rPr lang="en-GB" dirty="0"/>
              <a:t> </a:t>
            </a:r>
            <a:r>
              <a:rPr lang="en-GB" dirty="0" err="1"/>
              <a:t>pengetahuan</a:t>
            </a:r>
            <a:endParaRPr lang="en-GB" dirty="0"/>
          </a:p>
          <a:p>
            <a:pPr algn="just"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Relevan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tatalaksana</a:t>
            </a:r>
            <a:r>
              <a:rPr lang="en-GB" dirty="0"/>
              <a:t> </a:t>
            </a:r>
            <a:r>
              <a:rPr lang="en-GB" dirty="0" err="1"/>
              <a:t>pasien</a:t>
            </a:r>
            <a:endParaRPr lang="en-GB" dirty="0"/>
          </a:p>
          <a:p>
            <a:pPr algn="just"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Relevan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mengambil</a:t>
            </a:r>
            <a:r>
              <a:rPr lang="en-GB" dirty="0"/>
              <a:t> </a:t>
            </a:r>
            <a:r>
              <a:rPr lang="en-GB" dirty="0" err="1"/>
              <a:t>kebijakan</a:t>
            </a:r>
            <a:r>
              <a:rPr lang="en-GB" dirty="0"/>
              <a:t> </a:t>
            </a:r>
            <a:r>
              <a:rPr lang="en-GB" dirty="0" err="1"/>
              <a:t>kesehatan</a:t>
            </a:r>
            <a:endParaRPr lang="en-GB" dirty="0"/>
          </a:p>
          <a:p>
            <a:pPr algn="just"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Relevan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dasar</a:t>
            </a:r>
            <a:r>
              <a:rPr lang="en-GB" dirty="0"/>
              <a:t> </a:t>
            </a:r>
            <a:r>
              <a:rPr lang="en-GB" dirty="0" err="1"/>
              <a:t>penelitian</a:t>
            </a:r>
            <a:r>
              <a:rPr lang="en-GB" dirty="0"/>
              <a:t> </a:t>
            </a:r>
            <a:r>
              <a:rPr lang="en-GB" dirty="0" err="1"/>
              <a:t>selanjutnya</a:t>
            </a:r>
            <a:endParaRPr lang="en-GB" dirty="0"/>
          </a:p>
          <a:p>
            <a:pPr>
              <a:lnSpc>
                <a:spcPct val="100000"/>
              </a:lnSpc>
              <a:spcBef>
                <a:spcPts val="9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42997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tanya</a:t>
            </a:r>
            <a:endParaRPr lang="en-US" dirty="0"/>
          </a:p>
          <a:p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85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ight Arrow 19"/>
          <p:cNvSpPr/>
          <p:nvPr/>
        </p:nvSpPr>
        <p:spPr>
          <a:xfrm>
            <a:off x="243508" y="2052464"/>
            <a:ext cx="890049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id-ID" dirty="0"/>
          </a:p>
        </p:txBody>
      </p:sp>
      <p:sp>
        <p:nvSpPr>
          <p:cNvPr id="7" name="Oval 6"/>
          <p:cNvSpPr/>
          <p:nvPr/>
        </p:nvSpPr>
        <p:spPr>
          <a:xfrm>
            <a:off x="3752846" y="3429000"/>
            <a:ext cx="1214446" cy="1214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>
                <a:solidFill>
                  <a:srgbClr val="FF0000"/>
                </a:solidFill>
              </a:rPr>
              <a:t>T</a:t>
            </a:r>
            <a:r>
              <a:rPr lang="en-US" sz="3600" b="1" dirty="0">
                <a:solidFill>
                  <a:srgbClr val="FF0000"/>
                </a:solidFill>
              </a:rPr>
              <a:t>U</a:t>
            </a:r>
            <a:endParaRPr lang="id-ID" sz="3600" b="1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752846" y="5214950"/>
            <a:ext cx="1214446" cy="1214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>
                <a:solidFill>
                  <a:srgbClr val="FFC000"/>
                </a:solidFill>
              </a:rPr>
              <a:t>T</a:t>
            </a:r>
            <a:r>
              <a:rPr lang="en-US" sz="3600" b="1" dirty="0">
                <a:solidFill>
                  <a:srgbClr val="FFC000"/>
                </a:solidFill>
              </a:rPr>
              <a:t>K</a:t>
            </a:r>
            <a:endParaRPr lang="id-ID" sz="3600" b="1" dirty="0">
              <a:solidFill>
                <a:srgbClr val="FFC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66698" y="3429000"/>
            <a:ext cx="2357454" cy="1214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>
                <a:solidFill>
                  <a:srgbClr val="FFC000"/>
                </a:solidFill>
              </a:rPr>
              <a:t>JUDUL</a:t>
            </a:r>
          </a:p>
        </p:txBody>
      </p:sp>
      <p:sp>
        <p:nvSpPr>
          <p:cNvPr id="11" name="Oval 10"/>
          <p:cNvSpPr/>
          <p:nvPr/>
        </p:nvSpPr>
        <p:spPr>
          <a:xfrm>
            <a:off x="7077096" y="1752590"/>
            <a:ext cx="1476384" cy="13192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ASL</a:t>
            </a:r>
            <a:endParaRPr lang="id-ID" sz="3600" b="1" dirty="0">
              <a:solidFill>
                <a:srgbClr val="FFC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1674" y="1819266"/>
            <a:ext cx="1214446" cy="1214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>
                <a:solidFill>
                  <a:srgbClr val="FFC000"/>
                </a:solidFill>
              </a:rPr>
              <a:t>MP</a:t>
            </a:r>
          </a:p>
        </p:txBody>
      </p:sp>
      <p:cxnSp>
        <p:nvCxnSpPr>
          <p:cNvPr id="27" name="Shape 26"/>
          <p:cNvCxnSpPr>
            <a:endCxn id="7" idx="6"/>
          </p:cNvCxnSpPr>
          <p:nvPr/>
        </p:nvCxnSpPr>
        <p:spPr>
          <a:xfrm rot="5400000">
            <a:off x="4626324" y="3163489"/>
            <a:ext cx="1213702" cy="531766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4"/>
            <a:endCxn id="8" idx="0"/>
          </p:cNvCxnSpPr>
          <p:nvPr/>
        </p:nvCxnSpPr>
        <p:spPr>
          <a:xfrm rot="5400000">
            <a:off x="4074317" y="492919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>
            <a:off x="2824152" y="4005064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0" y="1772816"/>
            <a:ext cx="1214446" cy="1214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LB</a:t>
            </a:r>
            <a:endParaRPr lang="id-ID" sz="3600" b="1" dirty="0">
              <a:solidFill>
                <a:srgbClr val="FFC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4290442" y="1772816"/>
            <a:ext cx="1214446" cy="1214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RM</a:t>
            </a:r>
            <a:endParaRPr lang="id-ID" sz="3600" b="1" dirty="0">
              <a:solidFill>
                <a:srgbClr val="FFC0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2861682" y="1772816"/>
            <a:ext cx="1214446" cy="1214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>
                <a:solidFill>
                  <a:srgbClr val="FFC000"/>
                </a:solidFill>
              </a:rPr>
              <a:t>P</a:t>
            </a:r>
            <a:r>
              <a:rPr lang="en-US" sz="3600" b="1" dirty="0">
                <a:solidFill>
                  <a:srgbClr val="FFC000"/>
                </a:solidFill>
              </a:rPr>
              <a:t>M</a:t>
            </a:r>
            <a:endParaRPr lang="id-ID" sz="3600" b="1" dirty="0">
              <a:solidFill>
                <a:srgbClr val="FFC000"/>
              </a:solidFill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1259632" y="1628800"/>
            <a:ext cx="1584176" cy="1296144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IM</a:t>
            </a:r>
          </a:p>
        </p:txBody>
      </p:sp>
      <p:pic>
        <p:nvPicPr>
          <p:cNvPr id="36866" name="Picture 2" descr="http://cdn7.fotosearch.com/bthumb/CSP/CSP593/k59334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726158"/>
            <a:ext cx="3131840" cy="3131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Khusus</a:t>
            </a:r>
            <a:endParaRPr lang="id-ID" dirty="0"/>
          </a:p>
        </p:txBody>
      </p:sp>
      <p:pic>
        <p:nvPicPr>
          <p:cNvPr id="7170" name="Picture 2" descr="http://cdn4.fotosearch.com/bthumb/CSP/CSP568/k56874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3113" y="4437113"/>
            <a:ext cx="2420887" cy="2420888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251520" y="1700808"/>
            <a:ext cx="4824536" cy="453650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292080" y="3501008"/>
            <a:ext cx="2592288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/>
              <a:t>Masalah</a:t>
            </a:r>
            <a:r>
              <a:rPr lang="en-US" sz="3200" b="1" dirty="0"/>
              <a:t> (M)</a:t>
            </a:r>
          </a:p>
        </p:txBody>
      </p:sp>
      <p:sp>
        <p:nvSpPr>
          <p:cNvPr id="8" name="Oval 7"/>
          <p:cNvSpPr/>
          <p:nvPr/>
        </p:nvSpPr>
        <p:spPr>
          <a:xfrm>
            <a:off x="887016" y="2636912"/>
            <a:ext cx="1080120" cy="64807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R1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2123728" y="2852936"/>
            <a:ext cx="563488" cy="2160240"/>
          </a:xfrm>
          <a:prstGeom prst="rightBrace">
            <a:avLst>
              <a:gd name="adj1" fmla="val 8333"/>
              <a:gd name="adj2" fmla="val 50000"/>
            </a:avLst>
          </a:prstGeom>
          <a:ln w="1270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Oval 13"/>
          <p:cNvSpPr/>
          <p:nvPr/>
        </p:nvSpPr>
        <p:spPr>
          <a:xfrm>
            <a:off x="887016" y="3573016"/>
            <a:ext cx="1080120" cy="64807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R2</a:t>
            </a:r>
          </a:p>
        </p:txBody>
      </p:sp>
      <p:sp>
        <p:nvSpPr>
          <p:cNvPr id="15" name="Oval 14"/>
          <p:cNvSpPr/>
          <p:nvPr/>
        </p:nvSpPr>
        <p:spPr>
          <a:xfrm>
            <a:off x="959024" y="4581128"/>
            <a:ext cx="1080120" cy="64807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R3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2843808" y="3717032"/>
            <a:ext cx="2088232" cy="504056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49166" y="3460626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III (</a:t>
            </a:r>
            <a:r>
              <a:rPr lang="en-US" sz="2000" b="1" dirty="0" err="1"/>
              <a:t>Bivariat</a:t>
            </a:r>
            <a:r>
              <a:rPr lang="en-US" sz="2000" b="1" dirty="0"/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56176" y="2996952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 (</a:t>
            </a:r>
            <a:r>
              <a:rPr lang="en-US" sz="2000" b="1" dirty="0" err="1"/>
              <a:t>Univariat</a:t>
            </a:r>
            <a:r>
              <a:rPr lang="en-US" sz="2000" b="1" dirty="0"/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1920" y="1700808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IV (</a:t>
            </a:r>
            <a:r>
              <a:rPr lang="en-US" sz="2000" b="1" dirty="0" err="1"/>
              <a:t>Multivariat</a:t>
            </a:r>
            <a:r>
              <a:rPr lang="en-US" sz="2000" b="1" dirty="0"/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835696" y="2414414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II (</a:t>
            </a:r>
            <a:r>
              <a:rPr lang="en-US" sz="2000" b="1" dirty="0" err="1"/>
              <a:t>Univariat</a:t>
            </a:r>
            <a:r>
              <a:rPr lang="en-US" sz="2000" b="1" dirty="0"/>
              <a:t>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Manfaat Penelitian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K</a:t>
            </a:r>
            <a:r>
              <a:rPr lang="id-ID" b="1" dirty="0"/>
              <a:t>euntungan yang akan diperoleh dari hasil penelitian yang dilakukan</a:t>
            </a:r>
            <a:endParaRPr lang="en-US" b="1" dirty="0"/>
          </a:p>
          <a:p>
            <a:endParaRPr lang="en-US" dirty="0"/>
          </a:p>
          <a:p>
            <a:r>
              <a:rPr lang="en-US" u="sng" dirty="0" err="1"/>
              <a:t>Contoh</a:t>
            </a:r>
            <a:r>
              <a:rPr lang="en-US" dirty="0"/>
              <a:t>: </a:t>
            </a:r>
            <a:r>
              <a:rPr lang="id-ID" dirty="0"/>
              <a:t>sebuah penelitian pelayanan kesehatan akan memberikan </a:t>
            </a:r>
            <a:r>
              <a:rPr lang="en-US" dirty="0"/>
              <a:t>                          </a:t>
            </a:r>
            <a:r>
              <a:rPr lang="id-ID" dirty="0"/>
              <a:t>manfaat bagi pasien dan juga </a:t>
            </a:r>
            <a:r>
              <a:rPr lang="en-US" dirty="0"/>
              <a:t>                      </a:t>
            </a:r>
            <a:r>
              <a:rPr lang="id-ID" dirty="0"/>
              <a:t>suatu komunitas</a:t>
            </a:r>
            <a:endParaRPr lang="en-US" dirty="0"/>
          </a:p>
          <a:p>
            <a:endParaRPr lang="en-US" dirty="0"/>
          </a:p>
          <a:p>
            <a:r>
              <a:rPr lang="id-ID" b="1" dirty="0"/>
              <a:t>Peneliti</a:t>
            </a:r>
            <a:r>
              <a:rPr lang="id-ID" dirty="0"/>
              <a:t> juga mendapatkan </a:t>
            </a:r>
            <a:r>
              <a:rPr lang="en-US" dirty="0"/>
              <a:t>                    </a:t>
            </a:r>
            <a:r>
              <a:rPr lang="id-ID" b="1" dirty="0"/>
              <a:t>manfaat secara langsung</a:t>
            </a:r>
            <a:endParaRPr lang="en-US" b="1" dirty="0"/>
          </a:p>
        </p:txBody>
      </p:sp>
      <p:pic>
        <p:nvPicPr>
          <p:cNvPr id="8194" name="Picture 2" descr="http://cdn7.fotosearch.com/bthumb/FSA/FSA480/x121706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717032"/>
            <a:ext cx="2322562" cy="28611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Keaslian</a:t>
            </a:r>
            <a:r>
              <a:rPr lang="en-US" dirty="0"/>
              <a:t>/</a:t>
            </a:r>
            <a:r>
              <a:rPr lang="en-US" dirty="0" err="1"/>
              <a:t>Keterbaruan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dirty="0" err="1"/>
              <a:t>membedakan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topik</a:t>
            </a:r>
            <a:r>
              <a:rPr lang="en-US" dirty="0"/>
              <a:t> yang </a:t>
            </a:r>
            <a:r>
              <a:rPr lang="en-US" dirty="0" err="1"/>
              <a:t>sama</a:t>
            </a:r>
            <a:endParaRPr lang="en-US" dirty="0"/>
          </a:p>
          <a:p>
            <a:pPr algn="just"/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narasi</a:t>
            </a:r>
            <a:r>
              <a:rPr lang="en-US" dirty="0"/>
              <a:t>,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gabungan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keduanya</a:t>
            </a:r>
            <a:r>
              <a:rPr lang="en-US" dirty="0"/>
              <a:t> (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narasi</a:t>
            </a:r>
            <a:r>
              <a:rPr lang="en-US" dirty="0"/>
              <a:t>)</a:t>
            </a:r>
            <a:endParaRPr lang="id-ID" dirty="0"/>
          </a:p>
          <a:p>
            <a:pPr algn="just"/>
            <a:r>
              <a:rPr lang="id-ID" dirty="0"/>
              <a:t>Boleh diurutkan dari tahun terbaru hingga lama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22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?</a:t>
            </a:r>
          </a:p>
        </p:txBody>
      </p:sp>
      <p:pic>
        <p:nvPicPr>
          <p:cNvPr id="35842" name="Picture 2" descr="http://cdn2.fotosearch.com/bthumb/CSP/CSP615/k61553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20888"/>
            <a:ext cx="3312366" cy="331236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211960" y="2420888"/>
            <a:ext cx="35923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Jika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Ya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</a:t>
            </a:r>
          </a:p>
          <a:p>
            <a:pPr algn="ctr"/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SELAMAT!!</a:t>
            </a:r>
          </a:p>
        </p:txBody>
      </p:sp>
      <p:sp>
        <p:nvSpPr>
          <p:cNvPr id="6" name="Rectangle 5"/>
          <p:cNvSpPr/>
          <p:nvPr/>
        </p:nvSpPr>
        <p:spPr>
          <a:xfrm>
            <a:off x="3707904" y="4653136"/>
            <a:ext cx="519503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err="1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Anda</a:t>
            </a:r>
            <a:r>
              <a:rPr lang="en-US" sz="32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dirty="0" err="1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telah</a:t>
            </a:r>
            <a:r>
              <a:rPr lang="en-US" sz="32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dirty="0" err="1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menemukan</a:t>
            </a:r>
            <a:r>
              <a:rPr lang="en-US" sz="32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en-US" sz="3200" b="1" dirty="0" err="1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sebuah</a:t>
            </a:r>
            <a:r>
              <a:rPr lang="en-US" sz="32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dirty="0" err="1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topik</a:t>
            </a:r>
            <a:r>
              <a:rPr lang="en-US" sz="32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dirty="0" err="1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penelitian</a:t>
            </a:r>
            <a:r>
              <a:rPr lang="en-US" sz="32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 pitchFamily="2" charset="2"/>
              </a:rPr>
              <a:t></a:t>
            </a:r>
            <a:endParaRPr lang="en-US" sz="3200" b="1" cap="none" spc="0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tock Illustration - thank you text &#10;on white background. &#10;fotosearch - search &#10;clipart, illustration &#10;posters, drawings &#10;and vector eps &#10;graphics images"/>
          <p:cNvPicPr>
            <a:picLocks noChangeAspect="1" noChangeArrowheads="1"/>
          </p:cNvPicPr>
          <p:nvPr/>
        </p:nvPicPr>
        <p:blipFill rotWithShape="1">
          <a:blip r:embed="rId2" cstate="print"/>
          <a:srcRect b="12971"/>
          <a:stretch/>
        </p:blipFill>
        <p:spPr bwMode="auto">
          <a:xfrm>
            <a:off x="2051720" y="2492896"/>
            <a:ext cx="5150137" cy="2945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Silahkan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petakan</a:t>
            </a:r>
            <a:r>
              <a:rPr lang="en-US" dirty="0"/>
              <a:t>,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judul</a:t>
            </a:r>
            <a:r>
              <a:rPr lang="en-US" dirty="0"/>
              <a:t> yang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ajukan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RIP/Roadmap yang </a:t>
            </a:r>
            <a:r>
              <a:rPr lang="en-US" dirty="0" err="1"/>
              <a:t>mana</a:t>
            </a:r>
            <a:r>
              <a:rPr lang="en-US" dirty="0"/>
              <a:t>??</a:t>
            </a:r>
            <a:r>
              <a:rPr lang="id-ID" dirty="0"/>
              <a:t> Lalu ajukan menggunakan google form</a:t>
            </a:r>
            <a:endParaRPr lang="en-US" dirty="0"/>
          </a:p>
          <a:p>
            <a:pPr algn="just"/>
            <a:r>
              <a:rPr lang="en-US" dirty="0" err="1"/>
              <a:t>Cari</a:t>
            </a:r>
            <a:r>
              <a:rPr lang="en-US" dirty="0"/>
              <a:t> 1 </a:t>
            </a:r>
            <a:r>
              <a:rPr lang="en-US" dirty="0" err="1"/>
              <a:t>artikel</a:t>
            </a:r>
            <a:r>
              <a:rPr lang="en-US" dirty="0"/>
              <a:t>/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di </a:t>
            </a:r>
            <a:r>
              <a:rPr lang="en-US" dirty="0" err="1"/>
              <a:t>perpustakaan</a:t>
            </a:r>
            <a:r>
              <a:rPr lang="en-US" dirty="0"/>
              <a:t>, </a:t>
            </a:r>
            <a:r>
              <a:rPr lang="en-US" dirty="0" err="1"/>
              <a:t>kritisi</a:t>
            </a:r>
            <a:r>
              <a:rPr lang="en-US" dirty="0"/>
              <a:t> BAB I </a:t>
            </a:r>
            <a:r>
              <a:rPr lang="en-US" dirty="0" err="1"/>
              <a:t>nya</a:t>
            </a:r>
            <a:r>
              <a:rPr lang="en-US" dirty="0"/>
              <a:t> (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subbab</a:t>
            </a:r>
            <a:r>
              <a:rPr lang="en-US" dirty="0"/>
              <a:t>),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. </a:t>
            </a:r>
            <a:r>
              <a:rPr lang="en-US" dirty="0" err="1"/>
              <a:t>Kumpulkan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599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015287" cy="914400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Banyak</a:t>
            </a:r>
            <a:r>
              <a:rPr lang="en-GB" dirty="0"/>
              <a:t> orang </a:t>
            </a:r>
            <a:br>
              <a:rPr lang="en-GB" dirty="0"/>
            </a:br>
            <a:r>
              <a:rPr lang="en-GB" dirty="0"/>
              <a:t>MEMBINGUNGKAN di </a:t>
            </a:r>
            <a:r>
              <a:rPr lang="en-GB" dirty="0" err="1"/>
              <a:t>dunia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421188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Orang </a:t>
            </a:r>
            <a:r>
              <a:rPr lang="en-GB" sz="2400" dirty="0" err="1"/>
              <a:t>membingungkan</a:t>
            </a:r>
            <a:r>
              <a:rPr lang="en-GB" sz="2400" dirty="0"/>
              <a:t> </a:t>
            </a:r>
            <a:r>
              <a:rPr lang="en-GB" sz="2400" dirty="0" err="1"/>
              <a:t>golongan</a:t>
            </a:r>
            <a:r>
              <a:rPr lang="en-GB" sz="2400" dirty="0"/>
              <a:t> </a:t>
            </a:r>
            <a:r>
              <a:rPr lang="en-GB" sz="2400" dirty="0" err="1"/>
              <a:t>kedua</a:t>
            </a:r>
            <a:r>
              <a:rPr lang="en-GB" sz="24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	</a:t>
            </a: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1066800" y="3048000"/>
            <a:ext cx="1981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V="1">
            <a:off x="3048000" y="2284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3657600" y="2286000"/>
            <a:ext cx="1588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4343400" y="2286000"/>
            <a:ext cx="1588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4343400" y="3048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419600" y="35814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609600" y="35814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4343400" y="4191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609600" y="4191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V="1">
            <a:off x="3048000" y="4189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V="1">
            <a:off x="4343400" y="4189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3657600" y="4267200"/>
            <a:ext cx="1588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9" name="Oval 15"/>
          <p:cNvSpPr>
            <a:spLocks noChangeArrowheads="1"/>
          </p:cNvSpPr>
          <p:nvPr/>
        </p:nvSpPr>
        <p:spPr bwMode="auto">
          <a:xfrm>
            <a:off x="4114800" y="2362200"/>
            <a:ext cx="76200" cy="3048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>
            <a:off x="2971800" y="2895600"/>
            <a:ext cx="228600" cy="228600"/>
          </a:xfrm>
          <a:prstGeom prst="ellipse">
            <a:avLst/>
          </a:prstGeom>
          <a:solidFill>
            <a:srgbClr val="FF3300"/>
          </a:solidFill>
          <a:ln w="936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Oval 17"/>
          <p:cNvSpPr>
            <a:spLocks noChangeArrowheads="1"/>
          </p:cNvSpPr>
          <p:nvPr/>
        </p:nvSpPr>
        <p:spPr bwMode="auto">
          <a:xfrm>
            <a:off x="4191000" y="2895600"/>
            <a:ext cx="228600" cy="228600"/>
          </a:xfrm>
          <a:prstGeom prst="ellipse">
            <a:avLst/>
          </a:prstGeom>
          <a:solidFill>
            <a:srgbClr val="FF3300"/>
          </a:solidFill>
          <a:ln w="936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4114800" y="2743200"/>
            <a:ext cx="1588" cy="4572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>
            <a:off x="4114800" y="3200400"/>
            <a:ext cx="609600" cy="1588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Freeform 20"/>
          <p:cNvSpPr>
            <a:spLocks noChangeArrowheads="1"/>
          </p:cNvSpPr>
          <p:nvPr/>
        </p:nvSpPr>
        <p:spPr bwMode="auto">
          <a:xfrm>
            <a:off x="4089400" y="3222625"/>
            <a:ext cx="703263" cy="1204913"/>
          </a:xfrm>
          <a:custGeom>
            <a:avLst/>
            <a:gdLst>
              <a:gd name="T0" fmla="*/ 405 w 443"/>
              <a:gd name="T1" fmla="*/ 0 h 759"/>
              <a:gd name="T2" fmla="*/ 441 w 443"/>
              <a:gd name="T3" fmla="*/ 45 h 759"/>
              <a:gd name="T4" fmla="*/ 432 w 443"/>
              <a:gd name="T5" fmla="*/ 466 h 759"/>
              <a:gd name="T6" fmla="*/ 350 w 443"/>
              <a:gd name="T7" fmla="*/ 503 h 759"/>
              <a:gd name="T8" fmla="*/ 94 w 443"/>
              <a:gd name="T9" fmla="*/ 512 h 759"/>
              <a:gd name="T10" fmla="*/ 39 w 443"/>
              <a:gd name="T11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3" h="759">
                <a:moveTo>
                  <a:pt x="405" y="0"/>
                </a:moveTo>
                <a:cubicBezTo>
                  <a:pt x="426" y="14"/>
                  <a:pt x="441" y="16"/>
                  <a:pt x="441" y="45"/>
                </a:cubicBezTo>
                <a:cubicBezTo>
                  <a:pt x="441" y="185"/>
                  <a:pt x="443" y="326"/>
                  <a:pt x="432" y="466"/>
                </a:cubicBezTo>
                <a:cubicBezTo>
                  <a:pt x="431" y="480"/>
                  <a:pt x="361" y="502"/>
                  <a:pt x="350" y="503"/>
                </a:cubicBezTo>
                <a:cubicBezTo>
                  <a:pt x="265" y="509"/>
                  <a:pt x="179" y="509"/>
                  <a:pt x="94" y="512"/>
                </a:cubicBezTo>
                <a:cubicBezTo>
                  <a:pt x="0" y="542"/>
                  <a:pt x="39" y="694"/>
                  <a:pt x="39" y="759"/>
                </a:cubicBezTo>
              </a:path>
            </a:pathLst>
          </a:custGeom>
          <a:noFill/>
          <a:ln w="936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Oval 21"/>
          <p:cNvSpPr>
            <a:spLocks noChangeArrowheads="1"/>
          </p:cNvSpPr>
          <p:nvPr/>
        </p:nvSpPr>
        <p:spPr bwMode="auto">
          <a:xfrm>
            <a:off x="4114800" y="4495800"/>
            <a:ext cx="76200" cy="3048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771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015287" cy="914400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Banyak</a:t>
            </a:r>
            <a:r>
              <a:rPr lang="en-GB" dirty="0"/>
              <a:t> orang </a:t>
            </a:r>
            <a:br>
              <a:rPr lang="en-GB" dirty="0"/>
            </a:br>
            <a:r>
              <a:rPr lang="en-GB" dirty="0"/>
              <a:t>MEMBINGUNGKAN di </a:t>
            </a:r>
            <a:r>
              <a:rPr lang="en-GB" dirty="0" err="1"/>
              <a:t>dunia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421188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Orang </a:t>
            </a:r>
            <a:r>
              <a:rPr lang="en-GB" sz="2400" dirty="0" err="1"/>
              <a:t>membingungkan</a:t>
            </a:r>
            <a:r>
              <a:rPr lang="en-GB" sz="2400" dirty="0"/>
              <a:t> </a:t>
            </a:r>
            <a:r>
              <a:rPr lang="en-GB" sz="2400" dirty="0" err="1"/>
              <a:t>golongan</a:t>
            </a:r>
            <a:r>
              <a:rPr lang="en-GB" sz="2400" dirty="0"/>
              <a:t> </a:t>
            </a:r>
            <a:r>
              <a:rPr lang="en-GB" sz="2400" dirty="0" err="1"/>
              <a:t>kedua</a:t>
            </a:r>
            <a:r>
              <a:rPr lang="en-GB" sz="24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	</a:t>
            </a:r>
            <a:r>
              <a:rPr lang="en-GB" sz="2000" dirty="0" err="1"/>
              <a:t>Mempunyai</a:t>
            </a:r>
            <a:r>
              <a:rPr lang="en-GB" sz="2000" dirty="0"/>
              <a:t> </a:t>
            </a:r>
            <a:r>
              <a:rPr lang="en-GB" sz="2000" dirty="0" err="1"/>
              <a:t>perilaku</a:t>
            </a:r>
            <a:r>
              <a:rPr lang="en-GB" sz="2000" dirty="0"/>
              <a:t> </a:t>
            </a:r>
            <a:r>
              <a:rPr lang="en-GB" sz="2000" dirty="0" err="1"/>
              <a:t>seperti</a:t>
            </a:r>
            <a:r>
              <a:rPr lang="en-GB" sz="2000" dirty="0"/>
              <a:t> </a:t>
            </a:r>
            <a:r>
              <a:rPr lang="en-GB" sz="2000" dirty="0" err="1"/>
              <a:t>koruptor</a:t>
            </a:r>
            <a:r>
              <a:rPr lang="en-GB" sz="2000" dirty="0"/>
              <a:t>, </a:t>
            </a:r>
            <a:r>
              <a:rPr lang="en-GB" sz="2000" dirty="0" err="1"/>
              <a:t>mencari</a:t>
            </a:r>
            <a:r>
              <a:rPr lang="en-GB" sz="2000" dirty="0"/>
              <a:t> </a:t>
            </a:r>
            <a:r>
              <a:rPr lang="en-GB" sz="2000" dirty="0" err="1"/>
              <a:t>keuntungan</a:t>
            </a:r>
            <a:r>
              <a:rPr lang="en-GB" sz="2000" dirty="0"/>
              <a:t> </a:t>
            </a:r>
            <a:r>
              <a:rPr lang="en-GB" sz="2000" dirty="0" err="1"/>
              <a:t>pribadi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mengakali</a:t>
            </a:r>
            <a:r>
              <a:rPr lang="en-GB" sz="2000" dirty="0"/>
              <a:t> </a:t>
            </a:r>
            <a:r>
              <a:rPr lang="en-GB" sz="2000" dirty="0" err="1"/>
              <a:t>peraturan</a:t>
            </a:r>
            <a:endParaRPr lang="en-GB" sz="2000" dirty="0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1066800" y="3048000"/>
            <a:ext cx="1981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3048000" y="2284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3657600" y="2286000"/>
            <a:ext cx="1588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4343400" y="2286000"/>
            <a:ext cx="1588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4343400" y="3048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419600" y="35814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609600" y="35814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4343400" y="4191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609600" y="4191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flipV="1">
            <a:off x="3048000" y="4189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V="1">
            <a:off x="4343400" y="4189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3657600" y="4267200"/>
            <a:ext cx="1588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4114800" y="2362200"/>
            <a:ext cx="76200" cy="3048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Oval 16"/>
          <p:cNvSpPr>
            <a:spLocks noChangeArrowheads="1"/>
          </p:cNvSpPr>
          <p:nvPr/>
        </p:nvSpPr>
        <p:spPr bwMode="auto">
          <a:xfrm>
            <a:off x="2971800" y="2895600"/>
            <a:ext cx="228600" cy="228600"/>
          </a:xfrm>
          <a:prstGeom prst="ellipse">
            <a:avLst/>
          </a:prstGeom>
          <a:solidFill>
            <a:srgbClr val="FF3300"/>
          </a:solidFill>
          <a:ln w="936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Oval 17"/>
          <p:cNvSpPr>
            <a:spLocks noChangeArrowheads="1"/>
          </p:cNvSpPr>
          <p:nvPr/>
        </p:nvSpPr>
        <p:spPr bwMode="auto">
          <a:xfrm>
            <a:off x="4191000" y="2895600"/>
            <a:ext cx="228600" cy="228600"/>
          </a:xfrm>
          <a:prstGeom prst="ellipse">
            <a:avLst/>
          </a:prstGeom>
          <a:solidFill>
            <a:srgbClr val="FF3300"/>
          </a:solidFill>
          <a:ln w="936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4114800" y="2743200"/>
            <a:ext cx="1588" cy="4572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4114800" y="3200400"/>
            <a:ext cx="609600" cy="1588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Freeform 20"/>
          <p:cNvSpPr>
            <a:spLocks noChangeArrowheads="1"/>
          </p:cNvSpPr>
          <p:nvPr/>
        </p:nvSpPr>
        <p:spPr bwMode="auto">
          <a:xfrm>
            <a:off x="4089400" y="3222625"/>
            <a:ext cx="703263" cy="1204913"/>
          </a:xfrm>
          <a:custGeom>
            <a:avLst/>
            <a:gdLst>
              <a:gd name="T0" fmla="*/ 405 w 443"/>
              <a:gd name="T1" fmla="*/ 0 h 759"/>
              <a:gd name="T2" fmla="*/ 441 w 443"/>
              <a:gd name="T3" fmla="*/ 45 h 759"/>
              <a:gd name="T4" fmla="*/ 432 w 443"/>
              <a:gd name="T5" fmla="*/ 466 h 759"/>
              <a:gd name="T6" fmla="*/ 350 w 443"/>
              <a:gd name="T7" fmla="*/ 503 h 759"/>
              <a:gd name="T8" fmla="*/ 94 w 443"/>
              <a:gd name="T9" fmla="*/ 512 h 759"/>
              <a:gd name="T10" fmla="*/ 39 w 443"/>
              <a:gd name="T11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3" h="759">
                <a:moveTo>
                  <a:pt x="405" y="0"/>
                </a:moveTo>
                <a:cubicBezTo>
                  <a:pt x="426" y="14"/>
                  <a:pt x="441" y="16"/>
                  <a:pt x="441" y="45"/>
                </a:cubicBezTo>
                <a:cubicBezTo>
                  <a:pt x="441" y="185"/>
                  <a:pt x="443" y="326"/>
                  <a:pt x="432" y="466"/>
                </a:cubicBezTo>
                <a:cubicBezTo>
                  <a:pt x="431" y="480"/>
                  <a:pt x="361" y="502"/>
                  <a:pt x="350" y="503"/>
                </a:cubicBezTo>
                <a:cubicBezTo>
                  <a:pt x="265" y="509"/>
                  <a:pt x="179" y="509"/>
                  <a:pt x="94" y="512"/>
                </a:cubicBezTo>
                <a:cubicBezTo>
                  <a:pt x="0" y="542"/>
                  <a:pt x="39" y="694"/>
                  <a:pt x="39" y="759"/>
                </a:cubicBezTo>
              </a:path>
            </a:pathLst>
          </a:custGeom>
          <a:noFill/>
          <a:ln w="936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4114800" y="4495800"/>
            <a:ext cx="76200" cy="3048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682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015287" cy="914400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Banyak</a:t>
            </a:r>
            <a:r>
              <a:rPr lang="en-GB" dirty="0"/>
              <a:t> orang </a:t>
            </a:r>
            <a:br>
              <a:rPr lang="en-GB" dirty="0"/>
            </a:br>
            <a:r>
              <a:rPr lang="en-GB" dirty="0"/>
              <a:t>MEMBINGUNGKAN di </a:t>
            </a:r>
            <a:r>
              <a:rPr lang="en-GB" dirty="0" err="1"/>
              <a:t>dunia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421188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Orang </a:t>
            </a:r>
            <a:r>
              <a:rPr lang="en-GB" sz="2400" dirty="0" err="1"/>
              <a:t>membingungkan</a:t>
            </a:r>
            <a:r>
              <a:rPr lang="en-GB" sz="2400" dirty="0"/>
              <a:t> </a:t>
            </a:r>
            <a:r>
              <a:rPr lang="en-GB" sz="2400" dirty="0" err="1"/>
              <a:t>golongan</a:t>
            </a:r>
            <a:r>
              <a:rPr lang="en-GB" sz="2400" dirty="0"/>
              <a:t> </a:t>
            </a:r>
            <a:r>
              <a:rPr lang="en-GB" sz="2400" dirty="0" err="1"/>
              <a:t>ketiga</a:t>
            </a:r>
            <a:r>
              <a:rPr lang="en-GB" sz="24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	</a:t>
            </a: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1066800" y="3048000"/>
            <a:ext cx="1981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V="1">
            <a:off x="3048000" y="2284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657600" y="2286000"/>
            <a:ext cx="1588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4343400" y="2286000"/>
            <a:ext cx="1588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343400" y="3048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4419600" y="35814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609600" y="35814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3048000" y="4191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609600" y="4191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3733800" y="2209800"/>
            <a:ext cx="76200" cy="3048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4572000" y="41910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1752600" y="3124200"/>
            <a:ext cx="381000" cy="762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Freeform 15"/>
          <p:cNvSpPr>
            <a:spLocks noChangeArrowheads="1"/>
          </p:cNvSpPr>
          <p:nvPr/>
        </p:nvSpPr>
        <p:spPr bwMode="auto">
          <a:xfrm>
            <a:off x="2192338" y="2627313"/>
            <a:ext cx="1609725" cy="569912"/>
          </a:xfrm>
          <a:custGeom>
            <a:avLst/>
            <a:gdLst>
              <a:gd name="T0" fmla="*/ 1014 w 1014"/>
              <a:gd name="T1" fmla="*/ 0 h 359"/>
              <a:gd name="T2" fmla="*/ 960 w 1014"/>
              <a:gd name="T3" fmla="*/ 110 h 359"/>
              <a:gd name="T4" fmla="*/ 923 w 1014"/>
              <a:gd name="T5" fmla="*/ 155 h 359"/>
              <a:gd name="T6" fmla="*/ 886 w 1014"/>
              <a:gd name="T7" fmla="*/ 192 h 359"/>
              <a:gd name="T8" fmla="*/ 822 w 1014"/>
              <a:gd name="T9" fmla="*/ 256 h 359"/>
              <a:gd name="T10" fmla="*/ 429 w 1014"/>
              <a:gd name="T11" fmla="*/ 329 h 359"/>
              <a:gd name="T12" fmla="*/ 320 w 1014"/>
              <a:gd name="T13" fmla="*/ 356 h 359"/>
              <a:gd name="T14" fmla="*/ 201 w 1014"/>
              <a:gd name="T15" fmla="*/ 347 h 359"/>
              <a:gd name="T16" fmla="*/ 0 w 1014"/>
              <a:gd name="T17" fmla="*/ 338 h 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4" h="359">
                <a:moveTo>
                  <a:pt x="1014" y="0"/>
                </a:moveTo>
                <a:cubicBezTo>
                  <a:pt x="997" y="53"/>
                  <a:pt x="996" y="73"/>
                  <a:pt x="960" y="110"/>
                </a:cubicBezTo>
                <a:cubicBezTo>
                  <a:pt x="933" y="183"/>
                  <a:pt x="973" y="91"/>
                  <a:pt x="923" y="155"/>
                </a:cubicBezTo>
                <a:cubicBezTo>
                  <a:pt x="888" y="200"/>
                  <a:pt x="946" y="173"/>
                  <a:pt x="886" y="192"/>
                </a:cubicBezTo>
                <a:cubicBezTo>
                  <a:pt x="866" y="222"/>
                  <a:pt x="852" y="236"/>
                  <a:pt x="822" y="256"/>
                </a:cubicBezTo>
                <a:cubicBezTo>
                  <a:pt x="753" y="359"/>
                  <a:pt x="479" y="327"/>
                  <a:pt x="429" y="329"/>
                </a:cubicBezTo>
                <a:cubicBezTo>
                  <a:pt x="393" y="341"/>
                  <a:pt x="356" y="344"/>
                  <a:pt x="320" y="356"/>
                </a:cubicBezTo>
                <a:cubicBezTo>
                  <a:pt x="280" y="353"/>
                  <a:pt x="241" y="349"/>
                  <a:pt x="201" y="347"/>
                </a:cubicBezTo>
                <a:cubicBezTo>
                  <a:pt x="134" y="343"/>
                  <a:pt x="0" y="338"/>
                  <a:pt x="0" y="338"/>
                </a:cubicBezTo>
              </a:path>
            </a:pathLst>
          </a:custGeom>
          <a:noFill/>
          <a:ln w="936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907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015287" cy="914400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Banyak</a:t>
            </a:r>
            <a:r>
              <a:rPr lang="en-GB" dirty="0"/>
              <a:t> orang </a:t>
            </a:r>
            <a:br>
              <a:rPr lang="en-GB" dirty="0"/>
            </a:br>
            <a:r>
              <a:rPr lang="en-GB" dirty="0"/>
              <a:t>MEMBINGUNGKAN di </a:t>
            </a:r>
            <a:r>
              <a:rPr lang="en-GB" dirty="0" err="1"/>
              <a:t>dunia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421188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Orang </a:t>
            </a:r>
            <a:r>
              <a:rPr lang="en-GB" sz="2400" dirty="0" err="1"/>
              <a:t>membingungkan</a:t>
            </a:r>
            <a:r>
              <a:rPr lang="en-GB" sz="2400" dirty="0"/>
              <a:t> </a:t>
            </a:r>
            <a:r>
              <a:rPr lang="en-GB" sz="2400" dirty="0" err="1"/>
              <a:t>golongan</a:t>
            </a:r>
            <a:r>
              <a:rPr lang="en-GB" sz="2400" dirty="0"/>
              <a:t> </a:t>
            </a:r>
            <a:r>
              <a:rPr lang="en-GB" sz="2400" dirty="0" err="1"/>
              <a:t>ketiga</a:t>
            </a:r>
            <a:r>
              <a:rPr lang="en-GB" sz="24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	</a:t>
            </a:r>
            <a:r>
              <a:rPr lang="en-GB" sz="2000" dirty="0" err="1"/>
              <a:t>Mempunyai</a:t>
            </a:r>
            <a:r>
              <a:rPr lang="en-GB" sz="2000" dirty="0"/>
              <a:t> </a:t>
            </a:r>
            <a:r>
              <a:rPr lang="en-GB" sz="2000" dirty="0" err="1"/>
              <a:t>perilaku</a:t>
            </a:r>
            <a:r>
              <a:rPr lang="en-GB" sz="2000" dirty="0"/>
              <a:t> </a:t>
            </a:r>
            <a:r>
              <a:rPr lang="en-GB" sz="2000" dirty="0" err="1"/>
              <a:t>seperti</a:t>
            </a:r>
            <a:r>
              <a:rPr lang="en-GB" sz="2000" dirty="0"/>
              <a:t> </a:t>
            </a:r>
            <a:r>
              <a:rPr lang="en-GB" sz="2000" dirty="0" err="1"/>
              <a:t>perampok</a:t>
            </a:r>
            <a:r>
              <a:rPr lang="en-GB" sz="2000" dirty="0"/>
              <a:t>: </a:t>
            </a:r>
            <a:r>
              <a:rPr lang="en-GB" sz="2000" dirty="0" err="1"/>
              <a:t>mengambil</a:t>
            </a:r>
            <a:r>
              <a:rPr lang="en-GB" sz="2000" dirty="0"/>
              <a:t> </a:t>
            </a:r>
            <a:r>
              <a:rPr lang="en-GB" sz="2000" dirty="0" err="1"/>
              <a:t>hak</a:t>
            </a:r>
            <a:r>
              <a:rPr lang="en-GB" sz="2000" dirty="0"/>
              <a:t> orang lain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cara</a:t>
            </a:r>
            <a:r>
              <a:rPr lang="en-GB" sz="2000" dirty="0"/>
              <a:t> </a:t>
            </a:r>
            <a:r>
              <a:rPr lang="en-GB" sz="2000" dirty="0" err="1"/>
              <a:t>membahayakan</a:t>
            </a:r>
            <a:r>
              <a:rPr lang="en-GB" sz="2000" dirty="0"/>
              <a:t> </a:t>
            </a:r>
            <a:r>
              <a:rPr lang="en-GB" sz="2000" dirty="0" err="1"/>
              <a:t>diri</a:t>
            </a:r>
            <a:r>
              <a:rPr lang="en-GB" sz="2000" dirty="0"/>
              <a:t> </a:t>
            </a:r>
            <a:r>
              <a:rPr lang="en-GB" sz="2000" dirty="0" err="1"/>
              <a:t>sendiri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orang lain</a:t>
            </a: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1066800" y="3048000"/>
            <a:ext cx="1981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V="1">
            <a:off x="3048000" y="2284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3657600" y="2286000"/>
            <a:ext cx="1588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4343400" y="2286000"/>
            <a:ext cx="1588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4343400" y="3048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4419600" y="35814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609600" y="35814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3048000" y="4191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609600" y="4191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3733800" y="2209800"/>
            <a:ext cx="76200" cy="3048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4572000" y="41910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Oval 14"/>
          <p:cNvSpPr>
            <a:spLocks noChangeArrowheads="1"/>
          </p:cNvSpPr>
          <p:nvPr/>
        </p:nvSpPr>
        <p:spPr bwMode="auto">
          <a:xfrm>
            <a:off x="1752600" y="3124200"/>
            <a:ext cx="381000" cy="762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Freeform 15"/>
          <p:cNvSpPr>
            <a:spLocks noChangeArrowheads="1"/>
          </p:cNvSpPr>
          <p:nvPr/>
        </p:nvSpPr>
        <p:spPr bwMode="auto">
          <a:xfrm>
            <a:off x="2192338" y="2627313"/>
            <a:ext cx="1609725" cy="569912"/>
          </a:xfrm>
          <a:custGeom>
            <a:avLst/>
            <a:gdLst>
              <a:gd name="T0" fmla="*/ 1014 w 1014"/>
              <a:gd name="T1" fmla="*/ 0 h 359"/>
              <a:gd name="T2" fmla="*/ 960 w 1014"/>
              <a:gd name="T3" fmla="*/ 110 h 359"/>
              <a:gd name="T4" fmla="*/ 923 w 1014"/>
              <a:gd name="T5" fmla="*/ 155 h 359"/>
              <a:gd name="T6" fmla="*/ 886 w 1014"/>
              <a:gd name="T7" fmla="*/ 192 h 359"/>
              <a:gd name="T8" fmla="*/ 822 w 1014"/>
              <a:gd name="T9" fmla="*/ 256 h 359"/>
              <a:gd name="T10" fmla="*/ 429 w 1014"/>
              <a:gd name="T11" fmla="*/ 329 h 359"/>
              <a:gd name="T12" fmla="*/ 320 w 1014"/>
              <a:gd name="T13" fmla="*/ 356 h 359"/>
              <a:gd name="T14" fmla="*/ 201 w 1014"/>
              <a:gd name="T15" fmla="*/ 347 h 359"/>
              <a:gd name="T16" fmla="*/ 0 w 1014"/>
              <a:gd name="T17" fmla="*/ 338 h 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4" h="359">
                <a:moveTo>
                  <a:pt x="1014" y="0"/>
                </a:moveTo>
                <a:cubicBezTo>
                  <a:pt x="997" y="53"/>
                  <a:pt x="996" y="73"/>
                  <a:pt x="960" y="110"/>
                </a:cubicBezTo>
                <a:cubicBezTo>
                  <a:pt x="933" y="183"/>
                  <a:pt x="973" y="91"/>
                  <a:pt x="923" y="155"/>
                </a:cubicBezTo>
                <a:cubicBezTo>
                  <a:pt x="888" y="200"/>
                  <a:pt x="946" y="173"/>
                  <a:pt x="886" y="192"/>
                </a:cubicBezTo>
                <a:cubicBezTo>
                  <a:pt x="866" y="222"/>
                  <a:pt x="852" y="236"/>
                  <a:pt x="822" y="256"/>
                </a:cubicBezTo>
                <a:cubicBezTo>
                  <a:pt x="753" y="359"/>
                  <a:pt x="479" y="327"/>
                  <a:pt x="429" y="329"/>
                </a:cubicBezTo>
                <a:cubicBezTo>
                  <a:pt x="393" y="341"/>
                  <a:pt x="356" y="344"/>
                  <a:pt x="320" y="356"/>
                </a:cubicBezTo>
                <a:cubicBezTo>
                  <a:pt x="280" y="353"/>
                  <a:pt x="241" y="349"/>
                  <a:pt x="201" y="347"/>
                </a:cubicBezTo>
                <a:cubicBezTo>
                  <a:pt x="134" y="343"/>
                  <a:pt x="0" y="338"/>
                  <a:pt x="0" y="338"/>
                </a:cubicBezTo>
              </a:path>
            </a:pathLst>
          </a:custGeom>
          <a:noFill/>
          <a:ln w="936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5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Siklus Empiris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833804" y="1624004"/>
            <a:ext cx="207170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242984" y="3571876"/>
            <a:ext cx="271464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GENERALISASI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71538" y="1685914"/>
            <a:ext cx="1643074" cy="50006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TEORITIS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48052" y="5615004"/>
            <a:ext cx="264320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OBSERVASI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72198" y="3571876"/>
            <a:ext cx="200026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HIPOTESIS</a:t>
            </a:r>
          </a:p>
        </p:txBody>
      </p:sp>
      <p:cxnSp>
        <p:nvCxnSpPr>
          <p:cNvPr id="11" name="Straight Connector 10"/>
          <p:cNvCxnSpPr>
            <a:stCxn id="5" idx="3"/>
            <a:endCxn id="9" idx="1"/>
          </p:cNvCxnSpPr>
          <p:nvPr/>
        </p:nvCxnSpPr>
        <p:spPr>
          <a:xfrm>
            <a:off x="3957628" y="3893347"/>
            <a:ext cx="211457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2"/>
            <a:endCxn id="8" idx="0"/>
          </p:cNvCxnSpPr>
          <p:nvPr/>
        </p:nvCxnSpPr>
        <p:spPr>
          <a:xfrm rot="5400000">
            <a:off x="3195626" y="3940975"/>
            <a:ext cx="334805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8001024" y="1976428"/>
            <a:ext cx="1142976" cy="4000528"/>
          </a:xfrm>
          <a:prstGeom prst="downArrow">
            <a:avLst>
              <a:gd name="adj1" fmla="val 50000"/>
              <a:gd name="adj2" fmla="val 83333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Logika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Deduktif</a:t>
            </a:r>
            <a:endParaRPr kumimoji="0" lang="id-ID" sz="6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0" y="2043104"/>
            <a:ext cx="1119128" cy="3857652"/>
          </a:xfrm>
          <a:prstGeom prst="upArrow">
            <a:avLst>
              <a:gd name="adj1" fmla="val 50000"/>
              <a:gd name="adj2" fmla="val 83500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Logika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Induktif</a:t>
            </a:r>
            <a:endParaRPr kumimoji="0" lang="id-ID" sz="6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Curved Connector 28"/>
          <p:cNvCxnSpPr>
            <a:stCxn id="4" idx="3"/>
            <a:endCxn id="8" idx="3"/>
          </p:cNvCxnSpPr>
          <p:nvPr/>
        </p:nvCxnSpPr>
        <p:spPr>
          <a:xfrm>
            <a:off x="5905506" y="1945475"/>
            <a:ext cx="285752" cy="3991000"/>
          </a:xfrm>
          <a:prstGeom prst="curvedConnector3">
            <a:avLst>
              <a:gd name="adj1" fmla="val 70666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stCxn id="8" idx="1"/>
            <a:endCxn id="4" idx="1"/>
          </p:cNvCxnSpPr>
          <p:nvPr/>
        </p:nvCxnSpPr>
        <p:spPr>
          <a:xfrm rot="10800000" flipH="1">
            <a:off x="3548052" y="1945475"/>
            <a:ext cx="285752" cy="3991000"/>
          </a:xfrm>
          <a:prstGeom prst="curvedConnector3">
            <a:avLst>
              <a:gd name="adj1" fmla="val -59332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1071538" y="5615004"/>
            <a:ext cx="1643074" cy="50006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EMPIRIS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5400000" flipH="1" flipV="1">
            <a:off x="1379516" y="2878928"/>
            <a:ext cx="1385102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>
            <a:off x="1428728" y="4900624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5357818" y="2543170"/>
            <a:ext cx="1500198" cy="78581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</a:t>
            </a:r>
            <a:r>
              <a:rPr lang="id-ID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,2</a:t>
            </a:r>
          </a:p>
        </p:txBody>
      </p:sp>
      <p:sp>
        <p:nvSpPr>
          <p:cNvPr id="48" name="Oval 47"/>
          <p:cNvSpPr/>
          <p:nvPr/>
        </p:nvSpPr>
        <p:spPr>
          <a:xfrm>
            <a:off x="2786050" y="4471996"/>
            <a:ext cx="1500198" cy="78581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id-ID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Oval 48"/>
          <p:cNvSpPr/>
          <p:nvPr/>
        </p:nvSpPr>
        <p:spPr>
          <a:xfrm>
            <a:off x="5357818" y="4471996"/>
            <a:ext cx="1500198" cy="78581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id-ID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Oval 49"/>
          <p:cNvSpPr/>
          <p:nvPr/>
        </p:nvSpPr>
        <p:spPr>
          <a:xfrm>
            <a:off x="2714612" y="2471732"/>
            <a:ext cx="1500198" cy="78581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5,6</a:t>
            </a:r>
            <a:endParaRPr lang="id-ID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285852" y="6429396"/>
            <a:ext cx="66437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002060"/>
                </a:solidFill>
              </a:rPr>
              <a:t>Sumber</a:t>
            </a:r>
            <a:r>
              <a:rPr lang="en-US" sz="2000" b="1" dirty="0">
                <a:solidFill>
                  <a:srgbClr val="002060"/>
                </a:solidFill>
              </a:rPr>
              <a:t> : </a:t>
            </a:r>
            <a:r>
              <a:rPr lang="id-ID" sz="2000" b="1" dirty="0">
                <a:solidFill>
                  <a:srgbClr val="002060"/>
                </a:solidFill>
              </a:rPr>
              <a:t>Modifikasi dari Walter Wallace</a:t>
            </a:r>
            <a:r>
              <a:rPr lang="en-US" sz="2000" b="1" dirty="0">
                <a:solidFill>
                  <a:srgbClr val="002060"/>
                </a:solidFill>
              </a:rPr>
              <a:t> (1971)</a:t>
            </a:r>
            <a:endParaRPr lang="id-ID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Sistematika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Bab</a:t>
            </a:r>
            <a:r>
              <a:rPr lang="en-US" dirty="0"/>
              <a:t>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1775191"/>
            <a:ext cx="5122912" cy="4625609"/>
          </a:xfrm>
        </p:spPr>
        <p:txBody>
          <a:bodyPr>
            <a:normAutofit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err="1"/>
              <a:t>Pembatasan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  <a:p>
            <a:pPr marL="1191006" lvl="2" indent="-514350"/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en-US" dirty="0"/>
          </a:p>
          <a:p>
            <a:pPr marL="1191006" lvl="2" indent="-514350"/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Khusus</a:t>
            </a: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err="1"/>
              <a:t>Keaslian</a:t>
            </a:r>
            <a:r>
              <a:rPr lang="en-US" dirty="0"/>
              <a:t>/</a:t>
            </a:r>
            <a:r>
              <a:rPr lang="en-US" dirty="0" err="1"/>
              <a:t>keterbaruan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</p:txBody>
      </p:sp>
      <p:pic>
        <p:nvPicPr>
          <p:cNvPr id="16386" name="Picture 2" descr="http://cdn2.fotosearch.com/bthumb/CSP/CSP381/k38125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645024"/>
            <a:ext cx="2949722" cy="144016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755576" y="2492896"/>
            <a:ext cx="216024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BAB </a:t>
            </a:r>
          </a:p>
          <a:p>
            <a:pPr algn="ctr"/>
            <a:r>
              <a:rPr lang="en-US" sz="6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d-ID" dirty="0"/>
              <a:t>Latar Belakang Penelitian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421188"/>
          </a:xfrm>
          <a:ln/>
        </p:spPr>
        <p:txBody>
          <a:bodyPr/>
          <a:lstStyle/>
          <a:p>
            <a:pPr algn="just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Kalau</a:t>
            </a:r>
            <a:r>
              <a:rPr lang="en-GB" dirty="0"/>
              <a:t> </a:t>
            </a:r>
            <a:r>
              <a:rPr lang="en-GB" dirty="0" err="1"/>
              <a:t>Anda</a:t>
            </a:r>
            <a:r>
              <a:rPr lang="en-GB" dirty="0"/>
              <a:t> </a:t>
            </a:r>
            <a:r>
              <a:rPr lang="en-GB" dirty="0" err="1"/>
              <a:t>ingin</a:t>
            </a:r>
            <a:r>
              <a:rPr lang="en-GB" dirty="0"/>
              <a:t> </a:t>
            </a:r>
            <a:r>
              <a:rPr lang="en-GB" dirty="0" err="1"/>
              <a:t>tamasya</a:t>
            </a:r>
            <a:r>
              <a:rPr lang="en-GB" dirty="0"/>
              <a:t>, </a:t>
            </a:r>
            <a:r>
              <a:rPr lang="en-GB" dirty="0" err="1"/>
              <a:t>tentu</a:t>
            </a:r>
            <a:r>
              <a:rPr lang="en-GB" dirty="0"/>
              <a:t> </a:t>
            </a:r>
            <a:r>
              <a:rPr lang="en-GB" dirty="0" err="1"/>
              <a:t>pertama</a:t>
            </a:r>
            <a:r>
              <a:rPr lang="en-GB" dirty="0"/>
              <a:t> kali yang </a:t>
            </a:r>
            <a:r>
              <a:rPr lang="en-GB" dirty="0" err="1"/>
              <a:t>dipikirkan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mau</a:t>
            </a:r>
            <a:r>
              <a:rPr lang="en-GB" dirty="0"/>
              <a:t> </a:t>
            </a:r>
            <a:r>
              <a:rPr lang="en-GB" dirty="0" err="1"/>
              <a:t>kemana</a:t>
            </a:r>
            <a:r>
              <a:rPr lang="en-GB" dirty="0"/>
              <a:t> </a:t>
            </a:r>
            <a:r>
              <a:rPr lang="en-GB" dirty="0" err="1"/>
              <a:t>Anda</a:t>
            </a:r>
            <a:r>
              <a:rPr lang="en-GB" dirty="0"/>
              <a:t> </a:t>
            </a:r>
            <a:r>
              <a:rPr lang="en-GB" dirty="0" err="1"/>
              <a:t>berwisata</a:t>
            </a:r>
            <a:r>
              <a:rPr lang="en-GB" dirty="0"/>
              <a:t>?</a:t>
            </a:r>
          </a:p>
          <a:p>
            <a:pPr algn="just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Merumuskan</a:t>
            </a:r>
            <a:r>
              <a:rPr lang="en-GB" dirty="0"/>
              <a:t> </a:t>
            </a:r>
            <a:r>
              <a:rPr lang="en-GB" dirty="0" err="1"/>
              <a:t>masalah</a:t>
            </a:r>
            <a:r>
              <a:rPr lang="en-GB" dirty="0"/>
              <a:t> </a:t>
            </a:r>
            <a:r>
              <a:rPr lang="en-GB" dirty="0" err="1"/>
              <a:t>penelitian</a:t>
            </a:r>
            <a:r>
              <a:rPr lang="en-GB" dirty="0"/>
              <a:t> </a:t>
            </a:r>
            <a:r>
              <a:rPr lang="en-GB" dirty="0" err="1"/>
              <a:t>sama</a:t>
            </a:r>
            <a:r>
              <a:rPr lang="en-GB" dirty="0"/>
              <a:t> </a:t>
            </a:r>
            <a:r>
              <a:rPr lang="en-GB" dirty="0" err="1"/>
              <a:t>pentingnya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menentukan</a:t>
            </a:r>
            <a:r>
              <a:rPr lang="en-GB" dirty="0"/>
              <a:t> </a:t>
            </a:r>
            <a:r>
              <a:rPr lang="en-GB" dirty="0" err="1"/>
              <a:t>tujuan</a:t>
            </a:r>
            <a:r>
              <a:rPr lang="en-GB" dirty="0"/>
              <a:t> </a:t>
            </a:r>
            <a:r>
              <a:rPr lang="en-GB" dirty="0" err="1"/>
              <a:t>wisata</a:t>
            </a:r>
            <a:r>
              <a:rPr lang="en-GB" dirty="0"/>
              <a:t> </a:t>
            </a:r>
            <a:r>
              <a:rPr lang="en-GB" dirty="0" err="1"/>
              <a:t>sebelum</a:t>
            </a:r>
            <a:r>
              <a:rPr lang="en-GB" dirty="0"/>
              <a:t> </a:t>
            </a:r>
            <a:r>
              <a:rPr lang="en-GB" dirty="0" err="1"/>
              <a:t>berangkat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rumah</a:t>
            </a:r>
            <a:endParaRPr lang="en-GB" dirty="0"/>
          </a:p>
          <a:p>
            <a:pPr algn="just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Bila</a:t>
            </a:r>
            <a:r>
              <a:rPr lang="en-GB" dirty="0"/>
              <a:t> </a:t>
            </a:r>
            <a:r>
              <a:rPr lang="en-GB" dirty="0" err="1"/>
              <a:t>masalah</a:t>
            </a:r>
            <a:r>
              <a:rPr lang="en-GB" dirty="0"/>
              <a:t> </a:t>
            </a:r>
            <a:r>
              <a:rPr lang="en-GB" dirty="0" err="1"/>
              <a:t>penelitian</a:t>
            </a:r>
            <a:r>
              <a:rPr lang="en-GB" dirty="0"/>
              <a:t> </a:t>
            </a:r>
            <a:r>
              <a:rPr lang="en-GB" dirty="0" err="1"/>
              <a:t>jelas</a:t>
            </a:r>
            <a:r>
              <a:rPr lang="en-GB" dirty="0"/>
              <a:t>, </a:t>
            </a:r>
            <a:r>
              <a:rPr lang="en-GB" dirty="0" err="1"/>
              <a:t>maka</a:t>
            </a:r>
            <a:r>
              <a:rPr lang="en-GB" dirty="0"/>
              <a:t> </a:t>
            </a:r>
            <a:r>
              <a:rPr lang="en-GB" dirty="0" err="1"/>
              <a:t>rencana</a:t>
            </a:r>
            <a:r>
              <a:rPr lang="en-GB" dirty="0"/>
              <a:t> </a:t>
            </a:r>
            <a:r>
              <a:rPr lang="en-GB" dirty="0" err="1"/>
              <a:t>penelitian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jelas</a:t>
            </a:r>
            <a:r>
              <a:rPr lang="en-GB" dirty="0"/>
              <a:t> pula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ekonomis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53360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704</Words>
  <Application>Microsoft Office PowerPoint</Application>
  <PresentationFormat>On-screen Show (4:3)</PresentationFormat>
  <Paragraphs>205</Paragraphs>
  <Slides>28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Office Theme</vt:lpstr>
      <vt:lpstr>BAB I PENDAHULUAN</vt:lpstr>
      <vt:lpstr>Banyak orang  MEMBINGUNGKAN di dunia</vt:lpstr>
      <vt:lpstr>Banyak orang  MEMBINGUNGKAN di dunia</vt:lpstr>
      <vt:lpstr>Banyak orang  MEMBINGUNGKAN di dunia</vt:lpstr>
      <vt:lpstr>Banyak orang  MEMBINGUNGKAN di dunia</vt:lpstr>
      <vt:lpstr>Banyak orang  MEMBINGUNGKAN di dunia</vt:lpstr>
      <vt:lpstr>Siklus Empiris</vt:lpstr>
      <vt:lpstr>Sistematika Penulisan Bab I</vt:lpstr>
      <vt:lpstr>Latar Belakang Penelitian</vt:lpstr>
      <vt:lpstr>Latar Belakang Penelitian</vt:lpstr>
      <vt:lpstr>Identifikasi Masalah</vt:lpstr>
      <vt:lpstr>Penggolongan Identifikasi Masalah</vt:lpstr>
      <vt:lpstr>Pembatasan Masalah</vt:lpstr>
      <vt:lpstr>Pembatasan Masalah</vt:lpstr>
      <vt:lpstr>FINER (Hulley dan Cummings) </vt:lpstr>
      <vt:lpstr>Feasible </vt:lpstr>
      <vt:lpstr>Interesting </vt:lpstr>
      <vt:lpstr>Novel </vt:lpstr>
      <vt:lpstr>Ethical</vt:lpstr>
      <vt:lpstr>Relevant </vt:lpstr>
      <vt:lpstr>Perumusan Masalah</vt:lpstr>
      <vt:lpstr>Tujuan Umum</vt:lpstr>
      <vt:lpstr>Tujuan Khusus</vt:lpstr>
      <vt:lpstr>Manfaat Penelitian</vt:lpstr>
      <vt:lpstr>Keaslian/Keterbaruan Penelitian</vt:lpstr>
      <vt:lpstr>Ada Pertanyaan ?</vt:lpstr>
      <vt:lpstr>PowerPoint Presentation</vt:lpstr>
      <vt:lpstr>Tugas Minggu Ini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RUMUSAN MASALAH</dc:title>
  <dc:creator>Novi</dc:creator>
  <cp:lastModifiedBy>Asus</cp:lastModifiedBy>
  <cp:revision>98</cp:revision>
  <dcterms:created xsi:type="dcterms:W3CDTF">2012-02-29T10:16:12Z</dcterms:created>
  <dcterms:modified xsi:type="dcterms:W3CDTF">2019-11-03T22:17:22Z</dcterms:modified>
</cp:coreProperties>
</file>