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1" r:id="rId5"/>
    <p:sldId id="262" r:id="rId6"/>
    <p:sldId id="265" r:id="rId7"/>
    <p:sldId id="263" r:id="rId8"/>
    <p:sldId id="264" r:id="rId9"/>
    <p:sldId id="273" r:id="rId10"/>
    <p:sldId id="266" r:id="rId11"/>
    <p:sldId id="279" r:id="rId12"/>
    <p:sldId id="271" r:id="rId13"/>
    <p:sldId id="274" r:id="rId14"/>
    <p:sldId id="275" r:id="rId15"/>
    <p:sldId id="276" r:id="rId16"/>
    <p:sldId id="277" r:id="rId17"/>
    <p:sldId id="278" r:id="rId18"/>
    <p:sldId id="280" r:id="rId19"/>
    <p:sldId id="28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19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E2B97-4E8D-4278-81EE-8D703F9818C1}" type="datetimeFigureOut">
              <a:rPr lang="en-US" smtClean="0"/>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A148E-2E0F-4679-9DF8-66B178BB4915}" type="slidenum">
              <a:rPr lang="en-US" smtClean="0"/>
              <a:t>‹#›</a:t>
            </a:fld>
            <a:endParaRPr lang="en-US"/>
          </a:p>
        </p:txBody>
      </p:sp>
    </p:spTree>
    <p:extLst>
      <p:ext uri="{BB962C8B-B14F-4D97-AF65-F5344CB8AC3E}">
        <p14:creationId xmlns:p14="http://schemas.microsoft.com/office/powerpoint/2010/main" val="92830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F1E4F277-7F18-416B-9C08-B99CD92F9D45}" type="slidenum">
              <a:rPr lang="id-ID" smtClean="0"/>
              <a:pPr>
                <a:defRPr/>
              </a:pPr>
              <a:t>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D64D8-31C7-4D72-85CD-80CE2A78754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127935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D64D8-31C7-4D72-85CD-80CE2A78754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116694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D64D8-31C7-4D72-85CD-80CE2A78754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330246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D64D8-31C7-4D72-85CD-80CE2A78754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426592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D64D8-31C7-4D72-85CD-80CE2A78754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114216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D64D8-31C7-4D72-85CD-80CE2A78754D}"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417493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D64D8-31C7-4D72-85CD-80CE2A78754D}"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209948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D64D8-31C7-4D72-85CD-80CE2A78754D}"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136809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D64D8-31C7-4D72-85CD-80CE2A78754D}"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340757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D64D8-31C7-4D72-85CD-80CE2A78754D}"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208019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D64D8-31C7-4D72-85CD-80CE2A78754D}"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5FD27-D3E2-4D9A-A938-F7BCB67A9FD1}" type="slidenum">
              <a:rPr lang="en-US" smtClean="0"/>
              <a:t>‹#›</a:t>
            </a:fld>
            <a:endParaRPr lang="en-US"/>
          </a:p>
        </p:txBody>
      </p:sp>
    </p:spTree>
    <p:extLst>
      <p:ext uri="{BB962C8B-B14F-4D97-AF65-F5344CB8AC3E}">
        <p14:creationId xmlns:p14="http://schemas.microsoft.com/office/powerpoint/2010/main" val="407290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D64D8-31C7-4D72-85CD-80CE2A78754D}" type="datetimeFigureOut">
              <a:rPr lang="en-US" smtClean="0"/>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5FD27-D3E2-4D9A-A938-F7BCB67A9FD1}" type="slidenum">
              <a:rPr lang="en-US" smtClean="0"/>
              <a:t>‹#›</a:t>
            </a:fld>
            <a:endParaRPr lang="en-US"/>
          </a:p>
        </p:txBody>
      </p:sp>
    </p:spTree>
    <p:extLst>
      <p:ext uri="{BB962C8B-B14F-4D97-AF65-F5344CB8AC3E}">
        <p14:creationId xmlns:p14="http://schemas.microsoft.com/office/powerpoint/2010/main" val="134843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124200" y="1828800"/>
            <a:ext cx="60198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200" b="1" dirty="0" smtClean="0">
                <a:solidFill>
                  <a:schemeClr val="bg1"/>
                </a:solidFill>
              </a:rPr>
              <a:t>MAKANAN DALAM KONTEKS BUDAYA </a:t>
            </a:r>
            <a:endParaRPr lang="id-ID" sz="2000" b="1" dirty="0" smtClean="0">
              <a:solidFill>
                <a:schemeClr val="bg1"/>
              </a:solidFill>
            </a:endParaRPr>
          </a:p>
          <a:p>
            <a:pPr algn="ctr" eaLnBrk="1" hangingPunct="1"/>
            <a:r>
              <a:rPr lang="id-ID" sz="2400" b="1" dirty="0" smtClean="0">
                <a:solidFill>
                  <a:schemeClr val="bg1"/>
                </a:solidFill>
              </a:rPr>
              <a:t>Sosiologi Antropologi </a:t>
            </a:r>
            <a:r>
              <a:rPr lang="id-ID" sz="2400" b="1" dirty="0" smtClean="0">
                <a:solidFill>
                  <a:schemeClr val="bg1"/>
                </a:solidFill>
              </a:rPr>
              <a:t>Gizi </a:t>
            </a:r>
            <a:r>
              <a:rPr lang="id-ID" sz="2400" b="1" dirty="0" smtClean="0">
                <a:solidFill>
                  <a:schemeClr val="bg1"/>
                </a:solidFill>
              </a:rPr>
              <a:t>(NUT </a:t>
            </a:r>
            <a:r>
              <a:rPr lang="id-ID" sz="2400" b="1" dirty="0" smtClean="0">
                <a:solidFill>
                  <a:schemeClr val="bg1"/>
                </a:solidFill>
              </a:rPr>
              <a:t>152</a:t>
            </a:r>
            <a:r>
              <a:rPr lang="id-ID" sz="2400" b="1" dirty="0" smtClean="0">
                <a:solidFill>
                  <a:schemeClr val="bg1"/>
                </a:solidFill>
              </a:rPr>
              <a:t>)-</a:t>
            </a:r>
          </a:p>
          <a:p>
            <a:pPr algn="ctr" eaLnBrk="1" hangingPunct="1"/>
            <a:r>
              <a:rPr lang="id-ID" sz="2400" b="1" dirty="0" smtClean="0">
                <a:solidFill>
                  <a:schemeClr val="bg1"/>
                </a:solidFill>
              </a:rPr>
              <a:t>Pertemuan 6</a:t>
            </a:r>
            <a:r>
              <a:rPr lang="id-ID" sz="3600" b="1" dirty="0" smtClean="0">
                <a:solidFill>
                  <a:schemeClr val="bg1"/>
                </a:solidFill>
              </a:rPr>
              <a:t> </a:t>
            </a:r>
            <a:endParaRPr lang="en-US" sz="3600" b="1" dirty="0" smtClean="0">
              <a:solidFill>
                <a:schemeClr val="bg1"/>
              </a:solidFill>
            </a:endParaRPr>
          </a:p>
        </p:txBody>
      </p:sp>
      <p:sp>
        <p:nvSpPr>
          <p:cNvPr id="2052" name="TextBox 1"/>
          <p:cNvSpPr txBox="1">
            <a:spLocks noChangeArrowheads="1"/>
          </p:cNvSpPr>
          <p:nvPr/>
        </p:nvSpPr>
        <p:spPr bwMode="auto">
          <a:xfrm>
            <a:off x="3124200" y="3814108"/>
            <a:ext cx="617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dirty="0">
                <a:solidFill>
                  <a:schemeClr val="bg1"/>
                </a:solidFill>
              </a:rPr>
              <a:t>Vitria Melani, </a:t>
            </a:r>
            <a:r>
              <a:rPr lang="id-ID" sz="2400" dirty="0" smtClean="0">
                <a:solidFill>
                  <a:schemeClr val="bg1"/>
                </a:solidFill>
              </a:rPr>
              <a:t>S. Si., M</a:t>
            </a:r>
            <a:r>
              <a:rPr lang="id-ID" sz="2400" dirty="0">
                <a:solidFill>
                  <a:schemeClr val="bg1"/>
                </a:solidFill>
              </a:rPr>
              <a:t>. </a:t>
            </a:r>
            <a:r>
              <a:rPr lang="id-ID" sz="2400" dirty="0" smtClean="0">
                <a:solidFill>
                  <a:schemeClr val="bg1"/>
                </a:solidFill>
              </a:rPr>
              <a:t>Si</a:t>
            </a:r>
          </a:p>
          <a:p>
            <a:pPr algn="ctr" eaLnBrk="1" hangingPunct="1"/>
            <a:r>
              <a:rPr lang="id-ID" sz="2400" dirty="0" smtClean="0">
                <a:solidFill>
                  <a:schemeClr val="bg1"/>
                </a:solidFill>
              </a:rPr>
              <a:t>Lintang Purwara Dewanti, S. Gz. M. Gizi</a:t>
            </a:r>
          </a:p>
          <a:p>
            <a:pPr algn="ctr" eaLnBrk="1" hangingPunct="1"/>
            <a:r>
              <a:rPr lang="id-ID" sz="2400" dirty="0" smtClean="0">
                <a:solidFill>
                  <a:schemeClr val="bg1"/>
                </a:solidFill>
              </a:rPr>
              <a:t>Rachmanida Nuzrina, S. Gz., M. Gizi </a:t>
            </a:r>
            <a:endParaRPr lang="id-ID" sz="1400" dirty="0" smtClean="0">
              <a:solidFill>
                <a:schemeClr val="bg1"/>
              </a:solidFill>
            </a:endParaRPr>
          </a:p>
        </p:txBody>
      </p:sp>
      <p:sp>
        <p:nvSpPr>
          <p:cNvPr id="5" name="TextBox 1"/>
          <p:cNvSpPr txBox="1">
            <a:spLocks noChangeArrowheads="1"/>
          </p:cNvSpPr>
          <p:nvPr/>
        </p:nvSpPr>
        <p:spPr bwMode="auto">
          <a:xfrm>
            <a:off x="3810000" y="6027003"/>
            <a:ext cx="510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id-ID" sz="2400" dirty="0" smtClean="0">
                <a:solidFill>
                  <a:schemeClr val="bg1"/>
                </a:solidFill>
              </a:rPr>
              <a:t>Program </a:t>
            </a:r>
            <a:r>
              <a:rPr lang="id-ID" sz="2400" dirty="0" smtClean="0">
                <a:solidFill>
                  <a:schemeClr val="bg1"/>
                </a:solidFill>
              </a:rPr>
              <a:t>Studi Gizi</a:t>
            </a:r>
          </a:p>
          <a:p>
            <a:pPr algn="r" eaLnBrk="1" hangingPunct="1"/>
            <a:r>
              <a:rPr lang="id-ID" sz="2400" dirty="0" smtClean="0">
                <a:solidFill>
                  <a:schemeClr val="bg1"/>
                </a:solidFill>
              </a:rPr>
              <a:t>Fakultas Ilmu-Ilmu Kesehatan</a:t>
            </a:r>
          </a:p>
        </p:txBody>
      </p:sp>
    </p:spTree>
    <p:extLst>
      <p:ext uri="{BB962C8B-B14F-4D97-AF65-F5344CB8AC3E}">
        <p14:creationId xmlns:p14="http://schemas.microsoft.com/office/powerpoint/2010/main" val="9931519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lstStyle/>
          <a:p>
            <a:r>
              <a:rPr lang="en-US" dirty="0" err="1"/>
              <a:t>Kebudayaan</a:t>
            </a:r>
            <a:r>
              <a:rPr lang="en-US" dirty="0"/>
              <a:t> </a:t>
            </a:r>
            <a:r>
              <a:rPr lang="en-US" dirty="0" err="1"/>
              <a:t>Menentukan</a:t>
            </a:r>
            <a:r>
              <a:rPr lang="en-US" dirty="0"/>
              <a:t> </a:t>
            </a:r>
            <a:r>
              <a:rPr lang="en-US" dirty="0" err="1"/>
              <a:t>Makanan</a:t>
            </a:r>
            <a:endParaRPr lang="en-US" dirty="0"/>
          </a:p>
        </p:txBody>
      </p:sp>
      <p:sp>
        <p:nvSpPr>
          <p:cNvPr id="6" name="Content Placeholder 5"/>
          <p:cNvSpPr>
            <a:spLocks noGrp="1"/>
          </p:cNvSpPr>
          <p:nvPr>
            <p:ph idx="1"/>
          </p:nvPr>
        </p:nvSpPr>
        <p:spPr>
          <a:xfrm>
            <a:off x="457200" y="1981200"/>
            <a:ext cx="8229600" cy="4144963"/>
          </a:xfrm>
        </p:spPr>
        <p:txBody>
          <a:bodyPr/>
          <a:lstStyle/>
          <a:p>
            <a:r>
              <a:rPr lang="en-US" dirty="0" err="1" smtClean="0"/>
              <a:t>Bukan</a:t>
            </a:r>
            <a:r>
              <a:rPr lang="en-US" dirty="0" smtClean="0"/>
              <a:t> </a:t>
            </a:r>
            <a:r>
              <a:rPr lang="en-US" dirty="0" err="1" smtClean="0"/>
              <a:t>hanya</a:t>
            </a:r>
            <a:r>
              <a:rPr lang="en-US" dirty="0" smtClean="0"/>
              <a:t> </a:t>
            </a:r>
            <a:r>
              <a:rPr lang="en-US" dirty="0" err="1" smtClean="0"/>
              <a:t>makanan</a:t>
            </a:r>
            <a:r>
              <a:rPr lang="en-US" dirty="0" smtClean="0"/>
              <a:t> yang </a:t>
            </a:r>
            <a:r>
              <a:rPr lang="en-US" dirty="0" err="1" smtClean="0"/>
              <a:t>dibatasi</a:t>
            </a:r>
            <a:r>
              <a:rPr lang="en-US" dirty="0" smtClean="0"/>
              <a:t> </a:t>
            </a:r>
            <a:r>
              <a:rPr lang="en-US" dirty="0" err="1" smtClean="0"/>
              <a:t>secara</a:t>
            </a:r>
            <a:r>
              <a:rPr lang="en-US" dirty="0" smtClean="0"/>
              <a:t> </a:t>
            </a:r>
            <a:r>
              <a:rPr lang="en-US" dirty="0" err="1" smtClean="0"/>
              <a:t>budaya</a:t>
            </a:r>
            <a:r>
              <a:rPr lang="en-US" dirty="0" smtClean="0"/>
              <a:t>, </a:t>
            </a:r>
            <a:r>
              <a:rPr lang="en-US" dirty="0" err="1" smtClean="0"/>
              <a:t>tapi</a:t>
            </a:r>
            <a:r>
              <a:rPr lang="en-US" dirty="0" smtClean="0"/>
              <a:t> </a:t>
            </a:r>
            <a:r>
              <a:rPr lang="en-US" dirty="0" err="1" smtClean="0"/>
              <a:t>juga</a:t>
            </a:r>
            <a:r>
              <a:rPr lang="en-US" dirty="0" smtClean="0"/>
              <a:t>:</a:t>
            </a:r>
          </a:p>
          <a:p>
            <a:pPr lvl="1"/>
            <a:r>
              <a:rPr lang="en-US" dirty="0" err="1" smtClean="0"/>
              <a:t>Waktu</a:t>
            </a:r>
            <a:r>
              <a:rPr lang="en-US" dirty="0" smtClean="0"/>
              <a:t> </a:t>
            </a:r>
            <a:r>
              <a:rPr lang="en-US" dirty="0" err="1" smtClean="0"/>
              <a:t>dimakannya</a:t>
            </a:r>
            <a:endParaRPr lang="en-US" dirty="0" smtClean="0"/>
          </a:p>
          <a:p>
            <a:pPr lvl="1"/>
            <a:r>
              <a:rPr lang="en-US" dirty="0" err="1" smtClean="0"/>
              <a:t>Terdiri</a:t>
            </a:r>
            <a:r>
              <a:rPr lang="en-US" dirty="0" smtClean="0"/>
              <a:t> </a:t>
            </a:r>
            <a:r>
              <a:rPr lang="en-US" dirty="0" err="1" smtClean="0"/>
              <a:t>dari</a:t>
            </a:r>
            <a:r>
              <a:rPr lang="en-US" dirty="0" smtClean="0"/>
              <a:t> </a:t>
            </a:r>
            <a:r>
              <a:rPr lang="en-US" dirty="0" err="1" smtClean="0"/>
              <a:t>apa</a:t>
            </a:r>
            <a:r>
              <a:rPr lang="en-US" dirty="0" smtClean="0"/>
              <a:t> </a:t>
            </a:r>
            <a:r>
              <a:rPr lang="en-US" dirty="0" err="1" smtClean="0"/>
              <a:t>saja</a:t>
            </a:r>
            <a:endParaRPr lang="en-US" dirty="0" smtClean="0"/>
          </a:p>
          <a:p>
            <a:pPr lvl="1"/>
            <a:r>
              <a:rPr lang="en-US" dirty="0" err="1" smtClean="0"/>
              <a:t>Etika</a:t>
            </a:r>
            <a:r>
              <a:rPr lang="en-US" dirty="0" smtClean="0"/>
              <a:t> </a:t>
            </a:r>
            <a:r>
              <a:rPr lang="en-US" dirty="0" err="1" smtClean="0"/>
              <a:t>makan</a:t>
            </a:r>
            <a:endParaRPr lang="en-US" dirty="0" smtClean="0"/>
          </a:p>
          <a:p>
            <a:endParaRPr lang="id-ID" dirty="0" smtClean="0"/>
          </a:p>
          <a:p>
            <a:endParaRPr lang="en-US" dirty="0"/>
          </a:p>
        </p:txBody>
      </p:sp>
    </p:spTree>
    <p:extLst>
      <p:ext uri="{BB962C8B-B14F-4D97-AF65-F5344CB8AC3E}">
        <p14:creationId xmlns:p14="http://schemas.microsoft.com/office/powerpoint/2010/main" val="509872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71487" y="1265237"/>
            <a:ext cx="8229600" cy="4144963"/>
          </a:xfrm>
        </p:spPr>
        <p:txBody>
          <a:bodyPr>
            <a:noAutofit/>
          </a:bodyPr>
          <a:lstStyle/>
          <a:p>
            <a:pPr algn="just"/>
            <a:r>
              <a:rPr lang="id-ID" sz="2400" dirty="0"/>
              <a:t>Peradaban dan budaya makan bagi berbagai golongan etnik di dunia merupakan warisan tingkah laku jaman ke jaman. </a:t>
            </a:r>
            <a:endParaRPr lang="id-ID" sz="2400" dirty="0" smtClean="0"/>
          </a:p>
          <a:p>
            <a:pPr algn="just"/>
            <a:r>
              <a:rPr lang="id-ID" sz="2400" dirty="0" smtClean="0"/>
              <a:t>Bagi </a:t>
            </a:r>
            <a:r>
              <a:rPr lang="id-ID" sz="2400" dirty="0"/>
              <a:t>mereka, cara yang terbaik untuk menikmati hidangan makanan ialah dengan menggunakan cara yang dipraktekan oleh kelompok etnik masing-masing. </a:t>
            </a:r>
            <a:endParaRPr lang="id-ID" sz="2400" dirty="0" smtClean="0"/>
          </a:p>
          <a:p>
            <a:pPr algn="just"/>
            <a:r>
              <a:rPr lang="id-ID" sz="2400" dirty="0" smtClean="0"/>
              <a:t>Budaya </a:t>
            </a:r>
            <a:r>
              <a:rPr lang="id-ID" sz="2400" dirty="0"/>
              <a:t>makan dengan menggunakan tangan biasanya diamalkan oleh masyarakat di Timur Tengah, India dan beberapa negara di Asia Tenggara. </a:t>
            </a:r>
            <a:endParaRPr lang="id-ID" sz="2400" dirty="0" smtClean="0"/>
          </a:p>
          <a:p>
            <a:pPr algn="just"/>
            <a:r>
              <a:rPr lang="id-ID" sz="2400" dirty="0" smtClean="0"/>
              <a:t>Lazimnya</a:t>
            </a:r>
            <a:r>
              <a:rPr lang="id-ID" sz="2400" dirty="0"/>
              <a:t>, tangan dibasuh sebelum dan seusai makan. Tangan lebih bersih jika dibandingkan dengan sendok ataupun garpu yang dibasuh oleh seseorang yang kemungkinan tidak dapat dipastikan kebersihannya.</a:t>
            </a:r>
            <a:endParaRPr lang="en-US" sz="2400" dirty="0"/>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2548511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normAutofit/>
          </a:bodyPr>
          <a:lstStyle/>
          <a:p>
            <a:r>
              <a:rPr lang="en-US" dirty="0" err="1" smtClean="0"/>
              <a:t>Peranan</a:t>
            </a:r>
            <a:r>
              <a:rPr lang="en-US" dirty="0" smtClean="0"/>
              <a:t> </a:t>
            </a:r>
            <a:r>
              <a:rPr lang="en-US" dirty="0" err="1" smtClean="0"/>
              <a:t>simbolik</a:t>
            </a:r>
            <a:r>
              <a:rPr lang="en-US" dirty="0" smtClean="0"/>
              <a:t> </a:t>
            </a:r>
            <a:r>
              <a:rPr lang="en-US" dirty="0" err="1" smtClean="0"/>
              <a:t>dari</a:t>
            </a:r>
            <a:r>
              <a:rPr lang="en-US" dirty="0" smtClean="0"/>
              <a:t> </a:t>
            </a:r>
            <a:r>
              <a:rPr lang="en-US" dirty="0" err="1" smtClean="0"/>
              <a:t>makanan</a:t>
            </a:r>
            <a:endParaRPr lang="en-US" dirty="0"/>
          </a:p>
        </p:txBody>
      </p:sp>
      <p:sp>
        <p:nvSpPr>
          <p:cNvPr id="6" name="Content Placeholder 5"/>
          <p:cNvSpPr>
            <a:spLocks noGrp="1"/>
          </p:cNvSpPr>
          <p:nvPr>
            <p:ph idx="1"/>
          </p:nvPr>
        </p:nvSpPr>
        <p:spPr>
          <a:xfrm>
            <a:off x="457200" y="1981200"/>
            <a:ext cx="8229600" cy="4144963"/>
          </a:xfrm>
        </p:spPr>
        <p:txBody>
          <a:bodyPr>
            <a:normAutofit/>
          </a:bodyPr>
          <a:lstStyle/>
          <a:p>
            <a:r>
              <a:rPr lang="en-US" dirty="0" err="1" smtClean="0"/>
              <a:t>Makanan</a:t>
            </a:r>
            <a:r>
              <a:rPr lang="en-US" dirty="0" smtClean="0"/>
              <a:t> </a:t>
            </a:r>
            <a:r>
              <a:rPr lang="en-US" dirty="0" err="1" smtClean="0"/>
              <a:t>sebagai</a:t>
            </a:r>
            <a:r>
              <a:rPr lang="en-US" dirty="0" smtClean="0"/>
              <a:t> </a:t>
            </a:r>
            <a:r>
              <a:rPr lang="en-US" dirty="0" err="1" smtClean="0"/>
              <a:t>ungkapan</a:t>
            </a:r>
            <a:r>
              <a:rPr lang="en-US" dirty="0" smtClean="0"/>
              <a:t> </a:t>
            </a:r>
            <a:r>
              <a:rPr lang="en-US" dirty="0" err="1" smtClean="0"/>
              <a:t>ikatan</a:t>
            </a:r>
            <a:r>
              <a:rPr lang="en-US" dirty="0" smtClean="0"/>
              <a:t> </a:t>
            </a:r>
            <a:r>
              <a:rPr lang="en-US" dirty="0" err="1" smtClean="0"/>
              <a:t>sosial</a:t>
            </a:r>
            <a:endParaRPr lang="en-US" dirty="0" smtClean="0"/>
          </a:p>
          <a:p>
            <a:r>
              <a:rPr lang="en-US" dirty="0" err="1" smtClean="0"/>
              <a:t>Makanan</a:t>
            </a:r>
            <a:r>
              <a:rPr lang="en-US" dirty="0" smtClean="0"/>
              <a:t> </a:t>
            </a:r>
            <a:r>
              <a:rPr lang="en-US" dirty="0" err="1" smtClean="0"/>
              <a:t>sebagai</a:t>
            </a:r>
            <a:r>
              <a:rPr lang="en-US" dirty="0" smtClean="0"/>
              <a:t> </a:t>
            </a:r>
            <a:r>
              <a:rPr lang="en-US" dirty="0" err="1" smtClean="0"/>
              <a:t>ungkapan</a:t>
            </a:r>
            <a:r>
              <a:rPr lang="en-US" dirty="0" smtClean="0"/>
              <a:t> </a:t>
            </a:r>
            <a:r>
              <a:rPr lang="en-US" dirty="0" err="1" smtClean="0"/>
              <a:t>dari</a:t>
            </a:r>
            <a:r>
              <a:rPr lang="en-US" dirty="0" smtClean="0"/>
              <a:t> </a:t>
            </a:r>
            <a:r>
              <a:rPr lang="en-US" dirty="0" err="1" smtClean="0"/>
              <a:t>kesetiakawanan</a:t>
            </a:r>
            <a:r>
              <a:rPr lang="en-US" dirty="0" smtClean="0"/>
              <a:t> </a:t>
            </a:r>
            <a:r>
              <a:rPr lang="en-US" dirty="0" err="1" smtClean="0"/>
              <a:t>kelompok</a:t>
            </a:r>
            <a:endParaRPr lang="en-US" dirty="0" smtClean="0"/>
          </a:p>
          <a:p>
            <a:r>
              <a:rPr lang="en-US" dirty="0" err="1" smtClean="0"/>
              <a:t>Makanan</a:t>
            </a:r>
            <a:r>
              <a:rPr lang="en-US" dirty="0" smtClean="0"/>
              <a:t> </a:t>
            </a:r>
            <a:r>
              <a:rPr lang="en-US" dirty="0" err="1" smtClean="0"/>
              <a:t>sebagai</a:t>
            </a:r>
            <a:r>
              <a:rPr lang="en-US" dirty="0" smtClean="0"/>
              <a:t> </a:t>
            </a:r>
            <a:r>
              <a:rPr lang="en-US" dirty="0" err="1" smtClean="0"/>
              <a:t>ungkapan</a:t>
            </a:r>
            <a:r>
              <a:rPr lang="en-US" dirty="0" smtClean="0"/>
              <a:t> stress</a:t>
            </a:r>
          </a:p>
          <a:p>
            <a:r>
              <a:rPr lang="en-US" dirty="0" err="1" smtClean="0"/>
              <a:t>Makanan</a:t>
            </a:r>
            <a:r>
              <a:rPr lang="en-US" dirty="0" smtClean="0"/>
              <a:t> </a:t>
            </a:r>
            <a:r>
              <a:rPr lang="en-US" dirty="0" err="1" smtClean="0"/>
              <a:t>sebagai</a:t>
            </a:r>
            <a:r>
              <a:rPr lang="en-US" dirty="0" smtClean="0"/>
              <a:t> </a:t>
            </a:r>
            <a:r>
              <a:rPr lang="en-US" dirty="0" err="1" smtClean="0"/>
              <a:t>obat</a:t>
            </a:r>
            <a:endParaRPr lang="en-US" dirty="0" smtClean="0"/>
          </a:p>
          <a:p>
            <a:r>
              <a:rPr lang="en-US" dirty="0" err="1" smtClean="0"/>
              <a:t>Makanan</a:t>
            </a:r>
            <a:r>
              <a:rPr lang="en-US" dirty="0" smtClean="0"/>
              <a:t> </a:t>
            </a:r>
            <a:r>
              <a:rPr lang="en-US" dirty="0" err="1" smtClean="0"/>
              <a:t>untuk</a:t>
            </a:r>
            <a:r>
              <a:rPr lang="en-US" dirty="0" smtClean="0"/>
              <a:t> ritual </a:t>
            </a:r>
            <a:r>
              <a:rPr lang="en-US" dirty="0" err="1" smtClean="0"/>
              <a:t>ibadah</a:t>
            </a:r>
            <a:endParaRPr lang="en-US" dirty="0" smtClean="0"/>
          </a:p>
          <a:p>
            <a:r>
              <a:rPr lang="en-US" dirty="0" err="1" smtClean="0"/>
              <a:t>Makanan</a:t>
            </a:r>
            <a:r>
              <a:rPr lang="en-US" dirty="0" smtClean="0"/>
              <a:t> </a:t>
            </a:r>
            <a:r>
              <a:rPr lang="en-US" dirty="0" err="1" smtClean="0"/>
              <a:t>lambang</a:t>
            </a:r>
            <a:r>
              <a:rPr lang="en-US" dirty="0" smtClean="0"/>
              <a:t> </a:t>
            </a:r>
            <a:r>
              <a:rPr lang="en-US" dirty="0" err="1" smtClean="0"/>
              <a:t>kesejahteraan</a:t>
            </a:r>
            <a:r>
              <a:rPr lang="en-US" dirty="0" smtClean="0"/>
              <a:t> </a:t>
            </a:r>
            <a:r>
              <a:rPr lang="en-US" dirty="0" err="1" smtClean="0"/>
              <a:t>suku</a:t>
            </a:r>
            <a:endParaRPr lang="en-US" dirty="0"/>
          </a:p>
        </p:txBody>
      </p:sp>
    </p:spTree>
    <p:extLst>
      <p:ext uri="{BB962C8B-B14F-4D97-AF65-F5344CB8AC3E}">
        <p14:creationId xmlns:p14="http://schemas.microsoft.com/office/powerpoint/2010/main" val="3591277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normAutofit/>
          </a:bodyPr>
          <a:lstStyle/>
          <a:p>
            <a:r>
              <a:rPr lang="en-US" sz="3600" dirty="0" err="1"/>
              <a:t>Makanan</a:t>
            </a:r>
            <a:r>
              <a:rPr lang="en-US" sz="3600" dirty="0"/>
              <a:t> </a:t>
            </a:r>
            <a:r>
              <a:rPr lang="en-US" sz="3600" dirty="0" err="1"/>
              <a:t>sebagai</a:t>
            </a:r>
            <a:r>
              <a:rPr lang="en-US" sz="3600" dirty="0"/>
              <a:t> </a:t>
            </a:r>
            <a:r>
              <a:rPr lang="en-US" sz="3600" dirty="0" err="1"/>
              <a:t>ungkapan</a:t>
            </a:r>
            <a:r>
              <a:rPr lang="en-US" sz="3600" dirty="0"/>
              <a:t> </a:t>
            </a:r>
            <a:r>
              <a:rPr lang="en-US" sz="3600" dirty="0" err="1"/>
              <a:t>ikatan</a:t>
            </a:r>
            <a:r>
              <a:rPr lang="en-US" sz="3600" dirty="0"/>
              <a:t> </a:t>
            </a:r>
            <a:r>
              <a:rPr lang="en-US" sz="3600" dirty="0" err="1"/>
              <a:t>sosial</a:t>
            </a:r>
            <a:endParaRPr lang="en-US" sz="3600" dirty="0"/>
          </a:p>
        </p:txBody>
      </p:sp>
      <p:sp>
        <p:nvSpPr>
          <p:cNvPr id="6" name="Content Placeholder 5"/>
          <p:cNvSpPr>
            <a:spLocks noGrp="1"/>
          </p:cNvSpPr>
          <p:nvPr>
            <p:ph idx="1"/>
          </p:nvPr>
        </p:nvSpPr>
        <p:spPr>
          <a:xfrm>
            <a:off x="457200" y="1981200"/>
            <a:ext cx="8229600" cy="4144963"/>
          </a:xfrm>
        </p:spPr>
        <p:txBody>
          <a:bodyPr>
            <a:normAutofit fontScale="85000" lnSpcReduction="10000"/>
          </a:bodyPr>
          <a:lstStyle/>
          <a:p>
            <a:pPr algn="just"/>
            <a:r>
              <a:rPr lang="id-ID" dirty="0" smtClean="0"/>
              <a:t>Dalam kehidupan masyarakat, khususnya di Indonesia, </a:t>
            </a:r>
            <a:r>
              <a:rPr lang="id-ID" dirty="0"/>
              <a:t>menawarkan makanan </a:t>
            </a:r>
            <a:r>
              <a:rPr lang="id-ID" dirty="0" smtClean="0"/>
              <a:t>atau minuman </a:t>
            </a:r>
            <a:r>
              <a:rPr lang="id-ID" dirty="0"/>
              <a:t>adalah </a:t>
            </a:r>
            <a:r>
              <a:rPr lang="id-ID" dirty="0" smtClean="0"/>
              <a:t>bentuk kasih </a:t>
            </a:r>
            <a:r>
              <a:rPr lang="id-ID" dirty="0"/>
              <a:t>sayang, perhatian, dan </a:t>
            </a:r>
            <a:r>
              <a:rPr lang="id-ID" dirty="0" smtClean="0"/>
              <a:t>persahabatan</a:t>
            </a:r>
          </a:p>
          <a:p>
            <a:pPr algn="just"/>
            <a:r>
              <a:rPr lang="id-ID" dirty="0" smtClean="0"/>
              <a:t>Menerima </a:t>
            </a:r>
            <a:r>
              <a:rPr lang="id-ID" dirty="0"/>
              <a:t>makanan yang ditawarkan adalah mengakui dan menerima perasaaan yang diungkapkan dan untuk </a:t>
            </a:r>
            <a:r>
              <a:rPr lang="id-ID" dirty="0" smtClean="0"/>
              <a:t>membalasnya. </a:t>
            </a:r>
          </a:p>
          <a:p>
            <a:pPr algn="just"/>
            <a:r>
              <a:rPr lang="id-ID" dirty="0" smtClean="0"/>
              <a:t>Sebagai contoh, jika </a:t>
            </a:r>
            <a:r>
              <a:rPr lang="id-ID" dirty="0"/>
              <a:t>kita ditawarkan makan dan kita menolak adalah penghinaan bagi tuan rumah, makan sesendokpun walaupun sudah kenyang adalah tindakan untuk menghargai tuan rumah</a:t>
            </a:r>
            <a:endParaRPr lang="en-US" dirty="0"/>
          </a:p>
        </p:txBody>
      </p:sp>
    </p:spTree>
    <p:extLst>
      <p:ext uri="{BB962C8B-B14F-4D97-AF65-F5344CB8AC3E}">
        <p14:creationId xmlns:p14="http://schemas.microsoft.com/office/powerpoint/2010/main" val="116884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normAutofit/>
          </a:bodyPr>
          <a:lstStyle/>
          <a:p>
            <a:r>
              <a:rPr lang="en-US" sz="2800" dirty="0" err="1"/>
              <a:t>Makanan</a:t>
            </a:r>
            <a:r>
              <a:rPr lang="en-US" sz="2800" dirty="0"/>
              <a:t> </a:t>
            </a:r>
            <a:r>
              <a:rPr lang="en-US" sz="2800" dirty="0" err="1"/>
              <a:t>sebagai</a:t>
            </a:r>
            <a:r>
              <a:rPr lang="en-US" sz="2800" dirty="0"/>
              <a:t> </a:t>
            </a:r>
            <a:r>
              <a:rPr lang="en-US" sz="2800" dirty="0" err="1"/>
              <a:t>ungkapan</a:t>
            </a:r>
            <a:r>
              <a:rPr lang="en-US" sz="2800" dirty="0"/>
              <a:t> </a:t>
            </a:r>
            <a:r>
              <a:rPr lang="en-US" sz="2800" dirty="0" err="1"/>
              <a:t>dari</a:t>
            </a:r>
            <a:r>
              <a:rPr lang="en-US" sz="2800" dirty="0"/>
              <a:t> </a:t>
            </a:r>
            <a:r>
              <a:rPr lang="en-US" sz="2800" dirty="0" err="1"/>
              <a:t>kesetiakawanan</a:t>
            </a:r>
            <a:r>
              <a:rPr lang="en-US" sz="2800" dirty="0"/>
              <a:t> </a:t>
            </a:r>
            <a:r>
              <a:rPr lang="en-US" sz="2800" dirty="0" err="1"/>
              <a:t>kelompok</a:t>
            </a:r>
            <a:endParaRPr lang="en-US" sz="2800" dirty="0"/>
          </a:p>
        </p:txBody>
      </p:sp>
      <p:sp>
        <p:nvSpPr>
          <p:cNvPr id="6" name="Content Placeholder 5"/>
          <p:cNvSpPr>
            <a:spLocks noGrp="1"/>
          </p:cNvSpPr>
          <p:nvPr>
            <p:ph idx="1"/>
          </p:nvPr>
        </p:nvSpPr>
        <p:spPr>
          <a:xfrm>
            <a:off x="457200" y="1981200"/>
            <a:ext cx="8229600" cy="4144963"/>
          </a:xfrm>
        </p:spPr>
        <p:txBody>
          <a:bodyPr>
            <a:normAutofit/>
          </a:bodyPr>
          <a:lstStyle/>
          <a:p>
            <a:pPr algn="just"/>
            <a:r>
              <a:rPr lang="id-ID" sz="2800" dirty="0"/>
              <a:t>Makanan sering dihargai sebagai </a:t>
            </a:r>
            <a:r>
              <a:rPr lang="id-ID" sz="2800" dirty="0" smtClean="0"/>
              <a:t>lambang </a:t>
            </a:r>
            <a:r>
              <a:rPr lang="id-ID" sz="2800" dirty="0"/>
              <a:t>identitas suatu bangsa atau nasional. Namun tidak semua makanan mempunya nilai </a:t>
            </a:r>
            <a:r>
              <a:rPr lang="id-ID" sz="2800" dirty="0" smtClean="0"/>
              <a:t>lambang </a:t>
            </a:r>
            <a:r>
              <a:rPr lang="id-ID" sz="2800" dirty="0"/>
              <a:t>seperti ini. </a:t>
            </a:r>
            <a:endParaRPr lang="id-ID" sz="2800" dirty="0" smtClean="0"/>
          </a:p>
          <a:p>
            <a:pPr algn="just"/>
            <a:r>
              <a:rPr lang="id-ID" sz="2800" dirty="0" smtClean="0"/>
              <a:t>Makanan </a:t>
            </a:r>
            <a:r>
              <a:rPr lang="id-ID" sz="2800" dirty="0"/>
              <a:t>yang mempunyai dampak yang besar adalah </a:t>
            </a:r>
            <a:r>
              <a:rPr lang="id-ID" sz="2800" dirty="0" smtClean="0"/>
              <a:t>makanan </a:t>
            </a:r>
            <a:r>
              <a:rPr lang="id-ID" sz="2800" dirty="0"/>
              <a:t>yang berasal </a:t>
            </a:r>
            <a:r>
              <a:rPr lang="id-ID" sz="2800" dirty="0" smtClean="0"/>
              <a:t>dari </a:t>
            </a:r>
            <a:r>
              <a:rPr lang="id-ID" sz="2800" dirty="0"/>
              <a:t>kelompok itu sendiri bukan yang biasayanya dimakan di banyak </a:t>
            </a:r>
            <a:r>
              <a:rPr lang="id-ID" sz="2800" dirty="0" smtClean="0"/>
              <a:t>negara </a:t>
            </a:r>
            <a:r>
              <a:rPr lang="id-ID" sz="2800" dirty="0"/>
              <a:t>yang berlainan atau juga dimakan oleh banyak suku bangsa</a:t>
            </a:r>
            <a:endParaRPr lang="en-US" sz="2800" dirty="0"/>
          </a:p>
        </p:txBody>
      </p:sp>
    </p:spTree>
    <p:extLst>
      <p:ext uri="{BB962C8B-B14F-4D97-AF65-F5344CB8AC3E}">
        <p14:creationId xmlns:p14="http://schemas.microsoft.com/office/powerpoint/2010/main" val="168712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normAutofit/>
          </a:bodyPr>
          <a:lstStyle/>
          <a:p>
            <a:r>
              <a:rPr lang="en-US" sz="3600" dirty="0" err="1"/>
              <a:t>Makanan</a:t>
            </a:r>
            <a:r>
              <a:rPr lang="en-US" sz="3600" dirty="0"/>
              <a:t> </a:t>
            </a:r>
            <a:r>
              <a:rPr lang="en-US" sz="3600" dirty="0" err="1"/>
              <a:t>sebagai</a:t>
            </a:r>
            <a:r>
              <a:rPr lang="en-US" sz="3600" dirty="0"/>
              <a:t> </a:t>
            </a:r>
            <a:r>
              <a:rPr lang="en-US" sz="3600" dirty="0" err="1"/>
              <a:t>ungkapan</a:t>
            </a:r>
            <a:r>
              <a:rPr lang="en-US" sz="3600" dirty="0"/>
              <a:t> stress</a:t>
            </a:r>
          </a:p>
        </p:txBody>
      </p:sp>
      <p:sp>
        <p:nvSpPr>
          <p:cNvPr id="6" name="Content Placeholder 5"/>
          <p:cNvSpPr>
            <a:spLocks noGrp="1"/>
          </p:cNvSpPr>
          <p:nvPr>
            <p:ph idx="1"/>
          </p:nvPr>
        </p:nvSpPr>
        <p:spPr>
          <a:xfrm>
            <a:off x="457200" y="1981200"/>
            <a:ext cx="8229600" cy="4144963"/>
          </a:xfrm>
        </p:spPr>
        <p:txBody>
          <a:bodyPr>
            <a:normAutofit/>
          </a:bodyPr>
          <a:lstStyle/>
          <a:p>
            <a:pPr algn="just"/>
            <a:r>
              <a:rPr lang="id-ID" dirty="0" smtClean="0"/>
              <a:t>Tidak sedikit orang yang menjadikan makanan sebagai pelampiasan stres, walaupun cara ini tentunya tidak baik jika tidak dikontrol.</a:t>
            </a:r>
          </a:p>
          <a:p>
            <a:pPr algn="just"/>
            <a:r>
              <a:rPr lang="id-ID" dirty="0" smtClean="0"/>
              <a:t>Sebagai contoh, coklat dapat menaikkan mood seseorang &gt;&gt; ada bukti ilmiahnya?</a:t>
            </a:r>
            <a:endParaRPr lang="en-US" dirty="0"/>
          </a:p>
        </p:txBody>
      </p:sp>
    </p:spTree>
    <p:extLst>
      <p:ext uri="{BB962C8B-B14F-4D97-AF65-F5344CB8AC3E}">
        <p14:creationId xmlns:p14="http://schemas.microsoft.com/office/powerpoint/2010/main" val="271498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normAutofit/>
          </a:bodyPr>
          <a:lstStyle/>
          <a:p>
            <a:r>
              <a:rPr lang="en-US" sz="3600" dirty="0" err="1"/>
              <a:t>Makanan</a:t>
            </a:r>
            <a:r>
              <a:rPr lang="en-US" sz="3600" dirty="0"/>
              <a:t> </a:t>
            </a:r>
            <a:r>
              <a:rPr lang="en-US" sz="3600" dirty="0" err="1"/>
              <a:t>sebagai</a:t>
            </a:r>
            <a:r>
              <a:rPr lang="en-US" sz="3600" dirty="0"/>
              <a:t> </a:t>
            </a:r>
            <a:r>
              <a:rPr lang="en-US" sz="3600" dirty="0" err="1"/>
              <a:t>obat</a:t>
            </a:r>
            <a:endParaRPr lang="en-US" sz="3600" dirty="0"/>
          </a:p>
        </p:txBody>
      </p:sp>
      <p:sp>
        <p:nvSpPr>
          <p:cNvPr id="6" name="Content Placeholder 5"/>
          <p:cNvSpPr>
            <a:spLocks noGrp="1"/>
          </p:cNvSpPr>
          <p:nvPr>
            <p:ph idx="1"/>
          </p:nvPr>
        </p:nvSpPr>
        <p:spPr>
          <a:xfrm>
            <a:off x="457200" y="1981200"/>
            <a:ext cx="8229600" cy="4144963"/>
          </a:xfrm>
        </p:spPr>
        <p:txBody>
          <a:bodyPr>
            <a:normAutofit lnSpcReduction="10000"/>
          </a:bodyPr>
          <a:lstStyle/>
          <a:p>
            <a:pPr algn="just"/>
            <a:r>
              <a:rPr lang="id-ID" dirty="0" smtClean="0"/>
              <a:t>Banyak penyakit muncul karena makanan. Bukan salah makanannya, namun salah pada orang yang memakannya.</a:t>
            </a:r>
          </a:p>
          <a:p>
            <a:pPr algn="just"/>
            <a:r>
              <a:rPr lang="id-ID" dirty="0" smtClean="0"/>
              <a:t>Jika pola makan tidak diatur dengan baik, berbagai penyakit dapat menyerang manusia</a:t>
            </a:r>
          </a:p>
          <a:p>
            <a:pPr algn="just"/>
            <a:r>
              <a:rPr lang="id-ID" dirty="0" smtClean="0"/>
              <a:t>Jika sudah terkena penyakit, makanan juga lah yang menjadi obatnya &gt;&gt; Pengaturan pola makan yang baik sesuai dengan kebutuhan</a:t>
            </a:r>
            <a:endParaRPr lang="en-US" dirty="0"/>
          </a:p>
        </p:txBody>
      </p:sp>
    </p:spTree>
    <p:extLst>
      <p:ext uri="{BB962C8B-B14F-4D97-AF65-F5344CB8AC3E}">
        <p14:creationId xmlns:p14="http://schemas.microsoft.com/office/powerpoint/2010/main" val="370233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533400"/>
            <a:ext cx="8229600" cy="960438"/>
          </a:xfrm>
        </p:spPr>
        <p:txBody>
          <a:bodyPr>
            <a:normAutofit/>
          </a:bodyPr>
          <a:lstStyle/>
          <a:p>
            <a:r>
              <a:rPr lang="en-US" sz="3600" dirty="0" err="1"/>
              <a:t>Makanan</a:t>
            </a:r>
            <a:r>
              <a:rPr lang="en-US" sz="3600" dirty="0"/>
              <a:t> </a:t>
            </a:r>
            <a:r>
              <a:rPr lang="en-US" sz="3600" dirty="0" err="1"/>
              <a:t>untuk</a:t>
            </a:r>
            <a:r>
              <a:rPr lang="en-US" sz="3600" dirty="0"/>
              <a:t> ritual </a:t>
            </a:r>
            <a:r>
              <a:rPr lang="en-US" sz="3600" dirty="0" err="1"/>
              <a:t>ibadah</a:t>
            </a:r>
            <a:endParaRPr lang="en-US" sz="3600" dirty="0"/>
          </a:p>
        </p:txBody>
      </p:sp>
      <p:sp>
        <p:nvSpPr>
          <p:cNvPr id="6" name="Content Placeholder 5"/>
          <p:cNvSpPr>
            <a:spLocks noGrp="1"/>
          </p:cNvSpPr>
          <p:nvPr>
            <p:ph idx="1"/>
          </p:nvPr>
        </p:nvSpPr>
        <p:spPr>
          <a:xfrm>
            <a:off x="457200" y="1447800"/>
            <a:ext cx="8229600" cy="4144963"/>
          </a:xfrm>
        </p:spPr>
        <p:txBody>
          <a:bodyPr>
            <a:noAutofit/>
          </a:bodyPr>
          <a:lstStyle/>
          <a:p>
            <a:pPr algn="just"/>
            <a:r>
              <a:rPr lang="id-ID" sz="2400" dirty="0" smtClean="0"/>
              <a:t>Pada kepercayaan tertentu, makanan dijadikan sebagai komponen yang berarti dalam sebuah ritual keagamaan.</a:t>
            </a:r>
          </a:p>
          <a:p>
            <a:pPr algn="just"/>
            <a:r>
              <a:rPr lang="id-ID" sz="2400" dirty="0" smtClean="0"/>
              <a:t>Sebagai contoh, </a:t>
            </a:r>
            <a:r>
              <a:rPr lang="id-ID" sz="2400" dirty="0"/>
              <a:t>b</a:t>
            </a:r>
            <a:r>
              <a:rPr lang="id-ID" sz="2400" dirty="0" smtClean="0"/>
              <a:t>agi </a:t>
            </a:r>
            <a:r>
              <a:rPr lang="id-ID" sz="2400" dirty="0"/>
              <a:t>orang-orang Ngada di Pulau Flores, NTT, ubi menjadi salah satu makanan pokok yang selalu tumbuh sepanjang tahun. Hal inilah yang membuat ubi dianggap berkah bagi masyarakat. Saking berharganya, ubi juga dijadikan penganan wajib yang harus disajikan pada leluhur dalam Upacara Reba. Mereka percaya, ubi merupakan personifikasi seorang tokoh mitologis perempuan yang dikirim Tuhan dan mengorbankan dirinya demi kesejahteraan bersama. Upacara Reba diadakan setahun sekali pada bulan Januari atau Februari. Demi upacara ini, seluruh perantau yang berasal dari Ngada akan kembali ke kampung halaman.</a:t>
            </a:r>
            <a:endParaRPr lang="id-ID" sz="2400" dirty="0" smtClean="0"/>
          </a:p>
          <a:p>
            <a:pPr algn="just"/>
            <a:endParaRPr lang="en-US" sz="2400" dirty="0"/>
          </a:p>
        </p:txBody>
      </p:sp>
    </p:spTree>
    <p:extLst>
      <p:ext uri="{BB962C8B-B14F-4D97-AF65-F5344CB8AC3E}">
        <p14:creationId xmlns:p14="http://schemas.microsoft.com/office/powerpoint/2010/main" val="278340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normAutofit/>
          </a:bodyPr>
          <a:lstStyle/>
          <a:p>
            <a:r>
              <a:rPr lang="en-US" sz="3600" dirty="0" err="1"/>
              <a:t>Makanan</a:t>
            </a:r>
            <a:r>
              <a:rPr lang="en-US" sz="3600" dirty="0"/>
              <a:t> </a:t>
            </a:r>
            <a:r>
              <a:rPr lang="en-US" sz="3600" dirty="0" err="1"/>
              <a:t>lambang</a:t>
            </a:r>
            <a:r>
              <a:rPr lang="en-US" sz="3600" dirty="0"/>
              <a:t> </a:t>
            </a:r>
            <a:r>
              <a:rPr lang="en-US" sz="3600" dirty="0" err="1"/>
              <a:t>kesejahteraan</a:t>
            </a:r>
            <a:r>
              <a:rPr lang="en-US" sz="3600" dirty="0"/>
              <a:t> </a:t>
            </a:r>
            <a:r>
              <a:rPr lang="en-US" sz="3600" dirty="0" err="1"/>
              <a:t>suku</a:t>
            </a:r>
            <a:endParaRPr lang="en-US" sz="3600" dirty="0"/>
          </a:p>
        </p:txBody>
      </p:sp>
      <p:sp>
        <p:nvSpPr>
          <p:cNvPr id="6" name="Content Placeholder 5"/>
          <p:cNvSpPr>
            <a:spLocks noGrp="1"/>
          </p:cNvSpPr>
          <p:nvPr>
            <p:ph idx="1"/>
          </p:nvPr>
        </p:nvSpPr>
        <p:spPr>
          <a:xfrm>
            <a:off x="457200" y="1981200"/>
            <a:ext cx="8229600" cy="4144963"/>
          </a:xfrm>
        </p:spPr>
        <p:txBody>
          <a:bodyPr>
            <a:normAutofit/>
          </a:bodyPr>
          <a:lstStyle/>
          <a:p>
            <a:pPr algn="just"/>
            <a:r>
              <a:rPr lang="id-ID" dirty="0" smtClean="0"/>
              <a:t>Setiap suku biasanya memiliki ciri khas makanan yang berbeda-beda</a:t>
            </a:r>
          </a:p>
          <a:p>
            <a:pPr algn="just"/>
            <a:r>
              <a:rPr lang="id-ID" dirty="0" smtClean="0"/>
              <a:t>Diantara makanan yang menjadi ciri khas mereka, biasanya terdapat satu jenis makanan yang menunjukkan kesejahteraan</a:t>
            </a:r>
          </a:p>
          <a:p>
            <a:pPr algn="just"/>
            <a:endParaRPr lang="en-US" dirty="0"/>
          </a:p>
        </p:txBody>
      </p:sp>
    </p:spTree>
    <p:extLst>
      <p:ext uri="{BB962C8B-B14F-4D97-AF65-F5344CB8AC3E}">
        <p14:creationId xmlns:p14="http://schemas.microsoft.com/office/powerpoint/2010/main" val="403274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normAutofit fontScale="90000"/>
          </a:bodyPr>
          <a:lstStyle/>
          <a:p>
            <a:r>
              <a:rPr lang="id-ID" sz="3600" dirty="0" smtClean="0"/>
              <a:t>Contoh m</a:t>
            </a:r>
            <a:r>
              <a:rPr lang="en-US" sz="3600" dirty="0" err="1" smtClean="0"/>
              <a:t>akanan</a:t>
            </a:r>
            <a:r>
              <a:rPr lang="en-US" sz="3600" dirty="0" smtClean="0"/>
              <a:t> </a:t>
            </a:r>
            <a:r>
              <a:rPr lang="en-US" sz="3600" dirty="0" err="1"/>
              <a:t>lambang</a:t>
            </a:r>
            <a:r>
              <a:rPr lang="en-US" sz="3600" dirty="0"/>
              <a:t> </a:t>
            </a:r>
            <a:r>
              <a:rPr lang="en-US" sz="3600" dirty="0" err="1"/>
              <a:t>kesejahteraan</a:t>
            </a:r>
            <a:r>
              <a:rPr lang="en-US" sz="3600" dirty="0"/>
              <a:t> </a:t>
            </a:r>
            <a:r>
              <a:rPr lang="en-US" sz="3600" dirty="0" err="1"/>
              <a:t>suku</a:t>
            </a:r>
            <a:endParaRPr lang="en-US" sz="3600" dirty="0"/>
          </a:p>
        </p:txBody>
      </p:sp>
      <p:sp>
        <p:nvSpPr>
          <p:cNvPr id="6" name="Content Placeholder 5"/>
          <p:cNvSpPr>
            <a:spLocks noGrp="1"/>
          </p:cNvSpPr>
          <p:nvPr>
            <p:ph idx="1"/>
          </p:nvPr>
        </p:nvSpPr>
        <p:spPr>
          <a:xfrm>
            <a:off x="457200" y="1981200"/>
            <a:ext cx="8229600" cy="4144963"/>
          </a:xfrm>
        </p:spPr>
        <p:txBody>
          <a:bodyPr>
            <a:normAutofit/>
          </a:bodyPr>
          <a:lstStyle/>
          <a:p>
            <a:pPr algn="just"/>
            <a:r>
              <a:rPr lang="id-ID" sz="2400" dirty="0" smtClean="0"/>
              <a:t>Kue keranjang (</a:t>
            </a:r>
            <a:r>
              <a:rPr lang="id-ID" sz="2400" i="1" dirty="0" smtClean="0"/>
              <a:t>Nian gao</a:t>
            </a:r>
            <a:r>
              <a:rPr lang="id-ID" sz="2400" dirty="0" smtClean="0"/>
              <a:t>) saat Imlek. </a:t>
            </a:r>
            <a:r>
              <a:rPr lang="id-ID" sz="2400" dirty="0"/>
              <a:t>Bentuknya yang bulat melambangkan harapan kerukunan dan persatuan dalam keluarga. Selain itu, teksturnya yang lengket menandakan keakraban antar-anggota keluarga</a:t>
            </a:r>
            <a:r>
              <a:rPr lang="id-ID" sz="2400" dirty="0" smtClean="0"/>
              <a:t>.</a:t>
            </a:r>
          </a:p>
          <a:p>
            <a:pPr algn="just"/>
            <a:endParaRPr lang="id-ID" sz="2400" dirty="0" smtClean="0"/>
          </a:p>
          <a:p>
            <a:pPr algn="just"/>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364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7" y="685800"/>
            <a:ext cx="8229600" cy="1143000"/>
          </a:xfrm>
        </p:spPr>
        <p:txBody>
          <a:bodyPr/>
          <a:lstStyle/>
          <a:p>
            <a:endParaRPr lang="en-US" dirty="0"/>
          </a:p>
        </p:txBody>
      </p:sp>
      <p:sp>
        <p:nvSpPr>
          <p:cNvPr id="5" name="Content Placeholder 4"/>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534458"/>
            <a:ext cx="5210175" cy="578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3534" y="1905000"/>
            <a:ext cx="3352800" cy="3970318"/>
          </a:xfrm>
          <a:prstGeom prst="rect">
            <a:avLst/>
          </a:prstGeom>
          <a:noFill/>
        </p:spPr>
        <p:txBody>
          <a:bodyPr wrap="square" rtlCol="0">
            <a:spAutoFit/>
          </a:bodyPr>
          <a:lstStyle/>
          <a:p>
            <a:r>
              <a:rPr lang="id-ID" sz="2800" dirty="0" smtClean="0"/>
              <a:t>Populasi Penduduk Dunia semakin meningkat</a:t>
            </a:r>
          </a:p>
          <a:p>
            <a:endParaRPr lang="id-ID" sz="2800" dirty="0"/>
          </a:p>
          <a:p>
            <a:r>
              <a:rPr lang="id-ID" sz="2800" dirty="0" smtClean="0"/>
              <a:t>Indonesia berada pada urutan ke 5</a:t>
            </a:r>
          </a:p>
          <a:p>
            <a:endParaRPr lang="id-ID" sz="2800" dirty="0"/>
          </a:p>
          <a:p>
            <a:r>
              <a:rPr lang="id-ID" sz="2800" dirty="0" smtClean="0"/>
              <a:t>Berapa kejadian gizi buruk setiap tahun??</a:t>
            </a:r>
            <a:endParaRPr lang="id-ID" sz="2800" dirty="0"/>
          </a:p>
        </p:txBody>
      </p:sp>
    </p:spTree>
    <p:extLst>
      <p:ext uri="{BB962C8B-B14F-4D97-AF65-F5344CB8AC3E}">
        <p14:creationId xmlns:p14="http://schemas.microsoft.com/office/powerpoint/2010/main" val="3348477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948781"/>
            <a:ext cx="8229600" cy="960438"/>
          </a:xfrm>
        </p:spPr>
        <p:txBody>
          <a:bodyPr>
            <a:normAutofit/>
          </a:bodyPr>
          <a:lstStyle/>
          <a:p>
            <a:r>
              <a:rPr lang="en-US" dirty="0" smtClean="0"/>
              <a:t>TERIMA KASIH</a:t>
            </a:r>
            <a:endParaRPr lang="en-US" dirty="0"/>
          </a:p>
        </p:txBody>
      </p:sp>
    </p:spTree>
    <p:extLst>
      <p:ext uri="{BB962C8B-B14F-4D97-AF65-F5344CB8AC3E}">
        <p14:creationId xmlns:p14="http://schemas.microsoft.com/office/powerpoint/2010/main" val="3259148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1143000"/>
          </a:xfrm>
        </p:spPr>
        <p:txBody>
          <a:bodyPr>
            <a:normAutofit/>
          </a:bodyPr>
          <a:lstStyle/>
          <a:p>
            <a:r>
              <a:rPr lang="id-ID" dirty="0" smtClean="0"/>
              <a:t>Kelaparan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559459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019800" y="1066800"/>
            <a:ext cx="2971800" cy="518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d-ID" sz="2400" dirty="0" smtClean="0"/>
              <a:t>Kelaparan merupakan hambatan terbesar bagi perbaikan kesehatan di berbagai negara</a:t>
            </a:r>
          </a:p>
          <a:p>
            <a:pPr algn="just"/>
            <a:endParaRPr lang="id-ID" sz="2400" dirty="0" smtClean="0"/>
          </a:p>
          <a:p>
            <a:pPr algn="just"/>
            <a:r>
              <a:rPr lang="id-ID" sz="2400" dirty="0" smtClean="0"/>
              <a:t>Maalah gizi kurang akan menurunkan daya tahan tubuh, meningkatkan risiko terkena penyakit, dan menurunnya produktivitas </a:t>
            </a:r>
            <a:r>
              <a:rPr lang="id-ID" sz="2400" dirty="0" smtClean="0"/>
              <a:t>kerja</a:t>
            </a:r>
            <a:r>
              <a:rPr lang="id-ID" sz="2400" dirty="0" smtClean="0"/>
              <a:t>.</a:t>
            </a:r>
            <a:endParaRPr lang="id-ID" sz="2400" dirty="0"/>
          </a:p>
          <a:p>
            <a:pPr algn="just"/>
            <a:endParaRPr lang="id-ID" sz="2400" dirty="0"/>
          </a:p>
        </p:txBody>
      </p:sp>
    </p:spTree>
    <p:extLst>
      <p:ext uri="{BB962C8B-B14F-4D97-AF65-F5344CB8AC3E}">
        <p14:creationId xmlns:p14="http://schemas.microsoft.com/office/powerpoint/2010/main" val="256617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 y="-3597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09600"/>
            <a:ext cx="8382000" cy="1143000"/>
          </a:xfrm>
        </p:spPr>
        <p:txBody>
          <a:bodyPr>
            <a:normAutofit/>
          </a:bodyPr>
          <a:lstStyle/>
          <a:p>
            <a:r>
              <a:rPr lang="id-ID" dirty="0" smtClean="0"/>
              <a:t>Kenapa terjadi kelaparan?</a:t>
            </a:r>
            <a:endParaRPr lang="en-US" dirty="0"/>
          </a:p>
        </p:txBody>
      </p:sp>
      <p:sp>
        <p:nvSpPr>
          <p:cNvPr id="3" name="Content Placeholder 2"/>
          <p:cNvSpPr>
            <a:spLocks noGrp="1"/>
          </p:cNvSpPr>
          <p:nvPr>
            <p:ph idx="1"/>
          </p:nvPr>
        </p:nvSpPr>
        <p:spPr>
          <a:xfrm>
            <a:off x="457200" y="1905000"/>
            <a:ext cx="8229600" cy="4221163"/>
          </a:xfrm>
        </p:spPr>
        <p:txBody>
          <a:bodyPr/>
          <a:lstStyle/>
          <a:p>
            <a:r>
              <a:rPr lang="id-ID" dirty="0" smtClean="0"/>
              <a:t>Ketersediaan pangan yang terbatas</a:t>
            </a:r>
          </a:p>
          <a:p>
            <a:r>
              <a:rPr lang="id-ID" dirty="0" smtClean="0"/>
              <a:t>Akses Pangan rendah (infrastruktur tidak mendukung)</a:t>
            </a:r>
          </a:p>
          <a:p>
            <a:r>
              <a:rPr lang="id-ID" dirty="0" smtClean="0"/>
              <a:t>Konsumsi rendah (kenapa??)</a:t>
            </a:r>
          </a:p>
          <a:p>
            <a:endParaRPr lang="id-ID" dirty="0" smtClean="0"/>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621" y="3886200"/>
            <a:ext cx="3250985" cy="235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28083"/>
            <a:ext cx="4267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5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rmAutofit/>
          </a:bodyPr>
          <a:lstStyle/>
          <a:p>
            <a:r>
              <a:rPr lang="id-ID" dirty="0" smtClean="0"/>
              <a:t>Faktor lainnya....</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marL="285750" lvl="1">
              <a:buFont typeface="Arial" pitchFamily="34" charset="0"/>
              <a:buChar char="•"/>
            </a:pPr>
            <a:r>
              <a:rPr lang="id-ID" sz="3200" dirty="0" smtClean="0"/>
              <a:t>Mengikuti </a:t>
            </a:r>
            <a:r>
              <a:rPr lang="id-ID" sz="3200" dirty="0" smtClean="0"/>
              <a:t>kepercayaan-kepercayaan </a:t>
            </a:r>
            <a:r>
              <a:rPr lang="id-ID" sz="3200" dirty="0" smtClean="0"/>
              <a:t>tertentu (yang mungkin keliru)</a:t>
            </a:r>
          </a:p>
          <a:p>
            <a:pPr marL="285750" lvl="1">
              <a:buFont typeface="Arial" pitchFamily="34" charset="0"/>
              <a:buChar char="•"/>
            </a:pPr>
            <a:r>
              <a:rPr lang="id-ID" sz="3200" dirty="0" smtClean="0"/>
              <a:t>Adanya larangan-larangan terhadap makanan tertentu</a:t>
            </a:r>
          </a:p>
          <a:p>
            <a:pPr marL="285750" lvl="1">
              <a:buFont typeface="Arial" pitchFamily="34" charset="0"/>
              <a:buChar char="•"/>
            </a:pPr>
            <a:r>
              <a:rPr lang="id-ID" sz="3200" dirty="0" smtClean="0"/>
              <a:t>Upacara adat tertentu</a:t>
            </a:r>
          </a:p>
          <a:p>
            <a:pPr marL="285750" lvl="1">
              <a:buFont typeface="Arial" pitchFamily="34" charset="0"/>
              <a:buChar char="•"/>
            </a:pPr>
            <a:endParaRPr lang="id-ID" sz="3200" dirty="0" smtClean="0"/>
          </a:p>
          <a:p>
            <a:pPr marL="285750" lvl="1">
              <a:buFont typeface="Arial" pitchFamily="34" charset="0"/>
              <a:buChar char="•"/>
            </a:pPr>
            <a:endParaRPr lang="en-US" sz="3200" dirty="0"/>
          </a:p>
        </p:txBody>
      </p:sp>
      <p:sp>
        <p:nvSpPr>
          <p:cNvPr id="4" name="Rectangle 3"/>
          <p:cNvSpPr/>
          <p:nvPr/>
        </p:nvSpPr>
        <p:spPr>
          <a:xfrm>
            <a:off x="1130531" y="4541520"/>
            <a:ext cx="7339013"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Sehingga mencegah orang memanfaatkan sebaik-baiknya makanan yang tersedia bagi mereka</a:t>
            </a:r>
            <a:endParaRPr lang="id-ID" sz="2800" dirty="0"/>
          </a:p>
        </p:txBody>
      </p:sp>
    </p:spTree>
    <p:extLst>
      <p:ext uri="{BB962C8B-B14F-4D97-AF65-F5344CB8AC3E}">
        <p14:creationId xmlns:p14="http://schemas.microsoft.com/office/powerpoint/2010/main" val="41747977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lstStyle/>
          <a:p>
            <a:r>
              <a:rPr lang="en-US" dirty="0" err="1" smtClean="0"/>
              <a:t>Kebudayaan</a:t>
            </a:r>
            <a:r>
              <a:rPr lang="en-US" dirty="0" smtClean="0"/>
              <a:t> </a:t>
            </a:r>
            <a:r>
              <a:rPr lang="en-US" dirty="0" err="1" smtClean="0"/>
              <a:t>Menentukan</a:t>
            </a:r>
            <a:r>
              <a:rPr lang="en-US" dirty="0" smtClean="0"/>
              <a:t> </a:t>
            </a:r>
            <a:r>
              <a:rPr lang="en-US" dirty="0" err="1" smtClean="0"/>
              <a:t>Makanan</a:t>
            </a:r>
            <a:endParaRPr lang="en-US" dirty="0"/>
          </a:p>
        </p:txBody>
      </p:sp>
      <p:sp>
        <p:nvSpPr>
          <p:cNvPr id="6" name="Content Placeholder 5"/>
          <p:cNvSpPr>
            <a:spLocks noGrp="1"/>
          </p:cNvSpPr>
          <p:nvPr>
            <p:ph idx="1"/>
          </p:nvPr>
        </p:nvSpPr>
        <p:spPr>
          <a:xfrm>
            <a:off x="457200" y="1981200"/>
            <a:ext cx="8229600" cy="4144963"/>
          </a:xfrm>
        </p:spPr>
        <p:txBody>
          <a:bodyPr/>
          <a:lstStyle/>
          <a:p>
            <a:r>
              <a:rPr lang="id-ID" dirty="0" smtClean="0"/>
              <a:t>Terdapat 2 hal yang menentukan preferensi makan seseorang, yaitu:</a:t>
            </a:r>
          </a:p>
          <a:p>
            <a:pPr lvl="1"/>
            <a:r>
              <a:rPr lang="id-ID" dirty="0" smtClean="0"/>
              <a:t>Ketersediaan makanan di sekitar mereka</a:t>
            </a:r>
          </a:p>
          <a:p>
            <a:pPr lvl="1"/>
            <a:r>
              <a:rPr lang="id-ID" dirty="0" smtClean="0"/>
              <a:t>Pengaruh sosial budaya dan adat yang berlaku di lingkungan mereka</a:t>
            </a:r>
          </a:p>
          <a:p>
            <a:pPr lvl="1"/>
            <a:endParaRPr lang="en-US" dirty="0" smtClean="0"/>
          </a:p>
          <a:p>
            <a:endParaRPr lang="id-ID" dirty="0" smtClean="0"/>
          </a:p>
          <a:p>
            <a:endParaRPr lang="en-US" dirty="0"/>
          </a:p>
        </p:txBody>
      </p:sp>
      <p:sp>
        <p:nvSpPr>
          <p:cNvPr id="2" name="Curved Right Arrow 1"/>
          <p:cNvSpPr/>
          <p:nvPr/>
        </p:nvSpPr>
        <p:spPr>
          <a:xfrm>
            <a:off x="381000" y="4038600"/>
            <a:ext cx="7620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 name="Oval 2"/>
          <p:cNvSpPr/>
          <p:nvPr/>
        </p:nvSpPr>
        <p:spPr>
          <a:xfrm>
            <a:off x="1676400" y="4724400"/>
            <a:ext cx="38100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sz="2800" dirty="0" smtClean="0">
                <a:solidFill>
                  <a:sysClr val="windowText" lastClr="000000"/>
                </a:solidFill>
              </a:rPr>
              <a:t>Aspek Antropologi Gizi</a:t>
            </a:r>
            <a:endParaRPr lang="id-ID" sz="2800" dirty="0">
              <a:solidFill>
                <a:sysClr val="windowText" lastClr="000000"/>
              </a:solidFill>
            </a:endParaRPr>
          </a:p>
        </p:txBody>
      </p:sp>
    </p:spTree>
    <p:extLst>
      <p:ext uri="{BB962C8B-B14F-4D97-AF65-F5344CB8AC3E}">
        <p14:creationId xmlns:p14="http://schemas.microsoft.com/office/powerpoint/2010/main" val="1678447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lstStyle/>
          <a:p>
            <a:r>
              <a:rPr lang="id-ID" dirty="0" smtClean="0"/>
              <a:t>Makanan dalam konteks budaya</a:t>
            </a:r>
            <a:endParaRPr lang="en-US" dirty="0"/>
          </a:p>
        </p:txBody>
      </p:sp>
      <p:sp>
        <p:nvSpPr>
          <p:cNvPr id="6" name="Content Placeholder 5"/>
          <p:cNvSpPr>
            <a:spLocks noGrp="1"/>
          </p:cNvSpPr>
          <p:nvPr>
            <p:ph idx="1"/>
          </p:nvPr>
        </p:nvSpPr>
        <p:spPr>
          <a:xfrm>
            <a:off x="457200" y="1981200"/>
            <a:ext cx="8229600" cy="4144963"/>
          </a:xfrm>
        </p:spPr>
        <p:txBody>
          <a:bodyPr>
            <a:normAutofit/>
          </a:bodyPr>
          <a:lstStyle/>
          <a:p>
            <a:r>
              <a:rPr lang="id-ID" sz="4800" dirty="0" smtClean="0"/>
              <a:t>Apa itu makanan??</a:t>
            </a:r>
          </a:p>
          <a:p>
            <a:endParaRPr lang="en-US" sz="4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320623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385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lstStyle/>
          <a:p>
            <a:r>
              <a:rPr lang="id-ID" dirty="0" smtClean="0"/>
              <a:t>Makanan dalam konteks budaya</a:t>
            </a:r>
            <a:endParaRPr lang="en-US" dirty="0"/>
          </a:p>
        </p:txBody>
      </p:sp>
      <p:sp>
        <p:nvSpPr>
          <p:cNvPr id="6" name="Content Placeholder 5"/>
          <p:cNvSpPr>
            <a:spLocks noGrp="1"/>
          </p:cNvSpPr>
          <p:nvPr>
            <p:ph idx="1"/>
          </p:nvPr>
        </p:nvSpPr>
        <p:spPr>
          <a:xfrm>
            <a:off x="457200" y="1981200"/>
            <a:ext cx="8229600" cy="4144963"/>
          </a:xfrm>
        </p:spPr>
        <p:txBody>
          <a:bodyPr/>
          <a:lstStyle/>
          <a:p>
            <a:r>
              <a:rPr lang="id-ID" dirty="0" smtClean="0"/>
              <a:t>Makanan tidak hanya untuk memenuhi kebutuhan biologis tubuh</a:t>
            </a:r>
          </a:p>
          <a:p>
            <a:r>
              <a:rPr lang="id-ID" dirty="0" smtClean="0"/>
              <a:t>Makanan sebagai lambang kesejahteraan sosial</a:t>
            </a:r>
          </a:p>
          <a:p>
            <a:r>
              <a:rPr lang="id-ID" dirty="0" smtClean="0"/>
              <a:t>Makanan sebagai obat</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271303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5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71487" y="762000"/>
            <a:ext cx="8229600" cy="960438"/>
          </a:xfrm>
        </p:spPr>
        <p:txBody>
          <a:bodyPr/>
          <a:lstStyle/>
          <a:p>
            <a:r>
              <a:rPr lang="en-US" dirty="0" err="1" smtClean="0"/>
              <a:t>Kebudayaan</a:t>
            </a:r>
            <a:r>
              <a:rPr lang="en-US" dirty="0" smtClean="0"/>
              <a:t> </a:t>
            </a:r>
            <a:r>
              <a:rPr lang="en-US" dirty="0" err="1" smtClean="0"/>
              <a:t>Menentukan</a:t>
            </a:r>
            <a:r>
              <a:rPr lang="en-US" dirty="0" smtClean="0"/>
              <a:t> </a:t>
            </a:r>
            <a:r>
              <a:rPr lang="en-US" dirty="0" err="1" smtClean="0"/>
              <a:t>Makanan</a:t>
            </a:r>
            <a:endParaRPr lang="en-US" dirty="0"/>
          </a:p>
        </p:txBody>
      </p:sp>
      <p:sp>
        <p:nvSpPr>
          <p:cNvPr id="6" name="Content Placeholder 5"/>
          <p:cNvSpPr>
            <a:spLocks noGrp="1"/>
          </p:cNvSpPr>
          <p:nvPr>
            <p:ph idx="1"/>
          </p:nvPr>
        </p:nvSpPr>
        <p:spPr>
          <a:xfrm>
            <a:off x="457200" y="1981200"/>
            <a:ext cx="8229600" cy="4144963"/>
          </a:xfrm>
        </p:spPr>
        <p:txBody>
          <a:bodyPr/>
          <a:lstStyle/>
          <a:p>
            <a:r>
              <a:rPr lang="id-ID" dirty="0" smtClean="0"/>
              <a:t>Setiap daerah atau suku memiliki keunikan makanan </a:t>
            </a:r>
            <a:r>
              <a:rPr lang="id-ID" dirty="0" smtClean="0">
                <a:sym typeface="Wingdings" panose="05000000000000000000" pitchFamily="2" charset="2"/>
              </a:rPr>
              <a:t> Karena pengaruh dari “sesepuh” yang diwariskan</a:t>
            </a:r>
            <a:endParaRPr lang="en-US" dirty="0" smtClean="0"/>
          </a:p>
          <a:p>
            <a:r>
              <a:rPr lang="en-US" dirty="0" err="1" smtClean="0"/>
              <a:t>Sulit</a:t>
            </a:r>
            <a:r>
              <a:rPr lang="en-US" dirty="0" smtClean="0"/>
              <a:t> </a:t>
            </a:r>
            <a:r>
              <a:rPr lang="en-US" dirty="0" err="1" smtClean="0"/>
              <a:t>merubah</a:t>
            </a:r>
            <a:r>
              <a:rPr lang="en-US" dirty="0" smtClean="0"/>
              <a:t> </a:t>
            </a:r>
            <a:r>
              <a:rPr lang="en-US" dirty="0" err="1" smtClean="0"/>
              <a:t>kebiasaan</a:t>
            </a:r>
            <a:r>
              <a:rPr lang="en-US" dirty="0" smtClean="0"/>
              <a:t> </a:t>
            </a:r>
            <a:r>
              <a:rPr lang="en-US" dirty="0" err="1" smtClean="0"/>
              <a:t>makan</a:t>
            </a:r>
            <a:r>
              <a:rPr lang="en-US" dirty="0" smtClean="0"/>
              <a:t> </a:t>
            </a:r>
            <a:r>
              <a:rPr lang="en-US" dirty="0" err="1" smtClean="0"/>
              <a:t>jika</a:t>
            </a:r>
            <a:r>
              <a:rPr lang="en-US" dirty="0" smtClean="0"/>
              <a:t> </a:t>
            </a:r>
            <a:r>
              <a:rPr lang="en-US" dirty="0" err="1" smtClean="0"/>
              <a:t>sudah</a:t>
            </a:r>
            <a:r>
              <a:rPr lang="en-US" dirty="0" smtClean="0"/>
              <a:t> </a:t>
            </a:r>
            <a:r>
              <a:rPr lang="en-US" dirty="0" err="1" smtClean="0"/>
              <a:t>menyangkut</a:t>
            </a:r>
            <a:r>
              <a:rPr lang="en-US" dirty="0" smtClean="0"/>
              <a:t> </a:t>
            </a:r>
            <a:r>
              <a:rPr lang="en-US" dirty="0" err="1" smtClean="0"/>
              <a:t>tradisi</a:t>
            </a:r>
            <a:r>
              <a:rPr lang="en-US" dirty="0" smtClean="0"/>
              <a:t> yang </a:t>
            </a:r>
            <a:r>
              <a:rPr lang="en-US" dirty="0" err="1" smtClean="0"/>
              <a:t>turun</a:t>
            </a:r>
            <a:r>
              <a:rPr lang="en-US" dirty="0" smtClean="0"/>
              <a:t> </a:t>
            </a:r>
            <a:r>
              <a:rPr lang="en-US" dirty="0" err="1" smtClean="0"/>
              <a:t>temurun</a:t>
            </a:r>
            <a:endParaRPr lang="id-ID" dirty="0" smtClean="0"/>
          </a:p>
          <a:p>
            <a:endParaRPr lang="id-ID" dirty="0" smtClean="0"/>
          </a:p>
          <a:p>
            <a:endParaRPr lang="en-US" dirty="0"/>
          </a:p>
        </p:txBody>
      </p:sp>
    </p:spTree>
    <p:extLst>
      <p:ext uri="{BB962C8B-B14F-4D97-AF65-F5344CB8AC3E}">
        <p14:creationId xmlns:p14="http://schemas.microsoft.com/office/powerpoint/2010/main" val="1183795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780</Words>
  <Application>Microsoft Office PowerPoint</Application>
  <PresentationFormat>On-screen Show (4:3)</PresentationFormat>
  <Paragraphs>81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Kelaparan</vt:lpstr>
      <vt:lpstr>Kenapa terjadi kelaparan?</vt:lpstr>
      <vt:lpstr>Faktor lainnya....</vt:lpstr>
      <vt:lpstr>Kebudayaan Menentukan Makanan</vt:lpstr>
      <vt:lpstr>Makanan dalam konteks budaya</vt:lpstr>
      <vt:lpstr>Makanan dalam konteks budaya</vt:lpstr>
      <vt:lpstr>Kebudayaan Menentukan Makanan</vt:lpstr>
      <vt:lpstr>Kebudayaan Menentukan Makanan</vt:lpstr>
      <vt:lpstr>PowerPoint Presentation</vt:lpstr>
      <vt:lpstr>Peranan simbolik dari makanan</vt:lpstr>
      <vt:lpstr>Makanan sebagai ungkapan ikatan sosial</vt:lpstr>
      <vt:lpstr>Makanan sebagai ungkapan dari kesetiakawanan kelompok</vt:lpstr>
      <vt:lpstr>Makanan sebagai ungkapan stress</vt:lpstr>
      <vt:lpstr>Makanan sebagai obat</vt:lpstr>
      <vt:lpstr>Makanan untuk ritual ibadah</vt:lpstr>
      <vt:lpstr>Makanan lambang kesejahteraan suku</vt:lpstr>
      <vt:lpstr>Contoh makanan lambang kesejahteraan suku</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Vitria Melani</cp:lastModifiedBy>
  <cp:revision>84</cp:revision>
  <dcterms:created xsi:type="dcterms:W3CDTF">2016-12-19T02:43:49Z</dcterms:created>
  <dcterms:modified xsi:type="dcterms:W3CDTF">2020-04-07T19:03:18Z</dcterms:modified>
</cp:coreProperties>
</file>