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81" r:id="rId2"/>
    <p:sldId id="260"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26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61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Perancangan Tata Letak Fasilitas</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a:t>TKT306 #1</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6623 - Taufiqur Rachman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8E0C8-D6F1-45C4-8FA2-83D64C7E92C5}" type="slidenum">
              <a:rPr lang="en-US" smtClean="0"/>
              <a:pPr/>
              <a:t>‹#›</a:t>
            </a:fld>
            <a:endParaRPr lang="en-US"/>
          </a:p>
        </p:txBody>
      </p:sp>
    </p:spTree>
    <p:extLst>
      <p:ext uri="{BB962C8B-B14F-4D97-AF65-F5344CB8AC3E}">
        <p14:creationId xmlns:p14="http://schemas.microsoft.com/office/powerpoint/2010/main" val="3241872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Perancangan Tata Letak Fasilitas</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a:t>TKT306 #1</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6623 - Taufiqur Rachman</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3BBC5-86DA-4C3E-9088-2E3D24833681}" type="slidenum">
              <a:rPr lang="en-US" smtClean="0"/>
              <a:pPr/>
              <a:t>‹#›</a:t>
            </a:fld>
            <a:endParaRPr lang="en-US"/>
          </a:p>
        </p:txBody>
      </p:sp>
    </p:spTree>
    <p:extLst>
      <p:ext uri="{BB962C8B-B14F-4D97-AF65-F5344CB8AC3E}">
        <p14:creationId xmlns:p14="http://schemas.microsoft.com/office/powerpoint/2010/main" val="69160740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C:\Users\arsil\Desktop\Smartcreative.jpg"/>
          <p:cNvPicPr>
            <a:picLocks noChangeAspect="1" noChangeArrowheads="1"/>
          </p:cNvPicPr>
          <p:nvPr userDrawn="1"/>
        </p:nvPicPr>
        <p:blipFill>
          <a:blip r:embed="rId2">
            <a:extLst>
              <a:ext uri="{28A0092B-C50C-407E-A947-70E740481C1C}">
                <a14:useLocalDpi xmlns:a14="http://schemas.microsoft.com/office/drawing/2010/main" val="0"/>
              </a:ext>
            </a:extLst>
          </a:blip>
          <a:srcRect l="1051" r="800" b="504"/>
          <a:stretch>
            <a:fillRect/>
          </a:stretch>
        </p:blipFill>
        <p:spPr bwMode="auto">
          <a:xfrm>
            <a:off x="0" y="8731"/>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3048000" y="5029200"/>
            <a:ext cx="5943600" cy="1694329"/>
          </a:xfrm>
        </p:spPr>
        <p:txBody>
          <a:bodyPr anchor="b"/>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152400" y="5029200"/>
            <a:ext cx="2590800" cy="1692275"/>
          </a:xfrm>
        </p:spPr>
        <p:txBody>
          <a:bodyPr anchor="b"/>
          <a:lstStyle>
            <a:lvl1pPr algn="ctr">
              <a:defRPr sz="2000" b="1">
                <a:solidFill>
                  <a:schemeClr val="tx1"/>
                </a:solidFill>
                <a:effectLst>
                  <a:outerShdw blurRad="38100" dist="38100" dir="2700000" algn="tl">
                    <a:srgbClr val="000000">
                      <a:alpha val="43137"/>
                    </a:srgbClr>
                  </a:outerShdw>
                </a:effectLst>
              </a:defRPr>
            </a:lvl1pPr>
          </a:lstStyle>
          <a:p>
            <a:r>
              <a:rPr lang="en-US"/>
              <a:t>TKT306 - Perancangan Tata Letak Fasilitas</a:t>
            </a:r>
            <a:endParaRPr lang="en-US" sz="1800" dirty="0"/>
          </a:p>
        </p:txBody>
      </p:sp>
      <p:sp>
        <p:nvSpPr>
          <p:cNvPr id="2" name="Title 1"/>
          <p:cNvSpPr>
            <a:spLocks noGrp="1"/>
          </p:cNvSpPr>
          <p:nvPr>
            <p:ph type="ctrTitle"/>
          </p:nvPr>
        </p:nvSpPr>
        <p:spPr>
          <a:xfrm>
            <a:off x="3048000" y="1219200"/>
            <a:ext cx="5943600" cy="3581400"/>
          </a:xfrm>
        </p:spPr>
        <p:txBody>
          <a:bodyPr anchor="b"/>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81921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TKT306 - Perancangan Tata Letak Fasilitas</a:t>
            </a:r>
          </a:p>
        </p:txBody>
      </p:sp>
      <p:sp>
        <p:nvSpPr>
          <p:cNvPr id="5" name="Footer Placeholder 4"/>
          <p:cNvSpPr>
            <a:spLocks noGrp="1"/>
          </p:cNvSpPr>
          <p:nvPr>
            <p:ph type="ftr" sz="quarter" idx="11"/>
          </p:nvPr>
        </p:nvSpPr>
        <p:spPr/>
        <p:txBody>
          <a:bodyPr/>
          <a:lstStyle/>
          <a:p>
            <a:r>
              <a:rPr lang="en-US"/>
              <a:t>6623 - Taufiqur Rachman</a:t>
            </a:r>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9274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TKT306 - Perancangan Tata Letak Fasilitas</a:t>
            </a:r>
          </a:p>
        </p:txBody>
      </p:sp>
      <p:sp>
        <p:nvSpPr>
          <p:cNvPr id="5" name="Footer Placeholder 4"/>
          <p:cNvSpPr>
            <a:spLocks noGrp="1"/>
          </p:cNvSpPr>
          <p:nvPr>
            <p:ph type="ftr" sz="quarter" idx="11"/>
          </p:nvPr>
        </p:nvSpPr>
        <p:spPr/>
        <p:txBody>
          <a:bodyPr/>
          <a:lstStyle/>
          <a:p>
            <a:r>
              <a:rPr lang="en-US"/>
              <a:t>6623 - Taufiqur Rachman</a:t>
            </a:r>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403034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TKT306 - Perancangan Tata Letak Fasilitas</a:t>
            </a:r>
          </a:p>
        </p:txBody>
      </p:sp>
      <p:sp>
        <p:nvSpPr>
          <p:cNvPr id="5" name="Footer Placeholder 4"/>
          <p:cNvSpPr>
            <a:spLocks noGrp="1"/>
          </p:cNvSpPr>
          <p:nvPr>
            <p:ph type="ftr" sz="quarter" idx="11"/>
          </p:nvPr>
        </p:nvSpPr>
        <p:spPr/>
        <p:txBody>
          <a:bodyPr/>
          <a:lstStyle/>
          <a:p>
            <a:r>
              <a:rPr lang="en-US"/>
              <a:t>6623 - Taufiqur Rachman</a:t>
            </a:r>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37515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16" descr="SUB#LIST copy.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1"/>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4200" y="2362200"/>
            <a:ext cx="3505200" cy="7524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3657600" y="3200400"/>
            <a:ext cx="5303520" cy="35052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152400"/>
            <a:ext cx="3657600" cy="365125"/>
          </a:xfrm>
        </p:spPr>
        <p:txBody>
          <a:bodyPr/>
          <a:lstStyle/>
          <a:p>
            <a:r>
              <a:rPr lang="en-US"/>
              <a:t>TKT306 - Perancangan Tata Letak Fasilitas</a:t>
            </a:r>
          </a:p>
        </p:txBody>
      </p:sp>
      <p:sp>
        <p:nvSpPr>
          <p:cNvPr id="5" name="Footer Placeholder 4"/>
          <p:cNvSpPr>
            <a:spLocks noGrp="1"/>
          </p:cNvSpPr>
          <p:nvPr>
            <p:ph type="ftr" sz="quarter" idx="11"/>
          </p:nvPr>
        </p:nvSpPr>
        <p:spPr>
          <a:xfrm>
            <a:off x="4419600" y="152400"/>
            <a:ext cx="2895600" cy="365125"/>
          </a:xfrm>
        </p:spPr>
        <p:txBody>
          <a:bodyPr/>
          <a:lstStyle/>
          <a:p>
            <a:r>
              <a:rPr lang="en-US" dirty="0"/>
              <a:t>6623 - </a:t>
            </a:r>
            <a:r>
              <a:rPr lang="en-US" dirty="0" err="1"/>
              <a:t>Taufiqur</a:t>
            </a:r>
            <a:r>
              <a:rPr lang="en-US" dirty="0"/>
              <a:t> </a:t>
            </a:r>
            <a:r>
              <a:rPr lang="en-US" dirty="0" err="1"/>
              <a:t>Rachman</a:t>
            </a:r>
            <a:endParaRPr lang="en-US" dirty="0"/>
          </a:p>
        </p:txBody>
      </p:sp>
      <p:sp>
        <p:nvSpPr>
          <p:cNvPr id="6" name="Slide Number Placeholder 5"/>
          <p:cNvSpPr>
            <a:spLocks noGrp="1"/>
          </p:cNvSpPr>
          <p:nvPr>
            <p:ph type="sldNum" sz="quarter" idx="12"/>
          </p:nvPr>
        </p:nvSpPr>
        <p:spPr>
          <a:xfrm>
            <a:off x="7696200" y="152400"/>
            <a:ext cx="990600" cy="365125"/>
          </a:xfrm>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10438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TKT306 - Perancangan Tata Letak Fasilitas</a:t>
            </a:r>
          </a:p>
        </p:txBody>
      </p:sp>
      <p:sp>
        <p:nvSpPr>
          <p:cNvPr id="6" name="Footer Placeholder 5"/>
          <p:cNvSpPr>
            <a:spLocks noGrp="1"/>
          </p:cNvSpPr>
          <p:nvPr>
            <p:ph type="ftr" sz="quarter" idx="11"/>
          </p:nvPr>
        </p:nvSpPr>
        <p:spPr/>
        <p:txBody>
          <a:bodyPr/>
          <a:lstStyle/>
          <a:p>
            <a:r>
              <a:rPr lang="en-US"/>
              <a:t>6623 - Taufiqur Rachman</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1283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TKT306 - Perancangan Tata Letak Fasilitas</a:t>
            </a:r>
          </a:p>
        </p:txBody>
      </p:sp>
      <p:sp>
        <p:nvSpPr>
          <p:cNvPr id="8" name="Footer Placeholder 7"/>
          <p:cNvSpPr>
            <a:spLocks noGrp="1"/>
          </p:cNvSpPr>
          <p:nvPr>
            <p:ph type="ftr" sz="quarter" idx="11"/>
          </p:nvPr>
        </p:nvSpPr>
        <p:spPr/>
        <p:txBody>
          <a:bodyPr/>
          <a:lstStyle/>
          <a:p>
            <a:r>
              <a:rPr lang="en-US"/>
              <a:t>6623 - Taufiqur Rachman</a:t>
            </a:r>
          </a:p>
        </p:txBody>
      </p:sp>
      <p:sp>
        <p:nvSpPr>
          <p:cNvPr id="9" name="Slide Number Placeholder 8"/>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6169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TKT306 - Perancangan Tata Letak Fasilitas</a:t>
            </a:r>
          </a:p>
        </p:txBody>
      </p:sp>
      <p:sp>
        <p:nvSpPr>
          <p:cNvPr id="4" name="Footer Placeholder 3"/>
          <p:cNvSpPr>
            <a:spLocks noGrp="1"/>
          </p:cNvSpPr>
          <p:nvPr>
            <p:ph type="ftr" sz="quarter" idx="11"/>
          </p:nvPr>
        </p:nvSpPr>
        <p:spPr/>
        <p:txBody>
          <a:bodyPr/>
          <a:lstStyle/>
          <a:p>
            <a:r>
              <a:rPr lang="en-US"/>
              <a:t>6623 - Taufiqur Rachman</a:t>
            </a:r>
          </a:p>
        </p:txBody>
      </p:sp>
      <p:sp>
        <p:nvSpPr>
          <p:cNvPr id="5" name="Slide Number Placeholder 4"/>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9397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TKT306 - Perancangan Tata Letak Fasilitas</a:t>
            </a:r>
          </a:p>
        </p:txBody>
      </p:sp>
      <p:sp>
        <p:nvSpPr>
          <p:cNvPr id="3" name="Footer Placeholder 2"/>
          <p:cNvSpPr>
            <a:spLocks noGrp="1"/>
          </p:cNvSpPr>
          <p:nvPr>
            <p:ph type="ftr" sz="quarter" idx="11"/>
          </p:nvPr>
        </p:nvSpPr>
        <p:spPr/>
        <p:txBody>
          <a:bodyPr/>
          <a:lstStyle/>
          <a:p>
            <a:r>
              <a:rPr lang="en-US"/>
              <a:t>6623 - Taufiqur Rachman</a:t>
            </a:r>
          </a:p>
        </p:txBody>
      </p:sp>
      <p:sp>
        <p:nvSpPr>
          <p:cNvPr id="4" name="Slide Number Placeholder 3"/>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866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TKT306 - Perancangan Tata Letak Fasilitas</a:t>
            </a:r>
          </a:p>
        </p:txBody>
      </p:sp>
      <p:sp>
        <p:nvSpPr>
          <p:cNvPr id="6" name="Footer Placeholder 5"/>
          <p:cNvSpPr>
            <a:spLocks noGrp="1"/>
          </p:cNvSpPr>
          <p:nvPr>
            <p:ph type="ftr" sz="quarter" idx="11"/>
          </p:nvPr>
        </p:nvSpPr>
        <p:spPr/>
        <p:txBody>
          <a:bodyPr/>
          <a:lstStyle/>
          <a:p>
            <a:r>
              <a:rPr lang="en-US"/>
              <a:t>6623 - Taufiqur Rachman</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88908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TKT306 - Perancangan Tata Letak Fasilitas</a:t>
            </a:r>
          </a:p>
        </p:txBody>
      </p:sp>
      <p:sp>
        <p:nvSpPr>
          <p:cNvPr id="6" name="Footer Placeholder 5"/>
          <p:cNvSpPr>
            <a:spLocks noGrp="1"/>
          </p:cNvSpPr>
          <p:nvPr>
            <p:ph type="ftr" sz="quarter" idx="11"/>
          </p:nvPr>
        </p:nvSpPr>
        <p:spPr/>
        <p:txBody>
          <a:bodyPr/>
          <a:lstStyle/>
          <a:p>
            <a:r>
              <a:rPr lang="en-US"/>
              <a:t>6623 - Taufiqur Rachman</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4229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609600"/>
            <a:ext cx="8229600" cy="914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72243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3474720" cy="365125"/>
          </a:xfrm>
          <a:prstGeom prst="rect">
            <a:avLst/>
          </a:prstGeom>
        </p:spPr>
        <p:txBody>
          <a:bodyPr vert="horz" lIns="91440" tIns="45720" rIns="91440" bIns="45720" rtlCol="0" anchor="ctr"/>
          <a:lstStyle>
            <a:lvl1pPr algn="l">
              <a:defRPr sz="1200">
                <a:solidFill>
                  <a:schemeClr val="bg1"/>
                </a:solidFill>
              </a:defRPr>
            </a:lvl1pPr>
          </a:lstStyle>
          <a:p>
            <a:r>
              <a:rPr lang="en-US"/>
              <a:t>TKT306 - Perancangan Tata Letak Fasilitas</a:t>
            </a:r>
            <a:endParaRPr lang="en-US" dirty="0"/>
          </a:p>
        </p:txBody>
      </p:sp>
      <p:sp>
        <p:nvSpPr>
          <p:cNvPr id="5" name="Footer Placeholder 4"/>
          <p:cNvSpPr>
            <a:spLocks noGrp="1"/>
          </p:cNvSpPr>
          <p:nvPr>
            <p:ph type="ftr" sz="quarter" idx="3"/>
          </p:nvPr>
        </p:nvSpPr>
        <p:spPr>
          <a:xfrm>
            <a:off x="43434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a:t>6623 - </a:t>
            </a:r>
            <a:r>
              <a:rPr lang="en-US" dirty="0" err="1"/>
              <a:t>Taufiqur</a:t>
            </a:r>
            <a:r>
              <a:rPr lang="en-US" dirty="0"/>
              <a:t> </a:t>
            </a:r>
            <a:r>
              <a:rPr lang="en-US" dirty="0" err="1"/>
              <a:t>Rachman</a:t>
            </a:r>
            <a:endParaRPr lang="en-US" dirty="0"/>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a:defRPr sz="1200">
                <a:solidFill>
                  <a:schemeClr val="bg1"/>
                </a:solidFill>
              </a:defRPr>
            </a:lvl1pPr>
          </a:lstStyle>
          <a:p>
            <a:fld id="{0A156141-EE72-4F1F-A749-B7E82EFB5B5F}" type="slidenum">
              <a:rPr lang="en-US" smtClean="0"/>
              <a:pPr/>
              <a:t>‹#›</a:t>
            </a:fld>
            <a:endParaRPr lang="en-US" dirty="0"/>
          </a:p>
        </p:txBody>
      </p:sp>
    </p:spTree>
    <p:extLst>
      <p:ext uri="{BB962C8B-B14F-4D97-AF65-F5344CB8AC3E}">
        <p14:creationId xmlns:p14="http://schemas.microsoft.com/office/powerpoint/2010/main" val="407200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219200"/>
            <a:ext cx="5943600" cy="2133600"/>
          </a:xfrm>
        </p:spPr>
        <p:txBody>
          <a:bodyPr anchor="ctr">
            <a:noAutofit/>
          </a:bodyPr>
          <a:lstStyle/>
          <a:p>
            <a:r>
              <a:rPr lang="en-US" sz="3600" b="1" dirty="0"/>
              <a:t>Teknik </a:t>
            </a:r>
            <a:r>
              <a:rPr lang="en-US" sz="3600" b="1" dirty="0" err="1"/>
              <a:t>Pengendalian</a:t>
            </a:r>
            <a:r>
              <a:rPr lang="en-US" sz="3600" b="1" dirty="0"/>
              <a:t> </a:t>
            </a:r>
            <a:r>
              <a:rPr lang="en-US" sz="3600" b="1" dirty="0" err="1"/>
              <a:t>Manajemen</a:t>
            </a:r>
            <a:r>
              <a:rPr lang="en-US" sz="3600" b="1" dirty="0"/>
              <a:t> </a:t>
            </a:r>
            <a:r>
              <a:rPr lang="en-US" sz="3600" b="1" dirty="0" err="1"/>
              <a:t>Risiko</a:t>
            </a:r>
            <a:endParaRPr lang="en-US" sz="3600" b="1" dirty="0"/>
          </a:p>
        </p:txBody>
      </p:sp>
      <p:sp>
        <p:nvSpPr>
          <p:cNvPr id="3" name="Subtitle 2"/>
          <p:cNvSpPr>
            <a:spLocks noGrp="1"/>
          </p:cNvSpPr>
          <p:nvPr>
            <p:ph type="subTitle" idx="1"/>
          </p:nvPr>
        </p:nvSpPr>
        <p:spPr>
          <a:xfrm>
            <a:off x="3048000" y="5029199"/>
            <a:ext cx="5943600" cy="1677528"/>
          </a:xfrm>
        </p:spPr>
        <p:txBody>
          <a:bodyPr>
            <a:normAutofit/>
          </a:bodyPr>
          <a:lstStyle/>
          <a:p>
            <a:r>
              <a:rPr lang="en-US" sz="1800" b="1" dirty="0">
                <a:solidFill>
                  <a:schemeClr val="bg1"/>
                </a:solidFill>
                <a:effectLst>
                  <a:outerShdw blurRad="38100" dist="38100" dir="2700000" algn="tl">
                    <a:srgbClr val="000000">
                      <a:alpha val="43137"/>
                    </a:srgbClr>
                  </a:outerShdw>
                </a:effectLst>
              </a:rPr>
              <a:t>FAKULTAS EKONOMI DAN BISNIS </a:t>
            </a:r>
          </a:p>
          <a:p>
            <a:r>
              <a:rPr lang="en-US" sz="1800" b="1" dirty="0">
                <a:solidFill>
                  <a:schemeClr val="bg1"/>
                </a:solidFill>
                <a:effectLst>
                  <a:outerShdw blurRad="38100" dist="38100" dir="2700000" algn="tl">
                    <a:srgbClr val="000000">
                      <a:alpha val="43137"/>
                    </a:srgbClr>
                  </a:outerShdw>
                </a:effectLst>
              </a:rPr>
              <a:t>UNIVERSITAS ESA UNGGUL</a:t>
            </a: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FEB 911</a:t>
            </a:r>
          </a:p>
          <a:p>
            <a:r>
              <a:rPr lang="en-US" sz="2000" dirty="0" err="1"/>
              <a:t>Manajemen</a:t>
            </a:r>
            <a:r>
              <a:rPr lang="en-US" sz="2000" dirty="0"/>
              <a:t> </a:t>
            </a:r>
            <a:r>
              <a:rPr lang="en-US" sz="2000" dirty="0" err="1"/>
              <a:t>Risiko</a:t>
            </a:r>
            <a:endParaRPr lang="en-US" sz="2000" dirty="0"/>
          </a:p>
          <a:p>
            <a:endParaRPr lang="en-US" sz="2000" dirty="0"/>
          </a:p>
          <a:p>
            <a:endParaRPr lang="en-US" sz="2000" dirty="0"/>
          </a:p>
          <a:p>
            <a:r>
              <a:rPr lang="en-US" sz="1500" dirty="0"/>
              <a:t>Muhyiddin, </a:t>
            </a:r>
            <a:r>
              <a:rPr lang="en-US" sz="1500" dirty="0" err="1"/>
              <a:t>S.Ak</a:t>
            </a:r>
            <a:r>
              <a:rPr lang="en-US" sz="1500" dirty="0"/>
              <a:t>., </a:t>
            </a:r>
            <a:r>
              <a:rPr lang="en-US" sz="1500" dirty="0" err="1"/>
              <a:t>M.Ak</a:t>
            </a:r>
            <a:endParaRPr lang="en-US" sz="1500" dirty="0"/>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a:effectLst>
                  <a:outerShdw blurRad="38100" dist="38100" dir="2700000" algn="tl">
                    <a:srgbClr val="000000">
                      <a:alpha val="43137"/>
                    </a:srgbClr>
                  </a:outerShdw>
                </a:effectLst>
              </a:rPr>
              <a:t>PERTEMUAN #7</a:t>
            </a:r>
          </a:p>
        </p:txBody>
      </p:sp>
    </p:spTree>
    <p:extLst>
      <p:ext uri="{BB962C8B-B14F-4D97-AF65-F5344CB8AC3E}">
        <p14:creationId xmlns:p14="http://schemas.microsoft.com/office/powerpoint/2010/main" val="31904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Pengendalian</a:t>
            </a:r>
            <a:r>
              <a:rPr lang="en-US" altLang="en-US" sz="3200" b="1" dirty="0"/>
              <a:t> </a:t>
            </a:r>
            <a:r>
              <a:rPr lang="en-US" altLang="en-US" sz="3200" b="1" dirty="0" err="1"/>
              <a:t>Risiko</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defRPr/>
            </a:pPr>
            <a:r>
              <a:rPr lang="id-ID" sz="2800" dirty="0"/>
              <a:t>Untuk risiko yang tidak bisa dihindari, organisasi perlu melakukan pengendalian risiko. Dengan menggunakan dua dimensi (probabilitas dan severity), pengendalian risiko bertujuan untuk mengurangi probabilitas munculnya kerugian dan mengurangi severity.</a:t>
            </a:r>
          </a:p>
          <a:p>
            <a:pPr algn="just">
              <a:defRPr/>
            </a:pPr>
            <a:r>
              <a:rPr lang="id-ID" sz="2800" dirty="0"/>
              <a:t>Agar bisa mengendalikan risiko lebih baik maka perlu penahanan terhadap karakteristik risiko.</a:t>
            </a:r>
          </a:p>
          <a:p>
            <a:pPr algn="just">
              <a:defRPr/>
            </a:pPr>
            <a:r>
              <a:rPr lang="id-ID" sz="2800" dirty="0"/>
              <a:t>Teori tentang penyebab timbulnya risiko :</a:t>
            </a:r>
          </a:p>
          <a:p>
            <a:pPr marL="914400" lvl="1" indent="-514350" algn="just">
              <a:buFont typeface="Wingdings" panose="05000000000000000000" pitchFamily="2" charset="2"/>
              <a:buAutoNum type="arabicPeriod"/>
              <a:defRPr/>
            </a:pPr>
            <a:r>
              <a:rPr lang="id-ID" sz="2400" dirty="0"/>
              <a:t>Teori Domino (Heinrich, 1959</a:t>
            </a:r>
          </a:p>
          <a:p>
            <a:pPr marL="914400" lvl="1" indent="-514350" algn="just">
              <a:buFont typeface="Wingdings" panose="05000000000000000000" pitchFamily="2" charset="2"/>
              <a:buAutoNum type="arabicPeriod"/>
              <a:defRPr/>
            </a:pPr>
            <a:r>
              <a:rPr lang="id-ID" sz="2400" dirty="0"/>
              <a:t>Teori Rantai (Mekhofer,1987)</a:t>
            </a:r>
          </a:p>
        </p:txBody>
      </p:sp>
    </p:spTree>
    <p:extLst>
      <p:ext uri="{BB962C8B-B14F-4D97-AF65-F5344CB8AC3E}">
        <p14:creationId xmlns:p14="http://schemas.microsoft.com/office/powerpoint/2010/main" val="2071072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Teori</a:t>
            </a:r>
            <a:r>
              <a:rPr lang="en-US" altLang="en-US" sz="3200" b="1" dirty="0"/>
              <a:t> Domino</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id-ID" sz="2800" dirty="0"/>
              <a:t>Menurut teori ini kecelakaan bisa dilihat sebagai urutan lima tahap domino. Jika satu kartu jatuh maka akan mendorong kartu kedua jatuh, dan seterusnya sampai kartu domino terakhir jatuh.</a:t>
            </a:r>
          </a:p>
          <a:p>
            <a:pPr>
              <a:defRPr/>
            </a:pPr>
            <a:r>
              <a:rPr lang="id-ID" sz="2800" dirty="0"/>
              <a:t>Lima Tahap rangkaian kecelakaan :</a:t>
            </a:r>
          </a:p>
          <a:p>
            <a:pPr marL="914400" lvl="1" indent="-514350">
              <a:buFont typeface="Wingdings" panose="05000000000000000000" pitchFamily="2" charset="2"/>
              <a:buAutoNum type="arabicPeriod"/>
              <a:defRPr/>
            </a:pPr>
            <a:r>
              <a:rPr lang="id-ID" sz="2400" dirty="0"/>
              <a:t>Lingkungan sosial dan faktor bawaan yang menyebabkan seseorang berperilaku tertentu.</a:t>
            </a:r>
          </a:p>
          <a:p>
            <a:pPr marL="914400" lvl="1" indent="-514350">
              <a:buFont typeface="Wingdings" panose="05000000000000000000" pitchFamily="2" charset="2"/>
              <a:buAutoNum type="arabicPeriod"/>
              <a:defRPr/>
            </a:pPr>
            <a:r>
              <a:rPr lang="id-ID" sz="2400" dirty="0"/>
              <a:t>Personal fault (kesalahan individu) </a:t>
            </a:r>
          </a:p>
          <a:p>
            <a:pPr marL="914400" lvl="1" indent="-514350">
              <a:buFont typeface="Wingdings" panose="05000000000000000000" pitchFamily="2" charset="2"/>
              <a:buAutoNum type="arabicPeriod"/>
              <a:defRPr/>
            </a:pPr>
            <a:r>
              <a:rPr lang="id-ID" sz="2400" dirty="0"/>
              <a:t>Unsafe act or phsycal hazard (tindakan yang berbahaya atau kondisi fisik yang berbahaya)</a:t>
            </a:r>
          </a:p>
          <a:p>
            <a:pPr marL="914400" lvl="1" indent="-514350">
              <a:buFont typeface="Wingdings" panose="05000000000000000000" pitchFamily="2" charset="2"/>
              <a:buAutoNum type="arabicPeriod"/>
              <a:defRPr/>
            </a:pPr>
            <a:r>
              <a:rPr lang="id-ID" sz="2400" dirty="0"/>
              <a:t>Kecelakaan</a:t>
            </a:r>
          </a:p>
          <a:p>
            <a:pPr marL="914400" lvl="1" indent="-514350">
              <a:buFont typeface="Wingdings" panose="05000000000000000000" pitchFamily="2" charset="2"/>
              <a:buAutoNum type="arabicPeriod"/>
              <a:defRPr/>
            </a:pPr>
            <a:r>
              <a:rPr lang="id-ID" sz="2400" dirty="0"/>
              <a:t>Cedera</a:t>
            </a:r>
          </a:p>
        </p:txBody>
      </p:sp>
    </p:spTree>
    <p:extLst>
      <p:ext uri="{BB962C8B-B14F-4D97-AF65-F5344CB8AC3E}">
        <p14:creationId xmlns:p14="http://schemas.microsoft.com/office/powerpoint/2010/main" val="3110943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Ilustrasi</a:t>
            </a:r>
            <a:r>
              <a:rPr lang="en-US" altLang="en-US" sz="3200" b="1" dirty="0"/>
              <a:t>: </a:t>
            </a:r>
            <a:r>
              <a:rPr lang="en-US" altLang="en-US" sz="3200" b="1" dirty="0" err="1"/>
              <a:t>Teori</a:t>
            </a:r>
            <a:r>
              <a:rPr lang="en-US" altLang="en-US" sz="3200" b="1" dirty="0"/>
              <a:t> Domino</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id-ID" altLang="en-US" sz="2800" dirty="0"/>
              <a:t>Seseorang mempunyai temperamen tinbggi karena tumbuh di lingkungan yang keras (faktor pertama), kemudian oran tersebut tidak suka mendengar saran orang lain dan tidak peduli terhadap kondisi sekitar (faktor kedua). Kemudian orang tersebut bekerja dilingkungan mesin atau bangunan yang rentan kecelakaan (faktor ketiga). Maka ketiga faktor tersebut cukup potensial mengakibatakn kecelakaan dan orang tersebut cedera.</a:t>
            </a:r>
          </a:p>
        </p:txBody>
      </p:sp>
    </p:spTree>
    <p:extLst>
      <p:ext uri="{BB962C8B-B14F-4D97-AF65-F5344CB8AC3E}">
        <p14:creationId xmlns:p14="http://schemas.microsoft.com/office/powerpoint/2010/main" val="1031506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Teori</a:t>
            </a:r>
            <a:r>
              <a:rPr lang="en-US" altLang="en-US" sz="3200" b="1" dirty="0"/>
              <a:t> </a:t>
            </a:r>
            <a:r>
              <a:rPr lang="en-US" altLang="en-US" sz="3200" b="1" dirty="0" err="1"/>
              <a:t>Rantai</a:t>
            </a:r>
            <a:r>
              <a:rPr lang="en-US" altLang="en-US" sz="3200" b="1" dirty="0"/>
              <a:t> </a:t>
            </a:r>
            <a:r>
              <a:rPr lang="en-US" altLang="en-US" sz="3200" b="1" dirty="0" err="1"/>
              <a:t>Risiko</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id-ID" sz="2800" dirty="0"/>
              <a:t>Risiko yang muncul dapat dipecah ke dalam beberapa komponen :</a:t>
            </a:r>
          </a:p>
          <a:p>
            <a:pPr marL="914400" lvl="1" indent="-514350">
              <a:buFont typeface="Wingdings" panose="05000000000000000000" pitchFamily="2" charset="2"/>
              <a:buAutoNum type="arabicPeriod"/>
              <a:defRPr/>
            </a:pPr>
            <a:r>
              <a:rPr lang="id-ID" sz="2400" dirty="0"/>
              <a:t>Hazard (kondisi yang mendorong terjadinya risiko)</a:t>
            </a:r>
          </a:p>
          <a:p>
            <a:pPr marL="914400" lvl="1" indent="-514350">
              <a:buFont typeface="Wingdings" panose="05000000000000000000" pitchFamily="2" charset="2"/>
              <a:buAutoNum type="arabicPeriod"/>
              <a:defRPr/>
            </a:pPr>
            <a:r>
              <a:rPr lang="id-ID" sz="2400" dirty="0"/>
              <a:t>Lingkungan dimana hazard tersebut berada</a:t>
            </a:r>
          </a:p>
          <a:p>
            <a:pPr marL="914400" lvl="1" indent="-514350">
              <a:buFont typeface="Wingdings" panose="05000000000000000000" pitchFamily="2" charset="2"/>
              <a:buAutoNum type="arabicPeriod"/>
              <a:defRPr/>
            </a:pPr>
            <a:r>
              <a:rPr lang="id-ID" sz="2400" dirty="0"/>
              <a:t>Interaksi antara hazard dengan lingkungan</a:t>
            </a:r>
          </a:p>
          <a:p>
            <a:pPr marL="914400" lvl="1" indent="-514350">
              <a:buFont typeface="Wingdings" panose="05000000000000000000" pitchFamily="2" charset="2"/>
              <a:buAutoNum type="arabicPeriod"/>
              <a:defRPr/>
            </a:pPr>
            <a:r>
              <a:rPr lang="id-ID" sz="2400" dirty="0"/>
              <a:t>Hasil dari interaksi</a:t>
            </a:r>
          </a:p>
          <a:p>
            <a:pPr marL="914400" lvl="1" indent="-514350">
              <a:buFont typeface="Wingdings" panose="05000000000000000000" pitchFamily="2" charset="2"/>
              <a:buAutoNum type="arabicPeriod"/>
              <a:defRPr/>
            </a:pPr>
            <a:r>
              <a:rPr lang="id-ID" sz="2400" dirty="0"/>
              <a:t>Konsekuensi dari hasil tersebut</a:t>
            </a:r>
          </a:p>
        </p:txBody>
      </p:sp>
    </p:spTree>
    <p:extLst>
      <p:ext uri="{BB962C8B-B14F-4D97-AF65-F5344CB8AC3E}">
        <p14:creationId xmlns:p14="http://schemas.microsoft.com/office/powerpoint/2010/main" val="1021291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Ilustrasi</a:t>
            </a:r>
            <a:r>
              <a:rPr lang="en-US" altLang="en-US" sz="3200" b="1" dirty="0"/>
              <a:t> : </a:t>
            </a:r>
            <a:r>
              <a:rPr lang="en-US" altLang="en-US" sz="3200" b="1" dirty="0" err="1"/>
              <a:t>Teori</a:t>
            </a:r>
            <a:r>
              <a:rPr lang="en-US" altLang="en-US" sz="3200" b="1" dirty="0"/>
              <a:t> </a:t>
            </a:r>
            <a:r>
              <a:rPr lang="en-US" altLang="en-US" sz="3200" b="1" dirty="0" err="1"/>
              <a:t>Rantai</a:t>
            </a:r>
            <a:r>
              <a:rPr lang="en-US" altLang="en-US" sz="3200" b="1" dirty="0"/>
              <a:t> </a:t>
            </a:r>
            <a:r>
              <a:rPr lang="en-US" altLang="en-US" sz="3200" b="1" dirty="0" err="1"/>
              <a:t>Risiko</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id-ID" altLang="en-US" sz="2800" dirty="0"/>
              <a:t>Di gudang banyak bahan mudah terbakar (bensin dan oli), terdapat kompor dengan menggunakan minyak tanah. Gudang adalah lingkungannya, sedangkan kompor adalah hazard (faktor kesatu). Kompor dengan minyak tanah meningkatkan risiko kebakaran (faktor ketiga). Interaksi antara gudang dengan kompor didalamnya akan semakin meningkatkan risiko kebakaran (faktor kedua), sehingga suatu saat terjadi kebakaran (faktor keempat). Konsekuensi dari kerugian tersebut adalah kerugian yang sangat signifikan.</a:t>
            </a:r>
          </a:p>
        </p:txBody>
      </p:sp>
    </p:spTree>
    <p:extLst>
      <p:ext uri="{BB962C8B-B14F-4D97-AF65-F5344CB8AC3E}">
        <p14:creationId xmlns:p14="http://schemas.microsoft.com/office/powerpoint/2010/main" val="1791214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id-ID" altLang="en-US" sz="3200" b="1" dirty="0"/>
              <a:t>Fokus dan Timing Pengendalian Risiko</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id-ID" altLang="en-US" sz="2800" dirty="0"/>
              <a:t>Fokus Pengendalian Risiko</a:t>
            </a:r>
          </a:p>
          <a:p>
            <a:pPr algn="just">
              <a:buNone/>
            </a:pPr>
            <a:r>
              <a:rPr lang="id-ID" altLang="en-US" sz="2800" dirty="0"/>
              <a:t>	Pengendalian risiko dapat difokuskan pada usaha mengurangi kemungkinan munculnya risiko dan mengurangi keseriusan (severity) dari konsekuansi risiko. Contoh : memasang alat pemadam kebakaran digedung, memasang airbag di mobil, mamasang sabuk pengaman buruh bangunan</a:t>
            </a:r>
          </a:p>
          <a:p>
            <a:pPr algn="just"/>
            <a:r>
              <a:rPr lang="id-ID" altLang="en-US" sz="2800" dirty="0"/>
              <a:t>Timing Pengendalian Risiko</a:t>
            </a:r>
          </a:p>
          <a:p>
            <a:pPr algn="just">
              <a:buNone/>
            </a:pPr>
            <a:r>
              <a:rPr lang="id-ID" altLang="en-US" sz="2800" dirty="0"/>
              <a:t>	Pengendalian risiko bisa dilakukan sebelum, selama, dan sesudah risiko terjadi. Contoh : </a:t>
            </a:r>
          </a:p>
          <a:p>
            <a:pPr lvl="1" algn="just">
              <a:buFontTx/>
              <a:buChar char="-"/>
            </a:pPr>
            <a:r>
              <a:rPr lang="id-ID" altLang="en-US" sz="2400" dirty="0"/>
              <a:t>Sebelum terjadi : melakukan training karyawan</a:t>
            </a:r>
          </a:p>
          <a:p>
            <a:pPr lvl="1" algn="just">
              <a:buFontTx/>
              <a:buChar char="-"/>
            </a:pPr>
            <a:r>
              <a:rPr lang="id-ID" altLang="en-US" sz="2400" dirty="0"/>
              <a:t>Saat terjadi : kantong udara pada mobil langsung mengembang saat terjadi kecelakaan.</a:t>
            </a:r>
          </a:p>
          <a:p>
            <a:pPr lvl="1" algn="just">
              <a:buFontTx/>
              <a:buChar char="-"/>
            </a:pPr>
            <a:r>
              <a:rPr lang="id-ID" altLang="en-US" sz="2400" dirty="0"/>
              <a:t>Setelah terjadi : memperbaiki mobil untuk dijual lagi</a:t>
            </a:r>
          </a:p>
        </p:txBody>
      </p:sp>
    </p:spTree>
    <p:extLst>
      <p:ext uri="{BB962C8B-B14F-4D97-AF65-F5344CB8AC3E}">
        <p14:creationId xmlns:p14="http://schemas.microsoft.com/office/powerpoint/2010/main" val="3989935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5715000"/>
          </a:xfrm>
        </p:spPr>
        <p:txBody>
          <a:bodyPr>
            <a:normAutofit/>
          </a:bodyPr>
          <a:lstStyle/>
          <a:p>
            <a:pPr>
              <a:lnSpc>
                <a:spcPct val="150000"/>
              </a:lnSpc>
            </a:pP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SEKIAN</a:t>
            </a:r>
            <a:b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DAN</a:t>
            </a:r>
            <a:b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TERIMA KASIH</a:t>
            </a:r>
          </a:p>
        </p:txBody>
      </p:sp>
      <p:sp>
        <p:nvSpPr>
          <p:cNvPr id="4" name="Date Placeholder 3">
            <a:extLst>
              <a:ext uri="{FF2B5EF4-FFF2-40B4-BE49-F238E27FC236}">
                <a16:creationId xmlns:a16="http://schemas.microsoft.com/office/drawing/2014/main" id="{BFE833D8-723B-4069-AA7F-436BE847DAD0}"/>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727A3D46-35B7-4996-8AB5-5BE84AA9676B}"/>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85899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a:t>KEMAMPUAN AKHIR YANG DIHARAPKAN</a:t>
            </a:r>
          </a:p>
        </p:txBody>
      </p:sp>
      <p:sp>
        <p:nvSpPr>
          <p:cNvPr id="8" name="Content Placeholder 7"/>
          <p:cNvSpPr>
            <a:spLocks noGrp="1"/>
          </p:cNvSpPr>
          <p:nvPr>
            <p:ph idx="1"/>
          </p:nvPr>
        </p:nvSpPr>
        <p:spPr/>
        <p:txBody>
          <a:bodyPr/>
          <a:lstStyle/>
          <a:p>
            <a:pPr algn="just"/>
            <a:r>
              <a:rPr lang="en-US" dirty="0" err="1"/>
              <a:t>Mahasiswa</a:t>
            </a:r>
            <a:r>
              <a:rPr lang="en-US" dirty="0"/>
              <a:t> </a:t>
            </a:r>
            <a:r>
              <a:rPr lang="en-US" dirty="0" err="1"/>
              <a:t>mampu</a:t>
            </a:r>
            <a:r>
              <a:rPr lang="en-US" dirty="0"/>
              <a:t> </a:t>
            </a:r>
            <a:r>
              <a:rPr lang="en-US" dirty="0" err="1"/>
              <a:t>memahami</a:t>
            </a:r>
            <a:r>
              <a:rPr lang="en-US" dirty="0"/>
              <a:t>, </a:t>
            </a:r>
            <a:r>
              <a:rPr lang="en-US" dirty="0" err="1"/>
              <a:t>menguraikan</a:t>
            </a:r>
            <a:r>
              <a:rPr lang="en-US" dirty="0"/>
              <a:t> dan </a:t>
            </a:r>
            <a:r>
              <a:rPr lang="en-US" dirty="0" err="1"/>
              <a:t>menjelaskan</a:t>
            </a:r>
            <a:r>
              <a:rPr lang="en-US" dirty="0"/>
              <a:t> </a:t>
            </a:r>
            <a:r>
              <a:rPr lang="en-US" dirty="0" err="1"/>
              <a:t>bagaimana</a:t>
            </a:r>
            <a:r>
              <a:rPr lang="en-US" dirty="0"/>
              <a:t> </a:t>
            </a:r>
            <a:r>
              <a:rPr lang="en-US" dirty="0" err="1"/>
              <a:t>mengelola</a:t>
            </a:r>
            <a:r>
              <a:rPr lang="en-US" dirty="0"/>
              <a:t> </a:t>
            </a:r>
            <a:r>
              <a:rPr lang="en-US" dirty="0" err="1"/>
              <a:t>risiko</a:t>
            </a:r>
            <a:r>
              <a:rPr lang="en-US" dirty="0"/>
              <a:t>, agar </a:t>
            </a:r>
            <a:r>
              <a:rPr lang="en-US" dirty="0" err="1"/>
              <a:t>risiko</a:t>
            </a:r>
            <a:r>
              <a:rPr lang="en-US" dirty="0"/>
              <a:t> </a:t>
            </a:r>
            <a:r>
              <a:rPr lang="en-US" dirty="0" err="1"/>
              <a:t>tidak</a:t>
            </a:r>
            <a:r>
              <a:rPr lang="en-US" dirty="0"/>
              <a:t> </a:t>
            </a:r>
            <a:r>
              <a:rPr lang="en-US" dirty="0" err="1"/>
              <a:t>memberikan</a:t>
            </a:r>
            <a:r>
              <a:rPr lang="en-US" dirty="0"/>
              <a:t> </a:t>
            </a:r>
            <a:r>
              <a:rPr lang="en-US" dirty="0" err="1"/>
              <a:t>dampak</a:t>
            </a:r>
            <a:r>
              <a:rPr lang="en-US" dirty="0"/>
              <a:t> negative </a:t>
            </a:r>
            <a:r>
              <a:rPr lang="en-US" dirty="0" err="1"/>
              <a:t>terhadap</a:t>
            </a:r>
            <a:r>
              <a:rPr lang="en-US" dirty="0"/>
              <a:t> </a:t>
            </a:r>
            <a:r>
              <a:rPr lang="en-US" dirty="0" err="1"/>
              <a:t>pencapaian</a:t>
            </a:r>
            <a:r>
              <a:rPr lang="en-US" dirty="0"/>
              <a:t> </a:t>
            </a:r>
            <a:r>
              <a:rPr lang="en-US" dirty="0" err="1"/>
              <a:t>tujuan</a:t>
            </a:r>
            <a:r>
              <a:rPr lang="en-US" dirty="0"/>
              <a:t> </a:t>
            </a:r>
            <a:r>
              <a:rPr lang="en-US" dirty="0" err="1"/>
              <a:t>organisasi</a:t>
            </a:r>
            <a:r>
              <a:rPr lang="en-US" dirty="0"/>
              <a:t> </a:t>
            </a:r>
            <a:r>
              <a:rPr lang="en-US" dirty="0" err="1"/>
              <a:t>maupun</a:t>
            </a:r>
            <a:r>
              <a:rPr lang="en-US" dirty="0"/>
              <a:t> </a:t>
            </a:r>
            <a:r>
              <a:rPr lang="en-US" dirty="0" err="1"/>
              <a:t>perusahaan</a:t>
            </a:r>
            <a:r>
              <a:rPr lang="en-US" dirty="0"/>
              <a:t>.</a:t>
            </a:r>
          </a:p>
        </p:txBody>
      </p:sp>
      <p:sp>
        <p:nvSpPr>
          <p:cNvPr id="9" name="Date Placeholder 3">
            <a:extLst>
              <a:ext uri="{FF2B5EF4-FFF2-40B4-BE49-F238E27FC236}">
                <a16:creationId xmlns:a16="http://schemas.microsoft.com/office/drawing/2014/main" id="{32C939AF-7DE4-4ED2-9744-E7D6E2852AFD}"/>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10" name="Footer Placeholder 4">
            <a:extLst>
              <a:ext uri="{FF2B5EF4-FFF2-40B4-BE49-F238E27FC236}">
                <a16:creationId xmlns:a16="http://schemas.microsoft.com/office/drawing/2014/main" id="{A306B486-47CB-40A0-BF36-3252C44EC5AA}"/>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74394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id-ID" altLang="en-US" sz="3200" b="1" dirty="0"/>
              <a:t>Pendahuluan</a:t>
            </a:r>
            <a:endParaRPr lang="en-US" sz="3200" b="1" dirty="0">
              <a:solidFill>
                <a:schemeClr val="tx1"/>
              </a:solidFill>
            </a:endParaRPr>
          </a:p>
        </p:txBody>
      </p:sp>
      <p:sp>
        <p:nvSpPr>
          <p:cNvPr id="6147" name="Rectangle 4"/>
          <p:cNvSpPr>
            <a:spLocks noGrp="1" noChangeArrowheads="1"/>
          </p:cNvSpPr>
          <p:nvPr>
            <p:ph type="body" idx="1"/>
          </p:nvPr>
        </p:nvSpPr>
        <p:spPr>
          <a:xfrm>
            <a:off x="468313" y="1641475"/>
            <a:ext cx="8351837" cy="4683125"/>
          </a:xfrm>
        </p:spPr>
        <p:txBody>
          <a:bodyPr>
            <a:normAutofit/>
          </a:bodyPr>
          <a:lstStyle/>
          <a:p>
            <a:pPr marL="320040" indent="-320040">
              <a:buFont typeface="Wingdings"/>
              <a:buChar char=""/>
              <a:defRPr/>
            </a:pPr>
            <a:r>
              <a:rPr lang="id-ID" sz="2700" dirty="0"/>
              <a:t>Jika suatu organisasi menghadapi risiko, maka ada beberapa alternatif untuk mengendalikan risiko tersebut.</a:t>
            </a:r>
          </a:p>
          <a:p>
            <a:pPr marL="320040" indent="-320040">
              <a:buFont typeface="Wingdings"/>
              <a:buChar char=""/>
              <a:defRPr/>
            </a:pPr>
            <a:r>
              <a:rPr lang="id-ID" sz="2700" dirty="0"/>
              <a:t>Alternatif pengendalian risiko diantaranya</a:t>
            </a:r>
            <a:r>
              <a:rPr lang="en-US" sz="2700" dirty="0"/>
              <a:t> </a:t>
            </a:r>
            <a:r>
              <a:rPr lang="id-ID" sz="2700" dirty="0"/>
              <a:t>:</a:t>
            </a:r>
          </a:p>
          <a:p>
            <a:pPr marL="914400" lvl="1" indent="-514350">
              <a:buFont typeface="Wingdings"/>
              <a:buAutoNum type="alphaLcPeriod"/>
              <a:defRPr/>
            </a:pPr>
            <a:r>
              <a:rPr lang="id-ID" sz="2700" dirty="0"/>
              <a:t>Pengendalian risiko </a:t>
            </a:r>
            <a:r>
              <a:rPr lang="id-ID" sz="2700" i="1" dirty="0"/>
              <a:t>(Risk Control)</a:t>
            </a:r>
          </a:p>
          <a:p>
            <a:pPr marL="914400" lvl="1" indent="-514350">
              <a:buFont typeface="Wingdings"/>
              <a:buAutoNum type="alphaLcPeriod"/>
              <a:defRPr/>
            </a:pPr>
            <a:r>
              <a:rPr lang="id-ID" sz="2700" dirty="0"/>
              <a:t>Penghindaran risiko </a:t>
            </a:r>
            <a:r>
              <a:rPr lang="id-ID" sz="2700" i="1" dirty="0"/>
              <a:t>(Risk Avoidance)</a:t>
            </a:r>
          </a:p>
          <a:p>
            <a:pPr marL="914400" lvl="1" indent="-514350">
              <a:buFont typeface="Wingdings"/>
              <a:buAutoNum type="alphaLcPeriod"/>
              <a:defRPr/>
            </a:pPr>
            <a:r>
              <a:rPr lang="id-ID" sz="2700" dirty="0"/>
              <a:t>Penanggungan atau Penahanan Risiko </a:t>
            </a:r>
            <a:r>
              <a:rPr lang="id-ID" sz="2700" i="1" dirty="0"/>
              <a:t>(Risk Retention)</a:t>
            </a:r>
          </a:p>
          <a:p>
            <a:pPr marL="914400" lvl="1" indent="-514350">
              <a:buFont typeface="Wingdings"/>
              <a:buAutoNum type="alphaLcPeriod"/>
              <a:defRPr/>
            </a:pPr>
            <a:r>
              <a:rPr lang="id-ID" sz="2700" dirty="0"/>
              <a:t>Pengalihan Risiko </a:t>
            </a:r>
            <a:r>
              <a:rPr lang="id-ID" sz="2700" i="1" dirty="0"/>
              <a:t>(Risk Transfer)</a:t>
            </a:r>
            <a:endParaRPr lang="id-ID" sz="2700" dirty="0"/>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642787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Ilustrasi</a:t>
            </a:r>
            <a:r>
              <a:rPr lang="en-US" altLang="en-US" sz="3200" b="1" dirty="0"/>
              <a:t> 1</a:t>
            </a:r>
            <a:endParaRPr lang="en-US" sz="3200" b="1" dirty="0">
              <a:solidFill>
                <a:schemeClr val="tx1"/>
              </a:solidFill>
            </a:endParaRPr>
          </a:p>
        </p:txBody>
      </p:sp>
      <p:sp>
        <p:nvSpPr>
          <p:cNvPr id="6147" name="Rectangle 4"/>
          <p:cNvSpPr>
            <a:spLocks noGrp="1" noChangeArrowheads="1"/>
          </p:cNvSpPr>
          <p:nvPr>
            <p:ph type="body" idx="1"/>
          </p:nvPr>
        </p:nvSpPr>
        <p:spPr>
          <a:xfrm>
            <a:off x="468313" y="1641475"/>
            <a:ext cx="8351837" cy="4683125"/>
          </a:xfrm>
        </p:spPr>
        <p:txBody>
          <a:bodyPr>
            <a:normAutofit lnSpcReduction="10000"/>
          </a:bodyPr>
          <a:lstStyle/>
          <a:p>
            <a:pPr marL="0" indent="0" algn="just">
              <a:buNone/>
              <a:defRPr/>
            </a:pPr>
            <a:r>
              <a:rPr lang="id-ID" sz="2800" dirty="0"/>
              <a:t>Pak Djoko baru saja membeli mobil BMW seri 7 yang berharga Rp. 1,5 Miliar. Dia sangat khawatir jika terjadi sesuatu kerugian dengan mobilnya, seperti kecelakaan yang bisa membutuhkan biaya tinggi untuk perawatannya, atau di curi yang menyebabkan dia mengalami kerugian besar. Dengan berhati-hati risiko itu mungkin tidak akan terjadi tetapi jika terjadi, risiko yang ditanggung sangat besar. Akhirnya Pak Budi memutuskan untuk membeli polis asuransi kecelakaan dan pencurian</a:t>
            </a:r>
          </a:p>
          <a:p>
            <a:pPr marL="0" indent="0" algn="just">
              <a:buNone/>
              <a:defRPr/>
            </a:pPr>
            <a:endParaRPr lang="id-ID" sz="2700" dirty="0"/>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1975664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Ilustrasi</a:t>
            </a:r>
            <a:r>
              <a:rPr lang="en-US" altLang="en-US" sz="3200" b="1" dirty="0"/>
              <a:t> 2</a:t>
            </a:r>
            <a:endParaRPr lang="en-US" sz="3200" b="1" dirty="0">
              <a:solidFill>
                <a:schemeClr val="tx1"/>
              </a:solidFill>
            </a:endParaRPr>
          </a:p>
        </p:txBody>
      </p:sp>
      <p:sp>
        <p:nvSpPr>
          <p:cNvPr id="6147" name="Rectangle 4"/>
          <p:cNvSpPr>
            <a:spLocks noGrp="1" noChangeArrowheads="1"/>
          </p:cNvSpPr>
          <p:nvPr>
            <p:ph type="body" idx="1"/>
          </p:nvPr>
        </p:nvSpPr>
        <p:spPr>
          <a:xfrm>
            <a:off x="468313" y="1641475"/>
            <a:ext cx="8351837" cy="4683125"/>
          </a:xfrm>
        </p:spPr>
        <p:txBody>
          <a:bodyPr>
            <a:normAutofit fontScale="92500" lnSpcReduction="20000"/>
          </a:bodyPr>
          <a:lstStyle/>
          <a:p>
            <a:pPr marL="320040" indent="-320040" algn="just">
              <a:buNone/>
              <a:defRPr/>
            </a:pPr>
            <a:r>
              <a:rPr lang="id-ID" sz="2800" dirty="0"/>
              <a:t>	PT. Kelana merupakan perusahaan taksi dengan armada taksi sebanyak 200 mobil. Sebagai bagia dari operasi taksi, PT. Kelana menghadapi risiko kecelakaan mobil, tabrakan kecil, pencurian, dll.</a:t>
            </a:r>
            <a:endParaRPr lang="en-US" sz="2800" dirty="0"/>
          </a:p>
          <a:p>
            <a:pPr marL="320040" indent="-320040" algn="just">
              <a:buNone/>
              <a:defRPr/>
            </a:pPr>
            <a:r>
              <a:rPr lang="en-US" sz="2800" dirty="0"/>
              <a:t>	</a:t>
            </a:r>
            <a:r>
              <a:rPr lang="id-ID" sz="2800" dirty="0"/>
              <a:t>PT. Kelana me</a:t>
            </a:r>
            <a:r>
              <a:rPr lang="en-US" sz="2800" dirty="0"/>
              <a:t>m</a:t>
            </a:r>
            <a:r>
              <a:rPr lang="id-ID" sz="2800" dirty="0"/>
              <a:t>utuskan untuk menahan risiko tersebut bukan mentransfer risiko dengan cara menyisihkan 1% dari total pendapatan tahunan untuk mengantisipasi risiko kerugian tersebut. Misal untuk memperbaiki kendaraan yang rusak karena kecelakaan. PT. Kelana juga membuat aturan dan prosedur yang ketat untuk menekan risiko kerugian melalui training terhadap pengemudi taksi (memarkir ditempat aman, tidak mengebut, dll)</a:t>
            </a: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4162448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fontScale="90000"/>
          </a:bodyPr>
          <a:lstStyle/>
          <a:p>
            <a:pPr marL="838200" indent="-838200"/>
            <a:r>
              <a:rPr lang="id-ID" altLang="en-US" sz="3200" b="1" dirty="0"/>
              <a:t>Eksposure Risiko &amp; Pengendalian Risiko </a:t>
            </a:r>
            <a:r>
              <a:rPr lang="id-ID" altLang="en-US" sz="3200" b="1" i="1" dirty="0"/>
              <a:t>(Risk Control)</a:t>
            </a:r>
            <a:endParaRPr lang="en-US" sz="3200" b="1" dirty="0">
              <a:solidFill>
                <a:schemeClr val="tx1"/>
              </a:solidFill>
            </a:endParaRPr>
          </a:p>
        </p:txBody>
      </p:sp>
      <p:sp>
        <p:nvSpPr>
          <p:cNvPr id="6147" name="Rectangle 4"/>
          <p:cNvSpPr>
            <a:spLocks noGrp="1" noChangeArrowheads="1"/>
          </p:cNvSpPr>
          <p:nvPr>
            <p:ph type="body" idx="1"/>
          </p:nvPr>
        </p:nvSpPr>
        <p:spPr>
          <a:xfrm>
            <a:off x="468313" y="1641475"/>
            <a:ext cx="8351837" cy="4683125"/>
          </a:xfrm>
        </p:spPr>
        <p:txBody>
          <a:bodyPr>
            <a:normAutofit/>
          </a:bodyPr>
          <a:lstStyle/>
          <a:p>
            <a:pPr marL="0" indent="0" algn="just">
              <a:buNone/>
            </a:pPr>
            <a:r>
              <a:rPr lang="id-ID" altLang="en-US" sz="2800" dirty="0"/>
              <a:t>Pengendalian risiko mempunyai peranan penting dalam manajemen risiko. Eksposur terhadap risiko yang tinggi, jika diimbangi dengan pengendalian risiko yang baik, akan mengurangi atau meminimalisasi risiko yang dihadapi oleh perusahaan.</a:t>
            </a: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806375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id-ID" altLang="en-US" sz="3200" b="1" dirty="0"/>
              <a:t>Tabel Penilaian Risiko Komposit</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graphicFrame>
        <p:nvGraphicFramePr>
          <p:cNvPr id="8" name="Table 7">
            <a:extLst>
              <a:ext uri="{FF2B5EF4-FFF2-40B4-BE49-F238E27FC236}">
                <a16:creationId xmlns:a16="http://schemas.microsoft.com/office/drawing/2014/main" id="{D0B4CEA1-7076-4BCB-B17D-8551A566D703}"/>
              </a:ext>
            </a:extLst>
          </p:cNvPr>
          <p:cNvGraphicFramePr>
            <a:graphicFrameLocks noGrp="1"/>
          </p:cNvGraphicFramePr>
          <p:nvPr>
            <p:extLst>
              <p:ext uri="{D42A27DB-BD31-4B8C-83A1-F6EECF244321}">
                <p14:modId xmlns:p14="http://schemas.microsoft.com/office/powerpoint/2010/main" val="1472433460"/>
              </p:ext>
            </p:extLst>
          </p:nvPr>
        </p:nvGraphicFramePr>
        <p:xfrm>
          <a:off x="1428750" y="1714500"/>
          <a:ext cx="6429374" cy="2714625"/>
        </p:xfrm>
        <a:graphic>
          <a:graphicData uri="http://schemas.openxmlformats.org/drawingml/2006/table">
            <a:tbl>
              <a:tblPr/>
              <a:tblGrid>
                <a:gridCol w="1284948">
                  <a:extLst>
                    <a:ext uri="{9D8B030D-6E8A-4147-A177-3AD203B41FA5}">
                      <a16:colId xmlns:a16="http://schemas.microsoft.com/office/drawing/2014/main" val="20000"/>
                    </a:ext>
                  </a:extLst>
                </a:gridCol>
                <a:gridCol w="1090259">
                  <a:extLst>
                    <a:ext uri="{9D8B030D-6E8A-4147-A177-3AD203B41FA5}">
                      <a16:colId xmlns:a16="http://schemas.microsoft.com/office/drawing/2014/main" val="20001"/>
                    </a:ext>
                  </a:extLst>
                </a:gridCol>
                <a:gridCol w="1246009">
                  <a:extLst>
                    <a:ext uri="{9D8B030D-6E8A-4147-A177-3AD203B41FA5}">
                      <a16:colId xmlns:a16="http://schemas.microsoft.com/office/drawing/2014/main" val="20002"/>
                    </a:ext>
                  </a:extLst>
                </a:gridCol>
                <a:gridCol w="1379408">
                  <a:extLst>
                    <a:ext uri="{9D8B030D-6E8A-4147-A177-3AD203B41FA5}">
                      <a16:colId xmlns:a16="http://schemas.microsoft.com/office/drawing/2014/main" val="20003"/>
                    </a:ext>
                  </a:extLst>
                </a:gridCol>
                <a:gridCol w="1428750">
                  <a:extLst>
                    <a:ext uri="{9D8B030D-6E8A-4147-A177-3AD203B41FA5}">
                      <a16:colId xmlns:a16="http://schemas.microsoft.com/office/drawing/2014/main" val="20004"/>
                    </a:ext>
                  </a:extLst>
                </a:gridCol>
              </a:tblGrid>
              <a:tr h="379668">
                <a:tc rowSpan="2" gridSpan="2">
                  <a:txBody>
                    <a:bodyPr/>
                    <a:lstStyle/>
                    <a:p>
                      <a:pPr algn="ctr" fontAlgn="b"/>
                      <a:r>
                        <a:rPr lang="fi-FI" sz="1600" b="1" i="0" u="none" strike="noStrike" dirty="0">
                          <a:solidFill>
                            <a:srgbClr val="000000"/>
                          </a:solidFill>
                          <a:latin typeface="Calibri"/>
                        </a:rPr>
                        <a:t>Hasil Penilaian Predikat Risiko Komposit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rowSpan="2" hMerge="1">
                  <a:txBody>
                    <a:bodyPr/>
                    <a:lstStyle/>
                    <a:p>
                      <a:endParaRPr lang="id-ID"/>
                    </a:p>
                  </a:txBody>
                  <a:tcPr/>
                </a:tc>
                <a:tc gridSpan="3">
                  <a:txBody>
                    <a:bodyPr/>
                    <a:lstStyle/>
                    <a:p>
                      <a:pPr algn="ctr" fontAlgn="b"/>
                      <a:r>
                        <a:rPr lang="id-ID" sz="1600" b="1" i="0" u="none" strike="noStrike" dirty="0">
                          <a:solidFill>
                            <a:srgbClr val="000000"/>
                          </a:solidFill>
                          <a:latin typeface="Calibri"/>
                        </a:rPr>
                        <a:t>Risiko Inheren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hMerge="1">
                  <a:txBody>
                    <a:bodyPr/>
                    <a:lstStyle/>
                    <a:p>
                      <a:endParaRPr lang="id-ID"/>
                    </a:p>
                  </a:txBody>
                  <a:tcPr/>
                </a:tc>
                <a:tc hMerge="1">
                  <a:txBody>
                    <a:bodyPr/>
                    <a:lstStyle/>
                    <a:p>
                      <a:endParaRPr lang="id-ID"/>
                    </a:p>
                  </a:txBody>
                  <a:tcPr/>
                </a:tc>
                <a:extLst>
                  <a:ext uri="{0D108BD9-81ED-4DB2-BD59-A6C34878D82A}">
                    <a16:rowId xmlns:a16="http://schemas.microsoft.com/office/drawing/2014/main" val="10000"/>
                  </a:ext>
                </a:extLst>
              </a:tr>
              <a:tr h="379668">
                <a:tc gridSpan="2" vMerge="1">
                  <a:txBody>
                    <a:bodyPr/>
                    <a:lstStyle/>
                    <a:p>
                      <a:endParaRPr lang="id-ID"/>
                    </a:p>
                  </a:txBody>
                  <a:tcPr/>
                </a:tc>
                <a:tc hMerge="1" vMerge="1">
                  <a:txBody>
                    <a:bodyPr/>
                    <a:lstStyle/>
                    <a:p>
                      <a:endParaRPr lang="id-ID"/>
                    </a:p>
                  </a:txBody>
                  <a:tcPr/>
                </a:tc>
                <a:tc>
                  <a:txBody>
                    <a:bodyPr/>
                    <a:lstStyle/>
                    <a:p>
                      <a:pPr algn="ctr" fontAlgn="b"/>
                      <a:r>
                        <a:rPr lang="id-ID" sz="1600" b="1" i="1" u="none" strike="noStrike" dirty="0">
                          <a:solidFill>
                            <a:srgbClr val="000000"/>
                          </a:solidFill>
                          <a:latin typeface="Calibri"/>
                        </a:rPr>
                        <a:t>Low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id-ID" sz="1600" b="1" i="1" u="none" strike="noStrike" dirty="0">
                          <a:solidFill>
                            <a:srgbClr val="000000"/>
                          </a:solidFill>
                          <a:latin typeface="Calibri"/>
                        </a:rPr>
                        <a:t>Moderate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id-ID" sz="1600" b="1" i="1" u="none" strike="noStrike" dirty="0">
                          <a:solidFill>
                            <a:srgbClr val="000000"/>
                          </a:solidFill>
                          <a:latin typeface="Calibri"/>
                        </a:rPr>
                        <a:t>High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0001"/>
                  </a:ext>
                </a:extLst>
              </a:tr>
              <a:tr h="702386">
                <a:tc rowSpan="3">
                  <a:txBody>
                    <a:bodyPr/>
                    <a:lstStyle/>
                    <a:p>
                      <a:pPr algn="ctr" fontAlgn="ctr"/>
                      <a:r>
                        <a:rPr lang="id-ID" sz="1600" b="0" i="0" u="none" strike="noStrike" dirty="0">
                          <a:solidFill>
                            <a:srgbClr val="000000"/>
                          </a:solidFill>
                          <a:latin typeface="Calibri"/>
                        </a:rPr>
                        <a:t>Sistem Pengendalian Risiko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0" i="0" u="none" strike="noStrike" dirty="0">
                          <a:solidFill>
                            <a:srgbClr val="000000"/>
                          </a:solidFill>
                          <a:latin typeface="Calibri"/>
                        </a:rPr>
                        <a:t>  Weak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0" i="1" u="none" strike="noStrike">
                          <a:solidFill>
                            <a:srgbClr val="000000"/>
                          </a:solidFill>
                          <a:latin typeface="Calibri"/>
                        </a:rPr>
                        <a:t>Low to Moderate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0" i="1" u="none" strike="noStrike" dirty="0">
                          <a:solidFill>
                            <a:srgbClr val="000000"/>
                          </a:solidFill>
                          <a:latin typeface="Calibri"/>
                        </a:rPr>
                        <a:t>Moderate to High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0" i="1" u="none" strike="noStrike" dirty="0">
                          <a:solidFill>
                            <a:srgbClr val="000000"/>
                          </a:solidFill>
                          <a:latin typeface="Calibri"/>
                        </a:rPr>
                        <a:t>High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31534">
                <a:tc vMerge="1">
                  <a:txBody>
                    <a:bodyPr/>
                    <a:lstStyle/>
                    <a:p>
                      <a:endParaRPr lang="id-ID"/>
                    </a:p>
                  </a:txBody>
                  <a:tcPr/>
                </a:tc>
                <a:tc>
                  <a:txBody>
                    <a:bodyPr/>
                    <a:lstStyle/>
                    <a:p>
                      <a:pPr algn="l" fontAlgn="b"/>
                      <a:r>
                        <a:rPr lang="id-ID" sz="1600" b="0" i="0" u="none" strike="noStrike" dirty="0">
                          <a:solidFill>
                            <a:srgbClr val="000000"/>
                          </a:solidFill>
                          <a:latin typeface="Calibri"/>
                        </a:rPr>
                        <a:t>  Acceptable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0" i="1" u="none" strike="noStrike">
                          <a:solidFill>
                            <a:srgbClr val="000000"/>
                          </a:solidFill>
                          <a:latin typeface="Calibri"/>
                        </a:rPr>
                        <a:t>Low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0" i="1" u="none" strike="noStrike" dirty="0">
                          <a:solidFill>
                            <a:srgbClr val="000000"/>
                          </a:solidFill>
                          <a:latin typeface="Calibri"/>
                        </a:rPr>
                        <a:t>Moderate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0" i="1" u="none" strike="noStrike">
                          <a:solidFill>
                            <a:srgbClr val="000000"/>
                          </a:solidFill>
                          <a:latin typeface="Calibri"/>
                        </a:rPr>
                        <a:t>High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21369">
                <a:tc vMerge="1">
                  <a:txBody>
                    <a:bodyPr/>
                    <a:lstStyle/>
                    <a:p>
                      <a:endParaRPr lang="id-ID"/>
                    </a:p>
                  </a:txBody>
                  <a:tcPr/>
                </a:tc>
                <a:tc>
                  <a:txBody>
                    <a:bodyPr/>
                    <a:lstStyle/>
                    <a:p>
                      <a:pPr algn="l" fontAlgn="b"/>
                      <a:r>
                        <a:rPr lang="id-ID" sz="1600" b="0" i="0" u="none" strike="noStrike" dirty="0">
                          <a:solidFill>
                            <a:srgbClr val="000000"/>
                          </a:solidFill>
                          <a:latin typeface="Calibri"/>
                        </a:rPr>
                        <a:t>  Strong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0" i="1" u="none" strike="noStrike" dirty="0">
                          <a:solidFill>
                            <a:srgbClr val="000000"/>
                          </a:solidFill>
                          <a:latin typeface="Calibri"/>
                        </a:rPr>
                        <a:t>Low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0" i="1" u="none" strike="noStrike" dirty="0">
                          <a:solidFill>
                            <a:srgbClr val="000000"/>
                          </a:solidFill>
                          <a:latin typeface="Calibri"/>
                        </a:rPr>
                        <a:t>Moderate to Low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0" i="1" u="none" strike="noStrike" dirty="0">
                          <a:solidFill>
                            <a:srgbClr val="000000"/>
                          </a:solidFill>
                          <a:latin typeface="Calibri"/>
                        </a:rPr>
                        <a:t>High to Moderate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9" name="Rectangle 8">
            <a:extLst>
              <a:ext uri="{FF2B5EF4-FFF2-40B4-BE49-F238E27FC236}">
                <a16:creationId xmlns:a16="http://schemas.microsoft.com/office/drawing/2014/main" id="{57CAAC3E-D664-4211-B62F-6E8F4326AF0F}"/>
              </a:ext>
            </a:extLst>
          </p:cNvPr>
          <p:cNvSpPr/>
          <p:nvPr/>
        </p:nvSpPr>
        <p:spPr>
          <a:xfrm>
            <a:off x="1219200" y="4856956"/>
            <a:ext cx="6858000" cy="10715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id-ID" dirty="0">
                <a:solidFill>
                  <a:schemeClr val="tx1">
                    <a:lumMod val="95000"/>
                    <a:lumOff val="5000"/>
                  </a:schemeClr>
                </a:solidFill>
              </a:rPr>
              <a:t>Tabel tersebut menunjukkan bahwa profil risiko ditentukan oleh dua hal :</a:t>
            </a:r>
          </a:p>
          <a:p>
            <a:pPr marL="342900" indent="-342900" algn="just">
              <a:buFontTx/>
              <a:buAutoNum type="arabicPeriod"/>
              <a:defRPr/>
            </a:pPr>
            <a:r>
              <a:rPr lang="id-ID" dirty="0">
                <a:solidFill>
                  <a:schemeClr val="tx1">
                    <a:lumMod val="95000"/>
                    <a:lumOff val="5000"/>
                  </a:schemeClr>
                </a:solidFill>
              </a:rPr>
              <a:t>Risiko Inheren</a:t>
            </a:r>
          </a:p>
          <a:p>
            <a:pPr marL="342900" indent="-342900" algn="just">
              <a:buFontTx/>
              <a:buAutoNum type="arabicPeriod"/>
              <a:defRPr/>
            </a:pPr>
            <a:r>
              <a:rPr lang="id-ID" dirty="0">
                <a:solidFill>
                  <a:schemeClr val="tx1">
                    <a:lumMod val="95000"/>
                    <a:lumOff val="5000"/>
                  </a:schemeClr>
                </a:solidFill>
              </a:rPr>
              <a:t>Sistem Pengendalian Risiko</a:t>
            </a:r>
          </a:p>
        </p:txBody>
      </p:sp>
    </p:spTree>
    <p:extLst>
      <p:ext uri="{BB962C8B-B14F-4D97-AF65-F5344CB8AC3E}">
        <p14:creationId xmlns:p14="http://schemas.microsoft.com/office/powerpoint/2010/main" val="2308438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Ilustrasi</a:t>
            </a:r>
            <a:r>
              <a:rPr lang="en-US" altLang="en-US" sz="3200" b="1" dirty="0"/>
              <a:t> 1 : </a:t>
            </a:r>
            <a:r>
              <a:rPr lang="id-ID" altLang="en-US" sz="3200" b="1" dirty="0"/>
              <a:t>Penilaian Risiko Komposit</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id-ID" altLang="en-US" sz="2800" dirty="0"/>
              <a:t>Sebagai ilustrasi, misalkan ada perusahaan di Indonesia yang bergerak di bidang kontruksi. Perusahaan tersebut ditawari pekerjaan di Irak (negara yang masih dibawah pendudukan Amerika Serikat). Bagaimana evaluasi eksposure risiko tersebut ?</a:t>
            </a:r>
          </a:p>
          <a:p>
            <a:pPr algn="just"/>
            <a:r>
              <a:rPr lang="id-ID" altLang="en-US" sz="2800" dirty="0"/>
              <a:t>Risiko inheren yang dihadapi perusahaan tersebut jika beroperasi di Irak, adalah sangat besar. Mereka bisa kena serangan bom, baik secara langsung maupun tidak langsung. Karena itu risiko inheren perusahaan tersebut masuk dalam kolom high. </a:t>
            </a:r>
          </a:p>
          <a:p>
            <a:pPr algn="just"/>
            <a:r>
              <a:rPr lang="id-ID" altLang="en-US" sz="2800" dirty="0"/>
              <a:t>Sistem Pengendalian risiko : Sebagai perusahaan kontraktor yang tidak mempunyai pengalaman dalam perang atau menghadapi serangan bersenjata, sistem pengendalian risiko perusahaan tersebut bisa dikatakan lemah (baris pertama). Gabungan dari risiko inheren tinggi dengan sistem pengendalian risiko rendah menghasilkan profil risiko yang tinggi. </a:t>
            </a:r>
          </a:p>
          <a:p>
            <a:pPr algn="just"/>
            <a:r>
              <a:rPr lang="id-ID" altLang="en-US" sz="2800" dirty="0"/>
              <a:t>Staretegi yang tepat untuk perusahaan kontraktor tersebut sebaiknya tidak mengambil tawaran.</a:t>
            </a:r>
          </a:p>
        </p:txBody>
      </p:sp>
    </p:spTree>
    <p:extLst>
      <p:ext uri="{BB962C8B-B14F-4D97-AF65-F5344CB8AC3E}">
        <p14:creationId xmlns:p14="http://schemas.microsoft.com/office/powerpoint/2010/main" val="2441644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Ilustrasi</a:t>
            </a:r>
            <a:r>
              <a:rPr lang="en-US" altLang="en-US" sz="3200" b="1" dirty="0"/>
              <a:t> 2 : </a:t>
            </a:r>
            <a:r>
              <a:rPr lang="id-ID" altLang="en-US" sz="3200" b="1" dirty="0"/>
              <a:t>Penilaian Risiko Komposit</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id-ID" altLang="en-US" sz="2800" dirty="0"/>
              <a:t>Perusahaan keamanan profesional dari USA juga menyediakan jasa tentara bayaran. Perusahaan tersebut mendapat tawaran dari Irak.</a:t>
            </a:r>
          </a:p>
          <a:p>
            <a:r>
              <a:rPr lang="id-ID" altLang="en-US" sz="2800" dirty="0"/>
              <a:t>Evaluasi risiko : risiko yang dihadapi sangat besar karena kemungkinan serangan bom.</a:t>
            </a:r>
          </a:p>
          <a:p>
            <a:r>
              <a:rPr lang="id-ID" altLang="en-US" sz="2800" dirty="0"/>
              <a:t>Pengendalian Risiko : Karena perusahaan memiliki tentara bayaran yang terlatih, sistem pengendalian perusahaan terhadap risiko perang sangat baik (masuk dalam kategori strong) maka gabungan dari risiko yang tinggi dengan sistem pengendalian yang kuat adalah profil risiko High to Moderate.</a:t>
            </a:r>
          </a:p>
          <a:p>
            <a:r>
              <a:rPr lang="id-ID" altLang="en-US" sz="2800" dirty="0"/>
              <a:t>Strategi yang tepat untuk untuk perusahaan adalah mengambil tawaran dan memaksimalkan keuntungan dengan meminta penawaran harga yang tinggi.</a:t>
            </a:r>
          </a:p>
        </p:txBody>
      </p:sp>
    </p:spTree>
    <p:extLst>
      <p:ext uri="{BB962C8B-B14F-4D97-AF65-F5344CB8AC3E}">
        <p14:creationId xmlns:p14="http://schemas.microsoft.com/office/powerpoint/2010/main" val="3651144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1525</TotalTime>
  <Words>1073</Words>
  <Application>Microsoft Office PowerPoint</Application>
  <PresentationFormat>On-screen Show (4:3)</PresentationFormat>
  <Paragraphs>121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Book Antiqua</vt:lpstr>
      <vt:lpstr>Calibri</vt:lpstr>
      <vt:lpstr>Wingdings</vt:lpstr>
      <vt:lpstr>Office Theme</vt:lpstr>
      <vt:lpstr>Teknik Pengendalian Manajemen Risiko</vt:lpstr>
      <vt:lpstr>KEMAMPUAN AKHIR YANG DIHARAPKAN</vt:lpstr>
      <vt:lpstr>Pendahuluan</vt:lpstr>
      <vt:lpstr>Ilustrasi 1</vt:lpstr>
      <vt:lpstr>Ilustrasi 2</vt:lpstr>
      <vt:lpstr>Eksposure Risiko &amp; Pengendalian Risiko (Risk Control)</vt:lpstr>
      <vt:lpstr>Tabel Penilaian Risiko Komposit</vt:lpstr>
      <vt:lpstr>Ilustrasi 1 : Penilaian Risiko Komposit</vt:lpstr>
      <vt:lpstr>Ilustrasi 2 : Penilaian Risiko Komposit</vt:lpstr>
      <vt:lpstr>Pengendalian Risiko</vt:lpstr>
      <vt:lpstr>Teori Domino</vt:lpstr>
      <vt:lpstr>Ilustrasi: Teori Domino</vt:lpstr>
      <vt:lpstr>Teori Rantai Risiko</vt:lpstr>
      <vt:lpstr>Ilustrasi : Teori Rantai Risiko</vt:lpstr>
      <vt:lpstr>Fokus dan Timing Pengendalian Risiko</vt:lpstr>
      <vt:lpstr>SEKIAN DAN 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Muhyiddin Damia</cp:lastModifiedBy>
  <cp:revision>40</cp:revision>
  <dcterms:created xsi:type="dcterms:W3CDTF">2017-09-09T11:34:57Z</dcterms:created>
  <dcterms:modified xsi:type="dcterms:W3CDTF">2018-10-30T18:12:05Z</dcterms:modified>
</cp:coreProperties>
</file>