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16" r:id="rId2"/>
    <p:sldId id="335" r:id="rId3"/>
    <p:sldId id="382" r:id="rId4"/>
    <p:sldId id="383" r:id="rId5"/>
    <p:sldId id="378" r:id="rId6"/>
    <p:sldId id="379" r:id="rId7"/>
    <p:sldId id="384" r:id="rId8"/>
    <p:sldId id="387" r:id="rId9"/>
    <p:sldId id="388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3190" autoAdjust="0"/>
  </p:normalViewPr>
  <p:slideViewPr>
    <p:cSldViewPr>
      <p:cViewPr>
        <p:scale>
          <a:sx n="47" d="100"/>
          <a:sy n="47" d="100"/>
        </p:scale>
        <p:origin x="-1110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B3FF173-418C-4D12-9077-1C4D2E503070}" type="datetimeFigureOut">
              <a:rPr lang="id-ID"/>
              <a:pPr>
                <a:defRPr/>
              </a:pPr>
              <a:t>15/09/2018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96C65A4-18C5-4145-A468-EB519B238A2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786982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1E930D-E3F6-4A44-8C71-E99AD5B6C613}" type="slidenum">
              <a:rPr lang="id-ID" smtClean="0"/>
              <a:pPr>
                <a:defRPr/>
              </a:pPr>
              <a:t>2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D2AE1-8CDF-4A45-A00D-ADB4D97AC0EA}" type="datetime1">
              <a:rPr lang="en-US"/>
              <a:pPr>
                <a:defRPr/>
              </a:pPr>
              <a:t>9/15/2018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9A123-F52E-49A6-B901-E06DB7CB0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378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0DC41-FAEF-4FAA-B6B2-A99AF124B0F5}" type="datetime1">
              <a:rPr lang="en-US"/>
              <a:pPr>
                <a:defRPr/>
              </a:pPr>
              <a:t>9/15/2018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864A1-6E90-49B2-9463-8C2B47E2E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238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B6FB1-D0DD-43BF-AECE-347F263557BC}" type="datetime1">
              <a:rPr lang="en-US"/>
              <a:pPr>
                <a:defRPr/>
              </a:pPr>
              <a:t>9/15/2018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C6D70-CC03-4899-B132-32D2D4245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04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E6A83-483B-448E-8794-F0EF180EAE26}" type="datetime1">
              <a:rPr lang="en-US"/>
              <a:pPr>
                <a:defRPr/>
              </a:pPr>
              <a:t>9/15/2018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11C293-6EFA-4959-BDD7-E9F272D40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0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53E16-7BAE-4110-9122-E6343D4000A0}" type="datetime1">
              <a:rPr lang="en-US"/>
              <a:pPr>
                <a:defRPr/>
              </a:pPr>
              <a:t>9/15/2018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A0306-FB3E-4C38-AEA2-2A9F947CE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828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FA6C6-173E-48AE-A9AB-3DB822256489}" type="datetime1">
              <a:rPr lang="en-US"/>
              <a:pPr>
                <a:defRPr/>
              </a:pPr>
              <a:t>9/15/2018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8CC15-0C80-42E7-8BAF-D3AC15FE3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65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21092-59F3-4D38-B078-27BDF3F14CFB}" type="datetime1">
              <a:rPr lang="en-US"/>
              <a:pPr>
                <a:defRPr/>
              </a:pPr>
              <a:t>9/15/2018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925C7-A7C7-4906-B328-F7303D4FA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26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92891-36BE-4576-B5B8-FCF781E5553E}" type="datetime1">
              <a:rPr lang="en-US"/>
              <a:pPr>
                <a:defRPr/>
              </a:pPr>
              <a:t>9/15/2018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70C85-FB87-4C64-9964-2C4AD56428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1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C3C10-AC16-429B-B645-FA86727E7E97}" type="datetime1">
              <a:rPr lang="en-US"/>
              <a:pPr>
                <a:defRPr/>
              </a:pPr>
              <a:t>9/15/2018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B07BA-CB10-4B45-89B4-F93FACE3DF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504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1426D-F325-404F-91B9-1E0076459D23}" type="datetime1">
              <a:rPr lang="en-US"/>
              <a:pPr>
                <a:defRPr/>
              </a:pPr>
              <a:t>9/15/2018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25815-F294-4120-9F6E-A64E53485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79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F482E-A950-4355-BA75-DC28918D8473}" type="datetime1">
              <a:rPr lang="en-US"/>
              <a:pPr>
                <a:defRPr/>
              </a:pPr>
              <a:t>9/15/2018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5E88F-A92F-4312-A2E4-268822E92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97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EB905D-9D5E-4F81-8406-A33D4FB6A7B5}" type="datetime1">
              <a:rPr lang="en-US"/>
              <a:pPr>
                <a:defRPr/>
              </a:pPr>
              <a:t>9/15/2018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67178E82-C02D-41CE-A216-D5920785A9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304800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3200400" y="3725863"/>
            <a:ext cx="5638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b="1" dirty="0" smtClean="0">
                <a:solidFill>
                  <a:schemeClr val="bg1"/>
                </a:solidFill>
              </a:rPr>
              <a:t>JENIS</a:t>
            </a:r>
            <a:r>
              <a:rPr lang="id-ID" b="1" dirty="0" smtClean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DAN KARAKTERISTIK MEDIA BELAJAR</a:t>
            </a:r>
            <a:endParaRPr lang="id-ID" b="1" dirty="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en-US" b="1" dirty="0" smtClean="0">
                <a:solidFill>
                  <a:schemeClr val="bg1"/>
                </a:solidFill>
              </a:rPr>
              <a:t>PERTEMUAN </a:t>
            </a:r>
            <a:r>
              <a:rPr lang="id-ID" b="1" dirty="0" smtClean="0">
                <a:solidFill>
                  <a:schemeClr val="bg1"/>
                </a:solidFill>
              </a:rPr>
              <a:t>3</a:t>
            </a:r>
          </a:p>
          <a:p>
            <a:pPr algn="ctr" eaLnBrk="1" hangingPunct="1"/>
            <a:r>
              <a:rPr lang="id-ID" b="1" dirty="0" smtClean="0">
                <a:solidFill>
                  <a:schemeClr val="bg1"/>
                </a:solidFill>
              </a:rPr>
              <a:t>KHAOLA </a:t>
            </a:r>
            <a:r>
              <a:rPr lang="en-US" b="1" dirty="0" smtClean="0">
                <a:solidFill>
                  <a:schemeClr val="bg1"/>
                </a:solidFill>
              </a:rPr>
              <a:t>R</a:t>
            </a:r>
            <a:r>
              <a:rPr lang="id-ID" b="1" dirty="0" smtClean="0">
                <a:solidFill>
                  <a:schemeClr val="bg1"/>
                </a:solidFill>
              </a:rPr>
              <a:t>ACH</a:t>
            </a:r>
            <a:r>
              <a:rPr lang="en-US" b="1" dirty="0" smtClean="0">
                <a:solidFill>
                  <a:schemeClr val="bg1"/>
                </a:solidFill>
              </a:rPr>
              <a:t>M</a:t>
            </a:r>
            <a:r>
              <a:rPr lang="id-ID" b="1" dirty="0" smtClean="0">
                <a:solidFill>
                  <a:schemeClr val="bg1"/>
                </a:solidFill>
              </a:rPr>
              <a:t>A ADZI</a:t>
            </a:r>
            <a:r>
              <a:rPr lang="en-US" b="1" dirty="0" smtClean="0">
                <a:solidFill>
                  <a:schemeClr val="bg1"/>
                </a:solidFill>
              </a:rPr>
              <a:t>M</a:t>
            </a:r>
            <a:r>
              <a:rPr lang="id-ID" b="1" dirty="0" smtClean="0">
                <a:solidFill>
                  <a:schemeClr val="bg1"/>
                </a:solidFill>
              </a:rPr>
              <a:t>A</a:t>
            </a:r>
            <a:endParaRPr lang="en-US" b="1" dirty="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en-US" b="1" dirty="0" smtClean="0">
                <a:solidFill>
                  <a:schemeClr val="bg1"/>
                </a:solidFill>
              </a:rPr>
              <a:t>P</a:t>
            </a:r>
            <a:r>
              <a:rPr lang="id-ID" b="1" dirty="0" smtClean="0">
                <a:solidFill>
                  <a:schemeClr val="bg1"/>
                </a:solidFill>
              </a:rPr>
              <a:t>GS</a:t>
            </a:r>
            <a:r>
              <a:rPr lang="en-US" b="1" dirty="0" smtClean="0">
                <a:solidFill>
                  <a:schemeClr val="bg1"/>
                </a:solidFill>
              </a:rPr>
              <a:t>D</a:t>
            </a:r>
            <a:r>
              <a:rPr lang="id-ID" b="1" dirty="0" smtClean="0">
                <a:solidFill>
                  <a:schemeClr val="bg1"/>
                </a:solidFill>
              </a:rPr>
              <a:t> FKIP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sil\Desktop\Smartcreativ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5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85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3200" smtClean="0">
                <a:latin typeface="Arial" charset="0"/>
                <a:cs typeface="Arial" charset="0"/>
              </a:rPr>
              <a:t>KEMAMPUAN AKHIR YANG DIHARAPKAN</a:t>
            </a:r>
          </a:p>
        </p:txBody>
      </p:sp>
      <p:sp>
        <p:nvSpPr>
          <p:cNvPr id="3076" name="Content Placeholder 5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id-ID" sz="2400" dirty="0"/>
              <a:t>Mahasiswa mampu memahami secara konseptual, prosedural dan kaitan keduanya mengenai  </a:t>
            </a:r>
            <a:r>
              <a:rPr lang="en-US" sz="2400" dirty="0" err="1"/>
              <a:t>Jenis</a:t>
            </a:r>
            <a:r>
              <a:rPr lang="en-US" sz="2400" dirty="0"/>
              <a:t>, </a:t>
            </a:r>
            <a:r>
              <a:rPr lang="en-US" sz="2400" dirty="0" err="1"/>
              <a:t>klasifikasi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karakteristik</a:t>
            </a:r>
            <a:r>
              <a:rPr lang="en-US" sz="2400" dirty="0"/>
              <a:t> media </a:t>
            </a:r>
            <a:r>
              <a:rPr lang="en-US" sz="2400" dirty="0" err="1"/>
              <a:t>belajar</a:t>
            </a:r>
            <a:endParaRPr lang="id-ID" sz="2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teacher-at-smartboard-teaching-clas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0" y="2057400"/>
            <a:ext cx="5512339" cy="3886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" y="1905000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Mengajar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0" y="2590800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Belajar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295400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Media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5145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err="1" smtClean="0"/>
              <a:t>Kategori</a:t>
            </a:r>
            <a:r>
              <a:rPr lang="en-US" dirty="0" smtClean="0"/>
              <a:t> </a:t>
            </a:r>
            <a:r>
              <a:rPr lang="en-US" dirty="0" smtClean="0"/>
              <a:t>Media </a:t>
            </a:r>
            <a:r>
              <a:rPr lang="en-US" dirty="0" err="1" smtClean="0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err="1" smtClean="0"/>
              <a:t>Sanjaya</a:t>
            </a:r>
            <a:endParaRPr lang="en-US" dirty="0" smtClean="0"/>
          </a:p>
          <a:p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keras</a:t>
            </a:r>
            <a:r>
              <a:rPr lang="en-US" dirty="0" smtClean="0"/>
              <a:t> (hardware)</a:t>
            </a:r>
          </a:p>
          <a:p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(software)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>
                <a:latin typeface="Tw Cen MT" pitchFamily="34" charset="0"/>
              </a:rPr>
              <a:t>Smaldino</a:t>
            </a:r>
            <a:r>
              <a:rPr lang="en-US" dirty="0" smtClean="0">
                <a:latin typeface="Tw Cen MT" pitchFamily="34" charset="0"/>
              </a:rPr>
              <a:t>, </a:t>
            </a:r>
            <a:r>
              <a:rPr lang="en-US" dirty="0" err="1" smtClean="0">
                <a:latin typeface="Tw Cen MT" pitchFamily="34" charset="0"/>
              </a:rPr>
              <a:t>dkk</a:t>
            </a:r>
            <a:r>
              <a:rPr lang="en-US" dirty="0" smtClean="0">
                <a:latin typeface="Tw Cen MT" pitchFamily="34" charset="0"/>
              </a:rPr>
              <a:t> </a:t>
            </a:r>
          </a:p>
          <a:p>
            <a:r>
              <a:rPr lang="en-US" dirty="0" err="1" smtClean="0">
                <a:latin typeface="Tw Cen MT" pitchFamily="34" charset="0"/>
              </a:rPr>
              <a:t>Teks</a:t>
            </a:r>
            <a:endParaRPr lang="en-US" dirty="0" smtClean="0">
              <a:latin typeface="Tw Cen MT" pitchFamily="34" charset="0"/>
            </a:endParaRPr>
          </a:p>
          <a:p>
            <a:r>
              <a:rPr lang="en-US" dirty="0" smtClean="0">
                <a:latin typeface="Tw Cen MT" pitchFamily="34" charset="0"/>
              </a:rPr>
              <a:t>Audio</a:t>
            </a:r>
          </a:p>
          <a:p>
            <a:r>
              <a:rPr lang="en-US" dirty="0" smtClean="0">
                <a:latin typeface="Tw Cen MT" pitchFamily="34" charset="0"/>
              </a:rPr>
              <a:t>Visual</a:t>
            </a:r>
          </a:p>
          <a:p>
            <a:r>
              <a:rPr lang="en-US" dirty="0" err="1" smtClean="0">
                <a:latin typeface="Tw Cen MT" pitchFamily="34" charset="0"/>
              </a:rPr>
              <a:t>Perekayasa</a:t>
            </a:r>
            <a:endParaRPr lang="en-US" dirty="0" smtClean="0">
              <a:latin typeface="Tw Cen MT" pitchFamily="34" charset="0"/>
            </a:endParaRPr>
          </a:p>
          <a:p>
            <a:r>
              <a:rPr lang="en-US" dirty="0" err="1" smtClean="0">
                <a:latin typeface="Tw Cen MT" pitchFamily="34" charset="0"/>
              </a:rPr>
              <a:t>Orang</a:t>
            </a:r>
            <a:endParaRPr lang="en-US" dirty="0" smtClean="0">
              <a:latin typeface="Tw Cen MT" pitchFamily="34" charset="0"/>
            </a:endParaRPr>
          </a:p>
          <a:p>
            <a:pPr>
              <a:buNone/>
            </a:pPr>
            <a:endParaRPr lang="en-US" dirty="0" smtClean="0">
              <a:latin typeface="Tw Cen MT" pitchFamily="34" charset="0"/>
            </a:endParaRPr>
          </a:p>
          <a:p>
            <a:pPr>
              <a:buNone/>
            </a:pPr>
            <a:endParaRPr lang="en-US" dirty="0" smtClean="0">
              <a:latin typeface="Tw Cen MT" pitchFamily="34" charset="0"/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34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sz="4800" dirty="0" err="1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Jenis</a:t>
            </a:r>
            <a:r>
              <a:rPr lang="en-US" sz="4800" dirty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Media </a:t>
            </a:r>
            <a:r>
              <a:rPr lang="en-US" sz="4800" dirty="0" err="1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Pembelajaran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en-US" sz="2800" dirty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Media Visual</a:t>
            </a:r>
          </a:p>
          <a:p>
            <a:r>
              <a:rPr lang="en-US" sz="2800" dirty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Media Audio</a:t>
            </a:r>
          </a:p>
          <a:p>
            <a:r>
              <a:rPr lang="en-US" sz="2800" dirty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Media Audio Visual</a:t>
            </a:r>
          </a:p>
          <a:p>
            <a:r>
              <a:rPr lang="en-US" sz="2800" dirty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Multimedia</a:t>
            </a:r>
          </a:p>
          <a:p>
            <a:pPr marL="0" indent="0">
              <a:buNone/>
            </a:pPr>
            <a:endParaRPr lang="en-US" sz="2800" dirty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4620107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5475"/>
            <a:ext cx="8229600" cy="1143000"/>
          </a:xfrm>
        </p:spPr>
        <p:txBody>
          <a:bodyPr>
            <a:noAutofit/>
          </a:bodyPr>
          <a:lstStyle/>
          <a:p>
            <a:r>
              <a:rPr lang="en-US" sz="4400" dirty="0" err="1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Klasifikasi</a:t>
            </a:r>
            <a:r>
              <a:rPr lang="en-US" sz="4400" dirty="0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Media </a:t>
            </a:r>
            <a:r>
              <a:rPr lang="en-US" sz="4400" dirty="0" err="1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Pembelajaran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err="1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Perkembangan</a:t>
            </a:r>
            <a:r>
              <a:rPr lang="en-US" sz="2400" dirty="0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media </a:t>
            </a:r>
            <a:r>
              <a:rPr lang="en-US" sz="2400" dirty="0" err="1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pembelajaran</a:t>
            </a:r>
            <a:r>
              <a:rPr lang="en-US" sz="2400" dirty="0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mengikuti</a:t>
            </a:r>
            <a:r>
              <a:rPr lang="en-US" sz="2400" dirty="0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arus</a:t>
            </a:r>
            <a:r>
              <a:rPr lang="en-US" sz="2400" dirty="0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perkembangan</a:t>
            </a:r>
            <a:r>
              <a:rPr lang="en-US" sz="2400" dirty="0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teknologi</a:t>
            </a:r>
            <a:r>
              <a:rPr lang="en-US" sz="2400" dirty="0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</a:t>
            </a:r>
            <a:r>
              <a:rPr lang="en-US" sz="2400" dirty="0" err="1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Berdasar</a:t>
            </a:r>
            <a:r>
              <a:rPr lang="en-US" sz="2400" dirty="0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perkembangan</a:t>
            </a:r>
            <a:r>
              <a:rPr lang="en-US" sz="2400" dirty="0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tersebut</a:t>
            </a:r>
            <a:r>
              <a:rPr lang="en-US" sz="2400" dirty="0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2400" dirty="0" err="1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maka</a:t>
            </a:r>
            <a:r>
              <a:rPr lang="en-US" sz="2400" dirty="0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media </a:t>
            </a:r>
            <a:r>
              <a:rPr lang="en-US" sz="2400" dirty="0" err="1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pembelajaran</a:t>
            </a:r>
            <a:r>
              <a:rPr lang="en-US" sz="2400" dirty="0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dapat</a:t>
            </a:r>
            <a:r>
              <a:rPr lang="en-US" sz="2400" dirty="0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di </a:t>
            </a:r>
            <a:r>
              <a:rPr lang="en-US" sz="2400" dirty="0" err="1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klasifikasi</a:t>
            </a:r>
            <a:r>
              <a:rPr lang="en-US" sz="2400" dirty="0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dalam</a:t>
            </a:r>
            <a:r>
              <a:rPr lang="en-US" sz="2400" dirty="0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4 </a:t>
            </a:r>
            <a:r>
              <a:rPr lang="en-US" sz="2400" dirty="0" err="1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kelompok</a:t>
            </a:r>
            <a:r>
              <a:rPr lang="en-US" sz="2400" dirty="0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:</a:t>
            </a:r>
          </a:p>
          <a:p>
            <a:pPr>
              <a:buFont typeface="+mj-lt"/>
              <a:buAutoNum type="arabicPeriod"/>
            </a:pPr>
            <a:r>
              <a:rPr lang="en-US" sz="2400" dirty="0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Media </a:t>
            </a:r>
            <a:r>
              <a:rPr lang="en-US" sz="2400" dirty="0" err="1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hasil</a:t>
            </a:r>
            <a:r>
              <a:rPr lang="en-US" sz="2400" dirty="0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teknologi</a:t>
            </a:r>
            <a:r>
              <a:rPr lang="en-US" sz="2400" dirty="0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cetak</a:t>
            </a:r>
          </a:p>
          <a:p>
            <a:pPr>
              <a:buFont typeface="+mj-lt"/>
              <a:buAutoNum type="arabicPeriod"/>
            </a:pPr>
            <a:r>
              <a:rPr lang="en-US" sz="2400" dirty="0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Media </a:t>
            </a:r>
            <a:r>
              <a:rPr lang="en-US" sz="2400" dirty="0" err="1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hasil</a:t>
            </a:r>
            <a:r>
              <a:rPr lang="en-US" sz="2400" dirty="0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teknologi</a:t>
            </a:r>
            <a:r>
              <a:rPr lang="en-US" sz="2400" dirty="0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audio visual</a:t>
            </a:r>
          </a:p>
          <a:p>
            <a:pPr>
              <a:buFont typeface="+mj-lt"/>
              <a:buAutoNum type="arabicPeriod"/>
            </a:pPr>
            <a:r>
              <a:rPr lang="en-US" sz="2400" dirty="0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Media </a:t>
            </a:r>
            <a:r>
              <a:rPr lang="en-US" sz="2400" dirty="0" err="1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hasil</a:t>
            </a:r>
            <a:r>
              <a:rPr lang="en-US" sz="2400" dirty="0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teknologi</a:t>
            </a:r>
            <a:r>
              <a:rPr lang="en-US" sz="2400" dirty="0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yang </a:t>
            </a:r>
            <a:r>
              <a:rPr lang="en-US" sz="2400" dirty="0" err="1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berdasarkan</a:t>
            </a:r>
            <a:r>
              <a:rPr lang="en-US" sz="2400" dirty="0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computer</a:t>
            </a:r>
          </a:p>
          <a:p>
            <a:pPr>
              <a:buFont typeface="+mj-lt"/>
              <a:buAutoNum type="arabicPeriod"/>
            </a:pPr>
            <a:r>
              <a:rPr lang="en-US" sz="2400" dirty="0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Media </a:t>
            </a:r>
            <a:r>
              <a:rPr lang="en-US" sz="2400" dirty="0" err="1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hasil</a:t>
            </a:r>
            <a:r>
              <a:rPr lang="en-US" sz="2400" dirty="0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penggabungan</a:t>
            </a:r>
            <a:r>
              <a:rPr lang="en-US" sz="2400" dirty="0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teknologi</a:t>
            </a:r>
            <a:r>
              <a:rPr lang="en-US" sz="2400" dirty="0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cetak</a:t>
            </a:r>
            <a:r>
              <a:rPr lang="en-US" sz="2400" dirty="0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400" dirty="0" err="1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dan</a:t>
            </a:r>
            <a:r>
              <a:rPr lang="en-US" sz="2400" dirty="0" smtClean="0">
                <a:ln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computer</a:t>
            </a:r>
          </a:p>
          <a:p>
            <a:pPr marL="0" indent="0">
              <a:buNone/>
            </a:pPr>
            <a:endParaRPr lang="en-US" sz="2400" dirty="0" smtClean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3850324"/>
      </p:ext>
    </p:ext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35280" y="22098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latin typeface="Tw Cen MT" pitchFamily="34" charset="0"/>
              </a:rPr>
              <a:t>Gerlach</a:t>
            </a:r>
            <a:endParaRPr lang="en-US" sz="4800" dirty="0">
              <a:latin typeface="Tw Cen M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0200" y="3374529"/>
            <a:ext cx="7315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9113" indent="-519113">
              <a:buAutoNum type="arabicPeriod"/>
            </a:pPr>
            <a:r>
              <a:rPr lang="en-US" sz="2800" dirty="0" smtClean="0">
                <a:latin typeface="Tw Cen MT" pitchFamily="34" charset="0"/>
              </a:rPr>
              <a:t>Benda-</a:t>
            </a:r>
            <a:r>
              <a:rPr lang="en-US" sz="2800" dirty="0" err="1" smtClean="0">
                <a:latin typeface="Tw Cen MT" pitchFamily="34" charset="0"/>
              </a:rPr>
              <a:t>benda</a:t>
            </a:r>
            <a:r>
              <a:rPr lang="en-US" sz="2800" dirty="0" smtClean="0">
                <a:latin typeface="Tw Cen MT" pitchFamily="34" charset="0"/>
              </a:rPr>
              <a:t> </a:t>
            </a:r>
            <a:r>
              <a:rPr lang="en-US" sz="2800" dirty="0" err="1" smtClean="0">
                <a:latin typeface="Tw Cen MT" pitchFamily="34" charset="0"/>
              </a:rPr>
              <a:t>asli</a:t>
            </a:r>
            <a:r>
              <a:rPr lang="en-US" sz="2800" dirty="0" smtClean="0">
                <a:latin typeface="Tw Cen MT" pitchFamily="34" charset="0"/>
              </a:rPr>
              <a:t> </a:t>
            </a:r>
            <a:r>
              <a:rPr lang="en-US" sz="2800" dirty="0" err="1" smtClean="0">
                <a:latin typeface="Tw Cen MT" pitchFamily="34" charset="0"/>
              </a:rPr>
              <a:t>dan</a:t>
            </a:r>
            <a:r>
              <a:rPr lang="en-US" sz="2800" dirty="0" smtClean="0">
                <a:latin typeface="Tw Cen MT" pitchFamily="34" charset="0"/>
              </a:rPr>
              <a:t> </a:t>
            </a:r>
            <a:r>
              <a:rPr lang="en-US" sz="2800" dirty="0" err="1" smtClean="0">
                <a:latin typeface="Tw Cen MT" pitchFamily="34" charset="0"/>
              </a:rPr>
              <a:t>manusia</a:t>
            </a:r>
            <a:endParaRPr lang="en-US" sz="2800" dirty="0" smtClean="0">
              <a:latin typeface="Tw Cen MT" pitchFamily="34" charset="0"/>
            </a:endParaRPr>
          </a:p>
          <a:p>
            <a:pPr marL="519113" indent="-519113">
              <a:buAutoNum type="arabicPeriod"/>
            </a:pPr>
            <a:r>
              <a:rPr lang="en-US" sz="2800" dirty="0" err="1" smtClean="0">
                <a:latin typeface="Tw Cen MT" pitchFamily="34" charset="0"/>
              </a:rPr>
              <a:t>Gambar-gambar</a:t>
            </a:r>
            <a:endParaRPr lang="en-US" sz="2800" dirty="0" smtClean="0">
              <a:latin typeface="Tw Cen MT" pitchFamily="34" charset="0"/>
            </a:endParaRPr>
          </a:p>
          <a:p>
            <a:pPr marL="519113" indent="-519113">
              <a:buAutoNum type="arabicPeriod"/>
            </a:pPr>
            <a:r>
              <a:rPr lang="en-US" sz="2800" dirty="0" smtClean="0">
                <a:latin typeface="Tw Cen MT" pitchFamily="34" charset="0"/>
              </a:rPr>
              <a:t>Benda-</a:t>
            </a:r>
            <a:r>
              <a:rPr lang="en-US" sz="2800" dirty="0" err="1" smtClean="0">
                <a:latin typeface="Tw Cen MT" pitchFamily="34" charset="0"/>
              </a:rPr>
              <a:t>benda</a:t>
            </a:r>
            <a:r>
              <a:rPr lang="en-US" sz="2800" dirty="0" smtClean="0">
                <a:latin typeface="Tw Cen MT" pitchFamily="34" charset="0"/>
              </a:rPr>
              <a:t> yang </a:t>
            </a:r>
            <a:r>
              <a:rPr lang="en-US" sz="2800" dirty="0" err="1" smtClean="0">
                <a:latin typeface="Tw Cen MT" pitchFamily="34" charset="0"/>
              </a:rPr>
              <a:t>didengar</a:t>
            </a:r>
            <a:r>
              <a:rPr lang="en-US" sz="2800" dirty="0" smtClean="0">
                <a:latin typeface="Tw Cen MT" pitchFamily="34" charset="0"/>
              </a:rPr>
              <a:t> (audio)</a:t>
            </a:r>
          </a:p>
          <a:p>
            <a:pPr marL="519113" indent="-519113">
              <a:buAutoNum type="arabicPeriod"/>
            </a:pPr>
            <a:r>
              <a:rPr lang="en-US" sz="2800" dirty="0" smtClean="0">
                <a:latin typeface="Tw Cen MT" pitchFamily="34" charset="0"/>
              </a:rPr>
              <a:t>Benda-</a:t>
            </a:r>
            <a:r>
              <a:rPr lang="en-US" sz="2800" dirty="0" err="1" smtClean="0">
                <a:latin typeface="Tw Cen MT" pitchFamily="34" charset="0"/>
              </a:rPr>
              <a:t>benda</a:t>
            </a:r>
            <a:r>
              <a:rPr lang="en-US" sz="2800" dirty="0" smtClean="0">
                <a:latin typeface="Tw Cen MT" pitchFamily="34" charset="0"/>
              </a:rPr>
              <a:t> </a:t>
            </a:r>
            <a:r>
              <a:rPr lang="en-US" sz="2800" dirty="0" err="1" smtClean="0">
                <a:latin typeface="Tw Cen MT" pitchFamily="34" charset="0"/>
              </a:rPr>
              <a:t>cetakan</a:t>
            </a:r>
            <a:endParaRPr lang="en-US" sz="2800" dirty="0" smtClean="0">
              <a:latin typeface="Tw Cen MT" pitchFamily="34" charset="0"/>
            </a:endParaRPr>
          </a:p>
          <a:p>
            <a:pPr marL="519113" indent="-519113">
              <a:buAutoNum type="arabicPeriod"/>
            </a:pPr>
            <a:r>
              <a:rPr lang="en-US" sz="2800" dirty="0" smtClean="0">
                <a:latin typeface="Tw Cen MT" pitchFamily="34" charset="0"/>
              </a:rPr>
              <a:t>Benda-</a:t>
            </a:r>
            <a:r>
              <a:rPr lang="en-US" sz="2800" dirty="0" err="1" smtClean="0">
                <a:latin typeface="Tw Cen MT" pitchFamily="34" charset="0"/>
              </a:rPr>
              <a:t>benda</a:t>
            </a:r>
            <a:r>
              <a:rPr lang="en-US" sz="2800" dirty="0" smtClean="0">
                <a:latin typeface="Tw Cen MT" pitchFamily="34" charset="0"/>
              </a:rPr>
              <a:t> yang </a:t>
            </a:r>
            <a:r>
              <a:rPr lang="en-US" sz="2800" dirty="0" err="1" smtClean="0">
                <a:latin typeface="Tw Cen MT" pitchFamily="34" charset="0"/>
              </a:rPr>
              <a:t>dipamerkan</a:t>
            </a:r>
            <a:endParaRPr lang="en-US" sz="2800" dirty="0">
              <a:latin typeface="Tw Cen MT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1106269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latin typeface="Tw Cen MT" pitchFamily="34" charset="0"/>
              </a:rPr>
              <a:t>Klasifikasi</a:t>
            </a:r>
            <a:r>
              <a:rPr lang="en-US" sz="3600" b="1" dirty="0" smtClean="0">
                <a:latin typeface="Tw Cen MT" pitchFamily="34" charset="0"/>
              </a:rPr>
              <a:t> Media </a:t>
            </a:r>
            <a:r>
              <a:rPr lang="en-US" sz="3600" b="1" dirty="0" err="1" smtClean="0">
                <a:latin typeface="Tw Cen MT" pitchFamily="34" charset="0"/>
              </a:rPr>
              <a:t>Pembelajaran</a:t>
            </a:r>
            <a:endParaRPr lang="en-US" sz="3600" b="1" dirty="0">
              <a:latin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63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33400" y="1106269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latin typeface="Tw Cen MT" pitchFamily="34" charset="0"/>
              </a:rPr>
              <a:t>Klasifikasi</a:t>
            </a:r>
            <a:r>
              <a:rPr lang="en-US" sz="3600" b="1" dirty="0" smtClean="0">
                <a:latin typeface="Tw Cen MT" pitchFamily="34" charset="0"/>
              </a:rPr>
              <a:t> Media </a:t>
            </a:r>
            <a:r>
              <a:rPr lang="en-US" sz="3600" b="1" dirty="0" err="1" smtClean="0">
                <a:latin typeface="Tw Cen MT" pitchFamily="34" charset="0"/>
              </a:rPr>
              <a:t>Pembelajaran</a:t>
            </a:r>
            <a:endParaRPr lang="en-US" sz="3600" b="1" dirty="0">
              <a:latin typeface="Tw Cen M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2096631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latin typeface="Tw Cen MT" pitchFamily="34" charset="0"/>
              </a:rPr>
              <a:t>Leshin</a:t>
            </a:r>
            <a:endParaRPr lang="en-US" sz="4800" dirty="0">
              <a:latin typeface="Tw Cen MT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3315831"/>
            <a:ext cx="8077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2613" indent="-582613">
              <a:buAutoNum type="arabicPeriod"/>
            </a:pPr>
            <a:r>
              <a:rPr lang="en-US" sz="2800" dirty="0" smtClean="0">
                <a:latin typeface="Tw Cen MT" pitchFamily="34" charset="0"/>
              </a:rPr>
              <a:t>Media </a:t>
            </a:r>
            <a:r>
              <a:rPr lang="en-US" sz="2800" dirty="0" err="1" smtClean="0">
                <a:latin typeface="Tw Cen MT" pitchFamily="34" charset="0"/>
              </a:rPr>
              <a:t>berbasis</a:t>
            </a:r>
            <a:r>
              <a:rPr lang="en-US" sz="2800" dirty="0" smtClean="0">
                <a:latin typeface="Tw Cen MT" pitchFamily="34" charset="0"/>
              </a:rPr>
              <a:t> </a:t>
            </a:r>
            <a:r>
              <a:rPr lang="en-US" sz="2800" dirty="0" err="1" smtClean="0">
                <a:latin typeface="Tw Cen MT" pitchFamily="34" charset="0"/>
              </a:rPr>
              <a:t>manusia</a:t>
            </a:r>
            <a:r>
              <a:rPr lang="en-US" sz="2800" dirty="0" smtClean="0">
                <a:latin typeface="Tw Cen MT" pitchFamily="34" charset="0"/>
              </a:rPr>
              <a:t> (guru, </a:t>
            </a:r>
            <a:r>
              <a:rPr lang="en-US" sz="2800" dirty="0" err="1" smtClean="0">
                <a:latin typeface="Tw Cen MT" pitchFamily="34" charset="0"/>
              </a:rPr>
              <a:t>instruktur,dll</a:t>
            </a:r>
            <a:r>
              <a:rPr lang="en-US" sz="2800" dirty="0" smtClean="0">
                <a:latin typeface="Tw Cen MT" pitchFamily="34" charset="0"/>
              </a:rPr>
              <a:t>)</a:t>
            </a:r>
          </a:p>
          <a:p>
            <a:pPr marL="582613" indent="-582613">
              <a:buAutoNum type="arabicPeriod"/>
            </a:pPr>
            <a:r>
              <a:rPr lang="en-US" sz="2800" dirty="0" smtClean="0">
                <a:latin typeface="Tw Cen MT" pitchFamily="34" charset="0"/>
              </a:rPr>
              <a:t>Media </a:t>
            </a:r>
            <a:r>
              <a:rPr lang="en-US" sz="2800" dirty="0" err="1" smtClean="0">
                <a:latin typeface="Tw Cen MT" pitchFamily="34" charset="0"/>
              </a:rPr>
              <a:t>berbasis</a:t>
            </a:r>
            <a:r>
              <a:rPr lang="en-US" sz="2800" dirty="0" smtClean="0">
                <a:latin typeface="Tw Cen MT" pitchFamily="34" charset="0"/>
              </a:rPr>
              <a:t> </a:t>
            </a:r>
            <a:r>
              <a:rPr lang="en-US" sz="2800" dirty="0" err="1" smtClean="0">
                <a:latin typeface="Tw Cen MT" pitchFamily="34" charset="0"/>
              </a:rPr>
              <a:t>cetakan</a:t>
            </a:r>
            <a:r>
              <a:rPr lang="en-US" sz="2800" dirty="0" smtClean="0">
                <a:latin typeface="Tw Cen MT" pitchFamily="34" charset="0"/>
              </a:rPr>
              <a:t> (</a:t>
            </a:r>
            <a:r>
              <a:rPr lang="en-US" sz="2800" dirty="0" err="1" smtClean="0">
                <a:latin typeface="Tw Cen MT" pitchFamily="34" charset="0"/>
              </a:rPr>
              <a:t>buku</a:t>
            </a:r>
            <a:r>
              <a:rPr lang="en-US" sz="2800" dirty="0" smtClean="0">
                <a:latin typeface="Tw Cen MT" pitchFamily="34" charset="0"/>
              </a:rPr>
              <a:t>, </a:t>
            </a:r>
            <a:r>
              <a:rPr lang="en-US" sz="2800" dirty="0" err="1" smtClean="0">
                <a:latin typeface="Tw Cen MT" pitchFamily="34" charset="0"/>
              </a:rPr>
              <a:t>lembaran</a:t>
            </a:r>
            <a:r>
              <a:rPr lang="en-US" sz="2800" dirty="0" smtClean="0">
                <a:latin typeface="Tw Cen MT" pitchFamily="34" charset="0"/>
              </a:rPr>
              <a:t> </a:t>
            </a:r>
            <a:r>
              <a:rPr lang="en-US" sz="2800" dirty="0" err="1" smtClean="0">
                <a:latin typeface="Tw Cen MT" pitchFamily="34" charset="0"/>
              </a:rPr>
              <a:t>kertas</a:t>
            </a:r>
            <a:r>
              <a:rPr lang="en-US" sz="2800" dirty="0" smtClean="0">
                <a:latin typeface="Tw Cen MT" pitchFamily="34" charset="0"/>
              </a:rPr>
              <a:t>)</a:t>
            </a:r>
          </a:p>
          <a:p>
            <a:pPr marL="582613" indent="-582613">
              <a:buAutoNum type="arabicPeriod"/>
            </a:pPr>
            <a:r>
              <a:rPr lang="en-US" sz="2800" dirty="0" smtClean="0">
                <a:latin typeface="Tw Cen MT" pitchFamily="34" charset="0"/>
              </a:rPr>
              <a:t>Media </a:t>
            </a:r>
            <a:r>
              <a:rPr lang="en-US" sz="2800" dirty="0" err="1" smtClean="0">
                <a:latin typeface="Tw Cen MT" pitchFamily="34" charset="0"/>
              </a:rPr>
              <a:t>berbasis</a:t>
            </a:r>
            <a:r>
              <a:rPr lang="en-US" sz="2800" dirty="0" smtClean="0">
                <a:latin typeface="Tw Cen MT" pitchFamily="34" charset="0"/>
              </a:rPr>
              <a:t> visual (</a:t>
            </a:r>
            <a:r>
              <a:rPr lang="en-US" sz="2800" dirty="0" err="1" smtClean="0">
                <a:latin typeface="Tw Cen MT" pitchFamily="34" charset="0"/>
              </a:rPr>
              <a:t>peta</a:t>
            </a:r>
            <a:r>
              <a:rPr lang="en-US" sz="2800" dirty="0" smtClean="0">
                <a:latin typeface="Tw Cen MT" pitchFamily="34" charset="0"/>
              </a:rPr>
              <a:t>, </a:t>
            </a:r>
            <a:r>
              <a:rPr lang="en-US" sz="2800" dirty="0" err="1" smtClean="0">
                <a:latin typeface="Tw Cen MT" pitchFamily="34" charset="0"/>
              </a:rPr>
              <a:t>grafik</a:t>
            </a:r>
            <a:r>
              <a:rPr lang="en-US" sz="2800" dirty="0" smtClean="0">
                <a:latin typeface="Tw Cen MT" pitchFamily="34" charset="0"/>
              </a:rPr>
              <a:t>, slide, </a:t>
            </a:r>
            <a:r>
              <a:rPr lang="en-US" sz="2800" dirty="0" err="1" smtClean="0">
                <a:latin typeface="Tw Cen MT" pitchFamily="34" charset="0"/>
              </a:rPr>
              <a:t>dll</a:t>
            </a:r>
            <a:r>
              <a:rPr lang="en-US" sz="2800" dirty="0" smtClean="0">
                <a:latin typeface="Tw Cen MT" pitchFamily="34" charset="0"/>
              </a:rPr>
              <a:t>)</a:t>
            </a:r>
          </a:p>
          <a:p>
            <a:pPr marL="582613" indent="-582613">
              <a:buAutoNum type="arabicPeriod"/>
            </a:pPr>
            <a:r>
              <a:rPr lang="en-US" sz="2800" dirty="0" smtClean="0">
                <a:latin typeface="Tw Cen MT" pitchFamily="34" charset="0"/>
              </a:rPr>
              <a:t>Media </a:t>
            </a:r>
            <a:r>
              <a:rPr lang="en-US" sz="2800" dirty="0" err="1" smtClean="0">
                <a:latin typeface="Tw Cen MT" pitchFamily="34" charset="0"/>
              </a:rPr>
              <a:t>berbasis</a:t>
            </a:r>
            <a:r>
              <a:rPr lang="en-US" sz="2800" dirty="0" smtClean="0">
                <a:latin typeface="Tw Cen MT" pitchFamily="34" charset="0"/>
              </a:rPr>
              <a:t> audio visual (video, film, </a:t>
            </a:r>
            <a:r>
              <a:rPr lang="en-US" sz="2800" dirty="0" err="1" smtClean="0">
                <a:latin typeface="Tw Cen MT" pitchFamily="34" charset="0"/>
              </a:rPr>
              <a:t>dll</a:t>
            </a:r>
            <a:r>
              <a:rPr lang="en-US" sz="2800" dirty="0" smtClean="0">
                <a:latin typeface="Tw Cen MT" pitchFamily="34" charset="0"/>
              </a:rPr>
              <a:t>)</a:t>
            </a:r>
          </a:p>
          <a:p>
            <a:pPr marL="582613" indent="-582613">
              <a:buAutoNum type="arabicPeriod"/>
            </a:pPr>
            <a:r>
              <a:rPr lang="en-US" sz="2800" dirty="0" smtClean="0">
                <a:latin typeface="Tw Cen MT" pitchFamily="34" charset="0"/>
              </a:rPr>
              <a:t>Media </a:t>
            </a:r>
            <a:r>
              <a:rPr lang="en-US" sz="2800" dirty="0" err="1" smtClean="0">
                <a:latin typeface="Tw Cen MT" pitchFamily="34" charset="0"/>
              </a:rPr>
              <a:t>berbasis</a:t>
            </a:r>
            <a:r>
              <a:rPr lang="en-US" sz="2800" dirty="0" smtClean="0">
                <a:latin typeface="Tw Cen MT" pitchFamily="34" charset="0"/>
              </a:rPr>
              <a:t> </a:t>
            </a:r>
            <a:r>
              <a:rPr lang="en-US" sz="2800" dirty="0" err="1" smtClean="0">
                <a:latin typeface="Tw Cen MT" pitchFamily="34" charset="0"/>
              </a:rPr>
              <a:t>komputer</a:t>
            </a:r>
            <a:endParaRPr lang="en-US" sz="2800" dirty="0" smtClean="0">
              <a:latin typeface="Tw Cen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59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rsil\Desktop\Smartcreativ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33400" y="1106269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latin typeface="Tw Cen MT" pitchFamily="34" charset="0"/>
              </a:rPr>
              <a:t>Klasifikasi</a:t>
            </a:r>
            <a:r>
              <a:rPr lang="en-US" sz="3600" b="1" dirty="0" smtClean="0">
                <a:latin typeface="Tw Cen MT" pitchFamily="34" charset="0"/>
              </a:rPr>
              <a:t> Media </a:t>
            </a:r>
            <a:r>
              <a:rPr lang="en-US" sz="3600" b="1" dirty="0" err="1" smtClean="0">
                <a:latin typeface="Tw Cen MT" pitchFamily="34" charset="0"/>
              </a:rPr>
              <a:t>Pembelajaran</a:t>
            </a:r>
            <a:endParaRPr lang="en-US" sz="3600" b="1" dirty="0">
              <a:latin typeface="Tw Cen MT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22860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w Cen MT" pitchFamily="34" charset="0"/>
              </a:rPr>
              <a:t>Media </a:t>
            </a:r>
            <a:r>
              <a:rPr lang="en-US" sz="4800" dirty="0" err="1" smtClean="0">
                <a:latin typeface="Tw Cen MT" pitchFamily="34" charset="0"/>
              </a:rPr>
              <a:t>Bentuk</a:t>
            </a:r>
            <a:r>
              <a:rPr lang="en-US" sz="4800" dirty="0" smtClean="0">
                <a:latin typeface="Tw Cen MT" pitchFamily="34" charset="0"/>
              </a:rPr>
              <a:t> </a:t>
            </a:r>
            <a:r>
              <a:rPr lang="en-US" sz="4800" dirty="0" err="1" smtClean="0">
                <a:latin typeface="Tw Cen MT" pitchFamily="34" charset="0"/>
              </a:rPr>
              <a:t>Papan</a:t>
            </a:r>
            <a:endParaRPr lang="en-US" sz="4800" dirty="0">
              <a:latin typeface="Tw Cen MT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3505200"/>
            <a:ext cx="8077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82613" indent="-582613">
              <a:buAutoNum type="arabicPeriod"/>
            </a:pPr>
            <a:r>
              <a:rPr lang="en-US" sz="2800" dirty="0" smtClean="0">
                <a:latin typeface="Tw Cen MT" pitchFamily="34" charset="0"/>
              </a:rPr>
              <a:t>Media </a:t>
            </a:r>
            <a:r>
              <a:rPr lang="en-US" sz="2800" dirty="0" err="1" smtClean="0">
                <a:latin typeface="Tw Cen MT" pitchFamily="34" charset="0"/>
              </a:rPr>
              <a:t>papan</a:t>
            </a:r>
            <a:r>
              <a:rPr lang="en-US" sz="2800" dirty="0" smtClean="0">
                <a:latin typeface="Tw Cen MT" pitchFamily="34" charset="0"/>
              </a:rPr>
              <a:t> </a:t>
            </a:r>
            <a:r>
              <a:rPr lang="en-US" sz="2800" dirty="0" err="1" smtClean="0">
                <a:latin typeface="Tw Cen MT" pitchFamily="34" charset="0"/>
              </a:rPr>
              <a:t>tulis</a:t>
            </a:r>
            <a:endParaRPr lang="en-US" sz="2800" dirty="0" smtClean="0">
              <a:latin typeface="Tw Cen MT" pitchFamily="34" charset="0"/>
            </a:endParaRPr>
          </a:p>
          <a:p>
            <a:pPr marL="582613" indent="-582613">
              <a:buAutoNum type="arabicPeriod"/>
            </a:pPr>
            <a:r>
              <a:rPr lang="en-US" sz="2800" dirty="0" smtClean="0">
                <a:latin typeface="Tw Cen MT" pitchFamily="34" charset="0"/>
              </a:rPr>
              <a:t>Media </a:t>
            </a:r>
            <a:r>
              <a:rPr lang="en-US" sz="2800" dirty="0" err="1" smtClean="0">
                <a:latin typeface="Tw Cen MT" pitchFamily="34" charset="0"/>
              </a:rPr>
              <a:t>papan</a:t>
            </a:r>
            <a:r>
              <a:rPr lang="en-US" sz="2800" dirty="0" smtClean="0">
                <a:latin typeface="Tw Cen MT" pitchFamily="34" charset="0"/>
              </a:rPr>
              <a:t> </a:t>
            </a:r>
            <a:r>
              <a:rPr lang="en-US" sz="2800" dirty="0" err="1" smtClean="0">
                <a:latin typeface="Tw Cen MT" pitchFamily="34" charset="0"/>
              </a:rPr>
              <a:t>tempel</a:t>
            </a:r>
            <a:r>
              <a:rPr lang="en-US" sz="2800" dirty="0" smtClean="0">
                <a:latin typeface="Tw Cen MT" pitchFamily="34" charset="0"/>
              </a:rPr>
              <a:t>/</a:t>
            </a:r>
            <a:r>
              <a:rPr lang="en-US" sz="2800" dirty="0" err="1" smtClean="0">
                <a:latin typeface="Tw Cen MT" pitchFamily="34" charset="0"/>
              </a:rPr>
              <a:t>pengumuman</a:t>
            </a:r>
            <a:endParaRPr lang="en-US" sz="2800" dirty="0" smtClean="0">
              <a:latin typeface="Tw Cen MT" pitchFamily="34" charset="0"/>
            </a:endParaRPr>
          </a:p>
          <a:p>
            <a:pPr marL="582613" indent="-582613">
              <a:buAutoNum type="arabicPeriod"/>
            </a:pPr>
            <a:r>
              <a:rPr lang="en-US" sz="2800" dirty="0" smtClean="0">
                <a:latin typeface="Tw Cen MT" pitchFamily="34" charset="0"/>
              </a:rPr>
              <a:t>Media </a:t>
            </a:r>
            <a:r>
              <a:rPr lang="en-US" sz="2800" dirty="0" err="1" smtClean="0">
                <a:latin typeface="Tw Cen MT" pitchFamily="34" charset="0"/>
              </a:rPr>
              <a:t>papan</a:t>
            </a:r>
            <a:r>
              <a:rPr lang="en-US" sz="2800" dirty="0" smtClean="0">
                <a:latin typeface="Tw Cen MT" pitchFamily="34" charset="0"/>
              </a:rPr>
              <a:t> </a:t>
            </a:r>
            <a:r>
              <a:rPr lang="en-US" sz="2800" dirty="0" err="1" smtClean="0">
                <a:latin typeface="Tw Cen MT" pitchFamily="34" charset="0"/>
              </a:rPr>
              <a:t>flanel</a:t>
            </a:r>
            <a:endParaRPr lang="en-US" sz="2800" dirty="0" smtClean="0">
              <a:latin typeface="Tw Cen MT" pitchFamily="34" charset="0"/>
            </a:endParaRPr>
          </a:p>
          <a:p>
            <a:pPr marL="582613" indent="-582613">
              <a:buAutoNum type="arabicPeriod"/>
            </a:pPr>
            <a:r>
              <a:rPr lang="en-US" sz="2800" dirty="0" smtClean="0">
                <a:latin typeface="Tw Cen MT" pitchFamily="34" charset="0"/>
              </a:rPr>
              <a:t>Media </a:t>
            </a:r>
            <a:r>
              <a:rPr lang="en-US" sz="2800" dirty="0" err="1" smtClean="0">
                <a:latin typeface="Tw Cen MT" pitchFamily="34" charset="0"/>
              </a:rPr>
              <a:t>papan</a:t>
            </a:r>
            <a:r>
              <a:rPr lang="en-US" sz="2800" dirty="0" smtClean="0">
                <a:latin typeface="Tw Cen MT" pitchFamily="34" charset="0"/>
              </a:rPr>
              <a:t> magnet</a:t>
            </a:r>
          </a:p>
        </p:txBody>
      </p:sp>
    </p:spTree>
    <p:extLst>
      <p:ext uri="{BB962C8B-B14F-4D97-AF65-F5344CB8AC3E}">
        <p14:creationId xmlns:p14="http://schemas.microsoft.com/office/powerpoint/2010/main" val="81154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1455</TotalTime>
  <Words>211</Words>
  <Application>Microsoft Office PowerPoint</Application>
  <PresentationFormat>On-screen Show (4:3)</PresentationFormat>
  <Paragraphs>54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KEMAMPUAN AKHIR YANG DIHARAPKAN</vt:lpstr>
      <vt:lpstr>PowerPoint Presentation</vt:lpstr>
      <vt:lpstr>Kategori Media Pembelajaran</vt:lpstr>
      <vt:lpstr>Jenis Media Pembelajaran</vt:lpstr>
      <vt:lpstr>Klasifikasi Media Pembelajaran</vt:lpstr>
      <vt:lpstr>PowerPoint Presentation</vt:lpstr>
      <vt:lpstr>PowerPoint Presentation</vt:lpstr>
      <vt:lpstr>PowerPoint Presentation</vt:lpstr>
    </vt:vector>
  </TitlesOfParts>
  <Company>signDesign Communications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Khaola</dc:creator>
  <cp:lastModifiedBy>TOSHIBA</cp:lastModifiedBy>
  <cp:revision>215</cp:revision>
  <dcterms:created xsi:type="dcterms:W3CDTF">2010-08-24T06:47:44Z</dcterms:created>
  <dcterms:modified xsi:type="dcterms:W3CDTF">2018-09-15T08:48:22Z</dcterms:modified>
</cp:coreProperties>
</file>