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0" r:id="rId3"/>
    <p:sldId id="271" r:id="rId4"/>
    <p:sldId id="272" r:id="rId5"/>
    <p:sldId id="273" r:id="rId6"/>
    <p:sldId id="274" r:id="rId7"/>
    <p:sldId id="275" r:id="rId8"/>
    <p:sldId id="276" r:id="rId9"/>
    <p:sldId id="281" r:id="rId10"/>
    <p:sldId id="277" r:id="rId11"/>
    <p:sldId id="278" r:id="rId12"/>
    <p:sldId id="279" r:id="rId13"/>
    <p:sldId id="280"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9" d="100"/>
          <a:sy n="59" d="100"/>
        </p:scale>
        <p:origin x="-1674"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61455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0886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949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03799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E6EEC-3AD5-CF43-9865-4F00B286699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69480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4625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E6EEC-3AD5-CF43-9865-4F00B286699E}"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95820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E6EEC-3AD5-CF43-9865-4F00B286699E}"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0120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E6EEC-3AD5-CF43-9865-4F00B286699E}"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94709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74988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85999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6EEC-3AD5-CF43-9865-4F00B286699E}" type="datetimeFigureOut">
              <a:rPr lang="en-US" smtClean="0"/>
              <a:t>12/5/2017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AD2A-A3F9-9C43-8905-4F5F6DD30C94}" type="slidenum">
              <a:rPr lang="en-US" smtClean="0"/>
              <a:t>‹#›</a:t>
            </a:fld>
            <a:endParaRPr lang="en-US"/>
          </a:p>
        </p:txBody>
      </p:sp>
    </p:spTree>
    <p:extLst>
      <p:ext uri="{BB962C8B-B14F-4D97-AF65-F5344CB8AC3E}">
        <p14:creationId xmlns:p14="http://schemas.microsoft.com/office/powerpoint/2010/main" val="211551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endParaRPr lang="en-US"/>
          </a:p>
        </p:txBody>
      </p:sp>
      <p:sp>
        <p:nvSpPr>
          <p:cNvPr id="3" name="Content Placeholder 2"/>
          <p:cNvSpPr>
            <a:spLocks noGrp="1"/>
          </p:cNvSpPr>
          <p:nvPr>
            <p:ph idx="1"/>
          </p:nvPr>
        </p:nvSpPr>
        <p:spPr>
          <a:xfrm>
            <a:off x="457200" y="1600201"/>
            <a:ext cx="8229600" cy="4525963"/>
          </a:xfrm>
        </p:spPr>
        <p:txBody>
          <a:bodyPr/>
          <a:lstStyle/>
          <a:p>
            <a:endParaRPr lang="en-US"/>
          </a:p>
        </p:txBody>
      </p:sp>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3222625" y="3370262"/>
            <a:ext cx="5638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chemeClr val="bg1"/>
                </a:solidFill>
              </a:rPr>
              <a:t>KONDISI FISIK DAN PROGRAM LATIHAN</a:t>
            </a:r>
            <a:endParaRPr lang="en-US" sz="2000" b="1" dirty="0">
              <a:solidFill>
                <a:schemeClr val="bg1"/>
              </a:solidFill>
            </a:endParaRPr>
          </a:p>
          <a:p>
            <a:pPr algn="ctr" eaLnBrk="1" hangingPunct="1"/>
            <a:r>
              <a:rPr lang="en-US" sz="2000" b="1" dirty="0">
                <a:solidFill>
                  <a:schemeClr val="bg1"/>
                </a:solidFill>
              </a:rPr>
              <a:t>PERTEMUAN </a:t>
            </a:r>
            <a:r>
              <a:rPr lang="id-ID" sz="2000" b="1" dirty="0" smtClean="0">
                <a:solidFill>
                  <a:schemeClr val="bg1"/>
                </a:solidFill>
              </a:rPr>
              <a:t>15</a:t>
            </a:r>
            <a:endParaRPr lang="en-US" sz="2000" b="1" dirty="0">
              <a:solidFill>
                <a:schemeClr val="bg1"/>
              </a:solidFill>
            </a:endParaRPr>
          </a:p>
          <a:p>
            <a:pPr algn="ctr" eaLnBrk="1" hangingPunct="1"/>
            <a:r>
              <a:rPr lang="en-US" sz="2000" b="1" dirty="0" err="1" smtClean="0">
                <a:solidFill>
                  <a:schemeClr val="bg1"/>
                </a:solidFill>
              </a:rPr>
              <a:t>Mury</a:t>
            </a:r>
            <a:r>
              <a:rPr lang="en-US" sz="2000" b="1" dirty="0" smtClean="0">
                <a:solidFill>
                  <a:schemeClr val="bg1"/>
                </a:solidFill>
              </a:rPr>
              <a:t> </a:t>
            </a:r>
            <a:r>
              <a:rPr lang="en-US" sz="2000" b="1" dirty="0" err="1" smtClean="0">
                <a:solidFill>
                  <a:schemeClr val="bg1"/>
                </a:solidFill>
              </a:rPr>
              <a:t>Kuswari</a:t>
            </a:r>
            <a:r>
              <a:rPr lang="en-US" sz="2000" b="1" dirty="0" smtClean="0">
                <a:solidFill>
                  <a:schemeClr val="bg1"/>
                </a:solidFill>
              </a:rPr>
              <a:t> &amp; </a:t>
            </a:r>
            <a:r>
              <a:rPr lang="en-US" sz="2000" b="1" dirty="0" err="1" smtClean="0">
                <a:solidFill>
                  <a:schemeClr val="bg1"/>
                </a:solidFill>
              </a:rPr>
              <a:t>Nazhif</a:t>
            </a:r>
            <a:r>
              <a:rPr lang="en-US" sz="2000" b="1" dirty="0" smtClean="0">
                <a:solidFill>
                  <a:schemeClr val="bg1"/>
                </a:solidFill>
              </a:rPr>
              <a:t> </a:t>
            </a:r>
            <a:r>
              <a:rPr lang="en-US" sz="2000" b="1" dirty="0">
                <a:solidFill>
                  <a:schemeClr val="bg1"/>
                </a:solidFill>
              </a:rPr>
              <a:t>Gifari</a:t>
            </a:r>
          </a:p>
          <a:p>
            <a:pPr algn="ctr" eaLnBrk="1" hangingPunct="1"/>
            <a:r>
              <a:rPr lang="en-US" sz="2000" b="1" dirty="0" err="1">
                <a:solidFill>
                  <a:schemeClr val="bg1"/>
                </a:solidFill>
              </a:rPr>
              <a:t>Ilmu</a:t>
            </a:r>
            <a:r>
              <a:rPr lang="en-US" sz="2000" b="1" dirty="0">
                <a:solidFill>
                  <a:schemeClr val="bg1"/>
                </a:solidFill>
              </a:rPr>
              <a:t> </a:t>
            </a:r>
            <a:r>
              <a:rPr lang="en-US" sz="2000" b="1" dirty="0" err="1">
                <a:solidFill>
                  <a:schemeClr val="bg1"/>
                </a:solidFill>
              </a:rPr>
              <a:t>Gizi</a:t>
            </a:r>
            <a:r>
              <a:rPr lang="en-US" sz="2000" b="1" dirty="0">
                <a:solidFill>
                  <a:schemeClr val="bg1"/>
                </a:solidFill>
              </a:rPr>
              <a:t> &amp; FIKES</a:t>
            </a:r>
          </a:p>
          <a:p>
            <a:pPr algn="ctr" eaLnBrk="1" hangingPunct="1"/>
            <a:endParaRPr lang="en-US" sz="2000" b="1" dirty="0">
              <a:solidFill>
                <a:schemeClr val="bg1"/>
              </a:solidFill>
            </a:endParaRPr>
          </a:p>
        </p:txBody>
      </p:sp>
    </p:spTree>
    <p:extLst>
      <p:ext uri="{BB962C8B-B14F-4D97-AF65-F5344CB8AC3E}">
        <p14:creationId xmlns:p14="http://schemas.microsoft.com/office/powerpoint/2010/main" val="3994283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1435608" y="1447800"/>
            <a:ext cx="7498080" cy="4800600"/>
          </a:xfrm>
        </p:spPr>
        <p:txBody>
          <a:bodyPr/>
          <a:lstStyle/>
          <a:p>
            <a:endParaRPr lang="id-ID" dirty="0"/>
          </a:p>
        </p:txBody>
      </p:sp>
      <p:sp>
        <p:nvSpPr>
          <p:cNvPr id="5" name="Rectangle 4"/>
          <p:cNvSpPr/>
          <p:nvPr/>
        </p:nvSpPr>
        <p:spPr>
          <a:xfrm>
            <a:off x="3505200" y="703765"/>
            <a:ext cx="3276600" cy="685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schemeClr val="tx1"/>
                </a:solidFill>
                <a:latin typeface="Times New Roman" pitchFamily="18" charset="0"/>
                <a:cs typeface="Times New Roman" pitchFamily="18" charset="0"/>
              </a:rPr>
              <a:t>Speed of Sprint</a:t>
            </a:r>
            <a:endParaRPr lang="id-ID" sz="2800" dirty="0">
              <a:solidFill>
                <a:schemeClr val="tx1"/>
              </a:solidFill>
              <a:latin typeface="Times New Roman" pitchFamily="18" charset="0"/>
              <a:cs typeface="Times New Roman" pitchFamily="18" charset="0"/>
            </a:endParaRPr>
          </a:p>
        </p:txBody>
      </p:sp>
      <p:pic>
        <p:nvPicPr>
          <p:cNvPr id="6" name="Picture 5" descr="download (1).jpg"/>
          <p:cNvPicPr>
            <a:picLocks noChangeAspect="1"/>
          </p:cNvPicPr>
          <p:nvPr/>
        </p:nvPicPr>
        <p:blipFill>
          <a:blip r:embed="rId2" cstate="print"/>
          <a:stretch>
            <a:fillRect/>
          </a:stretch>
        </p:blipFill>
        <p:spPr>
          <a:xfrm>
            <a:off x="1066799" y="1784683"/>
            <a:ext cx="3711437" cy="2438561"/>
          </a:xfrm>
          <a:prstGeom prst="rect">
            <a:avLst/>
          </a:prstGeom>
        </p:spPr>
      </p:pic>
      <p:pic>
        <p:nvPicPr>
          <p:cNvPr id="7" name="Picture 2" descr="Hasil gambar untuk sepak bola bertanding"/>
          <p:cNvPicPr>
            <a:picLocks noChangeAspect="1" noChangeArrowheads="1"/>
          </p:cNvPicPr>
          <p:nvPr/>
        </p:nvPicPr>
        <p:blipFill>
          <a:blip r:embed="rId3"/>
          <a:srcRect/>
          <a:stretch>
            <a:fillRect/>
          </a:stretch>
        </p:blipFill>
        <p:spPr bwMode="auto">
          <a:xfrm>
            <a:off x="5029200" y="3505200"/>
            <a:ext cx="3857373" cy="2667000"/>
          </a:xfrm>
          <a:prstGeom prst="rect">
            <a:avLst/>
          </a:prstGeom>
          <a:noFill/>
        </p:spPr>
      </p:pic>
    </p:spTree>
    <p:extLst>
      <p:ext uri="{BB962C8B-B14F-4D97-AF65-F5344CB8AC3E}">
        <p14:creationId xmlns:p14="http://schemas.microsoft.com/office/powerpoint/2010/main" val="195246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886326" y="1724526"/>
            <a:ext cx="7498080" cy="4038600"/>
          </a:xfrm>
        </p:spPr>
        <p:txBody>
          <a:bodyPr/>
          <a:lstStyle/>
          <a:p>
            <a:r>
              <a:rPr lang="en-US" dirty="0" smtClean="0"/>
              <a:t>Speed</a:t>
            </a:r>
            <a:r>
              <a:rPr lang="id-ID" dirty="0" smtClean="0"/>
              <a:t> of Sprint</a:t>
            </a:r>
            <a:endParaRPr lang="en-US" dirty="0" smtClean="0"/>
          </a:p>
          <a:p>
            <a:pPr marL="82296" indent="0" algn="just">
              <a:buNone/>
            </a:pPr>
            <a:r>
              <a:rPr lang="en-US" dirty="0" smtClean="0"/>
              <a:t>	</a:t>
            </a:r>
            <a:r>
              <a:rPr lang="id-ID" dirty="0" smtClean="0"/>
              <a:t>I</a:t>
            </a:r>
            <a:r>
              <a:rPr lang="en-US" dirty="0" smtClean="0"/>
              <a:t>s </a:t>
            </a:r>
            <a:r>
              <a:rPr lang="en-US" dirty="0"/>
              <a:t>the ability of the athlete's organism to move forward with maximum strength and speed to achieve the best possible result. For example on football players when running chase the ball.</a:t>
            </a:r>
            <a:endParaRPr lang="id-ID" dirty="0"/>
          </a:p>
        </p:txBody>
      </p:sp>
    </p:spTree>
    <p:extLst>
      <p:ext uri="{BB962C8B-B14F-4D97-AF65-F5344CB8AC3E}">
        <p14:creationId xmlns:p14="http://schemas.microsoft.com/office/powerpoint/2010/main" val="133149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143000" y="327660"/>
            <a:ext cx="762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smtClean="0"/>
              <a:t>T</a:t>
            </a:r>
            <a:r>
              <a:rPr lang="en-US" smtClean="0"/>
              <a:t>he </a:t>
            </a:r>
            <a:r>
              <a:rPr lang="id-ID" smtClean="0"/>
              <a:t>F</a:t>
            </a:r>
            <a:r>
              <a:rPr lang="en-US" smtClean="0"/>
              <a:t>actors </a:t>
            </a:r>
            <a:r>
              <a:rPr lang="id-ID" smtClean="0"/>
              <a:t>T</a:t>
            </a:r>
            <a:r>
              <a:rPr lang="en-US" smtClean="0"/>
              <a:t>hat </a:t>
            </a:r>
            <a:r>
              <a:rPr lang="id-ID" smtClean="0"/>
              <a:t>A</a:t>
            </a:r>
            <a:r>
              <a:rPr lang="en-US" smtClean="0"/>
              <a:t>ffect </a:t>
            </a:r>
            <a:r>
              <a:rPr lang="id-ID" smtClean="0"/>
              <a:t>S</a:t>
            </a:r>
            <a:r>
              <a:rPr lang="en-US" smtClean="0"/>
              <a:t>peed</a:t>
            </a:r>
            <a:endParaRPr lang="id-ID" dirty="0"/>
          </a:p>
        </p:txBody>
      </p:sp>
      <p:sp>
        <p:nvSpPr>
          <p:cNvPr id="5" name="Rounded Rectangle 4"/>
          <p:cNvSpPr/>
          <p:nvPr/>
        </p:nvSpPr>
        <p:spPr>
          <a:xfrm>
            <a:off x="1447800" y="1699260"/>
            <a:ext cx="22860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Heredity</a:t>
            </a:r>
            <a:r>
              <a:rPr lang="id-ID"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and natural talent </a:t>
            </a:r>
            <a:endParaRPr lang="id-ID" sz="2400" dirty="0">
              <a:latin typeface="Times New Roman" pitchFamily="18" charset="0"/>
              <a:cs typeface="Times New Roman" pitchFamily="18" charset="0"/>
            </a:endParaRPr>
          </a:p>
        </p:txBody>
      </p:sp>
      <p:sp>
        <p:nvSpPr>
          <p:cNvPr id="6" name="Rounded Rectangle 5"/>
          <p:cNvSpPr/>
          <p:nvPr/>
        </p:nvSpPr>
        <p:spPr>
          <a:xfrm>
            <a:off x="6248400" y="3756660"/>
            <a:ext cx="22860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Reaction time</a:t>
            </a:r>
            <a:endParaRPr lang="id-ID" sz="2400" dirty="0">
              <a:latin typeface="Times New Roman" pitchFamily="18" charset="0"/>
              <a:cs typeface="Times New Roman" pitchFamily="18" charset="0"/>
            </a:endParaRPr>
          </a:p>
        </p:txBody>
      </p:sp>
      <p:sp>
        <p:nvSpPr>
          <p:cNvPr id="7" name="Rounded Rectangle 6"/>
          <p:cNvSpPr/>
          <p:nvPr/>
        </p:nvSpPr>
        <p:spPr>
          <a:xfrm>
            <a:off x="1524000" y="5585460"/>
            <a:ext cx="27432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Ability to withstand outside detainees</a:t>
            </a:r>
            <a:endParaRPr lang="id-ID" sz="2400" dirty="0">
              <a:latin typeface="Times New Roman" pitchFamily="18" charset="0"/>
              <a:cs typeface="Times New Roman" pitchFamily="18" charset="0"/>
            </a:endParaRPr>
          </a:p>
        </p:txBody>
      </p:sp>
      <p:pic>
        <p:nvPicPr>
          <p:cNvPr id="8" name="Picture 7" descr="keturunan.jpg"/>
          <p:cNvPicPr>
            <a:picLocks noChangeAspect="1"/>
          </p:cNvPicPr>
          <p:nvPr/>
        </p:nvPicPr>
        <p:blipFill>
          <a:blip r:embed="rId2" cstate="print"/>
          <a:stretch>
            <a:fillRect/>
          </a:stretch>
        </p:blipFill>
        <p:spPr>
          <a:xfrm>
            <a:off x="5562600" y="1242060"/>
            <a:ext cx="1981200" cy="2080260"/>
          </a:xfrm>
          <a:prstGeom prst="rect">
            <a:avLst/>
          </a:prstGeom>
        </p:spPr>
      </p:pic>
      <p:cxnSp>
        <p:nvCxnSpPr>
          <p:cNvPr id="9" name="Straight Arrow Connector 8"/>
          <p:cNvCxnSpPr/>
          <p:nvPr/>
        </p:nvCxnSpPr>
        <p:spPr>
          <a:xfrm>
            <a:off x="4038600" y="2004060"/>
            <a:ext cx="1066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 name="Picture 9" descr="reaction tie.jpg"/>
          <p:cNvPicPr>
            <a:picLocks noChangeAspect="1"/>
          </p:cNvPicPr>
          <p:nvPr/>
        </p:nvPicPr>
        <p:blipFill>
          <a:blip r:embed="rId3" cstate="print"/>
          <a:srcRect l="11265" t="19128" b="23489"/>
          <a:stretch>
            <a:fillRect/>
          </a:stretch>
        </p:blipFill>
        <p:spPr>
          <a:xfrm>
            <a:off x="1295400" y="3299460"/>
            <a:ext cx="3361368" cy="1600200"/>
          </a:xfrm>
          <a:prstGeom prst="rect">
            <a:avLst/>
          </a:prstGeom>
        </p:spPr>
      </p:pic>
      <p:cxnSp>
        <p:nvCxnSpPr>
          <p:cNvPr id="11" name="Straight Arrow Connector 10"/>
          <p:cNvCxnSpPr/>
          <p:nvPr/>
        </p:nvCxnSpPr>
        <p:spPr>
          <a:xfrm flipH="1">
            <a:off x="4800600" y="4061460"/>
            <a:ext cx="1219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19600" y="5890260"/>
            <a:ext cx="1066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Picture 12" descr="TJ_Football.jpg"/>
          <p:cNvPicPr>
            <a:picLocks noChangeAspect="1"/>
          </p:cNvPicPr>
          <p:nvPr/>
        </p:nvPicPr>
        <p:blipFill>
          <a:blip r:embed="rId4" cstate="print"/>
          <a:stretch>
            <a:fillRect/>
          </a:stretch>
        </p:blipFill>
        <p:spPr>
          <a:xfrm>
            <a:off x="5543632" y="4613080"/>
            <a:ext cx="2915057" cy="1944760"/>
          </a:xfrm>
          <a:prstGeom prst="rect">
            <a:avLst/>
          </a:prstGeom>
        </p:spPr>
      </p:pic>
    </p:spTree>
    <p:extLst>
      <p:ext uri="{BB962C8B-B14F-4D97-AF65-F5344CB8AC3E}">
        <p14:creationId xmlns:p14="http://schemas.microsoft.com/office/powerpoint/2010/main" val="398694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28" name="Rounded Rectangle 27"/>
          <p:cNvSpPr/>
          <p:nvPr/>
        </p:nvSpPr>
        <p:spPr>
          <a:xfrm>
            <a:off x="152400" y="640682"/>
            <a:ext cx="30480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Technique</a:t>
            </a:r>
            <a:r>
              <a:rPr lang="id-ID"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for example, hand gestures, limbs, posture, </a:t>
            </a:r>
            <a:endParaRPr lang="id-ID" sz="2400" dirty="0">
              <a:latin typeface="Times New Roman" pitchFamily="18" charset="0"/>
              <a:cs typeface="Times New Roman" pitchFamily="18" charset="0"/>
            </a:endParaRPr>
          </a:p>
        </p:txBody>
      </p:sp>
      <p:sp>
        <p:nvSpPr>
          <p:cNvPr id="29" name="Rounded Rectangle 28"/>
          <p:cNvSpPr/>
          <p:nvPr/>
        </p:nvSpPr>
        <p:spPr>
          <a:xfrm>
            <a:off x="5867400" y="3155282"/>
            <a:ext cx="2743200" cy="1066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Concentration and willingness</a:t>
            </a:r>
            <a:r>
              <a:rPr lang="id-ID" sz="2400" dirty="0" smtClean="0">
                <a:latin typeface="Times New Roman" pitchFamily="18" charset="0"/>
                <a:cs typeface="Times New Roman" pitchFamily="18" charset="0"/>
              </a:rPr>
              <a:t> / </a:t>
            </a:r>
            <a:r>
              <a:rPr lang="en-US" sz="2400" dirty="0" smtClean="0">
                <a:solidFill>
                  <a:schemeClr val="tx1"/>
                </a:solidFill>
                <a:latin typeface="Times New Roman" pitchFamily="18" charset="0"/>
                <a:cs typeface="Times New Roman" pitchFamily="18" charset="0"/>
              </a:rPr>
              <a:t>passion</a:t>
            </a:r>
            <a:endParaRPr lang="id-ID" sz="2400" dirty="0">
              <a:latin typeface="Times New Roman" pitchFamily="18" charset="0"/>
              <a:cs typeface="Times New Roman" pitchFamily="18" charset="0"/>
            </a:endParaRPr>
          </a:p>
        </p:txBody>
      </p:sp>
      <p:sp>
        <p:nvSpPr>
          <p:cNvPr id="30" name="Rounded Rectangle 29"/>
          <p:cNvSpPr/>
          <p:nvPr/>
        </p:nvSpPr>
        <p:spPr>
          <a:xfrm>
            <a:off x="228600" y="5288882"/>
            <a:ext cx="25146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Times New Roman" pitchFamily="18" charset="0"/>
                <a:cs typeface="Times New Roman" pitchFamily="18" charset="0"/>
              </a:rPr>
              <a:t>Muscle elasticity</a:t>
            </a:r>
            <a:endParaRPr lang="id-ID" sz="2400" dirty="0">
              <a:latin typeface="Times New Roman" pitchFamily="18" charset="0"/>
              <a:cs typeface="Times New Roman" pitchFamily="18" charset="0"/>
            </a:endParaRPr>
          </a:p>
        </p:txBody>
      </p:sp>
      <p:cxnSp>
        <p:nvCxnSpPr>
          <p:cNvPr id="31" name="Straight Arrow Connector 30"/>
          <p:cNvCxnSpPr/>
          <p:nvPr/>
        </p:nvCxnSpPr>
        <p:spPr>
          <a:xfrm>
            <a:off x="3276600" y="1326482"/>
            <a:ext cx="1066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2" name="Picture 31" descr="images.jpg"/>
          <p:cNvPicPr>
            <a:picLocks noChangeAspect="1"/>
          </p:cNvPicPr>
          <p:nvPr/>
        </p:nvPicPr>
        <p:blipFill>
          <a:blip r:embed="rId2" cstate="print"/>
          <a:stretch>
            <a:fillRect/>
          </a:stretch>
        </p:blipFill>
        <p:spPr>
          <a:xfrm>
            <a:off x="4724400" y="335882"/>
            <a:ext cx="1676400" cy="2346960"/>
          </a:xfrm>
          <a:prstGeom prst="rect">
            <a:avLst/>
          </a:prstGeom>
        </p:spPr>
      </p:pic>
      <p:pic>
        <p:nvPicPr>
          <p:cNvPr id="33" name="Picture 32" descr="download.jpg"/>
          <p:cNvPicPr>
            <a:picLocks noChangeAspect="1"/>
          </p:cNvPicPr>
          <p:nvPr/>
        </p:nvPicPr>
        <p:blipFill>
          <a:blip r:embed="rId3" cstate="print"/>
          <a:stretch>
            <a:fillRect/>
          </a:stretch>
        </p:blipFill>
        <p:spPr>
          <a:xfrm>
            <a:off x="6515100" y="583532"/>
            <a:ext cx="2247900" cy="1733550"/>
          </a:xfrm>
          <a:prstGeom prst="rect">
            <a:avLst/>
          </a:prstGeom>
        </p:spPr>
      </p:pic>
      <p:cxnSp>
        <p:nvCxnSpPr>
          <p:cNvPr id="34" name="Straight Arrow Connector 33"/>
          <p:cNvCxnSpPr/>
          <p:nvPr/>
        </p:nvCxnSpPr>
        <p:spPr>
          <a:xfrm flipH="1">
            <a:off x="4572000" y="3688682"/>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5" name="Picture 34" descr="images (1).jpg"/>
          <p:cNvPicPr>
            <a:picLocks noChangeAspect="1"/>
          </p:cNvPicPr>
          <p:nvPr/>
        </p:nvPicPr>
        <p:blipFill>
          <a:blip r:embed="rId4" cstate="print"/>
          <a:srcRect r="17557"/>
          <a:stretch>
            <a:fillRect/>
          </a:stretch>
        </p:blipFill>
        <p:spPr>
          <a:xfrm>
            <a:off x="2286000" y="2850482"/>
            <a:ext cx="2057400" cy="1524000"/>
          </a:xfrm>
          <a:prstGeom prst="rect">
            <a:avLst/>
          </a:prstGeom>
        </p:spPr>
      </p:pic>
      <p:pic>
        <p:nvPicPr>
          <p:cNvPr id="36" name="Picture 35" descr="konsentrasi.jpg"/>
          <p:cNvPicPr>
            <a:picLocks noChangeAspect="1"/>
          </p:cNvPicPr>
          <p:nvPr/>
        </p:nvPicPr>
        <p:blipFill>
          <a:blip r:embed="rId5" cstate="print"/>
          <a:srcRect l="12500" r="25000"/>
          <a:stretch>
            <a:fillRect/>
          </a:stretch>
        </p:blipFill>
        <p:spPr>
          <a:xfrm>
            <a:off x="304800" y="2879057"/>
            <a:ext cx="1905000" cy="1495425"/>
          </a:xfrm>
          <a:prstGeom prst="rect">
            <a:avLst/>
          </a:prstGeom>
        </p:spPr>
      </p:pic>
      <p:cxnSp>
        <p:nvCxnSpPr>
          <p:cNvPr id="37" name="Straight Arrow Connector 36"/>
          <p:cNvCxnSpPr/>
          <p:nvPr/>
        </p:nvCxnSpPr>
        <p:spPr>
          <a:xfrm>
            <a:off x="2895600" y="5593682"/>
            <a:ext cx="1066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8" name="Picture 37" descr="images (2).jpg"/>
          <p:cNvPicPr>
            <a:picLocks noChangeAspect="1"/>
          </p:cNvPicPr>
          <p:nvPr/>
        </p:nvPicPr>
        <p:blipFill>
          <a:blip r:embed="rId6" cstate="print"/>
          <a:srcRect r="15642"/>
          <a:stretch>
            <a:fillRect/>
          </a:stretch>
        </p:blipFill>
        <p:spPr>
          <a:xfrm>
            <a:off x="6267450" y="4907882"/>
            <a:ext cx="2876550" cy="1343025"/>
          </a:xfrm>
          <a:prstGeom prst="rect">
            <a:avLst/>
          </a:prstGeom>
        </p:spPr>
      </p:pic>
      <p:pic>
        <p:nvPicPr>
          <p:cNvPr id="39" name="Picture 38" descr="running_pose_big-e1305032579284.jpg"/>
          <p:cNvPicPr>
            <a:picLocks noChangeAspect="1"/>
          </p:cNvPicPr>
          <p:nvPr/>
        </p:nvPicPr>
        <p:blipFill>
          <a:blip r:embed="rId7" cstate="print"/>
          <a:srcRect l="7500" t="3401" r="10000"/>
          <a:stretch>
            <a:fillRect/>
          </a:stretch>
        </p:blipFill>
        <p:spPr>
          <a:xfrm>
            <a:off x="3962400" y="4679282"/>
            <a:ext cx="2209800" cy="1901767"/>
          </a:xfrm>
          <a:prstGeom prst="rect">
            <a:avLst/>
          </a:prstGeom>
        </p:spPr>
      </p:pic>
    </p:spTree>
    <p:extLst>
      <p:ext uri="{BB962C8B-B14F-4D97-AF65-F5344CB8AC3E}">
        <p14:creationId xmlns:p14="http://schemas.microsoft.com/office/powerpoint/2010/main" val="2833104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143000" y="647700"/>
            <a:ext cx="7848600" cy="9906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d-ID" sz="4000" smtClean="0">
                <a:solidFill>
                  <a:schemeClr val="tx1"/>
                </a:solidFill>
                <a:latin typeface="Times New Roman" pitchFamily="18" charset="0"/>
                <a:cs typeface="Times New Roman" pitchFamily="18" charset="0"/>
              </a:rPr>
              <a:t/>
            </a:r>
            <a:br>
              <a:rPr lang="id-ID" sz="4000" smtClean="0">
                <a:solidFill>
                  <a:schemeClr val="tx1"/>
                </a:solidFill>
                <a:latin typeface="Times New Roman" pitchFamily="18" charset="0"/>
                <a:cs typeface="Times New Roman" pitchFamily="18" charset="0"/>
              </a:rPr>
            </a:br>
            <a:r>
              <a:rPr lang="id-ID" sz="4000" smtClean="0">
                <a:solidFill>
                  <a:schemeClr val="tx1"/>
                </a:solidFill>
                <a:latin typeface="Times New Roman" pitchFamily="18" charset="0"/>
                <a:cs typeface="Times New Roman" pitchFamily="18" charset="0"/>
              </a:rPr>
              <a:t/>
            </a:r>
            <a:br>
              <a:rPr lang="id-ID" sz="4000" smtClean="0">
                <a:solidFill>
                  <a:schemeClr val="tx1"/>
                </a:solidFill>
                <a:latin typeface="Times New Roman" pitchFamily="18" charset="0"/>
                <a:cs typeface="Times New Roman" pitchFamily="18" charset="0"/>
              </a:rPr>
            </a:br>
            <a:r>
              <a:rPr lang="id-ID" sz="4000" smtClean="0">
                <a:solidFill>
                  <a:schemeClr val="tx1"/>
                </a:solidFill>
                <a:latin typeface="Times New Roman" pitchFamily="18" charset="0"/>
                <a:cs typeface="Times New Roman" pitchFamily="18" charset="0"/>
              </a:rPr>
              <a:t/>
            </a:r>
            <a:br>
              <a:rPr lang="id-ID" sz="4000" smtClean="0">
                <a:solidFill>
                  <a:schemeClr val="tx1"/>
                </a:solidFill>
                <a:latin typeface="Times New Roman" pitchFamily="18" charset="0"/>
                <a:cs typeface="Times New Roman" pitchFamily="18" charset="0"/>
              </a:rPr>
            </a:br>
            <a:r>
              <a:rPr lang="id-ID" sz="4000" smtClean="0">
                <a:solidFill>
                  <a:schemeClr val="tx1"/>
                </a:solidFill>
                <a:latin typeface="Times New Roman" pitchFamily="18" charset="0"/>
                <a:cs typeface="Times New Roman" pitchFamily="18" charset="0"/>
              </a:rPr>
              <a:t/>
            </a:r>
            <a:br>
              <a:rPr lang="id-ID" sz="4000" smtClean="0">
                <a:solidFill>
                  <a:schemeClr val="tx1"/>
                </a:solidFill>
                <a:latin typeface="Times New Roman" pitchFamily="18" charset="0"/>
                <a:cs typeface="Times New Roman" pitchFamily="18" charset="0"/>
              </a:rPr>
            </a:br>
            <a:r>
              <a:rPr lang="en-US" sz="4000" smtClean="0">
                <a:solidFill>
                  <a:schemeClr val="tx1"/>
                </a:solidFill>
                <a:latin typeface="Times New Roman" pitchFamily="18" charset="0"/>
                <a:cs typeface="Times New Roman" pitchFamily="18" charset="0"/>
              </a:rPr>
              <a:t>Speed can be trained in various ways </a:t>
            </a:r>
            <a:r>
              <a:rPr lang="id-ID" sz="4000" smtClean="0">
                <a:solidFill>
                  <a:schemeClr val="tx1"/>
                </a:solidFill>
                <a:latin typeface="Times New Roman" pitchFamily="18" charset="0"/>
                <a:cs typeface="Times New Roman" pitchFamily="18" charset="0"/>
              </a:rPr>
              <a:t/>
            </a:r>
            <a:br>
              <a:rPr lang="id-ID" sz="4000" smtClean="0">
                <a:solidFill>
                  <a:schemeClr val="tx1"/>
                </a:solidFill>
                <a:latin typeface="Times New Roman" pitchFamily="18" charset="0"/>
                <a:cs typeface="Times New Roman" pitchFamily="18" charset="0"/>
              </a:rPr>
            </a:br>
            <a:r>
              <a:rPr lang="id-ID" sz="4000" smtClean="0">
                <a:solidFill>
                  <a:schemeClr val="tx1"/>
                </a:solidFill>
                <a:latin typeface="Times New Roman" pitchFamily="18" charset="0"/>
                <a:cs typeface="Times New Roman" pitchFamily="18" charset="0"/>
              </a:rPr>
              <a:t/>
            </a:r>
            <a:br>
              <a:rPr lang="id-ID" sz="4000" smtClean="0">
                <a:solidFill>
                  <a:schemeClr val="tx1"/>
                </a:solidFill>
                <a:latin typeface="Times New Roman" pitchFamily="18" charset="0"/>
                <a:cs typeface="Times New Roman" pitchFamily="18" charset="0"/>
              </a:rPr>
            </a:br>
            <a:r>
              <a:rPr lang="id-ID" sz="4000" smtClean="0">
                <a:solidFill>
                  <a:schemeClr val="tx1"/>
                </a:solidFill>
                <a:latin typeface="Times New Roman" pitchFamily="18" charset="0"/>
                <a:cs typeface="Times New Roman" pitchFamily="18" charset="0"/>
              </a:rPr>
              <a:t/>
            </a:r>
            <a:br>
              <a:rPr lang="id-ID" sz="4000" smtClean="0">
                <a:solidFill>
                  <a:schemeClr val="tx1"/>
                </a:solidFill>
                <a:latin typeface="Times New Roman" pitchFamily="18" charset="0"/>
                <a:cs typeface="Times New Roman" pitchFamily="18" charset="0"/>
              </a:rPr>
            </a:br>
            <a:r>
              <a:rPr lang="id-ID" sz="4000" smtClean="0">
                <a:solidFill>
                  <a:schemeClr val="tx1"/>
                </a:solidFill>
                <a:latin typeface="Times New Roman" pitchFamily="18" charset="0"/>
                <a:cs typeface="Times New Roman" pitchFamily="18" charset="0"/>
              </a:rPr>
              <a:t/>
            </a:r>
            <a:br>
              <a:rPr lang="id-ID" sz="4000" smtClean="0">
                <a:solidFill>
                  <a:schemeClr val="tx1"/>
                </a:solidFill>
                <a:latin typeface="Times New Roman" pitchFamily="18" charset="0"/>
                <a:cs typeface="Times New Roman" pitchFamily="18" charset="0"/>
              </a:rPr>
            </a:br>
            <a:endParaRPr lang="id-ID" sz="5400" dirty="0"/>
          </a:p>
        </p:txBody>
      </p:sp>
      <p:sp>
        <p:nvSpPr>
          <p:cNvPr id="5" name="Rectangle 4"/>
          <p:cNvSpPr/>
          <p:nvPr/>
        </p:nvSpPr>
        <p:spPr>
          <a:xfrm>
            <a:off x="3048000" y="2095500"/>
            <a:ext cx="3429000" cy="60960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smtClean="0">
                <a:solidFill>
                  <a:schemeClr val="tx1"/>
                </a:solidFill>
                <a:latin typeface="Times New Roman" pitchFamily="18" charset="0"/>
                <a:cs typeface="Times New Roman" pitchFamily="18" charset="0"/>
              </a:rPr>
              <a:t>Exercise acceleration</a:t>
            </a:r>
            <a:endParaRPr lang="id-ID" sz="2200" dirty="0">
              <a:solidFill>
                <a:schemeClr val="tx1"/>
              </a:solidFill>
            </a:endParaRPr>
          </a:p>
        </p:txBody>
      </p:sp>
      <p:sp>
        <p:nvSpPr>
          <p:cNvPr id="6" name="Rectangle 5"/>
          <p:cNvSpPr/>
          <p:nvPr/>
        </p:nvSpPr>
        <p:spPr>
          <a:xfrm>
            <a:off x="3048000" y="2857500"/>
            <a:ext cx="3429000" cy="60960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smtClean="0">
                <a:solidFill>
                  <a:schemeClr val="tx1"/>
                </a:solidFill>
                <a:latin typeface="Times New Roman" pitchFamily="18" charset="0"/>
                <a:cs typeface="Times New Roman" pitchFamily="18" charset="0"/>
              </a:rPr>
              <a:t> Run up the stairs or hill</a:t>
            </a:r>
            <a:endParaRPr lang="id-ID" sz="2200" dirty="0">
              <a:solidFill>
                <a:schemeClr val="tx1"/>
              </a:solidFill>
            </a:endParaRPr>
          </a:p>
        </p:txBody>
      </p:sp>
      <p:sp>
        <p:nvSpPr>
          <p:cNvPr id="7" name="Rectangle 6"/>
          <p:cNvSpPr/>
          <p:nvPr/>
        </p:nvSpPr>
        <p:spPr>
          <a:xfrm>
            <a:off x="3048000" y="3695700"/>
            <a:ext cx="3429000" cy="60960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smtClean="0">
                <a:solidFill>
                  <a:schemeClr val="tx1"/>
                </a:solidFill>
                <a:latin typeface="Times New Roman" pitchFamily="18" charset="0"/>
                <a:cs typeface="Times New Roman" pitchFamily="18" charset="0"/>
              </a:rPr>
              <a:t>Run down stairs or hill</a:t>
            </a:r>
            <a:endParaRPr lang="id-ID" sz="2200" dirty="0">
              <a:solidFill>
                <a:schemeClr val="tx1"/>
              </a:solidFill>
            </a:endParaRPr>
          </a:p>
        </p:txBody>
      </p:sp>
      <p:sp>
        <p:nvSpPr>
          <p:cNvPr id="8" name="Rectangle 7"/>
          <p:cNvSpPr/>
          <p:nvPr/>
        </p:nvSpPr>
        <p:spPr>
          <a:xfrm>
            <a:off x="3048000" y="4533900"/>
            <a:ext cx="3429000" cy="68580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smtClean="0">
                <a:solidFill>
                  <a:schemeClr val="tx1"/>
                </a:solidFill>
                <a:latin typeface="Times New Roman" pitchFamily="18" charset="0"/>
                <a:cs typeface="Times New Roman" pitchFamily="18" charset="0"/>
              </a:rPr>
              <a:t>Reaction speed training (game green-black)</a:t>
            </a:r>
            <a:endParaRPr lang="id-ID" sz="2200" dirty="0">
              <a:solidFill>
                <a:schemeClr val="tx1"/>
              </a:solidFill>
            </a:endParaRPr>
          </a:p>
        </p:txBody>
      </p:sp>
      <p:sp>
        <p:nvSpPr>
          <p:cNvPr id="9" name="Rectangle 8"/>
          <p:cNvSpPr/>
          <p:nvPr/>
        </p:nvSpPr>
        <p:spPr>
          <a:xfrm>
            <a:off x="3048000" y="5524500"/>
            <a:ext cx="3429000" cy="68580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smtClean="0">
                <a:solidFill>
                  <a:schemeClr val="tx1"/>
                </a:solidFill>
                <a:latin typeface="Times New Roman" pitchFamily="18" charset="0"/>
                <a:cs typeface="Times New Roman" pitchFamily="18" charset="0"/>
              </a:rPr>
              <a:t>Sprint (sprint training) with a distance of 40-60 meters</a:t>
            </a:r>
            <a:endParaRPr lang="id-ID" sz="2200" dirty="0">
              <a:solidFill>
                <a:schemeClr val="tx1"/>
              </a:solidFill>
            </a:endParaRPr>
          </a:p>
        </p:txBody>
      </p:sp>
    </p:spTree>
    <p:extLst>
      <p:ext uri="{BB962C8B-B14F-4D97-AF65-F5344CB8AC3E}">
        <p14:creationId xmlns:p14="http://schemas.microsoft.com/office/powerpoint/2010/main" val="3222336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ounded Rectangle 3"/>
          <p:cNvSpPr/>
          <p:nvPr/>
        </p:nvSpPr>
        <p:spPr>
          <a:xfrm>
            <a:off x="1662546" y="1788330"/>
            <a:ext cx="2680854" cy="692727"/>
          </a:xfrm>
          <a:prstGeom prst="roundRect">
            <a:avLst/>
          </a:prstGeom>
          <a:solidFill>
            <a:srgbClr val="FE7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Track and Field </a:t>
            </a:r>
            <a:r>
              <a:rPr lang="en-US" dirty="0">
                <a:solidFill>
                  <a:schemeClr val="tx1"/>
                </a:solidFill>
              </a:rPr>
              <a:t>S</a:t>
            </a:r>
            <a:r>
              <a:rPr lang="id-ID" dirty="0" smtClean="0">
                <a:solidFill>
                  <a:schemeClr val="tx1"/>
                </a:solidFill>
              </a:rPr>
              <a:t>printers</a:t>
            </a:r>
            <a:endParaRPr lang="id-ID" dirty="0">
              <a:solidFill>
                <a:schemeClr val="tx1"/>
              </a:solidFill>
            </a:endParaRPr>
          </a:p>
        </p:txBody>
      </p:sp>
      <p:sp>
        <p:nvSpPr>
          <p:cNvPr id="5" name="Rounded Rectangle 4"/>
          <p:cNvSpPr/>
          <p:nvPr/>
        </p:nvSpPr>
        <p:spPr>
          <a:xfrm>
            <a:off x="5410200" y="1795257"/>
            <a:ext cx="2971800" cy="685800"/>
          </a:xfrm>
          <a:prstGeom prst="roundRect">
            <a:avLst/>
          </a:prstGeom>
          <a:solidFill>
            <a:srgbClr val="FE7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r>
              <a:rPr lang="id-ID" dirty="0" smtClean="0">
                <a:solidFill>
                  <a:schemeClr val="tx1"/>
                </a:solidFill>
              </a:rPr>
              <a:t>yclists</a:t>
            </a:r>
            <a:endParaRPr lang="id-ID" dirty="0">
              <a:solidFill>
                <a:schemeClr val="tx1"/>
              </a:solidFill>
            </a:endParaRPr>
          </a:p>
        </p:txBody>
      </p:sp>
      <p:sp>
        <p:nvSpPr>
          <p:cNvPr id="6" name="Rounded Rectangle 5"/>
          <p:cNvSpPr/>
          <p:nvPr/>
        </p:nvSpPr>
        <p:spPr>
          <a:xfrm>
            <a:off x="5417127" y="2920938"/>
            <a:ext cx="2964873" cy="685800"/>
          </a:xfrm>
          <a:prstGeom prst="roundRect">
            <a:avLst/>
          </a:prstGeom>
          <a:solidFill>
            <a:srgbClr val="FE7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r>
              <a:rPr lang="id-ID" dirty="0" smtClean="0">
                <a:solidFill>
                  <a:schemeClr val="tx1"/>
                </a:solidFill>
              </a:rPr>
              <a:t>peed </a:t>
            </a:r>
            <a:r>
              <a:rPr lang="en-US" dirty="0" smtClean="0">
                <a:solidFill>
                  <a:schemeClr val="tx1"/>
                </a:solidFill>
              </a:rPr>
              <a:t>S</a:t>
            </a:r>
            <a:r>
              <a:rPr lang="id-ID" dirty="0" smtClean="0">
                <a:solidFill>
                  <a:schemeClr val="tx1"/>
                </a:solidFill>
              </a:rPr>
              <a:t>katers</a:t>
            </a:r>
            <a:endParaRPr lang="id-ID" dirty="0">
              <a:solidFill>
                <a:schemeClr val="tx1"/>
              </a:solidFill>
            </a:endParaRPr>
          </a:p>
        </p:txBody>
      </p:sp>
      <p:sp>
        <p:nvSpPr>
          <p:cNvPr id="7" name="Rounded Rectangle 6"/>
          <p:cNvSpPr/>
          <p:nvPr/>
        </p:nvSpPr>
        <p:spPr>
          <a:xfrm>
            <a:off x="1648691" y="2941721"/>
            <a:ext cx="2680854" cy="685799"/>
          </a:xfrm>
          <a:prstGeom prst="roundRect">
            <a:avLst/>
          </a:prstGeom>
          <a:solidFill>
            <a:srgbClr val="FE7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r>
              <a:rPr lang="id-ID" dirty="0" smtClean="0">
                <a:solidFill>
                  <a:schemeClr val="tx1"/>
                </a:solidFill>
              </a:rPr>
              <a:t>print </a:t>
            </a:r>
            <a:r>
              <a:rPr lang="en-US" dirty="0">
                <a:solidFill>
                  <a:schemeClr val="tx1"/>
                </a:solidFill>
              </a:rPr>
              <a:t>S</a:t>
            </a:r>
            <a:r>
              <a:rPr lang="id-ID" dirty="0" smtClean="0">
                <a:solidFill>
                  <a:schemeClr val="tx1"/>
                </a:solidFill>
              </a:rPr>
              <a:t>wimmers</a:t>
            </a:r>
            <a:endParaRPr lang="id-ID" dirty="0">
              <a:solidFill>
                <a:schemeClr val="tx1"/>
              </a:solidFill>
            </a:endParaRPr>
          </a:p>
        </p:txBody>
      </p:sp>
      <p:sp>
        <p:nvSpPr>
          <p:cNvPr id="8" name="Title 1"/>
          <p:cNvSpPr txBox="1">
            <a:spLocks/>
          </p:cNvSpPr>
          <p:nvPr/>
        </p:nvSpPr>
        <p:spPr>
          <a:xfrm>
            <a:off x="1447800" y="389021"/>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dirty="0" smtClean="0"/>
              <a:t>Who Needs Speed?</a:t>
            </a:r>
            <a:endParaRPr lang="id-ID" dirty="0"/>
          </a:p>
        </p:txBody>
      </p:sp>
      <p:sp>
        <p:nvSpPr>
          <p:cNvPr id="9" name="Rounded Rectangle 8"/>
          <p:cNvSpPr/>
          <p:nvPr/>
        </p:nvSpPr>
        <p:spPr>
          <a:xfrm>
            <a:off x="1683327" y="4122821"/>
            <a:ext cx="2680854" cy="685800"/>
          </a:xfrm>
          <a:prstGeom prst="roundRect">
            <a:avLst/>
          </a:prstGeom>
          <a:solidFill>
            <a:srgbClr val="FE7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Water Polo</a:t>
            </a:r>
            <a:endParaRPr lang="id-ID" dirty="0">
              <a:solidFill>
                <a:schemeClr val="tx1"/>
              </a:solidFill>
            </a:endParaRPr>
          </a:p>
        </p:txBody>
      </p:sp>
      <p:sp>
        <p:nvSpPr>
          <p:cNvPr id="10" name="Rounded Rectangle 9"/>
          <p:cNvSpPr/>
          <p:nvPr/>
        </p:nvSpPr>
        <p:spPr>
          <a:xfrm>
            <a:off x="5417127" y="4122821"/>
            <a:ext cx="2964873" cy="685800"/>
          </a:xfrm>
          <a:prstGeom prst="roundRect">
            <a:avLst/>
          </a:prstGeom>
          <a:solidFill>
            <a:srgbClr val="FE7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Sprint</a:t>
            </a:r>
            <a:endParaRPr lang="id-ID" dirty="0">
              <a:solidFill>
                <a:schemeClr val="tx1"/>
              </a:solidFill>
            </a:endParaRPr>
          </a:p>
        </p:txBody>
      </p:sp>
      <p:sp>
        <p:nvSpPr>
          <p:cNvPr id="11" name="Rounded Rectangle 10"/>
          <p:cNvSpPr/>
          <p:nvPr/>
        </p:nvSpPr>
        <p:spPr>
          <a:xfrm>
            <a:off x="1683327" y="5189621"/>
            <a:ext cx="2680854" cy="685800"/>
          </a:xfrm>
          <a:prstGeom prst="roundRect">
            <a:avLst/>
          </a:prstGeom>
          <a:solidFill>
            <a:srgbClr val="FE7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Baseball</a:t>
            </a:r>
            <a:endParaRPr lang="id-ID" dirty="0">
              <a:solidFill>
                <a:schemeClr val="tx1"/>
              </a:solidFill>
            </a:endParaRPr>
          </a:p>
        </p:txBody>
      </p:sp>
      <p:sp>
        <p:nvSpPr>
          <p:cNvPr id="12" name="Rounded Rectangle 11"/>
          <p:cNvSpPr/>
          <p:nvPr/>
        </p:nvSpPr>
        <p:spPr>
          <a:xfrm>
            <a:off x="5417126" y="5189621"/>
            <a:ext cx="2964873" cy="685800"/>
          </a:xfrm>
          <a:prstGeom prst="roundRect">
            <a:avLst/>
          </a:prstGeom>
          <a:solidFill>
            <a:srgbClr val="FE7A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Boxing</a:t>
            </a:r>
            <a:endParaRPr lang="id-ID" dirty="0">
              <a:solidFill>
                <a:schemeClr val="tx1"/>
              </a:solidFill>
            </a:endParaRPr>
          </a:p>
        </p:txBody>
      </p:sp>
    </p:spTree>
    <p:extLst>
      <p:ext uri="{BB962C8B-B14F-4D97-AF65-F5344CB8AC3E}">
        <p14:creationId xmlns:p14="http://schemas.microsoft.com/office/powerpoint/2010/main" val="243534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371600" y="304800"/>
            <a:ext cx="74980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The Example of Speed Sports</a:t>
            </a:r>
            <a:endParaRPr lang="id-ID" dirty="0"/>
          </a:p>
        </p:txBody>
      </p:sp>
      <p:sp>
        <p:nvSpPr>
          <p:cNvPr id="5" name="Content Placeholder 2"/>
          <p:cNvSpPr>
            <a:spLocks noGrp="1"/>
          </p:cNvSpPr>
          <p:nvPr>
            <p:ph idx="1"/>
          </p:nvPr>
        </p:nvSpPr>
        <p:spPr>
          <a:xfrm>
            <a:off x="4191000" y="2438400"/>
            <a:ext cx="4419600" cy="3505200"/>
          </a:xfrm>
        </p:spPr>
        <p:txBody>
          <a:bodyPr>
            <a:normAutofit fontScale="77500" lnSpcReduction="20000"/>
          </a:bodyPr>
          <a:lstStyle/>
          <a:p>
            <a:pPr marL="82296" indent="0" algn="just">
              <a:buNone/>
            </a:pPr>
            <a:r>
              <a:rPr lang="en-US" dirty="0" smtClean="0"/>
              <a:t>	Water </a:t>
            </a:r>
            <a:r>
              <a:rPr lang="en-US" dirty="0"/>
              <a:t>polo is a water sports team, which can be considered as a combination of swimming, wrestling, soccer and basketball. A team match consists of six players and one goalkeeper. </a:t>
            </a:r>
            <a:r>
              <a:rPr lang="en-US" dirty="0" smtClean="0"/>
              <a:t>The </a:t>
            </a:r>
            <a:r>
              <a:rPr lang="en-US" dirty="0"/>
              <a:t>rules of this game resemble football, that is to score as many goals, one goal counted one point.</a:t>
            </a:r>
            <a:endParaRPr lang="id-ID" dirty="0"/>
          </a:p>
          <a:p>
            <a:pPr marL="82296" indent="0" algn="just">
              <a:buNone/>
            </a:pPr>
            <a:endParaRPr lang="id-ID" dirty="0"/>
          </a:p>
        </p:txBody>
      </p:sp>
      <p:sp>
        <p:nvSpPr>
          <p:cNvPr id="6" name="Rectangle 5"/>
          <p:cNvSpPr/>
          <p:nvPr/>
        </p:nvSpPr>
        <p:spPr>
          <a:xfrm>
            <a:off x="4800600" y="1828800"/>
            <a:ext cx="26670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Water Polo</a:t>
            </a:r>
            <a:endParaRPr lang="id-ID" dirty="0"/>
          </a:p>
        </p:txBody>
      </p:sp>
      <p:pic>
        <p:nvPicPr>
          <p:cNvPr id="7" name="Picture 2" descr="Gambar terka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971800"/>
            <a:ext cx="3200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49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435608" y="407988"/>
            <a:ext cx="74980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Term of  Water Polo</a:t>
            </a:r>
            <a:endParaRPr lang="id-ID" dirty="0"/>
          </a:p>
        </p:txBody>
      </p:sp>
      <p:sp>
        <p:nvSpPr>
          <p:cNvPr id="5" name="Oval 4"/>
          <p:cNvSpPr/>
          <p:nvPr/>
        </p:nvSpPr>
        <p:spPr>
          <a:xfrm>
            <a:off x="1485900" y="1501486"/>
            <a:ext cx="2895600" cy="838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Pool Size</a:t>
            </a:r>
            <a:endParaRPr lang="id-ID" dirty="0">
              <a:solidFill>
                <a:schemeClr val="tx1"/>
              </a:solidFill>
            </a:endParaRPr>
          </a:p>
        </p:txBody>
      </p:sp>
      <p:sp>
        <p:nvSpPr>
          <p:cNvPr id="6" name="Oval 5"/>
          <p:cNvSpPr/>
          <p:nvPr/>
        </p:nvSpPr>
        <p:spPr>
          <a:xfrm>
            <a:off x="5715000" y="3295650"/>
            <a:ext cx="2895600" cy="838200"/>
          </a:xfrm>
          <a:prstGeom prst="ellipse">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tx1"/>
                </a:solidFill>
              </a:rPr>
              <a:t>Goal </a:t>
            </a:r>
            <a:r>
              <a:rPr lang="en-US" dirty="0" smtClean="0">
                <a:solidFill>
                  <a:schemeClr val="tx1"/>
                </a:solidFill>
              </a:rPr>
              <a:t>Size</a:t>
            </a:r>
            <a:endParaRPr lang="en-US" dirty="0">
              <a:solidFill>
                <a:schemeClr val="tx1"/>
              </a:solidFill>
            </a:endParaRPr>
          </a:p>
        </p:txBody>
      </p:sp>
      <p:cxnSp>
        <p:nvCxnSpPr>
          <p:cNvPr id="7" name="Straight Arrow Connector 6"/>
          <p:cNvCxnSpPr>
            <a:endCxn id="9" idx="0"/>
          </p:cNvCxnSpPr>
          <p:nvPr/>
        </p:nvCxnSpPr>
        <p:spPr>
          <a:xfrm>
            <a:off x="2933700" y="2339686"/>
            <a:ext cx="0" cy="76546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8" name="Straight Arrow Connector 7"/>
          <p:cNvCxnSpPr/>
          <p:nvPr/>
        </p:nvCxnSpPr>
        <p:spPr>
          <a:xfrm>
            <a:off x="7176654" y="4133850"/>
            <a:ext cx="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990600" y="3105150"/>
            <a:ext cx="3886200" cy="1219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rPr>
              <a:t>Water Polo The size of a swimming pool used for water polo games is 30 × 20 meters</a:t>
            </a:r>
            <a:endParaRPr lang="id-ID" dirty="0">
              <a:solidFill>
                <a:schemeClr val="tx1"/>
              </a:solidFill>
            </a:endParaRPr>
          </a:p>
        </p:txBody>
      </p:sp>
      <p:sp>
        <p:nvSpPr>
          <p:cNvPr id="10" name="Rounded Rectangle 9"/>
          <p:cNvSpPr/>
          <p:nvPr/>
        </p:nvSpPr>
        <p:spPr>
          <a:xfrm>
            <a:off x="4876800" y="4781550"/>
            <a:ext cx="42291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goal height on the water polo measured from above average water is 90 cm. Here is a picture of water polo wicket</a:t>
            </a:r>
            <a:endParaRPr lang="id-ID" dirty="0">
              <a:solidFill>
                <a:schemeClr val="tx1"/>
              </a:solidFill>
            </a:endParaRPr>
          </a:p>
        </p:txBody>
      </p:sp>
    </p:spTree>
    <p:extLst>
      <p:ext uri="{BB962C8B-B14F-4D97-AF65-F5344CB8AC3E}">
        <p14:creationId xmlns:p14="http://schemas.microsoft.com/office/powerpoint/2010/main" val="253387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842210" y="838200"/>
            <a:ext cx="7498080" cy="4800600"/>
          </a:xfrm>
        </p:spPr>
        <p:txBody>
          <a:bodyPr>
            <a:normAutofit fontScale="85000" lnSpcReduction="20000"/>
          </a:bodyPr>
          <a:lstStyle/>
          <a:p>
            <a:pPr marL="82296" indent="0" algn="just">
              <a:buNone/>
            </a:pPr>
            <a:r>
              <a:rPr lang="en-US" dirty="0" smtClean="0"/>
              <a:t>Number </a:t>
            </a:r>
            <a:r>
              <a:rPr lang="en-US" dirty="0"/>
              <a:t>of Players</a:t>
            </a:r>
          </a:p>
          <a:p>
            <a:pPr algn="just"/>
            <a:r>
              <a:rPr lang="en-US" dirty="0" smtClean="0"/>
              <a:t>Each </a:t>
            </a:r>
            <a:r>
              <a:rPr lang="en-US" dirty="0"/>
              <a:t>team consists of 7 players with 4 backup </a:t>
            </a:r>
            <a:r>
              <a:rPr lang="en-US" dirty="0" smtClean="0"/>
              <a:t>players.</a:t>
            </a:r>
          </a:p>
          <a:p>
            <a:pPr algn="just"/>
            <a:r>
              <a:rPr lang="en-US" dirty="0" smtClean="0"/>
              <a:t>Players </a:t>
            </a:r>
            <a:r>
              <a:rPr lang="en-US" dirty="0"/>
              <a:t>should not coat body with </a:t>
            </a:r>
            <a:r>
              <a:rPr lang="en-US" dirty="0" smtClean="0"/>
              <a:t>oil.</a:t>
            </a:r>
          </a:p>
          <a:p>
            <a:pPr algn="just"/>
            <a:r>
              <a:rPr lang="en-US" dirty="0" smtClean="0"/>
              <a:t>Each </a:t>
            </a:r>
            <a:r>
              <a:rPr lang="en-US" dirty="0"/>
              <a:t>player must wear a hat that has numbers 1-14. Numbers 1 and 14 (for goalkeepers) and numbers 2-13 (for field players). The size of the cap is 10 cm on the front and the back is blue or </a:t>
            </a:r>
            <a:r>
              <a:rPr lang="en-US" dirty="0" smtClean="0"/>
              <a:t>red.</a:t>
            </a:r>
          </a:p>
          <a:p>
            <a:pPr algn="just"/>
            <a:r>
              <a:rPr lang="en-US" dirty="0" smtClean="0"/>
              <a:t>The </a:t>
            </a:r>
            <a:r>
              <a:rPr lang="en-US" dirty="0"/>
              <a:t>game lasts for 20 minutes net which is divided into 4 rounds. Every 5 minutes, with a break of 2 minutes. The change of goal from the squad is done every turn of the round.</a:t>
            </a:r>
            <a:endParaRPr lang="id-ID" dirty="0"/>
          </a:p>
        </p:txBody>
      </p:sp>
    </p:spTree>
    <p:extLst>
      <p:ext uri="{BB962C8B-B14F-4D97-AF65-F5344CB8AC3E}">
        <p14:creationId xmlns:p14="http://schemas.microsoft.com/office/powerpoint/2010/main" val="419233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435608" y="478992"/>
            <a:ext cx="74980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Technique of  Water Polo</a:t>
            </a:r>
            <a:endParaRPr lang="id-ID" dirty="0"/>
          </a:p>
        </p:txBody>
      </p:sp>
      <p:sp>
        <p:nvSpPr>
          <p:cNvPr id="5" name="Rounded Rectangle 4"/>
          <p:cNvSpPr/>
          <p:nvPr/>
        </p:nvSpPr>
        <p:spPr>
          <a:xfrm>
            <a:off x="1253836" y="1728354"/>
            <a:ext cx="3124200" cy="16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swimming pool water polo exercises </a:t>
            </a:r>
            <a:endParaRPr lang="id-ID" dirty="0"/>
          </a:p>
        </p:txBody>
      </p:sp>
      <p:sp>
        <p:nvSpPr>
          <p:cNvPr id="6" name="Rounded Rectangle 5"/>
          <p:cNvSpPr/>
          <p:nvPr/>
        </p:nvSpPr>
        <p:spPr>
          <a:xfrm>
            <a:off x="5638800" y="1790699"/>
            <a:ext cx="3124200" cy="147550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engineering exercises with the ball</a:t>
            </a:r>
            <a:endParaRPr lang="id-ID" dirty="0"/>
          </a:p>
        </p:txBody>
      </p:sp>
      <p:sp>
        <p:nvSpPr>
          <p:cNvPr id="7" name="Rectangle 6"/>
          <p:cNvSpPr/>
          <p:nvPr/>
        </p:nvSpPr>
        <p:spPr>
          <a:xfrm>
            <a:off x="2223654" y="4319154"/>
            <a:ext cx="5562600" cy="1524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basically all players have to master some swimming style techniques, such as freestyle, side style, breaststroke, backstroke, stepping on water, and jumping in the water</a:t>
            </a:r>
            <a:r>
              <a:rPr lang="en-US" dirty="0" smtClean="0"/>
              <a:t>.</a:t>
            </a:r>
            <a:endParaRPr lang="id-ID" dirty="0"/>
          </a:p>
        </p:txBody>
      </p:sp>
      <p:cxnSp>
        <p:nvCxnSpPr>
          <p:cNvPr id="8" name="Straight Connector 7"/>
          <p:cNvCxnSpPr>
            <a:stCxn id="5" idx="2"/>
          </p:cNvCxnSpPr>
          <p:nvPr/>
        </p:nvCxnSpPr>
        <p:spPr>
          <a:xfrm>
            <a:off x="2815936" y="3328554"/>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56763" y="3266208"/>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5936" y="3841172"/>
            <a:ext cx="4540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86349" y="3861954"/>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96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6601"/>
            <a:ext cx="8229600" cy="1143000"/>
          </a:xfrm>
        </p:spPr>
        <p:txBody>
          <a:bodyPr>
            <a:normAutofit fontScale="90000"/>
          </a:bodyPr>
          <a:lstStyle/>
          <a:p>
            <a:r>
              <a:rPr lang="en-US" b="1" dirty="0"/>
              <a:t>PHYSICAL CONDITIONS AND EXERCISE PROGRAMS</a:t>
            </a:r>
            <a:r>
              <a:rPr lang="en-US" sz="6600" b="1" dirty="0"/>
              <a:t/>
            </a:r>
            <a:br>
              <a:rPr lang="en-US" sz="6600" b="1" dirty="0"/>
            </a:br>
            <a:r>
              <a:rPr lang="en-US" sz="4800" b="1" dirty="0"/>
              <a:t>SPEED AND HEALTH</a:t>
            </a:r>
            <a:endParaRPr lang="id-ID" dirty="0"/>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985987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435608" y="402975"/>
            <a:ext cx="74980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Baseball</a:t>
            </a:r>
            <a:endParaRPr lang="id-ID" dirty="0"/>
          </a:p>
        </p:txBody>
      </p:sp>
      <p:sp>
        <p:nvSpPr>
          <p:cNvPr id="5" name="Content Placeholder 2"/>
          <p:cNvSpPr>
            <a:spLocks noGrp="1"/>
          </p:cNvSpPr>
          <p:nvPr>
            <p:ph idx="1"/>
          </p:nvPr>
        </p:nvSpPr>
        <p:spPr>
          <a:xfrm>
            <a:off x="1295400" y="4090737"/>
            <a:ext cx="7498080" cy="2057400"/>
          </a:xfrm>
        </p:spPr>
        <p:txBody>
          <a:bodyPr>
            <a:normAutofit fontScale="85000" lnSpcReduction="10000"/>
          </a:bodyPr>
          <a:lstStyle/>
          <a:p>
            <a:pPr algn="just">
              <a:buNone/>
            </a:pPr>
            <a:r>
              <a:rPr lang="id-ID" dirty="0" smtClean="0"/>
              <a:t>		Baseball </a:t>
            </a:r>
            <a:r>
              <a:rPr lang="id-ID" dirty="0"/>
              <a:t>is one sport that is in demand currently. Baseball is a sport that comes from </a:t>
            </a:r>
            <a:r>
              <a:rPr lang="id-ID" dirty="0" smtClean="0"/>
              <a:t>America</a:t>
            </a:r>
            <a:r>
              <a:rPr lang="en-US" dirty="0" smtClean="0"/>
              <a:t>, </a:t>
            </a:r>
            <a:r>
              <a:rPr lang="id-ID" dirty="0" smtClean="0"/>
              <a:t> entered</a:t>
            </a:r>
            <a:r>
              <a:rPr lang="en-US" dirty="0" smtClean="0"/>
              <a:t> in</a:t>
            </a:r>
            <a:r>
              <a:rPr lang="id-ID" dirty="0" smtClean="0"/>
              <a:t> </a:t>
            </a:r>
            <a:r>
              <a:rPr lang="id-ID" dirty="0"/>
              <a:t>Indonesia before the war of </a:t>
            </a:r>
            <a:r>
              <a:rPr lang="id-ID" dirty="0" smtClean="0"/>
              <a:t>independence</a:t>
            </a:r>
            <a:r>
              <a:rPr lang="en-US" dirty="0" smtClean="0"/>
              <a:t> (</a:t>
            </a:r>
            <a:r>
              <a:rPr lang="en-US" dirty="0" err="1"/>
              <a:t>i</a:t>
            </a:r>
            <a:r>
              <a:rPr lang="id-ID" dirty="0" smtClean="0"/>
              <a:t>n </a:t>
            </a:r>
            <a:r>
              <a:rPr lang="id-ID" dirty="0"/>
              <a:t>1957 baseball at PON IV event in </a:t>
            </a:r>
            <a:r>
              <a:rPr lang="id-ID" dirty="0" smtClean="0"/>
              <a:t>Makassar</a:t>
            </a:r>
            <a:r>
              <a:rPr lang="en-US" dirty="0" smtClean="0"/>
              <a:t>)</a:t>
            </a:r>
            <a:r>
              <a:rPr lang="en-US" dirty="0" smtClean="0">
                <a:sym typeface="Wingdings" panose="05000000000000000000" pitchFamily="2" charset="2"/>
              </a:rPr>
              <a:t> </a:t>
            </a:r>
            <a:r>
              <a:rPr lang="id-ID" dirty="0" smtClean="0"/>
              <a:t>Jatimprov</a:t>
            </a:r>
            <a:r>
              <a:rPr lang="id-ID" dirty="0"/>
              <a:t>, </a:t>
            </a:r>
            <a:r>
              <a:rPr lang="id-ID" dirty="0" smtClean="0"/>
              <a:t>200</a:t>
            </a:r>
            <a:r>
              <a:rPr lang="en-US" dirty="0" smtClean="0"/>
              <a:t>5</a:t>
            </a:r>
            <a:endParaRPr lang="id-ID" dirty="0"/>
          </a:p>
          <a:p>
            <a:pPr marL="82296" indent="0">
              <a:buNone/>
            </a:pPr>
            <a:endParaRPr lang="id-ID"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499937"/>
            <a:ext cx="3624263" cy="2418037"/>
          </a:xfrm>
          <a:prstGeom prst="rect">
            <a:avLst/>
          </a:prstGeom>
        </p:spPr>
      </p:pic>
    </p:spTree>
    <p:extLst>
      <p:ext uri="{BB962C8B-B14F-4D97-AF65-F5344CB8AC3E}">
        <p14:creationId xmlns:p14="http://schemas.microsoft.com/office/powerpoint/2010/main" val="176698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435608" y="274638"/>
            <a:ext cx="74980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B</a:t>
            </a:r>
            <a:r>
              <a:rPr lang="id-ID" smtClean="0"/>
              <a:t>oxing</a:t>
            </a:r>
            <a:endParaRPr lang="id-ID" dirty="0"/>
          </a:p>
        </p:txBody>
      </p:sp>
      <p:sp>
        <p:nvSpPr>
          <p:cNvPr id="5" name="Content Placeholder 2"/>
          <p:cNvSpPr>
            <a:spLocks noGrp="1"/>
          </p:cNvSpPr>
          <p:nvPr>
            <p:ph idx="1"/>
          </p:nvPr>
        </p:nvSpPr>
        <p:spPr>
          <a:xfrm>
            <a:off x="838200" y="3962400"/>
            <a:ext cx="7955280" cy="2057400"/>
          </a:xfrm>
        </p:spPr>
        <p:txBody>
          <a:bodyPr>
            <a:noAutofit/>
          </a:bodyPr>
          <a:lstStyle/>
          <a:p>
            <a:pPr marL="82296" indent="0" algn="just">
              <a:buNone/>
            </a:pPr>
            <a:r>
              <a:rPr lang="id-ID" sz="2400" dirty="0" smtClean="0"/>
              <a:t>	</a:t>
            </a:r>
            <a:r>
              <a:rPr lang="en-US" sz="2400" dirty="0" smtClean="0"/>
              <a:t>Boxing is a sport and martial art featuring two similar weight-bearing participants competing against one another by using their fists in a series of one or three minute intervals called rounds. Whether in Olympic or professional sports, both boxers avoid their opponent's blows while attempting to land their own blows to his opponent.</a:t>
            </a:r>
            <a:endParaRPr lang="id-ID" sz="2400" dirty="0"/>
          </a:p>
        </p:txBody>
      </p:sp>
      <p:sp>
        <p:nvSpPr>
          <p:cNvPr id="6" name="AutoShape 2" descr="Hasil gambar untuk box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7" name="AutoShape 4" descr="Hasil gambar untuk box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8" name="AutoShape 6" descr="Hasil gambar untuk box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9" name="Picture 8" descr="boxing.jpg"/>
          <p:cNvPicPr>
            <a:picLocks noChangeAspect="1"/>
          </p:cNvPicPr>
          <p:nvPr/>
        </p:nvPicPr>
        <p:blipFill>
          <a:blip r:embed="rId2" cstate="print"/>
          <a:stretch>
            <a:fillRect/>
          </a:stretch>
        </p:blipFill>
        <p:spPr>
          <a:xfrm>
            <a:off x="1447800" y="1371600"/>
            <a:ext cx="3352800" cy="1885950"/>
          </a:xfrm>
          <a:prstGeom prst="rect">
            <a:avLst/>
          </a:prstGeom>
        </p:spPr>
      </p:pic>
      <p:pic>
        <p:nvPicPr>
          <p:cNvPr id="10" name="Picture 9" descr="boxing1.jpg"/>
          <p:cNvPicPr>
            <a:picLocks noChangeAspect="1"/>
          </p:cNvPicPr>
          <p:nvPr/>
        </p:nvPicPr>
        <p:blipFill>
          <a:blip r:embed="rId3" cstate="print"/>
          <a:stretch>
            <a:fillRect/>
          </a:stretch>
        </p:blipFill>
        <p:spPr>
          <a:xfrm>
            <a:off x="5029199" y="1371600"/>
            <a:ext cx="3298751" cy="1943100"/>
          </a:xfrm>
          <a:prstGeom prst="rect">
            <a:avLst/>
          </a:prstGeom>
        </p:spPr>
      </p:pic>
    </p:spTree>
    <p:extLst>
      <p:ext uri="{BB962C8B-B14F-4D97-AF65-F5344CB8AC3E}">
        <p14:creationId xmlns:p14="http://schemas.microsoft.com/office/powerpoint/2010/main" val="2988558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0" y="602457"/>
            <a:ext cx="4114800" cy="715962"/>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dirty="0" smtClean="0"/>
              <a:t>Sprint</a:t>
            </a:r>
            <a:endParaRPr lang="id-ID" dirty="0"/>
          </a:p>
        </p:txBody>
      </p:sp>
      <p:sp>
        <p:nvSpPr>
          <p:cNvPr id="5" name="Content Placeholder 2"/>
          <p:cNvSpPr>
            <a:spLocks noGrp="1"/>
          </p:cNvSpPr>
          <p:nvPr>
            <p:ph idx="1"/>
          </p:nvPr>
        </p:nvSpPr>
        <p:spPr>
          <a:xfrm>
            <a:off x="1219200" y="3886200"/>
            <a:ext cx="7498080" cy="2819400"/>
          </a:xfrm>
        </p:spPr>
        <p:txBody>
          <a:bodyPr>
            <a:normAutofit fontScale="70000" lnSpcReduction="20000"/>
          </a:bodyPr>
          <a:lstStyle/>
          <a:p>
            <a:pPr algn="just">
              <a:buNone/>
            </a:pPr>
            <a:r>
              <a:rPr lang="id-ID" b="1" dirty="0" smtClean="0"/>
              <a:t>		</a:t>
            </a:r>
            <a:r>
              <a:rPr lang="en-US" b="1" dirty="0" smtClean="0"/>
              <a:t>Sprinting</a:t>
            </a:r>
            <a:r>
              <a:rPr lang="en-US" dirty="0" smtClean="0"/>
              <a:t> is running over a short distance in a limited period of time. It is used in ma</a:t>
            </a:r>
            <a:r>
              <a:rPr lang="id-ID" dirty="0" smtClean="0"/>
              <a:t>ny sports </a:t>
            </a:r>
            <a:r>
              <a:rPr lang="en-US" dirty="0" smtClean="0"/>
              <a:t>that incorporate running, typically as a way of quickly reaching a target or goal, or avoiding or catching an opponent.</a:t>
            </a:r>
            <a:r>
              <a:rPr lang="id-ID" dirty="0" smtClean="0"/>
              <a:t> Human pysicology </a:t>
            </a:r>
            <a:r>
              <a:rPr lang="en-US" dirty="0" smtClean="0"/>
              <a:t>dictates that a runner's near-top speed cannot be maintained for more than 30–35 seconds due to the depletion of </a:t>
            </a:r>
            <a:r>
              <a:rPr lang="id-ID" dirty="0" smtClean="0"/>
              <a:t> phosphocreatine </a:t>
            </a:r>
            <a:r>
              <a:rPr lang="en-US" dirty="0" smtClean="0"/>
              <a:t>stores in muscles, and perhaps secondarily to excessive </a:t>
            </a:r>
            <a:r>
              <a:rPr lang="id-ID" dirty="0" smtClean="0"/>
              <a:t>metabolic asidoce</a:t>
            </a:r>
            <a:r>
              <a:rPr lang="en-US" dirty="0" smtClean="0"/>
              <a:t> as a result of </a:t>
            </a:r>
            <a:r>
              <a:rPr lang="id-ID" dirty="0" smtClean="0"/>
              <a:t>anerobic glycolisis </a:t>
            </a:r>
            <a:endParaRPr lang="id-ID" dirty="0"/>
          </a:p>
        </p:txBody>
      </p:sp>
      <p:pic>
        <p:nvPicPr>
          <p:cNvPr id="6" name="Picture 4" descr="https://upload.wikimedia.org/wikipedia/commons/thumb/d/dc/Start_women_60_m_Doha_2010.jpg/220px-Start_women_60_m_Doha_2010.jpg"/>
          <p:cNvPicPr>
            <a:picLocks noChangeAspect="1" noChangeArrowheads="1"/>
          </p:cNvPicPr>
          <p:nvPr/>
        </p:nvPicPr>
        <p:blipFill>
          <a:blip r:embed="rId2" cstate="print"/>
          <a:srcRect/>
          <a:stretch>
            <a:fillRect/>
          </a:stretch>
        </p:blipFill>
        <p:spPr bwMode="auto">
          <a:xfrm>
            <a:off x="1447800" y="1371600"/>
            <a:ext cx="3124200" cy="2235201"/>
          </a:xfrm>
          <a:prstGeom prst="rect">
            <a:avLst/>
          </a:prstGeom>
          <a:noFill/>
        </p:spPr>
      </p:pic>
      <p:pic>
        <p:nvPicPr>
          <p:cNvPr id="7" name="Picture 6" descr="https://upload.wikimedia.org/wikipedia/commons/thumb/7/74/Nesta_Carter_Tyson_Gay_2010_Memorial_Van_Damme.jpg/220px-Nesta_Carter_Tyson_Gay_2010_Memorial_Van_Damme.jpg"/>
          <p:cNvPicPr>
            <a:picLocks noChangeAspect="1" noChangeArrowheads="1"/>
          </p:cNvPicPr>
          <p:nvPr/>
        </p:nvPicPr>
        <p:blipFill>
          <a:blip r:embed="rId3" cstate="print"/>
          <a:srcRect/>
          <a:stretch>
            <a:fillRect/>
          </a:stretch>
        </p:blipFill>
        <p:spPr bwMode="auto">
          <a:xfrm>
            <a:off x="5334000" y="1422400"/>
            <a:ext cx="3276600" cy="2184401"/>
          </a:xfrm>
          <a:prstGeom prst="rect">
            <a:avLst/>
          </a:prstGeom>
          <a:noFill/>
        </p:spPr>
      </p:pic>
    </p:spTree>
    <p:extLst>
      <p:ext uri="{BB962C8B-B14F-4D97-AF65-F5344CB8AC3E}">
        <p14:creationId xmlns:p14="http://schemas.microsoft.com/office/powerpoint/2010/main" val="352426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1" y="655639"/>
            <a:ext cx="9141142" cy="1189203"/>
          </a:xfrm>
          <a:solidFill>
            <a:schemeClr val="accent1">
              <a:lumMod val="40000"/>
              <a:lumOff val="60000"/>
            </a:schemeClr>
          </a:solidFill>
        </p:spPr>
        <p:txBody>
          <a:bodyPr>
            <a:normAutofit/>
          </a:bodyPr>
          <a:lstStyle/>
          <a:p>
            <a:pPr>
              <a:buNone/>
            </a:pPr>
            <a:r>
              <a:rPr lang="id-ID" sz="2400" dirty="0" smtClean="0">
                <a:latin typeface="Times New Roman" pitchFamily="18" charset="0"/>
                <a:cs typeface="Times New Roman" pitchFamily="18" charset="0"/>
              </a:rPr>
              <a:t>	T</a:t>
            </a:r>
            <a:r>
              <a:rPr lang="en-US" sz="2400" dirty="0" smtClean="0">
                <a:latin typeface="Times New Roman" pitchFamily="18" charset="0"/>
                <a:cs typeface="Times New Roman" pitchFamily="18" charset="0"/>
              </a:rPr>
              <a:t>o achieve high physical conditions, regular and well-structured exercise is required. for that needed knowledge about physical condition.</a:t>
            </a:r>
            <a:endParaRPr lang="id-ID" sz="2400" dirty="0">
              <a:latin typeface="Times New Roman" pitchFamily="18" charset="0"/>
              <a:cs typeface="Times New Roman" pitchFamily="18" charset="0"/>
            </a:endParaRPr>
          </a:p>
        </p:txBody>
      </p:sp>
      <p:sp>
        <p:nvSpPr>
          <p:cNvPr id="5" name="Content Placeholder 2"/>
          <p:cNvSpPr txBox="1">
            <a:spLocks/>
          </p:cNvSpPr>
          <p:nvPr/>
        </p:nvSpPr>
        <p:spPr>
          <a:xfrm>
            <a:off x="3946357" y="2165684"/>
            <a:ext cx="5197641" cy="4219074"/>
          </a:xfrm>
          <a:prstGeom prst="rect">
            <a:avLst/>
          </a:prstGeom>
          <a:solidFill>
            <a:schemeClr val="accent1">
              <a:lumMod val="40000"/>
              <a:lumOff val="60000"/>
            </a:schemeClr>
          </a:solidFill>
        </p:spPr>
        <p:txBody>
          <a:bodyPr>
            <a:noAutofit/>
          </a:bodyPr>
          <a:lstStyle/>
          <a:p>
            <a:pPr marL="365760" lvl="0" indent="-283464" algn="just">
              <a:spcBef>
                <a:spcPts val="600"/>
              </a:spcBef>
              <a:buClr>
                <a:schemeClr val="accent1"/>
              </a:buClr>
              <a:buSzPct val="80000"/>
            </a:pPr>
            <a:r>
              <a:rPr lang="id-ID" sz="2400" dirty="0" smtClean="0">
                <a:latin typeface="Times New Roman" pitchFamily="18" charset="0"/>
                <a:cs typeface="Times New Roman" pitchFamily="18" charset="0"/>
              </a:rPr>
              <a:t>	S</a:t>
            </a:r>
            <a:r>
              <a:rPr lang="en-US" sz="2400" dirty="0" smtClean="0">
                <a:latin typeface="Times New Roman" pitchFamily="18" charset="0"/>
                <a:cs typeface="Times New Roman" pitchFamily="18" charset="0"/>
              </a:rPr>
              <a:t>peed is indispensable in football matches. especially in dribbling. chasing the ball, breaking away from the opponent's </a:t>
            </a:r>
            <a:r>
              <a:rPr lang="en-US" sz="2400" dirty="0" err="1" smtClean="0">
                <a:latin typeface="Times New Roman" pitchFamily="18" charset="0"/>
                <a:cs typeface="Times New Roman" pitchFamily="18" charset="0"/>
              </a:rPr>
              <a:t>jaggan</a:t>
            </a:r>
            <a:r>
              <a:rPr lang="en-US" sz="2400" dirty="0" smtClean="0">
                <a:latin typeface="Times New Roman" pitchFamily="18" charset="0"/>
                <a:cs typeface="Times New Roman" pitchFamily="18" charset="0"/>
              </a:rPr>
              <a:t> and the gimmick of a desire to win or fight the opponent. durability is required because the game takes 90 minutes, with various forms of movement, such as running, jumping, gliding, body charge and so on obviously require high endurance</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6" name="Picture 5" descr="download (4).jpg"/>
          <p:cNvPicPr>
            <a:picLocks noChangeAspect="1"/>
          </p:cNvPicPr>
          <p:nvPr/>
        </p:nvPicPr>
        <p:blipFill>
          <a:blip r:embed="rId2" cstate="print"/>
          <a:stretch>
            <a:fillRect/>
          </a:stretch>
        </p:blipFill>
        <p:spPr>
          <a:xfrm>
            <a:off x="235117" y="4062663"/>
            <a:ext cx="2828925" cy="1924050"/>
          </a:xfrm>
          <a:prstGeom prst="rect">
            <a:avLst/>
          </a:prstGeom>
        </p:spPr>
      </p:pic>
      <p:pic>
        <p:nvPicPr>
          <p:cNvPr id="7" name="Picture 6" descr="images (4).jpg"/>
          <p:cNvPicPr>
            <a:picLocks noChangeAspect="1"/>
          </p:cNvPicPr>
          <p:nvPr/>
        </p:nvPicPr>
        <p:blipFill>
          <a:blip r:embed="rId3" cstate="print"/>
          <a:stretch>
            <a:fillRect/>
          </a:stretch>
        </p:blipFill>
        <p:spPr>
          <a:xfrm>
            <a:off x="311317" y="1975184"/>
            <a:ext cx="2752725" cy="1905000"/>
          </a:xfrm>
          <a:prstGeom prst="rect">
            <a:avLst/>
          </a:prstGeom>
        </p:spPr>
      </p:pic>
    </p:spTree>
    <p:extLst>
      <p:ext uri="{BB962C8B-B14F-4D97-AF65-F5344CB8AC3E}">
        <p14:creationId xmlns:p14="http://schemas.microsoft.com/office/powerpoint/2010/main" val="83156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35608" y="617538"/>
            <a:ext cx="749808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There are 6 areas that can increase speed</a:t>
            </a:r>
            <a:endParaRPr lang="id-ID" dirty="0"/>
          </a:p>
        </p:txBody>
      </p:sp>
      <p:sp>
        <p:nvSpPr>
          <p:cNvPr id="9" name="Content Placeholder 2"/>
          <p:cNvSpPr>
            <a:spLocks noGrp="1"/>
          </p:cNvSpPr>
          <p:nvPr>
            <p:ph idx="1"/>
          </p:nvPr>
        </p:nvSpPr>
        <p:spPr>
          <a:xfrm>
            <a:off x="2819399" y="2400300"/>
            <a:ext cx="4495801" cy="685800"/>
          </a:xfr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a:normAutofit fontScale="92500"/>
          </a:bodyPr>
          <a:lstStyle/>
          <a:p>
            <a:pPr algn="ctr">
              <a:buNone/>
            </a:pPr>
            <a:r>
              <a:rPr lang="id-ID" dirty="0" smtClean="0">
                <a:solidFill>
                  <a:schemeClr val="tx1"/>
                </a:solidFill>
                <a:latin typeface="Times New Roman" pitchFamily="18" charset="0"/>
                <a:cs typeface="Times New Roman" pitchFamily="18" charset="0"/>
              </a:rPr>
              <a:t>Train reactions with signals</a:t>
            </a:r>
            <a:endParaRPr lang="id-ID" dirty="0">
              <a:solidFill>
                <a:schemeClr val="tx1"/>
              </a:solidFill>
              <a:latin typeface="Times New Roman" pitchFamily="18" charset="0"/>
              <a:cs typeface="Times New Roman" pitchFamily="18" charset="0"/>
            </a:endParaRPr>
          </a:p>
        </p:txBody>
      </p:sp>
      <p:sp>
        <p:nvSpPr>
          <p:cNvPr id="10" name="Content Placeholder 2"/>
          <p:cNvSpPr txBox="1">
            <a:spLocks/>
          </p:cNvSpPr>
          <p:nvPr/>
        </p:nvSpPr>
        <p:spPr>
          <a:xfrm>
            <a:off x="2819400" y="3619500"/>
            <a:ext cx="4495801" cy="685800"/>
          </a:xfrm>
          <a:prstGeom prst="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a:normAutofit fontScale="77500" lnSpcReduction="20000"/>
          </a:bodyPr>
          <a:lstStyle/>
          <a:p>
            <a:pPr marL="365760" lvl="0" indent="-283464" algn="ctr">
              <a:spcBef>
                <a:spcPts val="600"/>
              </a:spcBef>
              <a:buClr>
                <a:schemeClr val="accent1"/>
              </a:buClr>
              <a:buSzPct val="80000"/>
            </a:pPr>
            <a:r>
              <a:rPr lang="en-US" sz="3200" dirty="0" smtClean="0">
                <a:solidFill>
                  <a:schemeClr val="tx1"/>
                </a:solidFill>
                <a:latin typeface="Times New Roman" pitchFamily="18" charset="0"/>
                <a:cs typeface="Times New Roman" pitchFamily="18" charset="0"/>
              </a:rPr>
              <a:t>Speed up the movement capacity</a:t>
            </a:r>
            <a:endParaRPr kumimoji="0" lang="id-ID"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Content Placeholder 2"/>
          <p:cNvSpPr txBox="1">
            <a:spLocks/>
          </p:cNvSpPr>
          <p:nvPr/>
        </p:nvSpPr>
        <p:spPr>
          <a:xfrm>
            <a:off x="2819400" y="4762500"/>
            <a:ext cx="4495801" cy="685800"/>
          </a:xfrm>
          <a:prstGeom prst="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a:normAutofit/>
          </a:bodyPr>
          <a:lstStyle/>
          <a:p>
            <a:pPr marL="365760" lvl="0" indent="-283464" algn="ctr">
              <a:spcBef>
                <a:spcPts val="600"/>
              </a:spcBef>
              <a:buClr>
                <a:schemeClr val="accent1"/>
              </a:buClr>
              <a:buSzPct val="80000"/>
            </a:pPr>
            <a:r>
              <a:rPr lang="en-US" sz="2400" dirty="0" smtClean="0">
                <a:solidFill>
                  <a:schemeClr val="tx1"/>
                </a:solidFill>
                <a:latin typeface="Times New Roman" pitchFamily="18" charset="0"/>
                <a:cs typeface="Times New Roman" pitchFamily="18" charset="0"/>
              </a:rPr>
              <a:t>Capacity to regulate speed balance</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8223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txBox="1">
            <a:spLocks/>
          </p:cNvSpPr>
          <p:nvPr/>
        </p:nvSpPr>
        <p:spPr>
          <a:xfrm>
            <a:off x="1981200" y="838200"/>
            <a:ext cx="6019800" cy="685800"/>
          </a:xfrm>
          <a:prstGeom prst="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ctr">
              <a:spcBef>
                <a:spcPts val="600"/>
              </a:spcBef>
              <a:buClr>
                <a:schemeClr val="accent1"/>
              </a:buClr>
              <a:buSzPct val="80000"/>
            </a:pPr>
            <a:r>
              <a:rPr lang="en-US" sz="2400" dirty="0" smtClean="0">
                <a:solidFill>
                  <a:schemeClr val="tx1"/>
                </a:solidFill>
                <a:latin typeface="Times New Roman" pitchFamily="18" charset="0"/>
                <a:cs typeface="Times New Roman" pitchFamily="18" charset="0"/>
              </a:rPr>
              <a:t>Increases achievement from maximum speed</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Content Placeholder 2"/>
          <p:cNvSpPr txBox="1">
            <a:spLocks/>
          </p:cNvSpPr>
          <p:nvPr/>
        </p:nvSpPr>
        <p:spPr>
          <a:xfrm>
            <a:off x="1981200" y="2667000"/>
            <a:ext cx="6019800" cy="685800"/>
          </a:xfrm>
          <a:prstGeom prst="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ctr">
              <a:spcBef>
                <a:spcPts val="600"/>
              </a:spcBef>
              <a:buClr>
                <a:schemeClr val="accent1"/>
              </a:buClr>
              <a:buSzPct val="80000"/>
            </a:pPr>
            <a:r>
              <a:rPr lang="id-ID" sz="2400" dirty="0" smtClean="0">
                <a:solidFill>
                  <a:schemeClr val="tx1"/>
                </a:solidFill>
                <a:latin typeface="Times New Roman" pitchFamily="18" charset="0"/>
                <a:cs typeface="Times New Roman" pitchFamily="18" charset="0"/>
              </a:rPr>
              <a:t>Capacity maintains maximum speed</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a:xfrm>
            <a:off x="1981200" y="4114800"/>
            <a:ext cx="6019800" cy="1905000"/>
          </a:xfrm>
          <a:prstGeom prst="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just">
              <a:spcBef>
                <a:spcPts val="600"/>
              </a:spcBef>
              <a:buClr>
                <a:schemeClr val="accent1"/>
              </a:buClr>
              <a:buSzPct val="80000"/>
            </a:pPr>
            <a:r>
              <a:rPr lang="id-ID"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he ultimate capacity of the influence of the endurance factor at speed</a:t>
            </a:r>
            <a:r>
              <a:rPr lang="id-ID"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Speed training should be given to the pre-season program after the athlete has</a:t>
            </a:r>
            <a:r>
              <a:rPr lang="id-ID"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strength, flexibility, and endurance</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8043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Title 1"/>
          <p:cNvSpPr txBox="1">
            <a:spLocks/>
          </p:cNvSpPr>
          <p:nvPr/>
        </p:nvSpPr>
        <p:spPr>
          <a:xfrm>
            <a:off x="1054608" y="731838"/>
            <a:ext cx="7498080" cy="8683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b="1" smtClean="0"/>
              <a:t>SPEED AND HEALTH</a:t>
            </a:r>
            <a:endParaRPr lang="id-ID" b="1" dirty="0"/>
          </a:p>
        </p:txBody>
      </p:sp>
      <p:sp>
        <p:nvSpPr>
          <p:cNvPr id="5" name="Content Placeholder 2"/>
          <p:cNvSpPr txBox="1">
            <a:spLocks/>
          </p:cNvSpPr>
          <p:nvPr/>
        </p:nvSpPr>
        <p:spPr>
          <a:xfrm>
            <a:off x="609600" y="2590800"/>
            <a:ext cx="8077200" cy="685800"/>
          </a:xfrm>
          <a:prstGeom prst="rect">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ctr">
              <a:spcBef>
                <a:spcPts val="600"/>
              </a:spcBef>
              <a:buClr>
                <a:schemeClr val="accent1"/>
              </a:buClr>
              <a:buSzPct val="80000"/>
            </a:pPr>
            <a:r>
              <a:rPr kumimoji="0" lang="id-ID"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Knowing and Understanding</a:t>
            </a:r>
            <a:r>
              <a:rPr kumimoji="0" lang="id-ID" sz="2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definition about speed and health </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a:xfrm>
            <a:off x="1600200" y="3733800"/>
            <a:ext cx="6019800" cy="685800"/>
          </a:xfrm>
          <a:prstGeom prst="rect">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ctr">
              <a:spcBef>
                <a:spcPts val="600"/>
              </a:spcBef>
              <a:buClr>
                <a:schemeClr val="accent1"/>
              </a:buClr>
              <a:buSzPct val="80000"/>
            </a:pPr>
            <a:r>
              <a:rPr kumimoji="0" lang="id-ID"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Knowing</a:t>
            </a:r>
            <a:r>
              <a:rPr kumimoji="0" lang="id-ID" sz="2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and </a:t>
            </a:r>
            <a:r>
              <a:rPr kumimoji="0" lang="id-ID"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Understanding the</a:t>
            </a:r>
            <a:r>
              <a:rPr kumimoji="0" lang="id-ID" sz="2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type of speed</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a:xfrm>
            <a:off x="1447800" y="4800600"/>
            <a:ext cx="6400800" cy="685800"/>
          </a:xfrm>
          <a:prstGeom prst="rect">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indent="-283464" algn="ctr">
              <a:spcBef>
                <a:spcPts val="600"/>
              </a:spcBef>
              <a:buClr>
                <a:schemeClr val="accent1"/>
              </a:buClr>
              <a:buSzPct val="80000"/>
            </a:pPr>
            <a:r>
              <a:rPr lang="id-ID" sz="2400" dirty="0" smtClean="0">
                <a:solidFill>
                  <a:schemeClr val="tx1"/>
                </a:solidFill>
                <a:latin typeface="Times New Roman" pitchFamily="18" charset="0"/>
                <a:cs typeface="Times New Roman" pitchFamily="18" charset="0"/>
              </a:rPr>
              <a:t>Knowing and Understanding the kinds of speed</a:t>
            </a:r>
          </a:p>
          <a:p>
            <a:pPr marL="365760" lvl="0" indent="-283464" algn="ctr">
              <a:spcBef>
                <a:spcPts val="600"/>
              </a:spcBef>
              <a:buClr>
                <a:schemeClr val="accent1"/>
              </a:buClr>
              <a:buSzPct val="80000"/>
            </a:pP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24316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1435608" y="1447800"/>
            <a:ext cx="7498080" cy="4800600"/>
          </a:xfrm>
        </p:spPr>
        <p:txBody>
          <a:bodyPr/>
          <a:lstStyle/>
          <a:p>
            <a:endParaRPr lang="id-ID" dirty="0"/>
          </a:p>
        </p:txBody>
      </p:sp>
      <p:sp>
        <p:nvSpPr>
          <p:cNvPr id="5" name="Content Placeholder 2"/>
          <p:cNvSpPr txBox="1">
            <a:spLocks/>
          </p:cNvSpPr>
          <p:nvPr/>
        </p:nvSpPr>
        <p:spPr>
          <a:xfrm>
            <a:off x="1676400" y="1143000"/>
            <a:ext cx="6781800" cy="685800"/>
          </a:xfrm>
          <a:prstGeom prst="rect">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ctr">
              <a:spcBef>
                <a:spcPts val="600"/>
              </a:spcBef>
              <a:buClr>
                <a:schemeClr val="accent1"/>
              </a:buClr>
              <a:buSzPct val="80000"/>
            </a:pPr>
            <a:r>
              <a:rPr lang="id-ID" sz="2400" dirty="0" smtClean="0">
                <a:solidFill>
                  <a:schemeClr val="tx1"/>
                </a:solidFill>
                <a:latin typeface="Times New Roman" pitchFamily="18" charset="0"/>
                <a:cs typeface="Times New Roman" pitchFamily="18" charset="0"/>
              </a:rPr>
              <a:t>Knowing and Understanding</a:t>
            </a:r>
            <a:r>
              <a:rPr kumimoji="0" lang="id-ID" sz="2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factor that affect speed</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a:xfrm>
            <a:off x="1981200" y="2286000"/>
            <a:ext cx="6019800" cy="685800"/>
          </a:xfrm>
          <a:prstGeom prst="rect">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ctr">
              <a:spcBef>
                <a:spcPts val="600"/>
              </a:spcBef>
              <a:buClr>
                <a:schemeClr val="accent1"/>
              </a:buClr>
              <a:buSzPct val="80000"/>
            </a:pPr>
            <a:r>
              <a:rPr lang="id-ID" sz="2400" dirty="0" smtClean="0">
                <a:solidFill>
                  <a:schemeClr val="tx1"/>
                </a:solidFill>
                <a:latin typeface="Times New Roman" pitchFamily="18" charset="0"/>
                <a:cs typeface="Times New Roman" pitchFamily="18" charset="0"/>
              </a:rPr>
              <a:t>Knowing who needs speed</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a:xfrm>
            <a:off x="2057400" y="3581400"/>
            <a:ext cx="6019800" cy="685800"/>
          </a:xfrm>
          <a:prstGeom prst="rect">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ctr">
              <a:spcBef>
                <a:spcPts val="600"/>
              </a:spcBef>
              <a:buClr>
                <a:schemeClr val="accent1"/>
              </a:buClr>
              <a:buSzPct val="80000"/>
            </a:pPr>
            <a:r>
              <a:rPr kumimoji="0" lang="id-ID"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Knowing</a:t>
            </a:r>
            <a:r>
              <a:rPr kumimoji="0" lang="id-ID" sz="2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any sport taht uses speed</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Content Placeholder 2"/>
          <p:cNvSpPr txBox="1">
            <a:spLocks/>
          </p:cNvSpPr>
          <p:nvPr/>
        </p:nvSpPr>
        <p:spPr>
          <a:xfrm>
            <a:off x="1524000" y="4876800"/>
            <a:ext cx="7162800" cy="685800"/>
          </a:xfrm>
          <a:prstGeom prst="rect">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365760" lvl="0" indent="-283464" algn="ctr">
              <a:spcBef>
                <a:spcPts val="600"/>
              </a:spcBef>
              <a:buClr>
                <a:schemeClr val="accent1"/>
              </a:buClr>
              <a:buSzPct val="80000"/>
            </a:pPr>
            <a:r>
              <a:rPr kumimoji="0" lang="id-ID"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Knowing</a:t>
            </a:r>
            <a:r>
              <a:rPr kumimoji="0" lang="id-ID" sz="24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that there are 6 area that can increase speed</a:t>
            </a:r>
            <a:endParaRPr kumimoji="0" lang="id-ID"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6687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3886200" y="274638"/>
            <a:ext cx="2057400" cy="639762"/>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smtClean="0"/>
              <a:t>Sumber </a:t>
            </a:r>
            <a:endParaRPr lang="id-ID" dirty="0"/>
          </a:p>
        </p:txBody>
      </p:sp>
      <p:sp>
        <p:nvSpPr>
          <p:cNvPr id="5" name="Content Placeholder 2"/>
          <p:cNvSpPr>
            <a:spLocks noGrp="1"/>
          </p:cNvSpPr>
          <p:nvPr>
            <p:ph idx="1"/>
          </p:nvPr>
        </p:nvSpPr>
        <p:spPr>
          <a:xfrm>
            <a:off x="240632" y="737937"/>
            <a:ext cx="8693056" cy="5967663"/>
          </a:xfrm>
        </p:spPr>
        <p:txBody>
          <a:bodyPr>
            <a:normAutofit fontScale="55000" lnSpcReduction="20000"/>
          </a:bodyPr>
          <a:lstStyle/>
          <a:p>
            <a:r>
              <a:rPr lang="en-US" u="sng" dirty="0" smtClean="0">
                <a:latin typeface="Times New Roman" pitchFamily="18" charset="0"/>
                <a:cs typeface="Times New Roman" pitchFamily="18" charset="0"/>
              </a:rPr>
              <a:t>http://kebugarandanjasmani.blogspot.co.id/2015/12/pengertian-kecepatan-definisi-dalam.htm</a:t>
            </a:r>
            <a:endParaRPr lang="id-ID"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rPr>
              <a:t>http://www.topendsports.com/fitness/sports-speed.htm</a:t>
            </a:r>
            <a:endParaRPr lang="id-ID"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rPr>
              <a:t>https://ranggaadiputra27.wordpress.com/2014/10/09/makalah-kondisi-fisik-latihan-kecepatan/</a:t>
            </a:r>
            <a:endParaRPr lang="id-ID"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rPr>
              <a:t>http://eprints.uny.ac.id/8622/2/bab2%20-%2010604227383.pdf</a:t>
            </a:r>
            <a:endParaRPr lang="id-ID" u="sng" dirty="0" smtClean="0">
              <a:latin typeface="Times New Roman" pitchFamily="18" charset="0"/>
              <a:cs typeface="Times New Roman" pitchFamily="18" charset="0"/>
            </a:endParaRPr>
          </a:p>
          <a:p>
            <a:r>
              <a:rPr lang="id-ID" u="sng" dirty="0" smtClean="0">
                <a:latin typeface="Times New Roman" pitchFamily="18" charset="0"/>
                <a:cs typeface="Times New Roman" pitchFamily="18" charset="0"/>
              </a:rPr>
              <a:t>http://file.upi.edu/Direktori/FPOK/JUR._PEND._OLAHRAGA/196506141990011-YUNYUN_YUDIANA/Latihan_Kondisi_Fisik.pdf</a:t>
            </a:r>
            <a:endParaRPr lang="id-ID" dirty="0" smtClean="0">
              <a:latin typeface="Times New Roman" pitchFamily="18" charset="0"/>
              <a:cs typeface="Times New Roman" pitchFamily="18" charset="0"/>
            </a:endParaRPr>
          </a:p>
          <a:p>
            <a:r>
              <a:rPr lang="id-ID" u="sng" dirty="0" smtClean="0">
                <a:latin typeface="Times New Roman" pitchFamily="18" charset="0"/>
                <a:cs typeface="Times New Roman" pitchFamily="18" charset="0"/>
              </a:rPr>
              <a:t>https://www.google.co.id/url?sa=t&amp;rct=j&amp;q=&amp;esrc=s&amp;source=web&amp;cd=3&amp;cad=rja&amp;uact=8&amp;ved=0ahUKEwjYnebHotfWAhXEi5QKHbOtB0gQFggxMAI&amp;url=http%3A%2F%2Fwww.nafiun.com%2F2015%2F08%2Faktivitas-pengembangan-latihan-kebugaran-jasmani.html&amp;usg=AOvVaw2UH6z00moYbwN3k7IrR1js</a:t>
            </a:r>
            <a:endParaRPr lang="id-ID" dirty="0" smtClean="0">
              <a:latin typeface="Times New Roman" pitchFamily="18" charset="0"/>
              <a:cs typeface="Times New Roman" pitchFamily="18" charset="0"/>
            </a:endParaRPr>
          </a:p>
          <a:p>
            <a:r>
              <a:rPr lang="id-ID" u="sng" dirty="0" smtClean="0">
                <a:latin typeface="Times New Roman" pitchFamily="18" charset="0"/>
                <a:cs typeface="Times New Roman" pitchFamily="18" charset="0"/>
              </a:rPr>
              <a:t>https://books.google.co.id/books?id=p2usAb-pLasC&amp;pg=PA84&amp;lpg=PA84&amp;dq=kondisi+fisik+dan+program+latihan+tentang+kecepatan+dan+kesehatan&amp;source=bl&amp;ots=LlpYTIOKrD&amp;sig=TSsWOSaEucmmG-gxAttUGp5WFeA&amp;hl=id&amp;sa=X&amp;ved=0ahUKEwjYnebHotfWAhXEi5QKHbOtB0gQ6AEIJjAA#v=onepage&amp;q=kondisi%20fisik%20dan%20program%20latihan%20tentang%20kecepatan%20dan%20kesehatan&amp;f=false</a:t>
            </a:r>
            <a:endParaRPr lang="id-ID" dirty="0" smtClean="0">
              <a:latin typeface="Times New Roman" pitchFamily="18" charset="0"/>
              <a:cs typeface="Times New Roman" pitchFamily="18" charset="0"/>
            </a:endParaRPr>
          </a:p>
          <a:p>
            <a:r>
              <a:rPr lang="id-ID" dirty="0" smtClean="0">
                <a:latin typeface="Times New Roman" pitchFamily="18" charset="0"/>
                <a:cs typeface="Times New Roman" pitchFamily="18" charset="0"/>
              </a:rPr>
              <a:t> </a:t>
            </a:r>
            <a:r>
              <a:rPr lang="id-ID" b="1" dirty="0" smtClean="0">
                <a:latin typeface="Times New Roman" pitchFamily="18" charset="0"/>
                <a:cs typeface="Times New Roman" pitchFamily="18" charset="0"/>
              </a:rPr>
              <a:t>Khaerun, dan Ranu Baskora Aji Putra. 2015.</a:t>
            </a:r>
            <a:r>
              <a:rPr lang="id-ID" dirty="0" smtClean="0">
                <a:latin typeface="Times New Roman" pitchFamily="18" charset="0"/>
                <a:cs typeface="Times New Roman" pitchFamily="18" charset="0"/>
              </a:rPr>
              <a:t> </a:t>
            </a:r>
            <a:r>
              <a:rPr lang="id-ID" b="1" dirty="0" smtClean="0">
                <a:latin typeface="Times New Roman" pitchFamily="18" charset="0"/>
                <a:cs typeface="Times New Roman" pitchFamily="18" charset="0"/>
              </a:rPr>
              <a:t>UPAYA MENINGKATKAN HASIL BELAJAR LARI CEPAT DENGAN PERMAINAN </a:t>
            </a:r>
            <a:r>
              <a:rPr lang="id-ID" b="1" i="1" dirty="0" smtClean="0">
                <a:latin typeface="Times New Roman" pitchFamily="18" charset="0"/>
                <a:cs typeface="Times New Roman" pitchFamily="18" charset="0"/>
              </a:rPr>
              <a:t>SPEED COLOUR PADA SISWA KELAS V MI DEWI MASYITHOH 02 BANYUMUDAL KECAMATAN MOGA KABUPATEN PEMALANG TAHUN PELAJARAN 2013 / 2014 .</a:t>
            </a:r>
            <a:r>
              <a:rPr lang="en-US" b="1" dirty="0" smtClean="0">
                <a:latin typeface="Times New Roman" pitchFamily="18" charset="0"/>
                <a:cs typeface="Times New Roman" pitchFamily="18" charset="0"/>
              </a:rPr>
              <a:t>Journal of Physical Education, Sport, </a:t>
            </a:r>
            <a:r>
              <a:rPr lang="id-ID" b="1" dirty="0" smtClean="0">
                <a:latin typeface="Times New Roman" pitchFamily="18" charset="0"/>
                <a:cs typeface="Times New Roman" pitchFamily="18" charset="0"/>
              </a:rPr>
              <a:t>Health and Recreations. </a:t>
            </a:r>
          </a:p>
          <a:p>
            <a:pPr>
              <a:buNone/>
            </a:pPr>
            <a:r>
              <a:rPr lang="id-ID" b="1" dirty="0" smtClean="0">
                <a:latin typeface="Times New Roman" pitchFamily="18" charset="0"/>
                <a:cs typeface="Times New Roman" pitchFamily="18" charset="0"/>
              </a:rPr>
              <a:t>	</a:t>
            </a:r>
          </a:p>
          <a:p>
            <a:endParaRPr lang="id-ID" dirty="0" smtClean="0"/>
          </a:p>
        </p:txBody>
      </p:sp>
    </p:spTree>
    <p:extLst>
      <p:ext uri="{BB962C8B-B14F-4D97-AF65-F5344CB8AC3E}">
        <p14:creationId xmlns:p14="http://schemas.microsoft.com/office/powerpoint/2010/main" val="4153879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animation-thank-you.gif"/>
          <p:cNvPicPr>
            <a:picLocks noGrp="1" noChangeAspect="1"/>
          </p:cNvPicPr>
          <p:nvPr>
            <p:ph idx="1"/>
          </p:nvPr>
        </p:nvPicPr>
        <p:blipFill>
          <a:blip r:embed="rId2"/>
          <a:stretch>
            <a:fillRect/>
          </a:stretch>
        </p:blipFill>
        <p:spPr>
          <a:xfrm>
            <a:off x="2643020" y="2685562"/>
            <a:ext cx="3918201" cy="2319575"/>
          </a:xfrm>
          <a:prstGeom prst="rect">
            <a:avLst/>
          </a:prstGeom>
        </p:spPr>
      </p:pic>
    </p:spTree>
    <p:extLst>
      <p:ext uri="{BB962C8B-B14F-4D97-AF65-F5344CB8AC3E}">
        <p14:creationId xmlns:p14="http://schemas.microsoft.com/office/powerpoint/2010/main" val="1161167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219200" y="685800"/>
            <a:ext cx="74980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What is Speed?</a:t>
            </a:r>
            <a:endParaRPr lang="id-ID" dirty="0"/>
          </a:p>
        </p:txBody>
      </p:sp>
      <p:sp>
        <p:nvSpPr>
          <p:cNvPr id="5" name="Content Placeholder 2"/>
          <p:cNvSpPr>
            <a:spLocks noGrp="1"/>
          </p:cNvSpPr>
          <p:nvPr>
            <p:ph idx="1"/>
          </p:nvPr>
        </p:nvSpPr>
        <p:spPr>
          <a:xfrm>
            <a:off x="1447800" y="2057400"/>
            <a:ext cx="7498080" cy="1447800"/>
          </a:xfrm>
        </p:spPr>
        <p:txBody>
          <a:bodyPr>
            <a:normAutofit/>
          </a:bodyPr>
          <a:lstStyle/>
          <a:p>
            <a:pPr marL="82296" indent="0" algn="just">
              <a:buNone/>
            </a:pPr>
            <a:r>
              <a:rPr lang="id-ID" sz="2800" i="1" dirty="0"/>
              <a:t>Speed is the ability to move quickly across the ground or move limbs rapidly to grab or throw</a:t>
            </a:r>
            <a:r>
              <a:rPr lang="id-ID" sz="2800" i="1" dirty="0" smtClean="0"/>
              <a:t>.</a:t>
            </a:r>
            <a:endParaRPr lang="id-ID" sz="2800" dirty="0"/>
          </a:p>
        </p:txBody>
      </p:sp>
      <p:sp>
        <p:nvSpPr>
          <p:cNvPr id="6" name="Rectangle 5"/>
          <p:cNvSpPr/>
          <p:nvPr/>
        </p:nvSpPr>
        <p:spPr>
          <a:xfrm>
            <a:off x="1524000" y="3962400"/>
            <a:ext cx="7239000" cy="1384995"/>
          </a:xfrm>
          <a:prstGeom prst="rect">
            <a:avLst/>
          </a:prstGeom>
        </p:spPr>
        <p:txBody>
          <a:bodyPr wrap="square">
            <a:spAutoFit/>
          </a:bodyPr>
          <a:lstStyle/>
          <a:p>
            <a:pPr algn="just"/>
            <a:r>
              <a:rPr lang="en-US" sz="2800" i="1" dirty="0" smtClean="0"/>
              <a:t>speed is the capacity of motion of a limb or</a:t>
            </a:r>
            <a:r>
              <a:rPr lang="id-ID" sz="2800" i="1" dirty="0" smtClean="0"/>
              <a:t> </a:t>
            </a:r>
            <a:r>
              <a:rPr lang="en-US" sz="2800" i="1" dirty="0" smtClean="0"/>
              <a:t>part of the body lever system or the movement speed of the whole </a:t>
            </a:r>
            <a:r>
              <a:rPr lang="en-US" sz="2800" i="1" dirty="0" err="1" smtClean="0"/>
              <a:t>bodyimplemented</a:t>
            </a:r>
            <a:r>
              <a:rPr lang="en-US" sz="2800" i="1" dirty="0" smtClean="0"/>
              <a:t> in a short time. </a:t>
            </a:r>
            <a:endParaRPr lang="id-ID" sz="2800" i="1" dirty="0"/>
          </a:p>
        </p:txBody>
      </p:sp>
    </p:spTree>
    <p:extLst>
      <p:ext uri="{BB962C8B-B14F-4D97-AF65-F5344CB8AC3E}">
        <p14:creationId xmlns:p14="http://schemas.microsoft.com/office/powerpoint/2010/main" val="128903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1435608" y="571500"/>
            <a:ext cx="7498080" cy="5867400"/>
          </a:xfrm>
        </p:spPr>
        <p:txBody>
          <a:bodyPr/>
          <a:lstStyle/>
          <a:p>
            <a:pPr marL="82296" indent="0">
              <a:buNone/>
            </a:pPr>
            <a:endParaRPr lang="id-ID" dirty="0"/>
          </a:p>
        </p:txBody>
      </p:sp>
      <p:sp>
        <p:nvSpPr>
          <p:cNvPr id="5" name="Oval 4"/>
          <p:cNvSpPr/>
          <p:nvPr/>
        </p:nvSpPr>
        <p:spPr>
          <a:xfrm>
            <a:off x="1524000" y="723900"/>
            <a:ext cx="3505200" cy="1676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2000" dirty="0" smtClean="0">
                <a:solidFill>
                  <a:schemeClr val="tx1"/>
                </a:solidFill>
              </a:rPr>
              <a:t>Speed is not just how fast someone can run (or cycle, swim etc.),</a:t>
            </a:r>
            <a:endParaRPr lang="id-ID" sz="2000" dirty="0">
              <a:solidFill>
                <a:schemeClr val="tx1"/>
              </a:solidFill>
            </a:endParaRPr>
          </a:p>
        </p:txBody>
      </p:sp>
      <p:cxnSp>
        <p:nvCxnSpPr>
          <p:cNvPr id="6" name="Elbow Connector 5"/>
          <p:cNvCxnSpPr/>
          <p:nvPr/>
        </p:nvCxnSpPr>
        <p:spPr>
          <a:xfrm>
            <a:off x="3048000" y="2552700"/>
            <a:ext cx="609600" cy="381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962400" y="2552700"/>
            <a:ext cx="3124200" cy="1524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d-ID" sz="2000" dirty="0" smtClean="0"/>
              <a:t>but is dependent on their acceleration (how quickly they can accelerate from a stationary position)</a:t>
            </a:r>
          </a:p>
        </p:txBody>
      </p:sp>
      <p:sp>
        <p:nvSpPr>
          <p:cNvPr id="8" name="Oval 7"/>
          <p:cNvSpPr/>
          <p:nvPr/>
        </p:nvSpPr>
        <p:spPr>
          <a:xfrm>
            <a:off x="5638800" y="4381500"/>
            <a:ext cx="3276600" cy="1828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2000" dirty="0" smtClean="0">
                <a:solidFill>
                  <a:schemeClr val="tx1"/>
                </a:solidFill>
              </a:rPr>
              <a:t>maximal speed of movement,</a:t>
            </a:r>
            <a:r>
              <a:rPr lang="en-US" sz="2000" dirty="0" smtClean="0">
                <a:solidFill>
                  <a:schemeClr val="tx1"/>
                </a:solidFill>
              </a:rPr>
              <a:t> </a:t>
            </a:r>
            <a:r>
              <a:rPr lang="id-ID" sz="2000" dirty="0" smtClean="0">
                <a:solidFill>
                  <a:schemeClr val="tx1"/>
                </a:solidFill>
              </a:rPr>
              <a:t> and also speed maintenance (minimizing deceleration).</a:t>
            </a:r>
            <a:endParaRPr lang="id-ID" sz="2000" dirty="0">
              <a:solidFill>
                <a:schemeClr val="tx1"/>
              </a:solidFill>
            </a:endParaRPr>
          </a:p>
        </p:txBody>
      </p:sp>
      <p:cxnSp>
        <p:nvCxnSpPr>
          <p:cNvPr id="9" name="Elbow Connector 8"/>
          <p:cNvCxnSpPr/>
          <p:nvPr/>
        </p:nvCxnSpPr>
        <p:spPr>
          <a:xfrm>
            <a:off x="5448300" y="4229100"/>
            <a:ext cx="647700" cy="304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53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1435608" y="381000"/>
            <a:ext cx="7498080" cy="5867400"/>
          </a:xfrm>
        </p:spPr>
        <p:txBody>
          <a:bodyPr/>
          <a:lstStyle/>
          <a:p>
            <a:pPr marL="82296" indent="0">
              <a:buNone/>
            </a:pPr>
            <a:endParaRPr lang="id-ID" dirty="0"/>
          </a:p>
        </p:txBody>
      </p:sp>
      <p:sp>
        <p:nvSpPr>
          <p:cNvPr id="5" name="Rectangle 4"/>
          <p:cNvSpPr/>
          <p:nvPr/>
        </p:nvSpPr>
        <p:spPr>
          <a:xfrm>
            <a:off x="1884218" y="914400"/>
            <a:ext cx="6705600" cy="1676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dirty="0" smtClean="0"/>
              <a:t>Movement speed requires good strength and power, but also too much body weight and air resistance can act to slow the person down.</a:t>
            </a:r>
            <a:endParaRPr lang="id-ID" dirty="0"/>
          </a:p>
        </p:txBody>
      </p:sp>
      <p:cxnSp>
        <p:nvCxnSpPr>
          <p:cNvPr id="6" name="Straight Arrow Connector 5"/>
          <p:cNvCxnSpPr/>
          <p:nvPr/>
        </p:nvCxnSpPr>
        <p:spPr>
          <a:xfrm>
            <a:off x="5181600" y="2667000"/>
            <a:ext cx="0" cy="13335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7" name="Oval 6"/>
          <p:cNvSpPr/>
          <p:nvPr/>
        </p:nvSpPr>
        <p:spPr>
          <a:xfrm>
            <a:off x="1863436" y="4000500"/>
            <a:ext cx="6726382" cy="18669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dirty="0" smtClean="0">
                <a:solidFill>
                  <a:schemeClr val="tx1"/>
                </a:solidFill>
              </a:rPr>
              <a:t>In addition to a high proportion of fast twitch muscle fibers, it is vital to have efficient mechanics of movement to optimize the muscle power for the most economical movement technique.</a:t>
            </a:r>
            <a:endParaRPr lang="id-ID" dirty="0">
              <a:solidFill>
                <a:schemeClr val="tx1"/>
              </a:solidFill>
            </a:endParaRPr>
          </a:p>
        </p:txBody>
      </p:sp>
    </p:spTree>
    <p:extLst>
      <p:ext uri="{BB962C8B-B14F-4D97-AF65-F5344CB8AC3E}">
        <p14:creationId xmlns:p14="http://schemas.microsoft.com/office/powerpoint/2010/main" val="71386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itle 1"/>
          <p:cNvSpPr txBox="1">
            <a:spLocks/>
          </p:cNvSpPr>
          <p:nvPr/>
        </p:nvSpPr>
        <p:spPr>
          <a:xfrm>
            <a:off x="1435608" y="457200"/>
            <a:ext cx="749808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dirty="0" smtClean="0"/>
              <a:t>T</a:t>
            </a:r>
            <a:r>
              <a:rPr lang="en-US" dirty="0" err="1" smtClean="0"/>
              <a:t>ypes</a:t>
            </a:r>
            <a:r>
              <a:rPr lang="en-US" dirty="0" smtClean="0"/>
              <a:t> of </a:t>
            </a:r>
            <a:r>
              <a:rPr lang="id-ID" dirty="0" smtClean="0"/>
              <a:t>S</a:t>
            </a:r>
            <a:r>
              <a:rPr lang="en-US" dirty="0" err="1" smtClean="0"/>
              <a:t>peeds</a:t>
            </a:r>
            <a:endParaRPr lang="id-ID" dirty="0"/>
          </a:p>
        </p:txBody>
      </p:sp>
      <p:sp>
        <p:nvSpPr>
          <p:cNvPr id="5" name="Content Placeholder 2"/>
          <p:cNvSpPr>
            <a:spLocks noGrp="1"/>
          </p:cNvSpPr>
          <p:nvPr>
            <p:ph idx="1"/>
          </p:nvPr>
        </p:nvSpPr>
        <p:spPr>
          <a:xfrm>
            <a:off x="1435608" y="2438400"/>
            <a:ext cx="7498080" cy="838200"/>
          </a:xfrm>
        </p:spPr>
        <p:style>
          <a:lnRef idx="2">
            <a:schemeClr val="accent2"/>
          </a:lnRef>
          <a:fillRef idx="1">
            <a:schemeClr val="lt1"/>
          </a:fillRef>
          <a:effectRef idx="0">
            <a:schemeClr val="accent2"/>
          </a:effectRef>
          <a:fontRef idx="minor">
            <a:schemeClr val="dk1"/>
          </a:fontRef>
        </p:style>
        <p:txBody>
          <a:bodyPr>
            <a:normAutofit/>
          </a:bodyPr>
          <a:lstStyle/>
          <a:p>
            <a:pPr algn="just">
              <a:buNone/>
            </a:pPr>
            <a:r>
              <a:rPr lang="id-ID" sz="2400" dirty="0" smtClean="0"/>
              <a:t>	R</a:t>
            </a:r>
            <a:r>
              <a:rPr lang="en-US" sz="2400" dirty="0" err="1" smtClean="0"/>
              <a:t>eaction</a:t>
            </a:r>
            <a:r>
              <a:rPr lang="en-US" sz="2400" dirty="0" smtClean="0"/>
              <a:t> speed is the initial capacity of body movement to receive </a:t>
            </a:r>
            <a:r>
              <a:rPr lang="en-US" sz="2400" dirty="0" err="1" smtClean="0"/>
              <a:t>stimulisuddenly</a:t>
            </a:r>
            <a:r>
              <a:rPr lang="en-US" sz="2400" dirty="0" smtClean="0"/>
              <a:t> or rapidly</a:t>
            </a:r>
            <a:endParaRPr lang="id-ID" sz="2400" dirty="0"/>
          </a:p>
        </p:txBody>
      </p:sp>
      <p:sp>
        <p:nvSpPr>
          <p:cNvPr id="6" name="Rectangle 5"/>
          <p:cNvSpPr/>
          <p:nvPr/>
        </p:nvSpPr>
        <p:spPr>
          <a:xfrm>
            <a:off x="1524000" y="1600200"/>
            <a:ext cx="3276600" cy="685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schemeClr val="tx1"/>
                </a:solidFill>
                <a:latin typeface="Times New Roman" pitchFamily="18" charset="0"/>
                <a:cs typeface="Times New Roman" pitchFamily="18" charset="0"/>
              </a:rPr>
              <a:t>Speed of Reaction</a:t>
            </a:r>
            <a:endParaRPr lang="id-ID" sz="2800" dirty="0">
              <a:solidFill>
                <a:schemeClr val="tx1"/>
              </a:solidFill>
              <a:latin typeface="Times New Roman" pitchFamily="18" charset="0"/>
              <a:cs typeface="Times New Roman" pitchFamily="18" charset="0"/>
            </a:endParaRPr>
          </a:p>
        </p:txBody>
      </p:sp>
      <p:pic>
        <p:nvPicPr>
          <p:cNvPr id="7" name="Picture 6" descr="download (2).jpg"/>
          <p:cNvPicPr>
            <a:picLocks noChangeAspect="1"/>
          </p:cNvPicPr>
          <p:nvPr/>
        </p:nvPicPr>
        <p:blipFill>
          <a:blip r:embed="rId2" cstate="print"/>
          <a:stretch>
            <a:fillRect/>
          </a:stretch>
        </p:blipFill>
        <p:spPr>
          <a:xfrm>
            <a:off x="609600" y="3733800"/>
            <a:ext cx="4045032" cy="2057400"/>
          </a:xfrm>
          <a:prstGeom prst="rect">
            <a:avLst/>
          </a:prstGeom>
        </p:spPr>
      </p:pic>
      <p:pic>
        <p:nvPicPr>
          <p:cNvPr id="8" name="Picture 2" descr="Hasil gambar untuk gambar orang baseball"/>
          <p:cNvPicPr>
            <a:picLocks noChangeAspect="1" noChangeArrowheads="1"/>
          </p:cNvPicPr>
          <p:nvPr/>
        </p:nvPicPr>
        <p:blipFill>
          <a:blip r:embed="rId3"/>
          <a:srcRect/>
          <a:stretch>
            <a:fillRect/>
          </a:stretch>
        </p:blipFill>
        <p:spPr bwMode="auto">
          <a:xfrm>
            <a:off x="5029200" y="3733800"/>
            <a:ext cx="3505200" cy="2096017"/>
          </a:xfrm>
          <a:prstGeom prst="rect">
            <a:avLst/>
          </a:prstGeom>
          <a:noFill/>
        </p:spPr>
      </p:pic>
    </p:spTree>
    <p:extLst>
      <p:ext uri="{BB962C8B-B14F-4D97-AF65-F5344CB8AC3E}">
        <p14:creationId xmlns:p14="http://schemas.microsoft.com/office/powerpoint/2010/main" val="272307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753658" y="1447800"/>
            <a:ext cx="7498080" cy="4800600"/>
          </a:xfrm>
        </p:spPr>
        <p:txBody>
          <a:bodyPr/>
          <a:lstStyle/>
          <a:p>
            <a:pPr algn="just"/>
            <a:r>
              <a:rPr lang="en-US" dirty="0" smtClean="0"/>
              <a:t>Speed ​​</a:t>
            </a:r>
            <a:r>
              <a:rPr lang="en-US" dirty="0"/>
              <a:t>of </a:t>
            </a:r>
            <a:r>
              <a:rPr lang="en-US" dirty="0" smtClean="0"/>
              <a:t>reaction</a:t>
            </a:r>
          </a:p>
          <a:p>
            <a:pPr marL="82296" indent="0" algn="just">
              <a:buNone/>
            </a:pPr>
            <a:r>
              <a:rPr lang="en-US" dirty="0"/>
              <a:t>	</a:t>
            </a:r>
            <a:r>
              <a:rPr lang="en-US" dirty="0" smtClean="0"/>
              <a:t>The </a:t>
            </a:r>
            <a:r>
              <a:rPr lang="en-US" dirty="0"/>
              <a:t>speed of the reaction is the ability of the athlete's organism to respond to a stimulus as quickly as possible in achieving the best possible outcome. For example on football players when the bait welcomes, the player immediately with a sprightly welcome.</a:t>
            </a:r>
            <a:endParaRPr lang="id-ID" dirty="0"/>
          </a:p>
        </p:txBody>
      </p:sp>
    </p:spTree>
    <p:extLst>
      <p:ext uri="{BB962C8B-B14F-4D97-AF65-F5344CB8AC3E}">
        <p14:creationId xmlns:p14="http://schemas.microsoft.com/office/powerpoint/2010/main" val="183986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ectangle 3"/>
          <p:cNvSpPr/>
          <p:nvPr/>
        </p:nvSpPr>
        <p:spPr>
          <a:xfrm>
            <a:off x="1447800" y="1676400"/>
            <a:ext cx="75438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d-ID" sz="2800" dirty="0" smtClean="0"/>
              <a:t>T</a:t>
            </a:r>
            <a:r>
              <a:rPr lang="en-US" sz="2800" dirty="0" smtClean="0"/>
              <a:t>he moving speed is the speed of contraction of</a:t>
            </a:r>
            <a:r>
              <a:rPr lang="id-ID" sz="2800" dirty="0" smtClean="0"/>
              <a:t> </a:t>
            </a:r>
            <a:r>
              <a:rPr lang="en-US" sz="2800" dirty="0" smtClean="0"/>
              <a:t>some muscles to move limbs quickly</a:t>
            </a:r>
            <a:endParaRPr lang="id-ID" sz="2800" dirty="0"/>
          </a:p>
        </p:txBody>
      </p:sp>
      <p:sp>
        <p:nvSpPr>
          <p:cNvPr id="5" name="Rectangle 4"/>
          <p:cNvSpPr/>
          <p:nvPr/>
        </p:nvSpPr>
        <p:spPr>
          <a:xfrm>
            <a:off x="1524000" y="838200"/>
            <a:ext cx="3276600" cy="685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schemeClr val="tx1"/>
                </a:solidFill>
                <a:latin typeface="Times New Roman" pitchFamily="18" charset="0"/>
                <a:cs typeface="Times New Roman" pitchFamily="18" charset="0"/>
              </a:rPr>
              <a:t>Speed of Moves</a:t>
            </a:r>
            <a:endParaRPr lang="id-ID" sz="2800" dirty="0">
              <a:solidFill>
                <a:schemeClr val="tx1"/>
              </a:solidFill>
              <a:latin typeface="Times New Roman" pitchFamily="18" charset="0"/>
              <a:cs typeface="Times New Roman" pitchFamily="18" charset="0"/>
            </a:endParaRPr>
          </a:p>
        </p:txBody>
      </p:sp>
      <p:pic>
        <p:nvPicPr>
          <p:cNvPr id="6" name="Picture 5" descr="gerak.jpg"/>
          <p:cNvPicPr>
            <a:picLocks noChangeAspect="1"/>
          </p:cNvPicPr>
          <p:nvPr/>
        </p:nvPicPr>
        <p:blipFill>
          <a:blip r:embed="rId2" cstate="print"/>
          <a:stretch>
            <a:fillRect/>
          </a:stretch>
        </p:blipFill>
        <p:spPr>
          <a:xfrm>
            <a:off x="5257800" y="3200400"/>
            <a:ext cx="3618806" cy="2315135"/>
          </a:xfrm>
          <a:prstGeom prst="rect">
            <a:avLst/>
          </a:prstGeom>
        </p:spPr>
      </p:pic>
      <p:pic>
        <p:nvPicPr>
          <p:cNvPr id="7" name="Picture 2" descr="Hasil gambar untuk gambar orang skateboard"/>
          <p:cNvPicPr>
            <a:picLocks noChangeAspect="1" noChangeArrowheads="1"/>
          </p:cNvPicPr>
          <p:nvPr/>
        </p:nvPicPr>
        <p:blipFill>
          <a:blip r:embed="rId3"/>
          <a:srcRect/>
          <a:stretch>
            <a:fillRect/>
          </a:stretch>
        </p:blipFill>
        <p:spPr bwMode="auto">
          <a:xfrm>
            <a:off x="1066800" y="3124200"/>
            <a:ext cx="3276600" cy="2286000"/>
          </a:xfrm>
          <a:prstGeom prst="rect">
            <a:avLst/>
          </a:prstGeom>
          <a:noFill/>
        </p:spPr>
      </p:pic>
    </p:spTree>
    <p:extLst>
      <p:ext uri="{BB962C8B-B14F-4D97-AF65-F5344CB8AC3E}">
        <p14:creationId xmlns:p14="http://schemas.microsoft.com/office/powerpoint/2010/main" val="65097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a:spLocks noGrp="1"/>
          </p:cNvSpPr>
          <p:nvPr>
            <p:ph idx="1"/>
          </p:nvPr>
        </p:nvSpPr>
        <p:spPr>
          <a:xfrm>
            <a:off x="826008" y="1592179"/>
            <a:ext cx="7498080" cy="4800600"/>
          </a:xfrm>
        </p:spPr>
        <p:txBody>
          <a:bodyPr/>
          <a:lstStyle/>
          <a:p>
            <a:pPr algn="just"/>
            <a:r>
              <a:rPr lang="en-US" dirty="0" smtClean="0"/>
              <a:t>Speed ​</a:t>
            </a:r>
            <a:r>
              <a:rPr lang="id-ID" dirty="0" smtClean="0"/>
              <a:t>of </a:t>
            </a:r>
            <a:r>
              <a:rPr lang="en-US" dirty="0" smtClean="0"/>
              <a:t>Moves</a:t>
            </a:r>
          </a:p>
          <a:p>
            <a:pPr marL="82296" indent="0" algn="just">
              <a:buNone/>
            </a:pPr>
            <a:r>
              <a:rPr lang="en-US" dirty="0"/>
              <a:t>	</a:t>
            </a:r>
            <a:r>
              <a:rPr lang="en-US" dirty="0" smtClean="0"/>
              <a:t>Speed </a:t>
            </a:r>
            <a:r>
              <a:rPr lang="en-US" dirty="0"/>
              <a:t>​​moves m</a:t>
            </a:r>
            <a:r>
              <a:rPr lang="en-US" dirty="0" smtClean="0"/>
              <a:t>oving </a:t>
            </a:r>
            <a:r>
              <a:rPr lang="en-US" dirty="0"/>
              <a:t>speed is the ability of the athlete's organs to move as fast as possible in one uninterrupted movement</a:t>
            </a:r>
            <a:endParaRPr lang="id-ID" dirty="0"/>
          </a:p>
        </p:txBody>
      </p:sp>
    </p:spTree>
    <p:extLst>
      <p:ext uri="{BB962C8B-B14F-4D97-AF65-F5344CB8AC3E}">
        <p14:creationId xmlns:p14="http://schemas.microsoft.com/office/powerpoint/2010/main" val="3137611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7505</TotalTime>
  <Words>693</Words>
  <Application>Microsoft Office PowerPoint</Application>
  <PresentationFormat>On-screen Show (4:3)</PresentationFormat>
  <Paragraphs>97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PHYSICAL CONDITIONS AND EXERCISE PROGRAMS SPEED AND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Nutrition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Nazhif Gifari</dc:creator>
  <cp:lastModifiedBy>ismail - [2010]</cp:lastModifiedBy>
  <cp:revision>153</cp:revision>
  <dcterms:created xsi:type="dcterms:W3CDTF">2017-09-12T17:05:29Z</dcterms:created>
  <dcterms:modified xsi:type="dcterms:W3CDTF">2017-12-05T05:56:53Z</dcterms:modified>
</cp:coreProperties>
</file>