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58" r:id="rId3"/>
    <p:sldId id="259" r:id="rId4"/>
    <p:sldId id="269" r:id="rId5"/>
    <p:sldId id="271" r:id="rId6"/>
    <p:sldId id="277" r:id="rId7"/>
    <p:sldId id="274" r:id="rId8"/>
    <p:sldId id="275" r:id="rId9"/>
    <p:sldId id="276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50B5296-0B34-46B5-A7AA-D9F44FEDA99F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C109605-969C-403B-BEDB-2D3BF169E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03D3C7-E4C7-434F-AC7A-F80B1A559E46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E9527-CCA1-477D-98AF-4A50EB9A4CBD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4321-BB4D-42EA-BC34-DA40D278A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1A708-B3AE-46C4-9FA7-16FF0CA133CE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CB49-2704-4877-8335-C6177DB5F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9E7B0-1894-4FDC-9ED8-64D82E461D21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14DA2-1682-4CBE-8DC7-555389600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239C4-6989-4415-8D67-4A105DE2EAC3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66ADD-68D9-42B5-B156-07366247A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D8857-F2CF-4DBA-BD5B-9271B1F0E474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ECB75-F361-4272-B8F7-BEFF0AC5D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9FD78-1425-4454-A0EC-BB6AD87C1203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10E4E-2EEF-4DEB-808D-1BF05F13C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4D77A-712B-4B98-BD53-933BC5E8652C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EFEE4-1166-49C2-8BE8-46AAE2B0C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1CE7D-3B33-4726-AE2A-B65B9E518E60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7ACC0-9D8B-484A-AF31-AFD422BD4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6172-EA49-4878-BF69-18EFCA687B97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B85AD-97C8-4047-803B-8212A1964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D00AB-F713-47E6-90D8-C1EB98783995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CF2BA-437E-47D8-8F6E-ED57A5CCF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8FD6D-E78E-4827-9E1D-B2986ECC952B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F1D6-A16A-494B-ABAD-64F8BCAC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0F1152-70E4-46B7-BF32-FD84934F891A}" type="datetimeFigureOut">
              <a:rPr lang="en-US"/>
              <a:pPr>
                <a:defRPr/>
              </a:pPr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46D09D-F7AF-43DD-86F0-45490CB25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229600" cy="6248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3600" b="1" smtClean="0"/>
              <a:t>BAB 10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3600" b="1" smtClean="0"/>
              <a:t>PERUBAHAN SOSIAL</a:t>
            </a:r>
          </a:p>
          <a:p>
            <a:pPr eaLnBrk="1" hangingPunct="1">
              <a:lnSpc>
                <a:spcPct val="80000"/>
              </a:lnSpc>
            </a:pPr>
            <a:endParaRPr lang="en-US" sz="2000" b="1" u="sng" smtClean="0"/>
          </a:p>
          <a:p>
            <a:pPr eaLnBrk="1" hangingPunct="1">
              <a:lnSpc>
                <a:spcPct val="80000"/>
              </a:lnSpc>
            </a:pPr>
            <a:r>
              <a:rPr lang="id-ID" sz="2000" smtClean="0"/>
              <a:t>Masyarakat pasti mengalami perubahan, karena masyarakat bersifat dinamis.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id-ID" sz="2000" smtClean="0"/>
          </a:p>
          <a:p>
            <a:pPr eaLnBrk="1" hangingPunct="1">
              <a:lnSpc>
                <a:spcPct val="80000"/>
              </a:lnSpc>
            </a:pPr>
            <a:r>
              <a:rPr lang="id-ID" sz="2000" smtClean="0"/>
              <a:t>Selo Soemardjan merumuskan perubahan sosial adl perubahan-perubahan pd lembaga-lembaga kemasyarakan di dalam suatu masyarakat yg mempengaruhi sistem sosialnya, termasuk di dalamnya nilai-nilai, sikap &amp; pola perilaku diantara kelompok dalam masyarakat.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id-ID" sz="2000" smtClean="0"/>
          </a:p>
          <a:p>
            <a:pPr eaLnBrk="1" hangingPunct="1">
              <a:lnSpc>
                <a:spcPct val="80000"/>
              </a:lnSpc>
            </a:pPr>
            <a:r>
              <a:rPr lang="id-ID" sz="2000" smtClean="0"/>
              <a:t>Paul B. Horton &amp; Chester L. Hunt mengatakan perubahan sosial merupakan perubahan dalam segi struktur &amp; hubungan sosial. 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id-ID" sz="2000" smtClean="0"/>
          </a:p>
          <a:p>
            <a:pPr eaLnBrk="1" hangingPunct="1">
              <a:lnSpc>
                <a:spcPct val="80000"/>
              </a:lnSpc>
            </a:pPr>
            <a:r>
              <a:rPr lang="id-ID" sz="2000" smtClean="0"/>
              <a:t>Kingsley Davis mengartikan perubahan sosial sebagai perubahan-perubahan yg terjadi dlm struktur &amp; fungsi masyarakat.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id-ID" sz="2000" smtClean="0"/>
          </a:p>
          <a:p>
            <a:pPr eaLnBrk="1" hangingPunct="1">
              <a:lnSpc>
                <a:spcPct val="80000"/>
              </a:lnSpc>
            </a:pPr>
            <a:r>
              <a:rPr lang="id-ID" sz="2000" smtClean="0"/>
              <a:t>Mac Iver menyebutkan perubahan sosial sbg perubahan-perubahan dlm hubungan sosial.</a:t>
            </a:r>
            <a:endParaRPr lang="en-US" sz="20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000" b="1" smtClean="0"/>
              <a:t>MODERNISASI</a:t>
            </a:r>
            <a:endParaRPr lang="en-US" sz="2000" smtClean="0"/>
          </a:p>
          <a:p>
            <a:pPr eaLnBrk="1" hangingPunct="1"/>
            <a:r>
              <a:rPr lang="en-US" sz="2000" smtClean="0"/>
              <a:t>Modernisasi menurut Soerjono Soekanto adalah suatu transformasi total kehidupan bersama yang tradisional (dalam arti teknologi) ke arah pola-pola ekonomis dan politis yang menjadi ciri bagian barat yang stabil.</a:t>
            </a:r>
          </a:p>
          <a:p>
            <a:pPr eaLnBrk="1" hangingPunct="1"/>
            <a:endParaRPr lang="en-US" sz="2000" b="1" smtClean="0"/>
          </a:p>
          <a:p>
            <a:pPr eaLnBrk="1" hangingPunct="1">
              <a:buFont typeface="Arial" charset="0"/>
              <a:buNone/>
            </a:pPr>
            <a:r>
              <a:rPr lang="en-US" sz="2000" b="1" smtClean="0"/>
              <a:t>Syarat-syarat modernisasi adalah:</a:t>
            </a:r>
            <a:endParaRPr lang="en-US" sz="2000" smtClean="0"/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1. Cara berpikir ilmiah yang melembaga dalam masyarakat dan penguasa.</a:t>
            </a:r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2. Sistem administrasi yang baik, di pemerintah maupun swasta.</a:t>
            </a:r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3. Sistem pengumpulan data yang baik dan teratur dan terpusat pada suatu badan atau lembaga tertentu.</a:t>
            </a:r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4. Penciptaan iklim berusaha, bernegara yang baik.</a:t>
            </a:r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5. Tingkat organisasi yang tinggi.</a:t>
            </a:r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6. Sentralisasi wewenang dalam pelaksanaan perencanaan sosial (</a:t>
            </a:r>
            <a:r>
              <a:rPr lang="en-US" sz="2000" i="1" smtClean="0"/>
              <a:t>social planning</a:t>
            </a:r>
            <a:r>
              <a:rPr lang="en-US" sz="2000" smtClean="0"/>
              <a:t>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SEE  YOU  LATTER…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err="1" smtClean="0"/>
              <a:t>Menurut</a:t>
            </a:r>
            <a:r>
              <a:rPr lang="en-US" b="1" dirty="0" smtClean="0"/>
              <a:t> </a:t>
            </a:r>
            <a:r>
              <a:rPr lang="en-US" b="1" dirty="0" err="1" smtClean="0"/>
              <a:t>Everet</a:t>
            </a:r>
            <a:r>
              <a:rPr lang="en-US" b="1" dirty="0" smtClean="0"/>
              <a:t> M. Roger, </a:t>
            </a:r>
            <a:r>
              <a:rPr lang="en-US" b="1" dirty="0" err="1" smtClean="0"/>
              <a:t>ada</a:t>
            </a:r>
            <a:r>
              <a:rPr lang="en-US" b="1" dirty="0" smtClean="0"/>
              <a:t> </a:t>
            </a:r>
            <a:r>
              <a:rPr lang="en-US" b="1" dirty="0" err="1" smtClean="0"/>
              <a:t>tiga</a:t>
            </a:r>
            <a:r>
              <a:rPr lang="en-US" b="1" dirty="0" smtClean="0"/>
              <a:t> </a:t>
            </a:r>
            <a:r>
              <a:rPr lang="en-US" b="1" dirty="0" err="1" smtClean="0"/>
              <a:t>macam</a:t>
            </a:r>
            <a:r>
              <a:rPr lang="en-US" b="1" dirty="0" smtClean="0"/>
              <a:t> </a:t>
            </a:r>
            <a:r>
              <a:rPr lang="en-US" b="1" dirty="0" err="1" smtClean="0"/>
              <a:t>perubahan</a:t>
            </a:r>
            <a:r>
              <a:rPr lang="en-US" b="1" dirty="0" smtClean="0"/>
              <a:t> </a:t>
            </a:r>
            <a:r>
              <a:rPr lang="en-US" b="1" dirty="0" err="1" smtClean="0"/>
              <a:t>sosial</a:t>
            </a:r>
            <a:r>
              <a:rPr lang="en-US" b="1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sengaja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spontan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yang </a:t>
            </a:r>
            <a:r>
              <a:rPr lang="en-US" dirty="0" err="1" smtClean="0"/>
              <a:t>dibawa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outsider</a:t>
            </a:r>
            <a:r>
              <a:rPr lang="en-US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err="1" smtClean="0"/>
              <a:t>Sebab-sebab</a:t>
            </a:r>
            <a:r>
              <a:rPr lang="en-US" b="1" dirty="0" smtClean="0"/>
              <a:t> </a:t>
            </a:r>
            <a:r>
              <a:rPr lang="en-US" b="1" dirty="0" err="1" smtClean="0"/>
              <a:t>perubahan</a:t>
            </a:r>
            <a:r>
              <a:rPr lang="en-US" b="1" dirty="0" smtClean="0"/>
              <a:t> </a:t>
            </a:r>
            <a:r>
              <a:rPr lang="en-US" b="1" dirty="0" err="1" smtClean="0"/>
              <a:t>sosial</a:t>
            </a:r>
            <a:r>
              <a:rPr lang="en-US" b="1" dirty="0" smtClean="0"/>
              <a:t> </a:t>
            </a:r>
            <a:r>
              <a:rPr lang="en-US" b="1" dirty="0" err="1" smtClean="0"/>
              <a:t>menurut</a:t>
            </a:r>
            <a:r>
              <a:rPr lang="en-US" b="1" dirty="0" smtClean="0"/>
              <a:t> </a:t>
            </a:r>
            <a:r>
              <a:rPr lang="en-US" b="1" dirty="0" err="1" smtClean="0"/>
              <a:t>Mooris</a:t>
            </a:r>
            <a:r>
              <a:rPr lang="en-US" b="1" dirty="0" smtClean="0"/>
              <a:t> Ginsberg: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mengadakan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struktural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yang </a:t>
            </a:r>
            <a:r>
              <a:rPr lang="en-US" dirty="0" err="1" smtClean="0"/>
              <a:t>menonjol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Tercapainya</a:t>
            </a:r>
            <a:r>
              <a:rPr lang="en-US" dirty="0" smtClean="0"/>
              <a:t> </a:t>
            </a:r>
            <a:r>
              <a:rPr lang="en-US" dirty="0" err="1" smtClean="0"/>
              <a:t>konsensus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 smtClean="0"/>
              <a:t>	</a:t>
            </a:r>
            <a:r>
              <a:rPr lang="en-US" sz="2400" b="1" smtClean="0"/>
              <a:t>Ada juga yang mengelompokkan penyebab perubahan sosial dari dua penyebab, yaitu: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1. Penyebab dari masyarakat itu sendiri, seperti bertambahnya atau berkurangnya penduduk, penemuan baru, revolusi.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2. Penyebab dari luar masyarakat itu sendiri, seperti lingkungan alam, peperangan, pengaruh kebudayaan masyarakat lain.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/>
            <a:r>
              <a:rPr lang="id-ID" sz="2400" smtClean="0"/>
              <a:t>Perubahan dari masy.tradisional dg peralatan tradisional sbg hasil kebudayaan tradisional menuju masy.modern membawa konsekwensi logis pd peralatan tradisional berubah ke peralatan modern.</a:t>
            </a:r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id-ID" sz="2400" smtClean="0"/>
              <a:t>Perubahan sosial = Masy. Tradisional </a:t>
            </a:r>
            <a:r>
              <a:rPr lang="id-ID" sz="2400" smtClean="0">
                <a:sym typeface="Wingdings" pitchFamily="2" charset="2"/>
              </a:rPr>
              <a:t></a:t>
            </a:r>
            <a:r>
              <a:rPr lang="id-ID" sz="2400" smtClean="0"/>
              <a:t> Masy. Modern</a:t>
            </a:r>
            <a:endParaRPr lang="en-US" sz="2400" smtClean="0"/>
          </a:p>
          <a:p>
            <a:pPr eaLnBrk="1" hangingPunct="1"/>
            <a:r>
              <a:rPr lang="id-ID" sz="2400" smtClean="0"/>
              <a:t>Perubahan Kebudayaan = Cangkul, Alat Bajak </a:t>
            </a:r>
            <a:r>
              <a:rPr lang="id-ID" sz="2400" smtClean="0">
                <a:sym typeface="Wingdings" pitchFamily="2" charset="2"/>
              </a:rPr>
              <a:t></a:t>
            </a:r>
            <a:r>
              <a:rPr lang="id-ID" sz="2400" smtClean="0"/>
              <a:t> Mesin Traktor.</a:t>
            </a:r>
            <a:endParaRPr lang="en-US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id-ID" sz="2400" b="1" u="sng" dirty="0"/>
              <a:t>Bentuk-bentuk Perubahan Sosial</a:t>
            </a:r>
            <a:endParaRPr lang="en-US" sz="2400" b="1" u="sng" dirty="0"/>
          </a:p>
          <a:p>
            <a:pPr eaLnBrk="1" hangingPunct="1">
              <a:buFontTx/>
              <a:buNone/>
              <a:defRPr/>
            </a:pPr>
            <a:r>
              <a:rPr lang="en-US" sz="2400" b="1" dirty="0"/>
              <a:t>1. </a:t>
            </a:r>
            <a:r>
              <a:rPr lang="id-ID" sz="2400" b="1" dirty="0"/>
              <a:t>Evolusi &amp; Revolusi</a:t>
            </a:r>
          </a:p>
          <a:p>
            <a:pPr eaLnBrk="1" hangingPunct="1">
              <a:buFontTx/>
              <a:buNone/>
              <a:defRPr/>
            </a:pPr>
            <a:r>
              <a:rPr lang="en-US" sz="2400" b="1" dirty="0"/>
              <a:t>	</a:t>
            </a:r>
            <a:r>
              <a:rPr lang="id-ID" sz="2400" b="1" dirty="0"/>
              <a:t>Evolusi</a:t>
            </a:r>
            <a:r>
              <a:rPr lang="id-ID" sz="2400" dirty="0"/>
              <a:t> = Perubahan yg terjadi secara lambat.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</a:t>
            </a:r>
            <a:r>
              <a:rPr lang="id-ID" sz="2400" dirty="0"/>
              <a:t>Co: Masy.pemburu </a:t>
            </a:r>
            <a:r>
              <a:rPr lang="id-ID" sz="2400" dirty="0">
                <a:sym typeface="Wingdings" pitchFamily="2" charset="2"/>
              </a:rPr>
              <a:t></a:t>
            </a:r>
            <a:r>
              <a:rPr lang="id-ID" sz="2400" dirty="0"/>
              <a:t> masy.agraris </a:t>
            </a:r>
            <a:r>
              <a:rPr lang="id-ID" sz="2400" dirty="0">
                <a:sym typeface="Wingdings" pitchFamily="2" charset="2"/>
              </a:rPr>
              <a:t></a:t>
            </a:r>
            <a:r>
              <a:rPr lang="id-ID" sz="2400" dirty="0"/>
              <a:t> masy.industri</a:t>
            </a:r>
            <a:endParaRPr lang="id-ID" sz="2400" b="1" dirty="0"/>
          </a:p>
          <a:p>
            <a:pPr eaLnBrk="1" hangingPunct="1">
              <a:buFontTx/>
              <a:buNone/>
              <a:defRPr/>
            </a:pPr>
            <a:r>
              <a:rPr lang="en-US" sz="2400" b="1" dirty="0"/>
              <a:t>	</a:t>
            </a:r>
            <a:r>
              <a:rPr lang="id-ID" sz="2400" b="1" dirty="0"/>
              <a:t>Revolusi</a:t>
            </a:r>
            <a:r>
              <a:rPr lang="id-ID" sz="2400" dirty="0"/>
              <a:t> = Perubahan yg terjadi secara cepat.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</a:t>
            </a:r>
            <a:r>
              <a:rPr lang="id-ID" sz="2400" dirty="0"/>
              <a:t>Co: Alam penjajahan </a:t>
            </a:r>
            <a:r>
              <a:rPr lang="id-ID" sz="2400" dirty="0">
                <a:sym typeface="Wingdings" pitchFamily="2" charset="2"/>
              </a:rPr>
              <a:t></a:t>
            </a:r>
            <a:r>
              <a:rPr lang="id-ID" sz="2400" dirty="0"/>
              <a:t> kemerdekaan </a:t>
            </a:r>
            <a:r>
              <a:rPr lang="id-ID" sz="2400" dirty="0">
                <a:sym typeface="Wingdings" pitchFamily="2" charset="2"/>
              </a:rPr>
              <a:t></a:t>
            </a:r>
            <a:r>
              <a:rPr lang="id-ID" sz="2400" dirty="0"/>
              <a:t> demokrasi liberal </a:t>
            </a:r>
            <a:r>
              <a:rPr lang="id-ID" sz="2400" dirty="0">
                <a:sym typeface="Wingdings" pitchFamily="2" charset="2"/>
              </a:rPr>
              <a:t></a:t>
            </a:r>
            <a:r>
              <a:rPr lang="id-ID" sz="2400" dirty="0"/>
              <a:t> demokrasi terpimpin </a:t>
            </a:r>
            <a:r>
              <a:rPr lang="id-ID" sz="2400" dirty="0">
                <a:sym typeface="Wingdings" pitchFamily="2" charset="2"/>
              </a:rPr>
              <a:t></a:t>
            </a:r>
            <a:r>
              <a:rPr lang="id-ID" sz="2400" dirty="0"/>
              <a:t> OrBa </a:t>
            </a:r>
            <a:r>
              <a:rPr lang="id-ID" sz="2400" dirty="0">
                <a:sym typeface="Wingdings" pitchFamily="2" charset="2"/>
              </a:rPr>
              <a:t></a:t>
            </a:r>
            <a:r>
              <a:rPr lang="id-ID" sz="2400" dirty="0"/>
              <a:t> Reformasi</a:t>
            </a:r>
            <a:r>
              <a:rPr lang="id-ID" sz="2400" dirty="0" smtClean="0"/>
              <a:t>.</a:t>
            </a:r>
            <a:endParaRPr lang="en-US" sz="2400" dirty="0" smtClean="0"/>
          </a:p>
          <a:p>
            <a:pPr marL="636588" lvl="1" indent="-533400" eaLnBrk="1" hangingPunct="1">
              <a:buFontTx/>
              <a:buNone/>
              <a:defRPr/>
            </a:pPr>
            <a:r>
              <a:rPr lang="en-US" sz="2400" b="1" dirty="0" smtClean="0"/>
              <a:t>2. </a:t>
            </a:r>
            <a:r>
              <a:rPr lang="id-ID" sz="2400" b="1" dirty="0" smtClean="0"/>
              <a:t>Perubahan kecil &amp; Besar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sz="2400" dirty="0" smtClean="0"/>
              <a:t>	</a:t>
            </a:r>
            <a:r>
              <a:rPr lang="id-ID" sz="2400" dirty="0" smtClean="0"/>
              <a:t>Perubahan yg </a:t>
            </a:r>
            <a:r>
              <a:rPr lang="id-ID" sz="2400" b="1" dirty="0" smtClean="0"/>
              <a:t>kecil</a:t>
            </a:r>
            <a:r>
              <a:rPr lang="id-ID" sz="2400" dirty="0" smtClean="0"/>
              <a:t> adl perubahan-perubahan yg terjadi pd unsur-unsur struktur sosial yg tdk membawa pengaruh langsung / berarti kepada masyarakat.co: Perubahan pd Mode Pakaian.</a:t>
            </a:r>
          </a:p>
          <a:p>
            <a:pPr marL="398463" indent="-398463" eaLnBrk="1" hangingPunct="1">
              <a:buFontTx/>
              <a:buNone/>
              <a:defRPr/>
            </a:pPr>
            <a:r>
              <a:rPr lang="en-US" sz="2400" dirty="0" smtClean="0"/>
              <a:t>	</a:t>
            </a:r>
            <a:r>
              <a:rPr lang="id-ID" sz="2400" dirty="0" smtClean="0"/>
              <a:t>Perubahan yg </a:t>
            </a:r>
            <a:r>
              <a:rPr lang="id-ID" sz="2400" b="1" dirty="0" smtClean="0"/>
              <a:t>besar</a:t>
            </a:r>
            <a:r>
              <a:rPr lang="id-ID" sz="2400" dirty="0" smtClean="0"/>
              <a:t>, adl perubahan-perubahan yg terjadi dan membawa pengaruh besar kepada masyarakat.</a:t>
            </a:r>
          </a:p>
          <a:p>
            <a:pPr marL="609600" indent="-609600" eaLnBrk="1" hangingPunct="1">
              <a:buFontTx/>
              <a:buNone/>
              <a:tabLst>
                <a:tab pos="398463" algn="l"/>
              </a:tabLst>
              <a:defRPr/>
            </a:pPr>
            <a:r>
              <a:rPr lang="en-US" sz="2400" dirty="0" smtClean="0"/>
              <a:t>	</a:t>
            </a:r>
            <a:r>
              <a:rPr lang="id-ID" sz="2400" dirty="0" smtClean="0"/>
              <a:t>co: Perubahan pd dunia Industri (Pabrik), VALAS.</a:t>
            </a:r>
            <a:endParaRPr lang="en-US" sz="2400" dirty="0" smtClean="0"/>
          </a:p>
          <a:p>
            <a:pPr eaLnBrk="1" hangingPunct="1">
              <a:buFontTx/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229600" cy="6172200"/>
          </a:xfrm>
        </p:spPr>
        <p:txBody>
          <a:bodyPr/>
          <a:lstStyle/>
          <a:p>
            <a:pPr marL="990600" lvl="1" indent="-533400" eaLnBrk="1" hangingPunct="1">
              <a:buFontTx/>
              <a:buNone/>
              <a:defRPr/>
            </a:pPr>
            <a:r>
              <a:rPr lang="en-US" sz="2400" dirty="0"/>
              <a:t>3. </a:t>
            </a:r>
            <a:r>
              <a:rPr lang="id-ID" sz="2400" dirty="0"/>
              <a:t>Perubahan yg </a:t>
            </a:r>
            <a:r>
              <a:rPr lang="id-ID" sz="2400" b="1" dirty="0"/>
              <a:t>dikehendaki</a:t>
            </a:r>
            <a:r>
              <a:rPr lang="id-ID" sz="2400" dirty="0"/>
              <a:t> (</a:t>
            </a:r>
            <a:r>
              <a:rPr lang="id-ID" sz="2400" i="1" dirty="0"/>
              <a:t>intended change / direncanakan / planned change</a:t>
            </a:r>
            <a:r>
              <a:rPr lang="id-ID" sz="2400" dirty="0"/>
              <a:t>). Adanya perencanaan terlebih dahulu oleh pihak yg menghendaki (</a:t>
            </a:r>
            <a:r>
              <a:rPr lang="id-ID" sz="2400" i="1" dirty="0"/>
              <a:t>agent of change</a:t>
            </a:r>
            <a:r>
              <a:rPr lang="id-ID" sz="2400" dirty="0"/>
              <a:t>) yg dipercaya oleh masyarakat. Agen ini dapat berupa individu ataupun kelompok. Co: </a:t>
            </a:r>
          </a:p>
          <a:p>
            <a:pPr marL="1371600" lvl="2" indent="-457200" eaLnBrk="1" hangingPunct="1">
              <a:defRPr/>
            </a:pPr>
            <a:r>
              <a:rPr lang="id-ID" dirty="0"/>
              <a:t>Ir. Soekarno &amp; Moh. Hatta adalah agen individu yg mewakili kelompok dalam perubahan ke arah kemerdekaan.</a:t>
            </a:r>
          </a:p>
          <a:p>
            <a:pPr marL="1371600" lvl="2" indent="-457200" eaLnBrk="1" hangingPunct="1">
              <a:defRPr/>
            </a:pPr>
            <a:r>
              <a:rPr lang="id-ID" dirty="0"/>
              <a:t>Mahasiswa adalah agen dlm proses reformasi. Reformasi merupakan hal yg dikehendaki</a:t>
            </a:r>
            <a:r>
              <a:rPr lang="id-ID" dirty="0" smtClean="0"/>
              <a:t>.</a:t>
            </a:r>
            <a:endParaRPr lang="en-US" dirty="0" smtClean="0"/>
          </a:p>
          <a:p>
            <a:pPr marL="855663" lvl="2" indent="-457200" eaLnBrk="1" hangingPunct="1">
              <a:defRPr/>
            </a:pPr>
            <a:endParaRPr lang="en-US" dirty="0" smtClean="0"/>
          </a:p>
          <a:p>
            <a:pPr marL="855663" lvl="2" indent="-457200" eaLnBrk="1" hangingPunct="1">
              <a:defRPr/>
            </a:pPr>
            <a:r>
              <a:rPr lang="id-ID" dirty="0" smtClean="0"/>
              <a:t>Perubahan yg </a:t>
            </a:r>
            <a:r>
              <a:rPr lang="id-ID" b="1" dirty="0" smtClean="0"/>
              <a:t>tdk dikehendaki</a:t>
            </a:r>
            <a:r>
              <a:rPr lang="id-ID" dirty="0" smtClean="0"/>
              <a:t> (</a:t>
            </a:r>
            <a:r>
              <a:rPr lang="id-ID" i="1" dirty="0" smtClean="0"/>
              <a:t>unintended change / tdk direncanakan / unplanned change</a:t>
            </a:r>
            <a:r>
              <a:rPr lang="id-ID" dirty="0" smtClean="0"/>
              <a:t>). Perubahan diluar jangkauan masyarakat dan tdk dikehendaki. Hal ini tentu menimbulkan akibat sosial yg tdk dikehendaki. Co: Krisis Moneter </a:t>
            </a:r>
            <a:r>
              <a:rPr lang="id-ID" dirty="0" smtClean="0">
                <a:sym typeface="Wingdings" pitchFamily="2" charset="2"/>
              </a:rPr>
              <a:t></a:t>
            </a:r>
            <a:r>
              <a:rPr lang="id-ID" dirty="0" smtClean="0"/>
              <a:t> Krisis Ekonomi </a:t>
            </a:r>
            <a:r>
              <a:rPr lang="id-ID" dirty="0" smtClean="0">
                <a:sym typeface="Wingdings" pitchFamily="2" charset="2"/>
              </a:rPr>
              <a:t></a:t>
            </a:r>
            <a:r>
              <a:rPr lang="id-ID" dirty="0" smtClean="0"/>
              <a:t> Krisis Sosial </a:t>
            </a:r>
            <a:r>
              <a:rPr lang="id-ID" dirty="0" smtClean="0">
                <a:sym typeface="Wingdings" pitchFamily="2" charset="2"/>
              </a:rPr>
              <a:t></a:t>
            </a:r>
            <a:r>
              <a:rPr lang="id-ID" dirty="0" smtClean="0"/>
              <a:t> Krisis Moral.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2000" b="1" dirty="0" smtClean="0"/>
              <a:t>	</a:t>
            </a:r>
            <a:r>
              <a:rPr lang="id-ID" sz="2000" b="1" u="sng" dirty="0" smtClean="0"/>
              <a:t>MASYARAKAT DESA DENGAN MASYARAKAT KOTA</a:t>
            </a:r>
            <a:endParaRPr lang="en-US" sz="2000" dirty="0" smtClean="0"/>
          </a:p>
          <a:p>
            <a:pPr eaLnBrk="1" hangingPunct="1">
              <a:buFont typeface="Arial" charset="0"/>
              <a:buNone/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id-ID" sz="2000" dirty="0" smtClean="0"/>
              <a:t>Dalam memahami masyarakat desa dan masyarakat kota, kita berpatokan pada ciri-ciri masyarakat yaitu:</a:t>
            </a:r>
            <a:endParaRPr lang="en-US" sz="2000" dirty="0" smtClean="0"/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id-ID" sz="2000" dirty="0" smtClean="0"/>
              <a:t>Adanya sejumlah orang yang tinggal dalam suatu daerah tertentu.</a:t>
            </a:r>
            <a:endParaRPr lang="en-US" sz="2000" dirty="0" smtClean="0"/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id-ID" sz="2000" dirty="0" smtClean="0"/>
              <a:t>Adanya norma-norma kebudayaan</a:t>
            </a:r>
            <a:r>
              <a:rPr lang="en-US" sz="2000" dirty="0" smtClean="0"/>
              <a:t>.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id-ID" sz="2000" dirty="0" smtClean="0"/>
              <a:t>Sadar akan saling ketergantungan.</a:t>
            </a:r>
            <a:endParaRPr lang="en-US" sz="2000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en-US" sz="20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sz="2000" b="1" dirty="0" smtClean="0"/>
              <a:t>	</a:t>
            </a:r>
            <a:r>
              <a:rPr lang="id-ID" sz="2000" b="1" dirty="0" smtClean="0"/>
              <a:t>Untuk menjelaskan perbedaan masy. Pedesaan &amp; masy.perkotaan dapat dilihat dari berbagai orientasi sbb:</a:t>
            </a:r>
            <a:endParaRPr lang="en-US" sz="20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sz="2000" dirty="0" smtClean="0"/>
              <a:t>1. </a:t>
            </a:r>
            <a:r>
              <a:rPr lang="id-ID" sz="2000" dirty="0" smtClean="0"/>
              <a:t>Kebutuhan hidup yang berbeda.</a:t>
            </a:r>
            <a:endParaRPr lang="en-US" sz="20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sz="2000" dirty="0" smtClean="0"/>
              <a:t>2. </a:t>
            </a:r>
            <a:r>
              <a:rPr lang="id-ID" sz="2000" dirty="0" smtClean="0"/>
              <a:t>Keluarga dan hubungan kekerabatan.</a:t>
            </a:r>
            <a:endParaRPr lang="en-US" sz="20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sz="2000" dirty="0" smtClean="0"/>
              <a:t>3. </a:t>
            </a:r>
            <a:r>
              <a:rPr lang="id-ID" sz="2000" dirty="0" smtClean="0"/>
              <a:t>Orientasi hidup terhadap alam dan lingkungan.</a:t>
            </a:r>
            <a:endParaRPr lang="en-US" sz="20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sz="2000" dirty="0" smtClean="0"/>
              <a:t>4. </a:t>
            </a:r>
            <a:r>
              <a:rPr lang="id-ID" sz="2000" dirty="0" smtClean="0"/>
              <a:t>Mata pencaharian.</a:t>
            </a:r>
            <a:endParaRPr lang="en-US" sz="20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sz="2000" dirty="0" smtClean="0"/>
              <a:t>5. </a:t>
            </a:r>
            <a:r>
              <a:rPr lang="id-ID" sz="2000" dirty="0" smtClean="0"/>
              <a:t>Ukuran komunitas.</a:t>
            </a:r>
            <a:endParaRPr lang="en-US" sz="20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sz="2000" dirty="0" smtClean="0"/>
              <a:t>6. </a:t>
            </a:r>
            <a:r>
              <a:rPr lang="id-ID" sz="2000" dirty="0" smtClean="0"/>
              <a:t>Homogenitas dan Heterogenitas.</a:t>
            </a:r>
            <a:endParaRPr lang="en-US" sz="20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sz="2000" dirty="0" smtClean="0"/>
              <a:t>7. P</a:t>
            </a:r>
            <a:r>
              <a:rPr lang="id-ID" sz="2000" dirty="0" smtClean="0"/>
              <a:t>elapisan Sosial.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59813" cy="37766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d-ID" sz="2400" b="1" smtClean="0"/>
              <a:t>URBANISASI</a:t>
            </a:r>
            <a:r>
              <a:rPr lang="id-ID" sz="2400" smtClean="0"/>
              <a:t> = Proses perpindahan penduduk dari desa ke kota.</a:t>
            </a:r>
            <a:endParaRPr lang="en-US" sz="2400" smtClean="0"/>
          </a:p>
          <a:p>
            <a:pPr eaLnBrk="1" hangingPunct="1">
              <a:buFontTx/>
              <a:buNone/>
            </a:pPr>
            <a:endParaRPr lang="en-US" sz="2400" b="1" smtClean="0"/>
          </a:p>
          <a:p>
            <a:pPr eaLnBrk="1" hangingPunct="1">
              <a:buFontTx/>
              <a:buNone/>
            </a:pPr>
            <a:r>
              <a:rPr lang="id-ID" sz="2400" b="1" smtClean="0"/>
              <a:t>Faktor pendorong dari desa:</a:t>
            </a:r>
            <a:endParaRPr lang="id-ID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1. </a:t>
            </a:r>
            <a:r>
              <a:rPr lang="id-ID" sz="2400" smtClean="0"/>
              <a:t>Semakin terbatasnya lapangan pekerjaan di daerah pedesaan.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2.T</a:t>
            </a:r>
            <a:r>
              <a:rPr lang="id-ID" sz="2400" smtClean="0"/>
              <a:t>radisi-tradisi yang kadang-kadang dianggap sebagai beban bagi masyarakat desa.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3. </a:t>
            </a:r>
            <a:r>
              <a:rPr lang="id-ID" sz="2400" smtClean="0"/>
              <a:t>Lebih tingginya upah buruh di kota daripada di desa.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4. </a:t>
            </a:r>
            <a:r>
              <a:rPr lang="id-ID" sz="2400" smtClean="0"/>
              <a:t>Transportasi dari desa ke kota semakin lancar.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5. </a:t>
            </a:r>
            <a:r>
              <a:rPr lang="id-ID" sz="2400" smtClean="0"/>
              <a:t>Tingkat pendidikan masyarakat desa yg mulai berkembang.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591550" cy="3629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sz="2800" b="1" smtClean="0"/>
              <a:t>Faktor penarik dari kota:</a:t>
            </a:r>
            <a:endParaRPr lang="id-ID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1. </a:t>
            </a:r>
            <a:r>
              <a:rPr lang="id-ID" sz="2800" smtClean="0"/>
              <a:t>Kesempatan kerja yang lebih luas dan bervariasi.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2. </a:t>
            </a:r>
            <a:r>
              <a:rPr lang="id-ID" sz="2800" smtClean="0"/>
              <a:t>Tingkat upah yg lebih tinggi.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3. </a:t>
            </a:r>
            <a:r>
              <a:rPr lang="id-ID" sz="2800" smtClean="0"/>
              <a:t>Tersedianya barang-barang kebutuhan yang lebih lengkap.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4. </a:t>
            </a:r>
            <a:r>
              <a:rPr lang="id-ID" sz="2800" smtClean="0"/>
              <a:t>Kegiatan produksi untuk dijual belikan terpusat di kota.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5. </a:t>
            </a:r>
            <a:r>
              <a:rPr lang="id-ID" sz="2800" smtClean="0"/>
              <a:t>Layanan pemerintah.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229600" cy="5029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id-ID" sz="2400" b="1" smtClean="0"/>
              <a:t>Dampak yang ditimbulkan:</a:t>
            </a:r>
            <a:endParaRPr lang="id-ID" sz="2400" smtClean="0"/>
          </a:p>
          <a:p>
            <a:pPr marL="609600" indent="-609600" eaLnBrk="1" hangingPunct="1">
              <a:buFontTx/>
              <a:buNone/>
            </a:pPr>
            <a:r>
              <a:rPr lang="id-ID" sz="2400" b="1" smtClean="0"/>
              <a:t>Di Desa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id-ID" sz="2400" smtClean="0"/>
              <a:t>Berkurangnya SDM usia muda.</a:t>
            </a:r>
            <a:endParaRPr lang="en-US" sz="240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S</a:t>
            </a:r>
            <a:r>
              <a:rPr lang="id-ID" sz="2400" smtClean="0"/>
              <a:t>ikap meniru cara/gaya kehidupan kota yg terkadang kurang tepat.</a:t>
            </a:r>
          </a:p>
          <a:p>
            <a:pPr marL="609600" indent="-609600" eaLnBrk="1" hangingPunct="1">
              <a:buFontTx/>
              <a:buNone/>
            </a:pPr>
            <a:endParaRPr lang="en-US" sz="2400" b="1" smtClean="0"/>
          </a:p>
          <a:p>
            <a:pPr marL="609600" indent="-609600" eaLnBrk="1" hangingPunct="1">
              <a:buFontTx/>
              <a:buNone/>
            </a:pPr>
            <a:r>
              <a:rPr lang="id-ID" sz="2400" b="1" smtClean="0"/>
              <a:t>Di Kota</a:t>
            </a:r>
            <a:endParaRPr lang="en-US" sz="2400" b="1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id-ID" sz="2400" smtClean="0"/>
              <a:t>Kekurangan bahan pangan, tempat tinggal &amp; pekerjaan.</a:t>
            </a:r>
            <a:endParaRPr lang="en-US" sz="240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P</a:t>
            </a:r>
            <a:r>
              <a:rPr lang="id-ID" sz="2400" smtClean="0"/>
              <a:t>engangguran </a:t>
            </a:r>
            <a:r>
              <a:rPr lang="id-ID" sz="2400" smtClean="0">
                <a:sym typeface="Wingdings" pitchFamily="2" charset="2"/>
              </a:rPr>
              <a:t></a:t>
            </a:r>
            <a:r>
              <a:rPr lang="id-ID" sz="2400" smtClean="0"/>
              <a:t> dpt menyebabkan kriminalitas.</a:t>
            </a:r>
            <a:endParaRPr lang="en-US" sz="240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M</a:t>
            </a:r>
            <a:r>
              <a:rPr lang="id-ID" sz="2400" smtClean="0"/>
              <a:t>unculnya sektor informal seperti PSK</a:t>
            </a:r>
            <a:endParaRPr lang="en-US" sz="240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M</a:t>
            </a:r>
            <a:r>
              <a:rPr lang="id-ID" sz="2400" smtClean="0"/>
              <a:t>unculnya daerah “SLUM” (perumahan kumuh)</a:t>
            </a:r>
            <a:r>
              <a:rPr lang="en-US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596</Words>
  <Application>Microsoft Office PowerPoint</Application>
  <PresentationFormat>On-screen Show (4:3)</PresentationFormat>
  <Paragraphs>98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SEE  YOU  LATTER…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Henry Arianto</dc:creator>
  <cp:lastModifiedBy> </cp:lastModifiedBy>
  <cp:revision>5</cp:revision>
  <dcterms:created xsi:type="dcterms:W3CDTF">2009-10-09T14:35:27Z</dcterms:created>
  <dcterms:modified xsi:type="dcterms:W3CDTF">2011-12-10T08:05:41Z</dcterms:modified>
</cp:coreProperties>
</file>