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3.jpg" ContentType="image/jpg"/>
  <Override PartName="/ppt/media/image6.jpg" ContentType="image/jpg"/>
  <Override PartName="/ppt/media/image8.jpg" ContentType="image/jp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61" r:id="rId2"/>
    <p:sldId id="371" r:id="rId3"/>
    <p:sldId id="372" r:id="rId4"/>
    <p:sldId id="373" r:id="rId5"/>
    <p:sldId id="374" r:id="rId6"/>
    <p:sldId id="375" r:id="rId7"/>
    <p:sldId id="376" r:id="rId8"/>
    <p:sldId id="377" r:id="rId9"/>
    <p:sldId id="378" r:id="rId10"/>
    <p:sldId id="379" r:id="rId11"/>
    <p:sldId id="410" r:id="rId12"/>
    <p:sldId id="381" r:id="rId13"/>
    <p:sldId id="411" r:id="rId14"/>
    <p:sldId id="382" r:id="rId15"/>
    <p:sldId id="412" r:id="rId16"/>
    <p:sldId id="388" r:id="rId17"/>
    <p:sldId id="390" r:id="rId18"/>
    <p:sldId id="386" r:id="rId19"/>
    <p:sldId id="389" r:id="rId20"/>
    <p:sldId id="384" r:id="rId21"/>
    <p:sldId id="385" r:id="rId22"/>
    <p:sldId id="413" r:id="rId23"/>
    <p:sldId id="391" r:id="rId24"/>
    <p:sldId id="414" r:id="rId25"/>
    <p:sldId id="392" r:id="rId26"/>
    <p:sldId id="380" r:id="rId27"/>
    <p:sldId id="415" r:id="rId28"/>
    <p:sldId id="393" r:id="rId29"/>
    <p:sldId id="394" r:id="rId30"/>
    <p:sldId id="416" r:id="rId31"/>
    <p:sldId id="395" r:id="rId32"/>
    <p:sldId id="399" r:id="rId33"/>
    <p:sldId id="407" r:id="rId34"/>
    <p:sldId id="408"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912" autoAdjust="0"/>
    <p:restoredTop sz="95196" autoAdjust="0"/>
  </p:normalViewPr>
  <p:slideViewPr>
    <p:cSldViewPr>
      <p:cViewPr>
        <p:scale>
          <a:sx n="70" d="100"/>
          <a:sy n="70" d="100"/>
        </p:scale>
        <p:origin x="-106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B8F23E-59A2-4F9D-85BE-2F86B06807C4}" type="datetimeFigureOut">
              <a:rPr lang="en-US" smtClean="0"/>
              <a:t>3/18/2020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5D23C2-EB2E-4D94-9D36-2723929136F1}" type="slidenum">
              <a:rPr lang="en-US" smtClean="0"/>
              <a:t>‹#›</a:t>
            </a:fld>
            <a:endParaRPr lang="en-US"/>
          </a:p>
        </p:txBody>
      </p:sp>
    </p:spTree>
    <p:extLst>
      <p:ext uri="{BB962C8B-B14F-4D97-AF65-F5344CB8AC3E}">
        <p14:creationId xmlns:p14="http://schemas.microsoft.com/office/powerpoint/2010/main" val="3385535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896952" y="1124744"/>
            <a:ext cx="5542384" cy="1037977"/>
          </a:xfrm>
          <a:prstGeom prst="rect">
            <a:avLst/>
          </a:prstGeom>
        </p:spPr>
        <p:txBody>
          <a:bodyPr/>
          <a:lstStyle>
            <a:lvl1pPr>
              <a:defRPr>
                <a:solidFill>
                  <a:schemeClr val="bg1"/>
                </a:solidFill>
              </a:defRPr>
            </a:lvl1pPr>
          </a:lstStyle>
          <a:p>
            <a:r>
              <a:rPr lang="en-US" dirty="0" err="1" smtClean="0"/>
              <a:t>Nama</a:t>
            </a:r>
            <a:r>
              <a:rPr lang="en-US" dirty="0" smtClean="0"/>
              <a:t> </a:t>
            </a:r>
            <a:r>
              <a:rPr lang="en-US" dirty="0" err="1" smtClean="0"/>
              <a:t>Dosen</a:t>
            </a:r>
            <a:endParaRPr lang="en-US" dirty="0"/>
          </a:p>
        </p:txBody>
      </p:sp>
      <p:sp>
        <p:nvSpPr>
          <p:cNvPr id="3" name="Subtitle 2"/>
          <p:cNvSpPr>
            <a:spLocks noGrp="1"/>
          </p:cNvSpPr>
          <p:nvPr>
            <p:ph type="subTitle" idx="1" hasCustomPrompt="1"/>
          </p:nvPr>
        </p:nvSpPr>
        <p:spPr>
          <a:xfrm>
            <a:off x="3059832" y="3573016"/>
            <a:ext cx="5360640" cy="432048"/>
          </a:xfrm>
          <a:prstGeom prst="rect">
            <a:avLst/>
          </a:prstGeo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d-ID" dirty="0" smtClean="0"/>
              <a:t>SESI PERKULIHAN</a:t>
            </a:r>
            <a:endParaRPr lang="en-US" dirty="0"/>
          </a:p>
        </p:txBody>
      </p:sp>
      <p:sp>
        <p:nvSpPr>
          <p:cNvPr id="4" name="Subtitle 2"/>
          <p:cNvSpPr txBox="1">
            <a:spLocks/>
          </p:cNvSpPr>
          <p:nvPr userDrawn="1"/>
        </p:nvSpPr>
        <p:spPr>
          <a:xfrm>
            <a:off x="2987824" y="5132412"/>
            <a:ext cx="5360640" cy="45682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solidFill>
                <a:schemeClr val="tx1"/>
              </a:solidFill>
            </a:endParaRPr>
          </a:p>
        </p:txBody>
      </p:sp>
      <p:sp>
        <p:nvSpPr>
          <p:cNvPr id="5" name="Subtitle 2"/>
          <p:cNvSpPr txBox="1">
            <a:spLocks/>
          </p:cNvSpPr>
          <p:nvPr userDrawn="1"/>
        </p:nvSpPr>
        <p:spPr>
          <a:xfrm>
            <a:off x="2969888" y="4916388"/>
            <a:ext cx="5360640" cy="43204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p>
        </p:txBody>
      </p:sp>
      <p:sp>
        <p:nvSpPr>
          <p:cNvPr id="8" name="Text Placeholder 7"/>
          <p:cNvSpPr>
            <a:spLocks noGrp="1"/>
          </p:cNvSpPr>
          <p:nvPr>
            <p:ph type="body" sz="quarter" idx="10" hasCustomPrompt="1"/>
          </p:nvPr>
        </p:nvSpPr>
        <p:spPr>
          <a:xfrm>
            <a:off x="3635896" y="2204864"/>
            <a:ext cx="4176713" cy="720725"/>
          </a:xfrm>
          <a:prstGeom prst="rect">
            <a:avLst/>
          </a:prstGeom>
        </p:spPr>
        <p:txBody>
          <a:bodyPr/>
          <a:lstStyle>
            <a:lvl1pPr>
              <a:defRPr baseline="0">
                <a:solidFill>
                  <a:schemeClr val="bg1"/>
                </a:solidFill>
              </a:defRPr>
            </a:lvl1pPr>
          </a:lstStyle>
          <a:p>
            <a:pPr lvl="0"/>
            <a:r>
              <a:rPr lang="id-ID" dirty="0" smtClean="0"/>
              <a:t>MATA KULIAH</a:t>
            </a:r>
            <a:endParaRPr lang="en-US" dirty="0"/>
          </a:p>
        </p:txBody>
      </p:sp>
      <p:sp>
        <p:nvSpPr>
          <p:cNvPr id="10" name="Text Placeholder 9"/>
          <p:cNvSpPr>
            <a:spLocks noGrp="1"/>
          </p:cNvSpPr>
          <p:nvPr>
            <p:ph type="body" sz="quarter" idx="11" hasCustomPrompt="1"/>
          </p:nvPr>
        </p:nvSpPr>
        <p:spPr>
          <a:xfrm>
            <a:off x="3203575" y="4149725"/>
            <a:ext cx="5127625" cy="1198563"/>
          </a:xfrm>
          <a:prstGeom prst="rect">
            <a:avLst/>
          </a:prstGeom>
        </p:spPr>
        <p:txBody>
          <a:bodyPr/>
          <a:lstStyle>
            <a:lvl1pPr>
              <a:defRPr sz="3600" baseline="0">
                <a:solidFill>
                  <a:schemeClr val="tx1"/>
                </a:solidFill>
              </a:defRPr>
            </a:lvl1pPr>
          </a:lstStyle>
          <a:p>
            <a:pPr lvl="0"/>
            <a:r>
              <a:rPr lang="id-ID" dirty="0" smtClean="0"/>
              <a:t>Topik Perkuliahan</a:t>
            </a:r>
            <a:endParaRPr lang="en-US" dirty="0"/>
          </a:p>
        </p:txBody>
      </p:sp>
    </p:spTree>
    <p:extLst>
      <p:ext uri="{BB962C8B-B14F-4D97-AF65-F5344CB8AC3E}">
        <p14:creationId xmlns:p14="http://schemas.microsoft.com/office/powerpoint/2010/main" val="38127396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926976"/>
          </a:xfrm>
          <a:prstGeom prst="rect">
            <a:avLst/>
          </a:prstGeom>
        </p:spPr>
        <p:txBody>
          <a:bodyPr/>
          <a:lstStyle>
            <a:lvl1pPr>
              <a:defRPr sz="3200">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4" name="Content Placeholder 3"/>
          <p:cNvSpPr>
            <a:spLocks noGrp="1"/>
          </p:cNvSpPr>
          <p:nvPr>
            <p:ph sz="half" idx="2"/>
          </p:nvPr>
        </p:nvSpPr>
        <p:spPr>
          <a:xfrm>
            <a:off x="395536" y="1916832"/>
            <a:ext cx="7992888" cy="4176464"/>
          </a:xfrm>
          <a:prstGeom prst="rect">
            <a:avLst/>
          </a:prstGeom>
        </p:spPr>
        <p:txBody>
          <a:bodyPr/>
          <a:lstStyle>
            <a:lvl1pPr marL="342900" indent="-342900" algn="l">
              <a:buFont typeface="Courier New" panose="02070309020205020404" pitchFamily="49" charset="0"/>
              <a:buChar char="o"/>
              <a:defRPr sz="2400">
                <a:solidFill>
                  <a:schemeClr val="tx2">
                    <a:lumMod val="75000"/>
                  </a:schemeClr>
                </a:solidFill>
                <a:latin typeface="Arial" panose="020B0604020202020204" pitchFamily="34" charset="0"/>
                <a:cs typeface="Arial" panose="020B0604020202020204" pitchFamily="34" charset="0"/>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Tree>
    <p:extLst>
      <p:ext uri="{BB962C8B-B14F-4D97-AF65-F5344CB8AC3E}">
        <p14:creationId xmlns:p14="http://schemas.microsoft.com/office/powerpoint/2010/main" val="428097560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E8EAB51-D68B-416B-9978-72A2689CE591}" type="datetimeFigureOut">
              <a:rPr lang="en-US" smtClean="0"/>
              <a:t>3/18/2020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7061861-93E0-4176-A641-EDF7850B541E}" type="slidenum">
              <a:rPr lang="en-US" smtClean="0"/>
              <a:t>‹#›</a:t>
            </a:fld>
            <a:endParaRPr lang="en-US"/>
          </a:p>
        </p:txBody>
      </p:sp>
    </p:spTree>
    <p:extLst>
      <p:ext uri="{BB962C8B-B14F-4D97-AF65-F5344CB8AC3E}">
        <p14:creationId xmlns:p14="http://schemas.microsoft.com/office/powerpoint/2010/main" val="861925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8514057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solidFill>
                  <a:schemeClr val="tx1"/>
                </a:solidFill>
              </a:defRPr>
            </a:lvl1pPr>
          </a:lstStyle>
          <a:p>
            <a:pPr lvl="0"/>
            <a:r>
              <a:rPr lang="en-US" smtClean="0"/>
              <a:t>Click to edit Master text styles</a:t>
            </a:r>
          </a:p>
        </p:txBody>
      </p:sp>
      <p:sp>
        <p:nvSpPr>
          <p:cNvPr id="8" name="Text Placeholder 7"/>
          <p:cNvSpPr>
            <a:spLocks noGrp="1"/>
          </p:cNvSpPr>
          <p:nvPr>
            <p:ph type="body" sz="quarter" idx="10" hasCustomPrompt="1"/>
          </p:nvPr>
        </p:nvSpPr>
        <p:spPr>
          <a:xfrm>
            <a:off x="5868144" y="6495420"/>
            <a:ext cx="3097213" cy="333375"/>
          </a:xfrm>
          <a:prstGeom prst="rect">
            <a:avLst/>
          </a:prstGeom>
        </p:spPr>
        <p:txBody>
          <a:bodyPr/>
          <a:lstStyle>
            <a:lvl1pPr>
              <a:defRPr sz="2000">
                <a:solidFill>
                  <a:schemeClr val="bg1"/>
                </a:solidFill>
              </a:defRPr>
            </a:lvl1pPr>
          </a:lstStyle>
          <a:p>
            <a:pPr lvl="0"/>
            <a:r>
              <a:rPr lang="en-US" dirty="0" smtClean="0"/>
              <a:t>www.esaunggul.ac.id</a:t>
            </a:r>
            <a:endParaRPr lang="en-US" dirty="0"/>
          </a:p>
        </p:txBody>
      </p:sp>
    </p:spTree>
    <p:extLst>
      <p:ext uri="{BB962C8B-B14F-4D97-AF65-F5344CB8AC3E}">
        <p14:creationId xmlns:p14="http://schemas.microsoft.com/office/powerpoint/2010/main" val="180738201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6"/>
          <p:cNvSpPr>
            <a:spLocks noGrp="1"/>
          </p:cNvSpPr>
          <p:nvPr>
            <p:ph type="title"/>
          </p:nvPr>
        </p:nvSpPr>
        <p:spPr>
          <a:xfrm>
            <a:off x="467544" y="476672"/>
            <a:ext cx="8229600" cy="1143000"/>
          </a:xfrm>
          <a:prstGeom prst="rect">
            <a:avLst/>
          </a:prstGeom>
        </p:spPr>
        <p:txBody>
          <a:bodyPr/>
          <a:lstStyle/>
          <a:p>
            <a:r>
              <a:rPr lang="en-US" smtClean="0"/>
              <a:t>Click to edit Master title style</a:t>
            </a:r>
            <a:endParaRPr lang="en-US" dirty="0"/>
          </a:p>
        </p:txBody>
      </p:sp>
      <p:sp>
        <p:nvSpPr>
          <p:cNvPr id="9" name="Picture Placeholder 8"/>
          <p:cNvSpPr>
            <a:spLocks noGrp="1"/>
          </p:cNvSpPr>
          <p:nvPr>
            <p:ph type="pic" sz="quarter" idx="10"/>
          </p:nvPr>
        </p:nvSpPr>
        <p:spPr>
          <a:xfrm>
            <a:off x="468313" y="1773238"/>
            <a:ext cx="3959671" cy="4176712"/>
          </a:xfrm>
          <a:prstGeom prst="rect">
            <a:avLst/>
          </a:prstGeom>
        </p:spPr>
        <p:txBody>
          <a:bodyPr/>
          <a:lstStyle/>
          <a:p>
            <a:r>
              <a:rPr lang="en-US" smtClean="0"/>
              <a:t>Click icon to add picture</a:t>
            </a:r>
            <a:endParaRPr lang="en-US" dirty="0"/>
          </a:p>
        </p:txBody>
      </p:sp>
      <p:sp>
        <p:nvSpPr>
          <p:cNvPr id="11" name="Text Placeholder 10"/>
          <p:cNvSpPr>
            <a:spLocks noGrp="1"/>
          </p:cNvSpPr>
          <p:nvPr>
            <p:ph type="body" sz="quarter" idx="11"/>
          </p:nvPr>
        </p:nvSpPr>
        <p:spPr>
          <a:xfrm>
            <a:off x="4643438" y="1773238"/>
            <a:ext cx="3960812" cy="4176712"/>
          </a:xfrm>
          <a:prstGeom prst="rect">
            <a:avLst/>
          </a:prstGeom>
        </p:spPr>
        <p:txBody>
          <a:bodyPr/>
          <a:lstStyle>
            <a:lvl1pPr marL="0" indent="0">
              <a:buNone/>
              <a:defRPr/>
            </a:lvl1pPr>
          </a:lstStyle>
          <a:p>
            <a:pPr lvl="0"/>
            <a:r>
              <a:rPr lang="en-US" smtClean="0"/>
              <a:t>Click to edit Master text styles</a:t>
            </a:r>
          </a:p>
        </p:txBody>
      </p:sp>
    </p:spTree>
    <p:extLst>
      <p:ext uri="{BB962C8B-B14F-4D97-AF65-F5344CB8AC3E}">
        <p14:creationId xmlns:p14="http://schemas.microsoft.com/office/powerpoint/2010/main" val="47046989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C21576B-E1C5-45F0-93D0-4652DD844997}" type="datetimeFigureOut">
              <a:rPr lang="en-US" smtClean="0"/>
              <a:t>3/18/2020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F864BF1-00C7-481D-B429-40D01BB62807}" type="slidenum">
              <a:rPr lang="en-US" smtClean="0"/>
              <a:t>‹#›</a:t>
            </a:fld>
            <a:endParaRPr lang="en-US"/>
          </a:p>
        </p:txBody>
      </p:sp>
    </p:spTree>
    <p:extLst>
      <p:ext uri="{BB962C8B-B14F-4D97-AF65-F5344CB8AC3E}">
        <p14:creationId xmlns:p14="http://schemas.microsoft.com/office/powerpoint/2010/main" val="192318017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Tree>
    <p:extLst>
      <p:ext uri="{BB962C8B-B14F-4D97-AF65-F5344CB8AC3E}">
        <p14:creationId xmlns:p14="http://schemas.microsoft.com/office/powerpoint/2010/main" val="276293898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3229336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3008313" cy="1296144"/>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476672"/>
            <a:ext cx="5111750" cy="564949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844824"/>
            <a:ext cx="3008313" cy="428133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28510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716031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www.esaunggul.ac.id/"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6876256" y="6489371"/>
            <a:ext cx="2177584" cy="369332"/>
          </a:xfrm>
          <a:prstGeom prst="rect">
            <a:avLst/>
          </a:prstGeom>
          <a:noFill/>
        </p:spPr>
        <p:txBody>
          <a:bodyPr wrap="none" rtlCol="0">
            <a:spAutoFit/>
          </a:bodyPr>
          <a:lstStyle/>
          <a:p>
            <a:r>
              <a:rPr lang="en-US" dirty="0" smtClean="0">
                <a:hlinkClick r:id="rId14"/>
              </a:rPr>
              <a:t>www.esaunggul.ac.id</a:t>
            </a:r>
            <a:endParaRPr lang="en-US" dirty="0"/>
          </a:p>
        </p:txBody>
      </p:sp>
    </p:spTree>
    <p:extLst>
      <p:ext uri="{BB962C8B-B14F-4D97-AF65-F5344CB8AC3E}">
        <p14:creationId xmlns:p14="http://schemas.microsoft.com/office/powerpoint/2010/main" val="20653260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6" r:id="rId8"/>
    <p:sldLayoutId id="2147483657" r:id="rId9"/>
    <p:sldLayoutId id="2147483660" r:id="rId10"/>
    <p:sldLayoutId id="2147483661"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indent="0" algn="ctr" defTabSz="914400" rtl="0" eaLnBrk="1" latinLnBrk="0" hangingPunct="1">
        <a:spcBef>
          <a:spcPct val="20000"/>
        </a:spcBef>
        <a:buFont typeface="Arial" pitchFamily="34" charset="0"/>
        <a:buNone/>
        <a:defRPr sz="20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02806" y="2179887"/>
            <a:ext cx="6145657" cy="648072"/>
          </a:xfrm>
        </p:spPr>
        <p:txBody>
          <a:bodyPr/>
          <a:lstStyle/>
          <a:p>
            <a:pPr algn="l"/>
            <a:r>
              <a:rPr lang="en-US" sz="3200" dirty="0" err="1">
                <a:latin typeface="Arial" panose="020B0604020202020204" pitchFamily="34" charset="0"/>
                <a:cs typeface="Arial" panose="020B0604020202020204" pitchFamily="34" charset="0"/>
              </a:rPr>
              <a:t>Syefira</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Salsabila</a:t>
            </a:r>
            <a:r>
              <a:rPr lang="en-US" sz="3200" dirty="0">
                <a:latin typeface="Arial" panose="020B0604020202020204" pitchFamily="34" charset="0"/>
                <a:cs typeface="Arial" panose="020B0604020202020204" pitchFamily="34" charset="0"/>
              </a:rPr>
              <a:t/>
            </a:r>
            <a:br>
              <a:rPr lang="en-US" sz="3200" dirty="0">
                <a:latin typeface="Arial" panose="020B0604020202020204" pitchFamily="34" charset="0"/>
                <a:cs typeface="Arial" panose="020B0604020202020204" pitchFamily="34" charset="0"/>
              </a:rPr>
            </a:br>
            <a:endParaRPr lang="en-US" sz="32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3048000" y="3429000"/>
            <a:ext cx="5688632" cy="432048"/>
          </a:xfrm>
        </p:spPr>
        <p:txBody>
          <a:bodyPr/>
          <a:lstStyle/>
          <a:p>
            <a:r>
              <a:rPr lang="en-US" sz="2400" dirty="0" err="1" smtClean="0">
                <a:latin typeface="Arial" panose="020B0604020202020204" pitchFamily="34" charset="0"/>
                <a:cs typeface="Arial" panose="020B0604020202020204" pitchFamily="34" charset="0"/>
              </a:rPr>
              <a:t>Sesi</a:t>
            </a:r>
            <a:r>
              <a:rPr lang="en-US" sz="2400" dirty="0" smtClean="0">
                <a:latin typeface="Arial" panose="020B0604020202020204" pitchFamily="34" charset="0"/>
                <a:cs typeface="Arial" panose="020B0604020202020204" pitchFamily="34" charset="0"/>
              </a:rPr>
              <a:t> 3	</a:t>
            </a:r>
            <a:endParaRPr lang="en-US" sz="2400" dirty="0">
              <a:latin typeface="Arial" panose="020B0604020202020204" pitchFamily="34" charset="0"/>
              <a:cs typeface="Arial" panose="020B0604020202020204" pitchFamily="34" charset="0"/>
            </a:endParaRPr>
          </a:p>
        </p:txBody>
      </p:sp>
      <p:sp>
        <p:nvSpPr>
          <p:cNvPr id="4" name="Text Placeholder 3"/>
          <p:cNvSpPr>
            <a:spLocks noGrp="1"/>
          </p:cNvSpPr>
          <p:nvPr>
            <p:ph type="body" sz="quarter" idx="10"/>
          </p:nvPr>
        </p:nvSpPr>
        <p:spPr>
          <a:xfrm>
            <a:off x="2362200" y="1268760"/>
            <a:ext cx="6781800" cy="788640"/>
          </a:xfrm>
        </p:spPr>
        <p:txBody>
          <a:bodyPr/>
          <a:lstStyle/>
          <a:p>
            <a:pPr algn="l"/>
            <a:r>
              <a:rPr lang="en-US" sz="2800" dirty="0" smtClean="0">
                <a:latin typeface="Arial" panose="020B0604020202020204" pitchFamily="34" charset="0"/>
                <a:cs typeface="Arial" panose="020B0604020202020204" pitchFamily="34" charset="0"/>
              </a:rPr>
              <a:t>Cloud Computing </a:t>
            </a:r>
            <a:r>
              <a:rPr lang="en-US" sz="2800" dirty="0" err="1" smtClean="0">
                <a:latin typeface="Arial" panose="020B0604020202020204" pitchFamily="34" charset="0"/>
                <a:cs typeface="Arial" panose="020B0604020202020204" pitchFamily="34" charset="0"/>
              </a:rPr>
              <a:t>dan</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Proteksi</a:t>
            </a: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5" name="Text Placeholder 4"/>
          <p:cNvSpPr>
            <a:spLocks noGrp="1"/>
          </p:cNvSpPr>
          <p:nvPr>
            <p:ph type="body" sz="quarter" idx="11"/>
          </p:nvPr>
        </p:nvSpPr>
        <p:spPr>
          <a:xfrm>
            <a:off x="3048000" y="3886200"/>
            <a:ext cx="5616624" cy="1367507"/>
          </a:xfrm>
        </p:spPr>
        <p:txBody>
          <a:bodyPr/>
          <a:lstStyle/>
          <a:p>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8085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SaaS</a:t>
            </a:r>
            <a:endParaRPr lang="en-US" dirty="0"/>
          </a:p>
        </p:txBody>
      </p:sp>
      <p:sp>
        <p:nvSpPr>
          <p:cNvPr id="3" name="Content Placeholder 2"/>
          <p:cNvSpPr>
            <a:spLocks noGrp="1"/>
          </p:cNvSpPr>
          <p:nvPr>
            <p:ph sz="half" idx="2"/>
          </p:nvPr>
        </p:nvSpPr>
        <p:spPr>
          <a:xfrm>
            <a:off x="304800" y="1524000"/>
            <a:ext cx="7992888" cy="4176464"/>
          </a:xfrm>
        </p:spPr>
        <p:txBody>
          <a:bodyPr/>
          <a:lstStyle/>
          <a:p>
            <a:pPr>
              <a:buFont typeface="Wingdings" pitchFamily="2" charset="2"/>
              <a:buChar char="Ø"/>
            </a:pPr>
            <a:r>
              <a:rPr lang="en-US" dirty="0" err="1">
                <a:solidFill>
                  <a:schemeClr val="tx1"/>
                </a:solidFill>
              </a:rPr>
              <a:t>Pelanggan</a:t>
            </a:r>
            <a:r>
              <a:rPr lang="en-US" dirty="0">
                <a:solidFill>
                  <a:schemeClr val="tx1"/>
                </a:solidFill>
              </a:rPr>
              <a:t> </a:t>
            </a:r>
            <a:r>
              <a:rPr lang="en-US" dirty="0" err="1">
                <a:solidFill>
                  <a:schemeClr val="tx1"/>
                </a:solidFill>
              </a:rPr>
              <a:t>dapat</a:t>
            </a:r>
            <a:r>
              <a:rPr lang="en-US" dirty="0">
                <a:solidFill>
                  <a:schemeClr val="tx1"/>
                </a:solidFill>
              </a:rPr>
              <a:t> </a:t>
            </a:r>
            <a:r>
              <a:rPr lang="en-US" dirty="0" err="1">
                <a:solidFill>
                  <a:schemeClr val="tx1"/>
                </a:solidFill>
              </a:rPr>
              <a:t>menggunakan</a:t>
            </a:r>
            <a:r>
              <a:rPr lang="en-US" dirty="0">
                <a:solidFill>
                  <a:schemeClr val="tx1"/>
                </a:solidFill>
              </a:rPr>
              <a:t> software (</a:t>
            </a:r>
            <a:r>
              <a:rPr lang="en-US" dirty="0" err="1">
                <a:solidFill>
                  <a:schemeClr val="tx1"/>
                </a:solidFill>
              </a:rPr>
              <a:t>perangkat</a:t>
            </a:r>
            <a:r>
              <a:rPr lang="en-US" dirty="0">
                <a:solidFill>
                  <a:schemeClr val="tx1"/>
                </a:solidFill>
              </a:rPr>
              <a:t> </a:t>
            </a:r>
            <a:r>
              <a:rPr lang="en-US" dirty="0" err="1">
                <a:solidFill>
                  <a:schemeClr val="tx1"/>
                </a:solidFill>
              </a:rPr>
              <a:t>lunak</a:t>
            </a:r>
            <a:r>
              <a:rPr lang="en-US" dirty="0">
                <a:solidFill>
                  <a:schemeClr val="tx1"/>
                </a:solidFill>
              </a:rPr>
              <a:t>) yang </a:t>
            </a:r>
            <a:r>
              <a:rPr lang="en-US" dirty="0" err="1">
                <a:solidFill>
                  <a:schemeClr val="tx1"/>
                </a:solidFill>
              </a:rPr>
              <a:t>telah</a:t>
            </a:r>
            <a:r>
              <a:rPr lang="en-US" dirty="0">
                <a:solidFill>
                  <a:schemeClr val="tx1"/>
                </a:solidFill>
              </a:rPr>
              <a:t> </a:t>
            </a:r>
            <a:r>
              <a:rPr lang="en-US" dirty="0" err="1">
                <a:solidFill>
                  <a:schemeClr val="tx1"/>
                </a:solidFill>
              </a:rPr>
              <a:t>disediakanoleh</a:t>
            </a:r>
            <a:r>
              <a:rPr lang="en-US" dirty="0">
                <a:solidFill>
                  <a:schemeClr val="tx1"/>
                </a:solidFill>
              </a:rPr>
              <a:t> cloud provider. </a:t>
            </a:r>
          </a:p>
          <a:p>
            <a:pPr>
              <a:buFont typeface="Wingdings" pitchFamily="2" charset="2"/>
              <a:buChar char="Ø"/>
            </a:pPr>
            <a:r>
              <a:rPr lang="en-US" dirty="0" err="1">
                <a:solidFill>
                  <a:schemeClr val="tx1"/>
                </a:solidFill>
              </a:rPr>
              <a:t>Pelanggan</a:t>
            </a:r>
            <a:r>
              <a:rPr lang="en-US" dirty="0">
                <a:solidFill>
                  <a:schemeClr val="tx1"/>
                </a:solidFill>
              </a:rPr>
              <a:t> </a:t>
            </a:r>
            <a:r>
              <a:rPr lang="en-US" dirty="0" err="1">
                <a:solidFill>
                  <a:schemeClr val="tx1"/>
                </a:solidFill>
              </a:rPr>
              <a:t>cukup</a:t>
            </a:r>
            <a:r>
              <a:rPr lang="en-US" dirty="0">
                <a:solidFill>
                  <a:schemeClr val="tx1"/>
                </a:solidFill>
              </a:rPr>
              <a:t> </a:t>
            </a:r>
            <a:r>
              <a:rPr lang="en-US" dirty="0" err="1">
                <a:solidFill>
                  <a:schemeClr val="tx1"/>
                </a:solidFill>
              </a:rPr>
              <a:t>tahu</a:t>
            </a:r>
            <a:r>
              <a:rPr lang="en-US" dirty="0">
                <a:solidFill>
                  <a:schemeClr val="tx1"/>
                </a:solidFill>
              </a:rPr>
              <a:t> </a:t>
            </a:r>
            <a:r>
              <a:rPr lang="en-US" dirty="0" err="1">
                <a:solidFill>
                  <a:schemeClr val="tx1"/>
                </a:solidFill>
              </a:rPr>
              <a:t>bahwa</a:t>
            </a:r>
            <a:r>
              <a:rPr lang="en-US" dirty="0">
                <a:solidFill>
                  <a:schemeClr val="tx1"/>
                </a:solidFill>
              </a:rPr>
              <a:t> </a:t>
            </a:r>
            <a:r>
              <a:rPr lang="en-US" dirty="0" err="1">
                <a:solidFill>
                  <a:schemeClr val="tx1"/>
                </a:solidFill>
              </a:rPr>
              <a:t>perangkat</a:t>
            </a:r>
            <a:r>
              <a:rPr lang="en-US" dirty="0">
                <a:solidFill>
                  <a:schemeClr val="tx1"/>
                </a:solidFill>
              </a:rPr>
              <a:t> </a:t>
            </a:r>
            <a:r>
              <a:rPr lang="en-US" dirty="0" err="1">
                <a:solidFill>
                  <a:schemeClr val="tx1"/>
                </a:solidFill>
              </a:rPr>
              <a:t>lunak</a:t>
            </a:r>
            <a:r>
              <a:rPr lang="en-US" dirty="0">
                <a:solidFill>
                  <a:schemeClr val="tx1"/>
                </a:solidFill>
              </a:rPr>
              <a:t> </a:t>
            </a:r>
            <a:r>
              <a:rPr lang="en-US" dirty="0" err="1">
                <a:solidFill>
                  <a:schemeClr val="tx1"/>
                </a:solidFill>
              </a:rPr>
              <a:t>bisa</a:t>
            </a:r>
            <a:r>
              <a:rPr lang="en-US" dirty="0">
                <a:solidFill>
                  <a:schemeClr val="tx1"/>
                </a:solidFill>
              </a:rPr>
              <a:t> </a:t>
            </a:r>
            <a:r>
              <a:rPr lang="en-US" dirty="0" err="1">
                <a:solidFill>
                  <a:schemeClr val="tx1"/>
                </a:solidFill>
              </a:rPr>
              <a:t>berjalan</a:t>
            </a:r>
            <a:r>
              <a:rPr lang="en-US" dirty="0">
                <a:solidFill>
                  <a:schemeClr val="tx1"/>
                </a:solidFill>
              </a:rPr>
              <a:t> </a:t>
            </a:r>
            <a:r>
              <a:rPr lang="en-US" dirty="0" err="1">
                <a:solidFill>
                  <a:schemeClr val="tx1"/>
                </a:solidFill>
              </a:rPr>
              <a:t>dan</a:t>
            </a:r>
            <a:r>
              <a:rPr lang="en-US" dirty="0">
                <a:solidFill>
                  <a:schemeClr val="tx1"/>
                </a:solidFill>
              </a:rPr>
              <a:t> </a:t>
            </a:r>
            <a:r>
              <a:rPr lang="en-US" dirty="0" err="1">
                <a:solidFill>
                  <a:schemeClr val="tx1"/>
                </a:solidFill>
              </a:rPr>
              <a:t>bisa</a:t>
            </a:r>
            <a:r>
              <a:rPr lang="en-US" dirty="0">
                <a:solidFill>
                  <a:schemeClr val="tx1"/>
                </a:solidFill>
              </a:rPr>
              <a:t> </a:t>
            </a:r>
            <a:r>
              <a:rPr lang="en-US" dirty="0" err="1">
                <a:solidFill>
                  <a:schemeClr val="tx1"/>
                </a:solidFill>
              </a:rPr>
              <a:t>digunakan</a:t>
            </a:r>
            <a:r>
              <a:rPr lang="en-US" dirty="0">
                <a:solidFill>
                  <a:schemeClr val="tx1"/>
                </a:solidFill>
              </a:rPr>
              <a:t> </a:t>
            </a:r>
            <a:r>
              <a:rPr lang="en-US" dirty="0" err="1">
                <a:solidFill>
                  <a:schemeClr val="tx1"/>
                </a:solidFill>
              </a:rPr>
              <a:t>dengan</a:t>
            </a:r>
            <a:r>
              <a:rPr lang="en-US" dirty="0">
                <a:solidFill>
                  <a:schemeClr val="tx1"/>
                </a:solidFill>
              </a:rPr>
              <a:t> </a:t>
            </a:r>
            <a:r>
              <a:rPr lang="en-US" dirty="0" err="1">
                <a:solidFill>
                  <a:schemeClr val="tx1"/>
                </a:solidFill>
              </a:rPr>
              <a:t>baik</a:t>
            </a:r>
            <a:r>
              <a:rPr lang="en-US" dirty="0">
                <a:solidFill>
                  <a:schemeClr val="tx1"/>
                </a:solidFill>
              </a:rPr>
              <a:t>. </a:t>
            </a:r>
          </a:p>
          <a:p>
            <a:pPr>
              <a:buFont typeface="Wingdings" pitchFamily="2" charset="2"/>
              <a:buChar char="Ø"/>
            </a:pPr>
            <a:r>
              <a:rPr lang="en-US" dirty="0" err="1">
                <a:solidFill>
                  <a:schemeClr val="tx1"/>
                </a:solidFill>
              </a:rPr>
              <a:t>Contoh</a:t>
            </a:r>
            <a:r>
              <a:rPr lang="en-US" dirty="0">
                <a:solidFill>
                  <a:schemeClr val="tx1"/>
                </a:solidFill>
              </a:rPr>
              <a:t> </a:t>
            </a:r>
            <a:r>
              <a:rPr lang="en-US" dirty="0" err="1">
                <a:solidFill>
                  <a:schemeClr val="tx1"/>
                </a:solidFill>
              </a:rPr>
              <a:t>dari</a:t>
            </a:r>
            <a:r>
              <a:rPr lang="en-US" dirty="0">
                <a:solidFill>
                  <a:schemeClr val="tx1"/>
                </a:solidFill>
              </a:rPr>
              <a:t> </a:t>
            </a:r>
            <a:r>
              <a:rPr lang="en-US" dirty="0" err="1">
                <a:solidFill>
                  <a:schemeClr val="tx1"/>
                </a:solidFill>
              </a:rPr>
              <a:t>layanan</a:t>
            </a:r>
            <a:r>
              <a:rPr lang="en-US" dirty="0">
                <a:solidFill>
                  <a:schemeClr val="tx1"/>
                </a:solidFill>
              </a:rPr>
              <a:t> </a:t>
            </a:r>
            <a:r>
              <a:rPr lang="en-US" dirty="0" err="1">
                <a:solidFill>
                  <a:schemeClr val="tx1"/>
                </a:solidFill>
              </a:rPr>
              <a:t>SaaS</a:t>
            </a:r>
            <a:r>
              <a:rPr lang="en-US" dirty="0">
                <a:solidFill>
                  <a:schemeClr val="tx1"/>
                </a:solidFill>
              </a:rPr>
              <a:t> </a:t>
            </a:r>
            <a:r>
              <a:rPr lang="en-US" dirty="0" err="1">
                <a:solidFill>
                  <a:schemeClr val="tx1"/>
                </a:solidFill>
              </a:rPr>
              <a:t>ini</a:t>
            </a:r>
            <a:r>
              <a:rPr lang="en-US" dirty="0">
                <a:solidFill>
                  <a:schemeClr val="tx1"/>
                </a:solidFill>
              </a:rPr>
              <a:t> </a:t>
            </a:r>
            <a:r>
              <a:rPr lang="en-US" dirty="0" err="1">
                <a:solidFill>
                  <a:schemeClr val="tx1"/>
                </a:solidFill>
              </a:rPr>
              <a:t>antara</a:t>
            </a:r>
            <a:r>
              <a:rPr lang="en-US" dirty="0">
                <a:solidFill>
                  <a:schemeClr val="tx1"/>
                </a:solidFill>
              </a:rPr>
              <a:t> lain </a:t>
            </a:r>
            <a:r>
              <a:rPr lang="en-US" dirty="0" err="1">
                <a:solidFill>
                  <a:schemeClr val="tx1"/>
                </a:solidFill>
              </a:rPr>
              <a:t>adalah</a:t>
            </a:r>
            <a:r>
              <a:rPr lang="en-US" dirty="0">
                <a:solidFill>
                  <a:schemeClr val="tx1"/>
                </a:solidFill>
              </a:rPr>
              <a:t>:</a:t>
            </a:r>
          </a:p>
          <a:p>
            <a:pPr>
              <a:buAutoNum type="alphaLcPeriod"/>
            </a:pPr>
            <a:r>
              <a:rPr lang="en-US" dirty="0" err="1">
                <a:solidFill>
                  <a:schemeClr val="tx1"/>
                </a:solidFill>
              </a:rPr>
              <a:t>Layanan</a:t>
            </a:r>
            <a:r>
              <a:rPr lang="en-US" dirty="0">
                <a:solidFill>
                  <a:schemeClr val="tx1"/>
                </a:solidFill>
              </a:rPr>
              <a:t> </a:t>
            </a:r>
            <a:r>
              <a:rPr lang="en-US" dirty="0" err="1">
                <a:solidFill>
                  <a:schemeClr val="tx1"/>
                </a:solidFill>
              </a:rPr>
              <a:t>produktivitas</a:t>
            </a:r>
            <a:r>
              <a:rPr lang="en-US" dirty="0">
                <a:solidFill>
                  <a:schemeClr val="tx1"/>
                </a:solidFill>
              </a:rPr>
              <a:t>: Office365, </a:t>
            </a:r>
            <a:r>
              <a:rPr lang="en-US" dirty="0" err="1">
                <a:solidFill>
                  <a:schemeClr val="tx1"/>
                </a:solidFill>
              </a:rPr>
              <a:t>GoogleDocs</a:t>
            </a:r>
            <a:r>
              <a:rPr lang="en-US" dirty="0">
                <a:solidFill>
                  <a:schemeClr val="tx1"/>
                </a:solidFill>
              </a:rPr>
              <a:t>, Adobe Creative Cloud, </a:t>
            </a:r>
            <a:r>
              <a:rPr lang="en-US" dirty="0" err="1">
                <a:solidFill>
                  <a:schemeClr val="tx1"/>
                </a:solidFill>
              </a:rPr>
              <a:t>dsb</a:t>
            </a:r>
            <a:r>
              <a:rPr lang="en-US" dirty="0">
                <a:solidFill>
                  <a:schemeClr val="tx1"/>
                </a:solidFill>
              </a:rPr>
              <a:t>.</a:t>
            </a:r>
          </a:p>
          <a:p>
            <a:pPr>
              <a:buAutoNum type="alphaLcPeriod"/>
            </a:pPr>
            <a:r>
              <a:rPr lang="en-US" dirty="0" err="1">
                <a:solidFill>
                  <a:schemeClr val="tx1"/>
                </a:solidFill>
              </a:rPr>
              <a:t>Layanan</a:t>
            </a:r>
            <a:r>
              <a:rPr lang="en-US" dirty="0">
                <a:solidFill>
                  <a:schemeClr val="tx1"/>
                </a:solidFill>
              </a:rPr>
              <a:t> email: Gmail, </a:t>
            </a:r>
            <a:r>
              <a:rPr lang="en-US" dirty="0" err="1">
                <a:solidFill>
                  <a:schemeClr val="tx1"/>
                </a:solidFill>
              </a:rPr>
              <a:t>YahooMail</a:t>
            </a:r>
            <a:r>
              <a:rPr lang="en-US" dirty="0">
                <a:solidFill>
                  <a:schemeClr val="tx1"/>
                </a:solidFill>
              </a:rPr>
              <a:t>, </a:t>
            </a:r>
            <a:r>
              <a:rPr lang="en-US" dirty="0" err="1">
                <a:solidFill>
                  <a:schemeClr val="tx1"/>
                </a:solidFill>
              </a:rPr>
              <a:t>LiveMail</a:t>
            </a:r>
            <a:r>
              <a:rPr lang="en-US" dirty="0">
                <a:solidFill>
                  <a:schemeClr val="tx1"/>
                </a:solidFill>
              </a:rPr>
              <a:t>, </a:t>
            </a:r>
            <a:r>
              <a:rPr lang="en-US" dirty="0" err="1">
                <a:solidFill>
                  <a:schemeClr val="tx1"/>
                </a:solidFill>
              </a:rPr>
              <a:t>dsb</a:t>
            </a:r>
            <a:r>
              <a:rPr lang="en-US" dirty="0">
                <a:solidFill>
                  <a:schemeClr val="tx1"/>
                </a:solidFill>
              </a:rPr>
              <a:t>.</a:t>
            </a:r>
          </a:p>
          <a:p>
            <a:pPr>
              <a:buAutoNum type="alphaLcPeriod"/>
            </a:pPr>
            <a:r>
              <a:rPr lang="en-US" dirty="0" err="1">
                <a:solidFill>
                  <a:schemeClr val="tx1"/>
                </a:solidFill>
              </a:rPr>
              <a:t>Layanan</a:t>
            </a:r>
            <a:r>
              <a:rPr lang="en-US" dirty="0">
                <a:solidFill>
                  <a:schemeClr val="tx1"/>
                </a:solidFill>
              </a:rPr>
              <a:t> social network: Facebook, Twitter, Tagged, </a:t>
            </a:r>
            <a:r>
              <a:rPr lang="en-US" dirty="0" err="1">
                <a:solidFill>
                  <a:schemeClr val="tx1"/>
                </a:solidFill>
              </a:rPr>
              <a:t>dsb</a:t>
            </a:r>
            <a:r>
              <a:rPr lang="en-US" dirty="0">
                <a:solidFill>
                  <a:schemeClr val="tx1"/>
                </a:solidFill>
              </a:rPr>
              <a:t>.</a:t>
            </a:r>
          </a:p>
          <a:p>
            <a:pPr>
              <a:buAutoNum type="alphaLcPeriod"/>
            </a:pPr>
            <a:r>
              <a:rPr lang="en-US" dirty="0" err="1">
                <a:solidFill>
                  <a:schemeClr val="tx1"/>
                </a:solidFill>
              </a:rPr>
              <a:t>Layanan</a:t>
            </a:r>
            <a:r>
              <a:rPr lang="en-US" dirty="0">
                <a:solidFill>
                  <a:schemeClr val="tx1"/>
                </a:solidFill>
              </a:rPr>
              <a:t> instant messaging: </a:t>
            </a:r>
            <a:r>
              <a:rPr lang="en-US" dirty="0" err="1">
                <a:solidFill>
                  <a:schemeClr val="tx1"/>
                </a:solidFill>
              </a:rPr>
              <a:t>YahooMessenger</a:t>
            </a:r>
            <a:r>
              <a:rPr lang="en-US" dirty="0">
                <a:solidFill>
                  <a:schemeClr val="tx1"/>
                </a:solidFill>
              </a:rPr>
              <a:t>, Skype, </a:t>
            </a:r>
            <a:r>
              <a:rPr lang="en-US" dirty="0" err="1">
                <a:solidFill>
                  <a:schemeClr val="tx1"/>
                </a:solidFill>
              </a:rPr>
              <a:t>GTalk</a:t>
            </a:r>
            <a:r>
              <a:rPr lang="en-US" dirty="0">
                <a:solidFill>
                  <a:schemeClr val="tx1"/>
                </a:solidFill>
              </a:rPr>
              <a:t>, </a:t>
            </a:r>
            <a:r>
              <a:rPr lang="en-US" dirty="0" err="1" smtClean="0">
                <a:solidFill>
                  <a:schemeClr val="tx1"/>
                </a:solidFill>
              </a:rPr>
              <a:t>dsb</a:t>
            </a:r>
            <a:endParaRPr lang="en-US" dirty="0">
              <a:solidFill>
                <a:schemeClr val="tx1"/>
              </a:solidFill>
            </a:endParaRPr>
          </a:p>
        </p:txBody>
      </p:sp>
    </p:spTree>
    <p:extLst>
      <p:ext uri="{BB962C8B-B14F-4D97-AF65-F5344CB8AC3E}">
        <p14:creationId xmlns:p14="http://schemas.microsoft.com/office/powerpoint/2010/main" val="3455384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2"/>
          </p:nvPr>
        </p:nvSpPr>
        <p:spPr/>
        <p:txBody>
          <a:bodyPr/>
          <a:lstStyle/>
          <a:p>
            <a:pPr>
              <a:buFont typeface="Wingdings" pitchFamily="2" charset="2"/>
              <a:buChar char="Ø"/>
            </a:pPr>
            <a:r>
              <a:rPr lang="en-US" dirty="0" err="1">
                <a:solidFill>
                  <a:schemeClr val="tx1"/>
                </a:solidFill>
              </a:rPr>
              <a:t>Keuntungan</a:t>
            </a:r>
            <a:r>
              <a:rPr lang="en-US" dirty="0">
                <a:solidFill>
                  <a:schemeClr val="tx1"/>
                </a:solidFill>
              </a:rPr>
              <a:t> </a:t>
            </a:r>
            <a:r>
              <a:rPr lang="en-US" dirty="0" err="1">
                <a:solidFill>
                  <a:schemeClr val="tx1"/>
                </a:solidFill>
              </a:rPr>
              <a:t>dari</a:t>
            </a:r>
            <a:r>
              <a:rPr lang="en-US" dirty="0">
                <a:solidFill>
                  <a:schemeClr val="tx1"/>
                </a:solidFill>
              </a:rPr>
              <a:t> </a:t>
            </a:r>
            <a:r>
              <a:rPr lang="en-US" dirty="0" err="1">
                <a:solidFill>
                  <a:schemeClr val="tx1"/>
                </a:solidFill>
              </a:rPr>
              <a:t>SaaS</a:t>
            </a:r>
            <a:r>
              <a:rPr lang="en-US" dirty="0">
                <a:solidFill>
                  <a:schemeClr val="tx1"/>
                </a:solidFill>
              </a:rPr>
              <a:t> </a:t>
            </a:r>
            <a:r>
              <a:rPr lang="en-US" dirty="0" err="1">
                <a:solidFill>
                  <a:schemeClr val="tx1"/>
                </a:solidFill>
              </a:rPr>
              <a:t>ini</a:t>
            </a:r>
            <a:r>
              <a:rPr lang="en-US" dirty="0">
                <a:solidFill>
                  <a:schemeClr val="tx1"/>
                </a:solidFill>
              </a:rPr>
              <a:t> </a:t>
            </a:r>
            <a:r>
              <a:rPr lang="en-US" dirty="0" err="1">
                <a:solidFill>
                  <a:schemeClr val="tx1"/>
                </a:solidFill>
              </a:rPr>
              <a:t>adalah</a:t>
            </a:r>
            <a:r>
              <a:rPr lang="en-US" dirty="0">
                <a:solidFill>
                  <a:schemeClr val="tx1"/>
                </a:solidFill>
              </a:rPr>
              <a:t> </a:t>
            </a:r>
            <a:r>
              <a:rPr lang="en-US" dirty="0" err="1">
                <a:solidFill>
                  <a:schemeClr val="tx1"/>
                </a:solidFill>
              </a:rPr>
              <a:t>kita</a:t>
            </a:r>
            <a:r>
              <a:rPr lang="en-US" dirty="0">
                <a:solidFill>
                  <a:schemeClr val="tx1"/>
                </a:solidFill>
              </a:rPr>
              <a:t> </a:t>
            </a:r>
            <a:r>
              <a:rPr lang="en-US" dirty="0" err="1">
                <a:solidFill>
                  <a:schemeClr val="tx1"/>
                </a:solidFill>
              </a:rPr>
              <a:t>tidak</a:t>
            </a:r>
            <a:r>
              <a:rPr lang="en-US" dirty="0">
                <a:solidFill>
                  <a:schemeClr val="tx1"/>
                </a:solidFill>
              </a:rPr>
              <a:t> </a:t>
            </a:r>
            <a:r>
              <a:rPr lang="en-US" dirty="0" err="1">
                <a:solidFill>
                  <a:schemeClr val="tx1"/>
                </a:solidFill>
              </a:rPr>
              <a:t>perlu</a:t>
            </a:r>
            <a:r>
              <a:rPr lang="en-US" dirty="0">
                <a:solidFill>
                  <a:schemeClr val="tx1"/>
                </a:solidFill>
              </a:rPr>
              <a:t> </a:t>
            </a:r>
            <a:r>
              <a:rPr lang="en-US" dirty="0" err="1">
                <a:solidFill>
                  <a:schemeClr val="tx1"/>
                </a:solidFill>
              </a:rPr>
              <a:t>membeli</a:t>
            </a:r>
            <a:r>
              <a:rPr lang="en-US" dirty="0">
                <a:solidFill>
                  <a:schemeClr val="tx1"/>
                </a:solidFill>
              </a:rPr>
              <a:t> </a:t>
            </a:r>
            <a:r>
              <a:rPr lang="en-US" dirty="0" err="1">
                <a:solidFill>
                  <a:schemeClr val="tx1"/>
                </a:solidFill>
              </a:rPr>
              <a:t>lisensi</a:t>
            </a:r>
            <a:r>
              <a:rPr lang="en-US" dirty="0">
                <a:solidFill>
                  <a:schemeClr val="tx1"/>
                </a:solidFill>
              </a:rPr>
              <a:t> software </a:t>
            </a:r>
            <a:r>
              <a:rPr lang="en-US" dirty="0" err="1">
                <a:solidFill>
                  <a:schemeClr val="tx1"/>
                </a:solidFill>
              </a:rPr>
              <a:t>lagi</a:t>
            </a:r>
            <a:r>
              <a:rPr lang="en-US" dirty="0">
                <a:solidFill>
                  <a:schemeClr val="tx1"/>
                </a:solidFill>
              </a:rPr>
              <a:t>. Kita </a:t>
            </a:r>
            <a:r>
              <a:rPr lang="en-US" dirty="0" err="1">
                <a:solidFill>
                  <a:schemeClr val="tx1"/>
                </a:solidFill>
              </a:rPr>
              <a:t>tinggal</a:t>
            </a:r>
            <a:r>
              <a:rPr lang="en-US" dirty="0">
                <a:solidFill>
                  <a:schemeClr val="tx1"/>
                </a:solidFill>
              </a:rPr>
              <a:t> </a:t>
            </a:r>
            <a:r>
              <a:rPr lang="en-US" dirty="0" err="1">
                <a:solidFill>
                  <a:schemeClr val="tx1"/>
                </a:solidFill>
              </a:rPr>
              <a:t>berlangganan</a:t>
            </a:r>
            <a:r>
              <a:rPr lang="en-US" dirty="0">
                <a:solidFill>
                  <a:schemeClr val="tx1"/>
                </a:solidFill>
              </a:rPr>
              <a:t> </a:t>
            </a:r>
            <a:r>
              <a:rPr lang="en-US" dirty="0" err="1">
                <a:solidFill>
                  <a:schemeClr val="tx1"/>
                </a:solidFill>
              </a:rPr>
              <a:t>ke</a:t>
            </a:r>
            <a:r>
              <a:rPr lang="en-US" dirty="0">
                <a:solidFill>
                  <a:schemeClr val="tx1"/>
                </a:solidFill>
              </a:rPr>
              <a:t> cloud provider </a:t>
            </a:r>
            <a:r>
              <a:rPr lang="en-US" dirty="0" err="1">
                <a:solidFill>
                  <a:schemeClr val="tx1"/>
                </a:solidFill>
              </a:rPr>
              <a:t>dan</a:t>
            </a:r>
            <a:r>
              <a:rPr lang="en-US" dirty="0">
                <a:solidFill>
                  <a:schemeClr val="tx1"/>
                </a:solidFill>
              </a:rPr>
              <a:t> </a:t>
            </a:r>
            <a:r>
              <a:rPr lang="en-US" dirty="0" err="1">
                <a:solidFill>
                  <a:schemeClr val="tx1"/>
                </a:solidFill>
              </a:rPr>
              <a:t>tinggal</a:t>
            </a:r>
            <a:r>
              <a:rPr lang="en-US" dirty="0">
                <a:solidFill>
                  <a:schemeClr val="tx1"/>
                </a:solidFill>
              </a:rPr>
              <a:t> </a:t>
            </a:r>
            <a:r>
              <a:rPr lang="en-US" dirty="0" err="1">
                <a:solidFill>
                  <a:schemeClr val="tx1"/>
                </a:solidFill>
              </a:rPr>
              <a:t>membayar</a:t>
            </a:r>
            <a:r>
              <a:rPr lang="en-US" dirty="0">
                <a:solidFill>
                  <a:schemeClr val="tx1"/>
                </a:solidFill>
              </a:rPr>
              <a:t> </a:t>
            </a:r>
            <a:r>
              <a:rPr lang="en-US" dirty="0" err="1">
                <a:solidFill>
                  <a:schemeClr val="tx1"/>
                </a:solidFill>
              </a:rPr>
              <a:t>berdasarkan</a:t>
            </a:r>
            <a:r>
              <a:rPr lang="en-US" dirty="0">
                <a:solidFill>
                  <a:schemeClr val="tx1"/>
                </a:solidFill>
              </a:rPr>
              <a:t> </a:t>
            </a:r>
            <a:r>
              <a:rPr lang="en-US" dirty="0" err="1">
                <a:solidFill>
                  <a:schemeClr val="tx1"/>
                </a:solidFill>
              </a:rPr>
              <a:t>pemakaian</a:t>
            </a:r>
            <a:endParaRPr lang="en-US" dirty="0">
              <a:solidFill>
                <a:schemeClr val="tx1"/>
              </a:solidFill>
            </a:endParaRPr>
          </a:p>
          <a:p>
            <a:endParaRPr lang="en-US" sz="2000" dirty="0">
              <a:solidFill>
                <a:schemeClr val="tx1"/>
              </a:solidFill>
            </a:endParaRPr>
          </a:p>
          <a:p>
            <a:endParaRPr lang="en-US" dirty="0"/>
          </a:p>
        </p:txBody>
      </p:sp>
    </p:spTree>
    <p:extLst>
      <p:ext uri="{BB962C8B-B14F-4D97-AF65-F5344CB8AC3E}">
        <p14:creationId xmlns:p14="http://schemas.microsoft.com/office/powerpoint/2010/main" val="9241771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IaaS</a:t>
            </a:r>
            <a:endParaRPr lang="en-US" dirty="0"/>
          </a:p>
        </p:txBody>
      </p:sp>
      <p:sp>
        <p:nvSpPr>
          <p:cNvPr id="3" name="Content Placeholder 2"/>
          <p:cNvSpPr>
            <a:spLocks noGrp="1"/>
          </p:cNvSpPr>
          <p:nvPr>
            <p:ph sz="half" idx="2"/>
          </p:nvPr>
        </p:nvSpPr>
        <p:spPr/>
        <p:txBody>
          <a:bodyPr/>
          <a:lstStyle/>
          <a:p>
            <a:pPr algn="just">
              <a:buFont typeface="Wingdings" pitchFamily="2" charset="2"/>
              <a:buChar char="Ø"/>
            </a:pPr>
            <a:r>
              <a:rPr lang="en-US" dirty="0" err="1">
                <a:solidFill>
                  <a:schemeClr val="tx1"/>
                </a:solidFill>
              </a:rPr>
              <a:t>Menyediakan</a:t>
            </a:r>
            <a:r>
              <a:rPr lang="en-US" dirty="0">
                <a:solidFill>
                  <a:schemeClr val="tx1"/>
                </a:solidFill>
              </a:rPr>
              <a:t> “</a:t>
            </a:r>
            <a:r>
              <a:rPr lang="en-US" dirty="0" err="1">
                <a:solidFill>
                  <a:schemeClr val="tx1"/>
                </a:solidFill>
              </a:rPr>
              <a:t>penyewaan</a:t>
            </a:r>
            <a:r>
              <a:rPr lang="en-US" dirty="0">
                <a:solidFill>
                  <a:schemeClr val="tx1"/>
                </a:solidFill>
              </a:rPr>
              <a:t>” </a:t>
            </a:r>
            <a:r>
              <a:rPr lang="en-US" dirty="0" err="1">
                <a:solidFill>
                  <a:schemeClr val="tx1"/>
                </a:solidFill>
              </a:rPr>
              <a:t>infrastruktur</a:t>
            </a:r>
            <a:r>
              <a:rPr lang="en-US" dirty="0">
                <a:solidFill>
                  <a:schemeClr val="tx1"/>
                </a:solidFill>
              </a:rPr>
              <a:t> IT (unit </a:t>
            </a:r>
            <a:r>
              <a:rPr lang="en-US" dirty="0" err="1">
                <a:solidFill>
                  <a:schemeClr val="tx1"/>
                </a:solidFill>
              </a:rPr>
              <a:t>komputasi</a:t>
            </a:r>
            <a:r>
              <a:rPr lang="en-US" dirty="0">
                <a:solidFill>
                  <a:schemeClr val="tx1"/>
                </a:solidFill>
              </a:rPr>
              <a:t>, storage, memory, network, </a:t>
            </a:r>
            <a:r>
              <a:rPr lang="en-US" dirty="0" err="1">
                <a:solidFill>
                  <a:schemeClr val="tx1"/>
                </a:solidFill>
              </a:rPr>
              <a:t>dsb</a:t>
            </a:r>
            <a:r>
              <a:rPr lang="en-US" dirty="0">
                <a:solidFill>
                  <a:schemeClr val="tx1"/>
                </a:solidFill>
              </a:rPr>
              <a:t>). </a:t>
            </a:r>
          </a:p>
          <a:p>
            <a:pPr algn="just">
              <a:buFont typeface="Wingdings" pitchFamily="2" charset="2"/>
              <a:buChar char="Ø"/>
            </a:pPr>
            <a:r>
              <a:rPr lang="en-US" dirty="0" err="1">
                <a:solidFill>
                  <a:schemeClr val="tx1"/>
                </a:solidFill>
              </a:rPr>
              <a:t>Dapat</a:t>
            </a:r>
            <a:r>
              <a:rPr lang="en-US" dirty="0">
                <a:solidFill>
                  <a:schemeClr val="tx1"/>
                </a:solidFill>
              </a:rPr>
              <a:t> </a:t>
            </a:r>
            <a:r>
              <a:rPr lang="en-US" dirty="0" err="1">
                <a:solidFill>
                  <a:schemeClr val="tx1"/>
                </a:solidFill>
              </a:rPr>
              <a:t>didefinisikan</a:t>
            </a:r>
            <a:r>
              <a:rPr lang="en-US" dirty="0">
                <a:solidFill>
                  <a:schemeClr val="tx1"/>
                </a:solidFill>
              </a:rPr>
              <a:t> </a:t>
            </a:r>
            <a:r>
              <a:rPr lang="en-US" dirty="0" err="1">
                <a:solidFill>
                  <a:schemeClr val="tx1"/>
                </a:solidFill>
              </a:rPr>
              <a:t>berapa</a:t>
            </a:r>
            <a:r>
              <a:rPr lang="en-US" dirty="0">
                <a:solidFill>
                  <a:schemeClr val="tx1"/>
                </a:solidFill>
              </a:rPr>
              <a:t> </a:t>
            </a:r>
            <a:r>
              <a:rPr lang="en-US" dirty="0" err="1">
                <a:solidFill>
                  <a:schemeClr val="tx1"/>
                </a:solidFill>
              </a:rPr>
              <a:t>besar</a:t>
            </a:r>
            <a:r>
              <a:rPr lang="en-US" dirty="0">
                <a:solidFill>
                  <a:schemeClr val="tx1"/>
                </a:solidFill>
              </a:rPr>
              <a:t> unit </a:t>
            </a:r>
            <a:r>
              <a:rPr lang="en-US" dirty="0" err="1">
                <a:solidFill>
                  <a:schemeClr val="tx1"/>
                </a:solidFill>
              </a:rPr>
              <a:t>komputasi</a:t>
            </a:r>
            <a:r>
              <a:rPr lang="en-US" dirty="0">
                <a:solidFill>
                  <a:schemeClr val="tx1"/>
                </a:solidFill>
              </a:rPr>
              <a:t> (CPU), </a:t>
            </a:r>
            <a:r>
              <a:rPr lang="en-US" dirty="0" err="1">
                <a:solidFill>
                  <a:schemeClr val="tx1"/>
                </a:solidFill>
              </a:rPr>
              <a:t>penyimpanan</a:t>
            </a:r>
            <a:r>
              <a:rPr lang="en-US" dirty="0">
                <a:solidFill>
                  <a:schemeClr val="tx1"/>
                </a:solidFill>
              </a:rPr>
              <a:t> data (storage), memory(RAM), bandwidth , </a:t>
            </a:r>
            <a:r>
              <a:rPr lang="en-US" dirty="0" err="1">
                <a:solidFill>
                  <a:schemeClr val="tx1"/>
                </a:solidFill>
              </a:rPr>
              <a:t>dan</a:t>
            </a:r>
            <a:r>
              <a:rPr lang="en-US" dirty="0">
                <a:solidFill>
                  <a:schemeClr val="tx1"/>
                </a:solidFill>
              </a:rPr>
              <a:t> </a:t>
            </a:r>
            <a:r>
              <a:rPr lang="en-US" dirty="0" err="1">
                <a:solidFill>
                  <a:schemeClr val="tx1"/>
                </a:solidFill>
              </a:rPr>
              <a:t>konfigurasi</a:t>
            </a:r>
            <a:r>
              <a:rPr lang="en-US" dirty="0">
                <a:solidFill>
                  <a:schemeClr val="tx1"/>
                </a:solidFill>
              </a:rPr>
              <a:t> </a:t>
            </a:r>
            <a:r>
              <a:rPr lang="en-US" dirty="0" err="1">
                <a:solidFill>
                  <a:schemeClr val="tx1"/>
                </a:solidFill>
              </a:rPr>
              <a:t>lainnya</a:t>
            </a:r>
            <a:r>
              <a:rPr lang="en-US" dirty="0">
                <a:solidFill>
                  <a:schemeClr val="tx1"/>
                </a:solidFill>
              </a:rPr>
              <a:t> yang </a:t>
            </a:r>
            <a:r>
              <a:rPr lang="en-US" dirty="0" err="1">
                <a:solidFill>
                  <a:schemeClr val="tx1"/>
                </a:solidFill>
              </a:rPr>
              <a:t>akan</a:t>
            </a:r>
            <a:r>
              <a:rPr lang="en-US" dirty="0">
                <a:solidFill>
                  <a:schemeClr val="tx1"/>
                </a:solidFill>
              </a:rPr>
              <a:t> </a:t>
            </a:r>
            <a:r>
              <a:rPr lang="en-US" dirty="0" err="1">
                <a:solidFill>
                  <a:schemeClr val="tx1"/>
                </a:solidFill>
              </a:rPr>
              <a:t>disewa</a:t>
            </a:r>
            <a:r>
              <a:rPr lang="en-US" dirty="0">
                <a:solidFill>
                  <a:schemeClr val="tx1"/>
                </a:solidFill>
              </a:rPr>
              <a:t>.</a:t>
            </a:r>
          </a:p>
          <a:p>
            <a:pPr algn="just">
              <a:buFont typeface="Wingdings" pitchFamily="2" charset="2"/>
              <a:buChar char="Ø"/>
            </a:pPr>
            <a:r>
              <a:rPr lang="en-US" dirty="0" err="1">
                <a:solidFill>
                  <a:schemeClr val="tx1"/>
                </a:solidFill>
              </a:rPr>
              <a:t>Contoh</a:t>
            </a:r>
            <a:r>
              <a:rPr lang="en-US" dirty="0">
                <a:solidFill>
                  <a:schemeClr val="tx1"/>
                </a:solidFill>
              </a:rPr>
              <a:t> </a:t>
            </a:r>
            <a:r>
              <a:rPr lang="en-US" dirty="0" err="1">
                <a:solidFill>
                  <a:schemeClr val="tx1"/>
                </a:solidFill>
              </a:rPr>
              <a:t>penyedia</a:t>
            </a:r>
            <a:r>
              <a:rPr lang="en-US" dirty="0">
                <a:solidFill>
                  <a:schemeClr val="tx1"/>
                </a:solidFill>
              </a:rPr>
              <a:t> </a:t>
            </a:r>
            <a:r>
              <a:rPr lang="en-US" dirty="0" err="1">
                <a:solidFill>
                  <a:schemeClr val="tx1"/>
                </a:solidFill>
              </a:rPr>
              <a:t>layanan</a:t>
            </a:r>
            <a:r>
              <a:rPr lang="en-US" dirty="0">
                <a:solidFill>
                  <a:schemeClr val="tx1"/>
                </a:solidFill>
              </a:rPr>
              <a:t> </a:t>
            </a:r>
            <a:r>
              <a:rPr lang="en-US" dirty="0" err="1">
                <a:solidFill>
                  <a:schemeClr val="tx1"/>
                </a:solidFill>
              </a:rPr>
              <a:t>IaaS:Amazon</a:t>
            </a:r>
            <a:r>
              <a:rPr lang="en-US" dirty="0">
                <a:solidFill>
                  <a:schemeClr val="tx1"/>
                </a:solidFill>
              </a:rPr>
              <a:t> EC2, Rackspace Cloud, Windows Azure, </a:t>
            </a:r>
            <a:r>
              <a:rPr lang="en-US" dirty="0" err="1">
                <a:solidFill>
                  <a:schemeClr val="tx1"/>
                </a:solidFill>
              </a:rPr>
              <a:t>dsb</a:t>
            </a:r>
            <a:r>
              <a:rPr lang="en-US" dirty="0">
                <a:solidFill>
                  <a:schemeClr val="tx1"/>
                </a:solidFill>
              </a:rPr>
              <a:t>.</a:t>
            </a:r>
          </a:p>
          <a:p>
            <a:pPr algn="just">
              <a:buFont typeface="Wingdings" pitchFamily="2" charset="2"/>
              <a:buChar char="Ø"/>
            </a:pPr>
            <a:endParaRPr lang="en-US" dirty="0">
              <a:solidFill>
                <a:schemeClr val="tx1"/>
              </a:solidFill>
            </a:endParaRPr>
          </a:p>
        </p:txBody>
      </p:sp>
    </p:spTree>
    <p:extLst>
      <p:ext uri="{BB962C8B-B14F-4D97-AF65-F5344CB8AC3E}">
        <p14:creationId xmlns:p14="http://schemas.microsoft.com/office/powerpoint/2010/main" val="42606247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2"/>
          </p:nvPr>
        </p:nvSpPr>
        <p:spPr/>
        <p:txBody>
          <a:bodyPr/>
          <a:lstStyle/>
          <a:p>
            <a:pPr algn="just"/>
            <a:r>
              <a:rPr lang="en-US" dirty="0" err="1">
                <a:solidFill>
                  <a:schemeClr val="tx1"/>
                </a:solidFill>
              </a:rPr>
              <a:t>Keuntungan</a:t>
            </a:r>
            <a:r>
              <a:rPr lang="en-US" dirty="0">
                <a:solidFill>
                  <a:schemeClr val="tx1"/>
                </a:solidFill>
              </a:rPr>
              <a:t> </a:t>
            </a:r>
            <a:r>
              <a:rPr lang="en-US" dirty="0" err="1">
                <a:solidFill>
                  <a:schemeClr val="tx1"/>
                </a:solidFill>
              </a:rPr>
              <a:t>dari</a:t>
            </a:r>
            <a:r>
              <a:rPr lang="en-US" dirty="0">
                <a:solidFill>
                  <a:schemeClr val="tx1"/>
                </a:solidFill>
              </a:rPr>
              <a:t> </a:t>
            </a:r>
            <a:r>
              <a:rPr lang="en-US" dirty="0" err="1">
                <a:solidFill>
                  <a:schemeClr val="tx1"/>
                </a:solidFill>
              </a:rPr>
              <a:t>IaaSi</a:t>
            </a:r>
            <a:r>
              <a:rPr lang="en-US" dirty="0">
                <a:solidFill>
                  <a:schemeClr val="tx1"/>
                </a:solidFill>
              </a:rPr>
              <a:t> </a:t>
            </a:r>
            <a:r>
              <a:rPr lang="en-US" dirty="0" err="1">
                <a:solidFill>
                  <a:schemeClr val="tx1"/>
                </a:solidFill>
              </a:rPr>
              <a:t>ni</a:t>
            </a:r>
            <a:r>
              <a:rPr lang="en-US" dirty="0">
                <a:solidFill>
                  <a:schemeClr val="tx1"/>
                </a:solidFill>
              </a:rPr>
              <a:t> </a:t>
            </a:r>
            <a:r>
              <a:rPr lang="en-US" dirty="0" err="1">
                <a:solidFill>
                  <a:schemeClr val="tx1"/>
                </a:solidFill>
              </a:rPr>
              <a:t>adalah</a:t>
            </a:r>
            <a:r>
              <a:rPr lang="en-US" dirty="0">
                <a:solidFill>
                  <a:schemeClr val="tx1"/>
                </a:solidFill>
              </a:rPr>
              <a:t> </a:t>
            </a:r>
            <a:r>
              <a:rPr lang="en-US" dirty="0" err="1">
                <a:solidFill>
                  <a:schemeClr val="tx1"/>
                </a:solidFill>
              </a:rPr>
              <a:t>kita</a:t>
            </a:r>
            <a:r>
              <a:rPr lang="en-US" dirty="0">
                <a:solidFill>
                  <a:schemeClr val="tx1"/>
                </a:solidFill>
              </a:rPr>
              <a:t> </a:t>
            </a:r>
            <a:r>
              <a:rPr lang="en-US" dirty="0" err="1">
                <a:solidFill>
                  <a:schemeClr val="tx1"/>
                </a:solidFill>
              </a:rPr>
              <a:t>tidak</a:t>
            </a:r>
            <a:r>
              <a:rPr lang="en-US" dirty="0">
                <a:solidFill>
                  <a:schemeClr val="tx1"/>
                </a:solidFill>
              </a:rPr>
              <a:t> </a:t>
            </a:r>
            <a:r>
              <a:rPr lang="en-US" dirty="0" err="1">
                <a:solidFill>
                  <a:schemeClr val="tx1"/>
                </a:solidFill>
              </a:rPr>
              <a:t>perlu</a:t>
            </a:r>
            <a:r>
              <a:rPr lang="en-US" dirty="0">
                <a:solidFill>
                  <a:schemeClr val="tx1"/>
                </a:solidFill>
              </a:rPr>
              <a:t> </a:t>
            </a:r>
            <a:r>
              <a:rPr lang="en-US" dirty="0" err="1">
                <a:solidFill>
                  <a:schemeClr val="tx1"/>
                </a:solidFill>
              </a:rPr>
              <a:t>membeli</a:t>
            </a:r>
            <a:r>
              <a:rPr lang="en-US" dirty="0">
                <a:solidFill>
                  <a:schemeClr val="tx1"/>
                </a:solidFill>
              </a:rPr>
              <a:t> </a:t>
            </a:r>
            <a:r>
              <a:rPr lang="en-US" dirty="0" err="1">
                <a:solidFill>
                  <a:schemeClr val="tx1"/>
                </a:solidFill>
              </a:rPr>
              <a:t>komputer</a:t>
            </a:r>
            <a:r>
              <a:rPr lang="en-US" dirty="0">
                <a:solidFill>
                  <a:schemeClr val="tx1"/>
                </a:solidFill>
              </a:rPr>
              <a:t> </a:t>
            </a:r>
            <a:r>
              <a:rPr lang="en-US" dirty="0" err="1">
                <a:solidFill>
                  <a:schemeClr val="tx1"/>
                </a:solidFill>
              </a:rPr>
              <a:t>fisik</a:t>
            </a:r>
            <a:r>
              <a:rPr lang="en-US" dirty="0">
                <a:solidFill>
                  <a:schemeClr val="tx1"/>
                </a:solidFill>
              </a:rPr>
              <a:t>, </a:t>
            </a:r>
            <a:r>
              <a:rPr lang="en-US" dirty="0" err="1">
                <a:solidFill>
                  <a:schemeClr val="tx1"/>
                </a:solidFill>
              </a:rPr>
              <a:t>dan</a:t>
            </a:r>
            <a:r>
              <a:rPr lang="en-US" dirty="0">
                <a:solidFill>
                  <a:schemeClr val="tx1"/>
                </a:solidFill>
              </a:rPr>
              <a:t> </a:t>
            </a:r>
            <a:r>
              <a:rPr lang="en-US" dirty="0" err="1">
                <a:solidFill>
                  <a:schemeClr val="tx1"/>
                </a:solidFill>
              </a:rPr>
              <a:t>konfigurasi</a:t>
            </a:r>
            <a:r>
              <a:rPr lang="en-US" dirty="0">
                <a:solidFill>
                  <a:schemeClr val="tx1"/>
                </a:solidFill>
              </a:rPr>
              <a:t> </a:t>
            </a:r>
            <a:r>
              <a:rPr lang="en-US" dirty="0" err="1">
                <a:solidFill>
                  <a:schemeClr val="tx1"/>
                </a:solidFill>
              </a:rPr>
              <a:t>komputer</a:t>
            </a:r>
            <a:r>
              <a:rPr lang="en-US" dirty="0">
                <a:solidFill>
                  <a:schemeClr val="tx1"/>
                </a:solidFill>
              </a:rPr>
              <a:t> virtual </a:t>
            </a:r>
            <a:r>
              <a:rPr lang="en-US" dirty="0" err="1">
                <a:solidFill>
                  <a:schemeClr val="tx1"/>
                </a:solidFill>
              </a:rPr>
              <a:t>tersebut</a:t>
            </a:r>
            <a:r>
              <a:rPr lang="en-US" dirty="0">
                <a:solidFill>
                  <a:schemeClr val="tx1"/>
                </a:solidFill>
              </a:rPr>
              <a:t> </a:t>
            </a:r>
            <a:r>
              <a:rPr lang="en-US" dirty="0" err="1">
                <a:solidFill>
                  <a:schemeClr val="tx1"/>
                </a:solidFill>
              </a:rPr>
              <a:t>dapat</a:t>
            </a:r>
            <a:r>
              <a:rPr lang="en-US" dirty="0">
                <a:solidFill>
                  <a:schemeClr val="tx1"/>
                </a:solidFill>
              </a:rPr>
              <a:t> </a:t>
            </a:r>
            <a:r>
              <a:rPr lang="en-US" dirty="0" err="1">
                <a:solidFill>
                  <a:schemeClr val="tx1"/>
                </a:solidFill>
              </a:rPr>
              <a:t>diubah</a:t>
            </a:r>
            <a:r>
              <a:rPr lang="en-US" dirty="0">
                <a:solidFill>
                  <a:schemeClr val="tx1"/>
                </a:solidFill>
              </a:rPr>
              <a:t>(scale up/scale down) </a:t>
            </a:r>
            <a:r>
              <a:rPr lang="en-US" dirty="0" err="1">
                <a:solidFill>
                  <a:schemeClr val="tx1"/>
                </a:solidFill>
              </a:rPr>
              <a:t>dengan</a:t>
            </a:r>
            <a:r>
              <a:rPr lang="en-US" dirty="0">
                <a:solidFill>
                  <a:schemeClr val="tx1"/>
                </a:solidFill>
              </a:rPr>
              <a:t> </a:t>
            </a:r>
            <a:r>
              <a:rPr lang="en-US" dirty="0" err="1">
                <a:solidFill>
                  <a:schemeClr val="tx1"/>
                </a:solidFill>
              </a:rPr>
              <a:t>mudah</a:t>
            </a:r>
            <a:r>
              <a:rPr lang="en-US" dirty="0">
                <a:solidFill>
                  <a:schemeClr val="tx1"/>
                </a:solidFill>
              </a:rPr>
              <a:t>. </a:t>
            </a:r>
            <a:r>
              <a:rPr lang="en-US" dirty="0" err="1">
                <a:solidFill>
                  <a:schemeClr val="tx1"/>
                </a:solidFill>
              </a:rPr>
              <a:t>Sebagai</a:t>
            </a:r>
            <a:r>
              <a:rPr lang="en-US" dirty="0">
                <a:solidFill>
                  <a:schemeClr val="tx1"/>
                </a:solidFill>
              </a:rPr>
              <a:t> </a:t>
            </a:r>
            <a:r>
              <a:rPr lang="en-US" dirty="0" err="1">
                <a:solidFill>
                  <a:schemeClr val="tx1"/>
                </a:solidFill>
              </a:rPr>
              <a:t>contoh</a:t>
            </a:r>
            <a:r>
              <a:rPr lang="en-US" dirty="0">
                <a:solidFill>
                  <a:schemeClr val="tx1"/>
                </a:solidFill>
              </a:rPr>
              <a:t>, </a:t>
            </a:r>
            <a:r>
              <a:rPr lang="en-US" dirty="0" err="1">
                <a:solidFill>
                  <a:schemeClr val="tx1"/>
                </a:solidFill>
              </a:rPr>
              <a:t>saat</a:t>
            </a:r>
            <a:r>
              <a:rPr lang="en-US" dirty="0">
                <a:solidFill>
                  <a:schemeClr val="tx1"/>
                </a:solidFill>
              </a:rPr>
              <a:t> </a:t>
            </a:r>
            <a:r>
              <a:rPr lang="en-US" dirty="0" err="1">
                <a:solidFill>
                  <a:schemeClr val="tx1"/>
                </a:solidFill>
              </a:rPr>
              <a:t>komputer</a:t>
            </a:r>
            <a:r>
              <a:rPr lang="en-US" dirty="0">
                <a:solidFill>
                  <a:schemeClr val="tx1"/>
                </a:solidFill>
              </a:rPr>
              <a:t> virtual </a:t>
            </a:r>
            <a:r>
              <a:rPr lang="en-US" dirty="0" err="1">
                <a:solidFill>
                  <a:schemeClr val="tx1"/>
                </a:solidFill>
              </a:rPr>
              <a:t>tersebut</a:t>
            </a:r>
            <a:r>
              <a:rPr lang="en-US" dirty="0">
                <a:solidFill>
                  <a:schemeClr val="tx1"/>
                </a:solidFill>
              </a:rPr>
              <a:t> </a:t>
            </a:r>
            <a:r>
              <a:rPr lang="en-US" dirty="0" err="1">
                <a:solidFill>
                  <a:schemeClr val="tx1"/>
                </a:solidFill>
              </a:rPr>
              <a:t>sudah</a:t>
            </a:r>
            <a:r>
              <a:rPr lang="en-US" dirty="0">
                <a:solidFill>
                  <a:schemeClr val="tx1"/>
                </a:solidFill>
              </a:rPr>
              <a:t> </a:t>
            </a:r>
            <a:r>
              <a:rPr lang="en-US" dirty="0" err="1">
                <a:solidFill>
                  <a:schemeClr val="tx1"/>
                </a:solidFill>
              </a:rPr>
              <a:t>kelebihan</a:t>
            </a:r>
            <a:r>
              <a:rPr lang="en-US" dirty="0">
                <a:solidFill>
                  <a:schemeClr val="tx1"/>
                </a:solidFill>
              </a:rPr>
              <a:t> </a:t>
            </a:r>
            <a:r>
              <a:rPr lang="en-US" dirty="0" err="1">
                <a:solidFill>
                  <a:schemeClr val="tx1"/>
                </a:solidFill>
              </a:rPr>
              <a:t>beban</a:t>
            </a:r>
            <a:r>
              <a:rPr lang="en-US" dirty="0">
                <a:solidFill>
                  <a:schemeClr val="tx1"/>
                </a:solidFill>
              </a:rPr>
              <a:t>, </a:t>
            </a:r>
            <a:r>
              <a:rPr lang="en-US" dirty="0" err="1">
                <a:solidFill>
                  <a:schemeClr val="tx1"/>
                </a:solidFill>
              </a:rPr>
              <a:t>kita</a:t>
            </a:r>
            <a:r>
              <a:rPr lang="en-US" dirty="0">
                <a:solidFill>
                  <a:schemeClr val="tx1"/>
                </a:solidFill>
              </a:rPr>
              <a:t> </a:t>
            </a:r>
            <a:r>
              <a:rPr lang="en-US" dirty="0" err="1">
                <a:solidFill>
                  <a:schemeClr val="tx1"/>
                </a:solidFill>
              </a:rPr>
              <a:t>bisa</a:t>
            </a:r>
            <a:r>
              <a:rPr lang="en-US" dirty="0">
                <a:solidFill>
                  <a:schemeClr val="tx1"/>
                </a:solidFill>
              </a:rPr>
              <a:t> </a:t>
            </a:r>
            <a:r>
              <a:rPr lang="en-US" dirty="0" err="1">
                <a:solidFill>
                  <a:schemeClr val="tx1"/>
                </a:solidFill>
              </a:rPr>
              <a:t>tambahkan</a:t>
            </a:r>
            <a:r>
              <a:rPr lang="en-US" dirty="0">
                <a:solidFill>
                  <a:schemeClr val="tx1"/>
                </a:solidFill>
              </a:rPr>
              <a:t> CPU, RAM, </a:t>
            </a:r>
            <a:r>
              <a:rPr lang="en-US" dirty="0" err="1">
                <a:solidFill>
                  <a:schemeClr val="tx1"/>
                </a:solidFill>
              </a:rPr>
              <a:t>Storage,dsb.dengan</a:t>
            </a:r>
            <a:r>
              <a:rPr lang="en-US" dirty="0">
                <a:solidFill>
                  <a:schemeClr val="tx1"/>
                </a:solidFill>
              </a:rPr>
              <a:t> </a:t>
            </a:r>
            <a:r>
              <a:rPr lang="en-US" dirty="0" err="1">
                <a:solidFill>
                  <a:schemeClr val="tx1"/>
                </a:solidFill>
              </a:rPr>
              <a:t>segera</a:t>
            </a:r>
            <a:endParaRPr lang="en-US" dirty="0">
              <a:solidFill>
                <a:schemeClr val="tx1"/>
              </a:solidFill>
            </a:endParaRPr>
          </a:p>
          <a:p>
            <a:endParaRPr lang="en-US" dirty="0"/>
          </a:p>
        </p:txBody>
      </p:sp>
    </p:spTree>
    <p:extLst>
      <p:ext uri="{BB962C8B-B14F-4D97-AF65-F5344CB8AC3E}">
        <p14:creationId xmlns:p14="http://schemas.microsoft.com/office/powerpoint/2010/main" val="20211228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PaaS</a:t>
            </a:r>
            <a:endParaRPr lang="en-US" dirty="0"/>
          </a:p>
        </p:txBody>
      </p:sp>
      <p:sp>
        <p:nvSpPr>
          <p:cNvPr id="3" name="Content Placeholder 2"/>
          <p:cNvSpPr>
            <a:spLocks noGrp="1"/>
          </p:cNvSpPr>
          <p:nvPr>
            <p:ph sz="half" idx="2"/>
          </p:nvPr>
        </p:nvSpPr>
        <p:spPr/>
        <p:txBody>
          <a:bodyPr/>
          <a:lstStyle/>
          <a:p>
            <a:pPr algn="just">
              <a:buFont typeface="Wingdings" pitchFamily="2" charset="2"/>
              <a:buChar char="Ø"/>
            </a:pPr>
            <a:r>
              <a:rPr lang="en-US" dirty="0" err="1">
                <a:solidFill>
                  <a:schemeClr val="tx1"/>
                </a:solidFill>
              </a:rPr>
              <a:t>Menyediakan</a:t>
            </a:r>
            <a:r>
              <a:rPr lang="en-US" dirty="0">
                <a:solidFill>
                  <a:schemeClr val="tx1"/>
                </a:solidFill>
              </a:rPr>
              <a:t> </a:t>
            </a:r>
            <a:r>
              <a:rPr lang="en-US" dirty="0" err="1">
                <a:solidFill>
                  <a:schemeClr val="tx1"/>
                </a:solidFill>
              </a:rPr>
              <a:t>sewa</a:t>
            </a:r>
            <a:r>
              <a:rPr lang="en-US" dirty="0">
                <a:solidFill>
                  <a:schemeClr val="tx1"/>
                </a:solidFill>
              </a:rPr>
              <a:t> “</a:t>
            </a:r>
            <a:r>
              <a:rPr lang="en-US" dirty="0" err="1">
                <a:solidFill>
                  <a:schemeClr val="tx1"/>
                </a:solidFill>
              </a:rPr>
              <a:t>rumah</a:t>
            </a:r>
            <a:r>
              <a:rPr lang="en-US" dirty="0">
                <a:solidFill>
                  <a:schemeClr val="tx1"/>
                </a:solidFill>
              </a:rPr>
              <a:t>” </a:t>
            </a:r>
            <a:r>
              <a:rPr lang="en-US" dirty="0" err="1">
                <a:solidFill>
                  <a:schemeClr val="tx1"/>
                </a:solidFill>
              </a:rPr>
              <a:t>berikut</a:t>
            </a:r>
            <a:r>
              <a:rPr lang="en-US" dirty="0">
                <a:solidFill>
                  <a:schemeClr val="tx1"/>
                </a:solidFill>
              </a:rPr>
              <a:t> </a:t>
            </a:r>
            <a:r>
              <a:rPr lang="en-US" dirty="0" err="1">
                <a:solidFill>
                  <a:schemeClr val="tx1"/>
                </a:solidFill>
              </a:rPr>
              <a:t>lingkungannya</a:t>
            </a:r>
            <a:r>
              <a:rPr lang="en-US" dirty="0">
                <a:solidFill>
                  <a:schemeClr val="tx1"/>
                </a:solidFill>
              </a:rPr>
              <a:t>, </a:t>
            </a:r>
            <a:r>
              <a:rPr lang="en-US" dirty="0" err="1">
                <a:solidFill>
                  <a:schemeClr val="tx1"/>
                </a:solidFill>
              </a:rPr>
              <a:t>untuk</a:t>
            </a:r>
            <a:r>
              <a:rPr lang="en-US" dirty="0">
                <a:solidFill>
                  <a:schemeClr val="tx1"/>
                </a:solidFill>
              </a:rPr>
              <a:t> </a:t>
            </a:r>
            <a:r>
              <a:rPr lang="en-US" dirty="0" err="1">
                <a:solidFill>
                  <a:schemeClr val="tx1"/>
                </a:solidFill>
              </a:rPr>
              <a:t>menjalankan</a:t>
            </a:r>
            <a:r>
              <a:rPr lang="en-US" dirty="0">
                <a:solidFill>
                  <a:schemeClr val="tx1"/>
                </a:solidFill>
              </a:rPr>
              <a:t> </a:t>
            </a:r>
            <a:r>
              <a:rPr lang="en-US" dirty="0" err="1">
                <a:solidFill>
                  <a:schemeClr val="tx1"/>
                </a:solidFill>
              </a:rPr>
              <a:t>aplikasi</a:t>
            </a:r>
            <a:r>
              <a:rPr lang="en-US" dirty="0">
                <a:solidFill>
                  <a:schemeClr val="tx1"/>
                </a:solidFill>
              </a:rPr>
              <a:t> yang </a:t>
            </a:r>
            <a:r>
              <a:rPr lang="en-US" dirty="0" err="1">
                <a:solidFill>
                  <a:schemeClr val="tx1"/>
                </a:solidFill>
              </a:rPr>
              <a:t>telah</a:t>
            </a:r>
            <a:r>
              <a:rPr lang="en-US" dirty="0">
                <a:solidFill>
                  <a:schemeClr val="tx1"/>
                </a:solidFill>
              </a:rPr>
              <a:t> </a:t>
            </a:r>
            <a:r>
              <a:rPr lang="en-US" dirty="0" err="1">
                <a:solidFill>
                  <a:schemeClr val="tx1"/>
                </a:solidFill>
              </a:rPr>
              <a:t>dibuat</a:t>
            </a:r>
            <a:r>
              <a:rPr lang="en-US" dirty="0">
                <a:solidFill>
                  <a:schemeClr val="tx1"/>
                </a:solidFill>
              </a:rPr>
              <a:t>. </a:t>
            </a:r>
            <a:r>
              <a:rPr lang="en-US" dirty="0" err="1">
                <a:solidFill>
                  <a:schemeClr val="tx1"/>
                </a:solidFill>
              </a:rPr>
              <a:t>Pelanggan</a:t>
            </a:r>
            <a:r>
              <a:rPr lang="en-US" dirty="0">
                <a:solidFill>
                  <a:schemeClr val="tx1"/>
                </a:solidFill>
              </a:rPr>
              <a:t> </a:t>
            </a:r>
            <a:r>
              <a:rPr lang="en-US" dirty="0" err="1">
                <a:solidFill>
                  <a:schemeClr val="tx1"/>
                </a:solidFill>
              </a:rPr>
              <a:t>tidak</a:t>
            </a:r>
            <a:r>
              <a:rPr lang="en-US" dirty="0">
                <a:solidFill>
                  <a:schemeClr val="tx1"/>
                </a:solidFill>
              </a:rPr>
              <a:t> </a:t>
            </a:r>
            <a:r>
              <a:rPr lang="en-US" dirty="0" err="1">
                <a:solidFill>
                  <a:schemeClr val="tx1"/>
                </a:solidFill>
              </a:rPr>
              <a:t>perlu</a:t>
            </a:r>
            <a:r>
              <a:rPr lang="en-US" dirty="0">
                <a:solidFill>
                  <a:schemeClr val="tx1"/>
                </a:solidFill>
              </a:rPr>
              <a:t> </a:t>
            </a:r>
            <a:r>
              <a:rPr lang="en-US" dirty="0" err="1">
                <a:solidFill>
                  <a:schemeClr val="tx1"/>
                </a:solidFill>
              </a:rPr>
              <a:t>pusing</a:t>
            </a:r>
            <a:r>
              <a:rPr lang="en-US" dirty="0">
                <a:solidFill>
                  <a:schemeClr val="tx1"/>
                </a:solidFill>
              </a:rPr>
              <a:t> </a:t>
            </a:r>
            <a:r>
              <a:rPr lang="en-US" dirty="0" err="1">
                <a:solidFill>
                  <a:schemeClr val="tx1"/>
                </a:solidFill>
              </a:rPr>
              <a:t>untuk</a:t>
            </a:r>
            <a:r>
              <a:rPr lang="en-US" dirty="0">
                <a:solidFill>
                  <a:schemeClr val="tx1"/>
                </a:solidFill>
              </a:rPr>
              <a:t> </a:t>
            </a:r>
            <a:r>
              <a:rPr lang="en-US" dirty="0" err="1">
                <a:solidFill>
                  <a:schemeClr val="tx1"/>
                </a:solidFill>
              </a:rPr>
              <a:t>menyiapkan</a:t>
            </a:r>
            <a:r>
              <a:rPr lang="en-US" dirty="0">
                <a:solidFill>
                  <a:schemeClr val="tx1"/>
                </a:solidFill>
              </a:rPr>
              <a:t> “</a:t>
            </a:r>
            <a:r>
              <a:rPr lang="en-US" dirty="0" err="1">
                <a:solidFill>
                  <a:schemeClr val="tx1"/>
                </a:solidFill>
              </a:rPr>
              <a:t>rumah</a:t>
            </a:r>
            <a:r>
              <a:rPr lang="en-US" dirty="0">
                <a:solidFill>
                  <a:schemeClr val="tx1"/>
                </a:solidFill>
              </a:rPr>
              <a:t>” </a:t>
            </a:r>
            <a:r>
              <a:rPr lang="en-US" dirty="0" err="1">
                <a:solidFill>
                  <a:schemeClr val="tx1"/>
                </a:solidFill>
              </a:rPr>
              <a:t>dan</a:t>
            </a:r>
            <a:r>
              <a:rPr lang="en-US" dirty="0">
                <a:solidFill>
                  <a:schemeClr val="tx1"/>
                </a:solidFill>
              </a:rPr>
              <a:t> </a:t>
            </a:r>
            <a:r>
              <a:rPr lang="en-US" dirty="0" err="1">
                <a:solidFill>
                  <a:schemeClr val="tx1"/>
                </a:solidFill>
              </a:rPr>
              <a:t>memelihara</a:t>
            </a:r>
            <a:r>
              <a:rPr lang="en-US" dirty="0">
                <a:solidFill>
                  <a:schemeClr val="tx1"/>
                </a:solidFill>
              </a:rPr>
              <a:t> “</a:t>
            </a:r>
            <a:r>
              <a:rPr lang="en-US" dirty="0" err="1">
                <a:solidFill>
                  <a:schemeClr val="tx1"/>
                </a:solidFill>
              </a:rPr>
              <a:t>rumah</a:t>
            </a:r>
            <a:r>
              <a:rPr lang="en-US" dirty="0">
                <a:solidFill>
                  <a:schemeClr val="tx1"/>
                </a:solidFill>
              </a:rPr>
              <a:t>” </a:t>
            </a:r>
            <a:r>
              <a:rPr lang="en-US" dirty="0" err="1">
                <a:solidFill>
                  <a:schemeClr val="tx1"/>
                </a:solidFill>
              </a:rPr>
              <a:t>tersebut</a:t>
            </a:r>
            <a:r>
              <a:rPr lang="en-US" dirty="0">
                <a:solidFill>
                  <a:schemeClr val="tx1"/>
                </a:solidFill>
              </a:rPr>
              <a:t>. Yang </a:t>
            </a:r>
            <a:r>
              <a:rPr lang="en-US" dirty="0" err="1">
                <a:solidFill>
                  <a:schemeClr val="tx1"/>
                </a:solidFill>
              </a:rPr>
              <a:t>penting</a:t>
            </a:r>
            <a:r>
              <a:rPr lang="en-US" dirty="0">
                <a:solidFill>
                  <a:schemeClr val="tx1"/>
                </a:solidFill>
              </a:rPr>
              <a:t> </a:t>
            </a:r>
            <a:r>
              <a:rPr lang="en-US" dirty="0" err="1">
                <a:solidFill>
                  <a:schemeClr val="tx1"/>
                </a:solidFill>
              </a:rPr>
              <a:t>aplikasi</a:t>
            </a:r>
            <a:r>
              <a:rPr lang="en-US" dirty="0">
                <a:solidFill>
                  <a:schemeClr val="tx1"/>
                </a:solidFill>
              </a:rPr>
              <a:t> yang </a:t>
            </a:r>
            <a:r>
              <a:rPr lang="en-US" dirty="0" err="1">
                <a:solidFill>
                  <a:schemeClr val="tx1"/>
                </a:solidFill>
              </a:rPr>
              <a:t>dibuat</a:t>
            </a:r>
            <a:r>
              <a:rPr lang="en-US" dirty="0">
                <a:solidFill>
                  <a:schemeClr val="tx1"/>
                </a:solidFill>
              </a:rPr>
              <a:t> </a:t>
            </a:r>
            <a:r>
              <a:rPr lang="en-US" dirty="0" err="1">
                <a:solidFill>
                  <a:schemeClr val="tx1"/>
                </a:solidFill>
              </a:rPr>
              <a:t>dapat</a:t>
            </a:r>
            <a:r>
              <a:rPr lang="en-US" dirty="0">
                <a:solidFill>
                  <a:schemeClr val="tx1"/>
                </a:solidFill>
              </a:rPr>
              <a:t> </a:t>
            </a:r>
            <a:r>
              <a:rPr lang="en-US" dirty="0" err="1">
                <a:solidFill>
                  <a:schemeClr val="tx1"/>
                </a:solidFill>
              </a:rPr>
              <a:t>berjalan</a:t>
            </a:r>
            <a:r>
              <a:rPr lang="en-US" dirty="0">
                <a:solidFill>
                  <a:schemeClr val="tx1"/>
                </a:solidFill>
              </a:rPr>
              <a:t> </a:t>
            </a:r>
            <a:r>
              <a:rPr lang="en-US" dirty="0" err="1">
                <a:solidFill>
                  <a:schemeClr val="tx1"/>
                </a:solidFill>
              </a:rPr>
              <a:t>dengan</a:t>
            </a:r>
            <a:r>
              <a:rPr lang="en-US" dirty="0">
                <a:solidFill>
                  <a:schemeClr val="tx1"/>
                </a:solidFill>
              </a:rPr>
              <a:t> </a:t>
            </a:r>
            <a:r>
              <a:rPr lang="en-US" dirty="0" err="1">
                <a:solidFill>
                  <a:schemeClr val="tx1"/>
                </a:solidFill>
              </a:rPr>
              <a:t>baik</a:t>
            </a:r>
            <a:r>
              <a:rPr lang="en-US" dirty="0">
                <a:solidFill>
                  <a:schemeClr val="tx1"/>
                </a:solidFill>
              </a:rPr>
              <a:t>. </a:t>
            </a:r>
          </a:p>
          <a:p>
            <a:pPr algn="just">
              <a:buFont typeface="Wingdings" pitchFamily="2" charset="2"/>
              <a:buChar char="Ø"/>
            </a:pPr>
            <a:r>
              <a:rPr lang="en-US" dirty="0" err="1">
                <a:solidFill>
                  <a:schemeClr val="tx1"/>
                </a:solidFill>
              </a:rPr>
              <a:t>Pemeliharaan</a:t>
            </a:r>
            <a:r>
              <a:rPr lang="en-US" dirty="0">
                <a:solidFill>
                  <a:schemeClr val="tx1"/>
                </a:solidFill>
              </a:rPr>
              <a:t> “</a:t>
            </a:r>
            <a:r>
              <a:rPr lang="en-US" dirty="0" err="1">
                <a:solidFill>
                  <a:schemeClr val="tx1"/>
                </a:solidFill>
              </a:rPr>
              <a:t>rumah</a:t>
            </a:r>
            <a:r>
              <a:rPr lang="en-US" dirty="0">
                <a:solidFill>
                  <a:schemeClr val="tx1"/>
                </a:solidFill>
              </a:rPr>
              <a:t>” </a:t>
            </a:r>
            <a:r>
              <a:rPr lang="en-US" dirty="0" err="1">
                <a:solidFill>
                  <a:schemeClr val="tx1"/>
                </a:solidFill>
              </a:rPr>
              <a:t>ini</a:t>
            </a:r>
            <a:r>
              <a:rPr lang="en-US" dirty="0">
                <a:solidFill>
                  <a:schemeClr val="tx1"/>
                </a:solidFill>
              </a:rPr>
              <a:t>(</a:t>
            </a:r>
            <a:r>
              <a:rPr lang="en-US" dirty="0" err="1">
                <a:solidFill>
                  <a:schemeClr val="tx1"/>
                </a:solidFill>
              </a:rPr>
              <a:t>sistem</a:t>
            </a:r>
            <a:r>
              <a:rPr lang="en-US" dirty="0">
                <a:solidFill>
                  <a:schemeClr val="tx1"/>
                </a:solidFill>
              </a:rPr>
              <a:t> </a:t>
            </a:r>
            <a:r>
              <a:rPr lang="en-US" dirty="0" err="1">
                <a:solidFill>
                  <a:schemeClr val="tx1"/>
                </a:solidFill>
              </a:rPr>
              <a:t>operasi</a:t>
            </a:r>
            <a:r>
              <a:rPr lang="en-US" dirty="0">
                <a:solidFill>
                  <a:schemeClr val="tx1"/>
                </a:solidFill>
              </a:rPr>
              <a:t>, network, database engine, </a:t>
            </a:r>
            <a:r>
              <a:rPr lang="en-US" dirty="0" err="1">
                <a:solidFill>
                  <a:schemeClr val="tx1"/>
                </a:solidFill>
              </a:rPr>
              <a:t>frameworkaplikasi</a:t>
            </a:r>
            <a:r>
              <a:rPr lang="en-US" dirty="0">
                <a:solidFill>
                  <a:schemeClr val="tx1"/>
                </a:solidFill>
              </a:rPr>
              <a:t>, </a:t>
            </a:r>
            <a:r>
              <a:rPr lang="en-US" dirty="0" err="1">
                <a:solidFill>
                  <a:schemeClr val="tx1"/>
                </a:solidFill>
              </a:rPr>
              <a:t>dll</a:t>
            </a:r>
            <a:r>
              <a:rPr lang="en-US" dirty="0">
                <a:solidFill>
                  <a:schemeClr val="tx1"/>
                </a:solidFill>
              </a:rPr>
              <a:t>) </a:t>
            </a:r>
            <a:r>
              <a:rPr lang="en-US" dirty="0" err="1">
                <a:solidFill>
                  <a:schemeClr val="tx1"/>
                </a:solidFill>
              </a:rPr>
              <a:t>menjadi</a:t>
            </a:r>
            <a:r>
              <a:rPr lang="en-US" dirty="0">
                <a:solidFill>
                  <a:schemeClr val="tx1"/>
                </a:solidFill>
              </a:rPr>
              <a:t> </a:t>
            </a:r>
            <a:r>
              <a:rPr lang="en-US" dirty="0" err="1">
                <a:solidFill>
                  <a:schemeClr val="tx1"/>
                </a:solidFill>
              </a:rPr>
              <a:t>tanggung</a:t>
            </a:r>
            <a:r>
              <a:rPr lang="en-US" dirty="0">
                <a:solidFill>
                  <a:schemeClr val="tx1"/>
                </a:solidFill>
              </a:rPr>
              <a:t> </a:t>
            </a:r>
            <a:r>
              <a:rPr lang="en-US" dirty="0" err="1">
                <a:solidFill>
                  <a:schemeClr val="tx1"/>
                </a:solidFill>
              </a:rPr>
              <a:t>jawab</a:t>
            </a:r>
            <a:r>
              <a:rPr lang="en-US" dirty="0">
                <a:solidFill>
                  <a:schemeClr val="tx1"/>
                </a:solidFill>
              </a:rPr>
              <a:t> </a:t>
            </a:r>
            <a:r>
              <a:rPr lang="en-US" dirty="0" err="1">
                <a:solidFill>
                  <a:schemeClr val="tx1"/>
                </a:solidFill>
              </a:rPr>
              <a:t>dari</a:t>
            </a:r>
            <a:r>
              <a:rPr lang="en-US" dirty="0">
                <a:solidFill>
                  <a:schemeClr val="tx1"/>
                </a:solidFill>
              </a:rPr>
              <a:t> </a:t>
            </a:r>
            <a:r>
              <a:rPr lang="en-US" dirty="0" err="1">
                <a:solidFill>
                  <a:schemeClr val="tx1"/>
                </a:solidFill>
              </a:rPr>
              <a:t>penyedia</a:t>
            </a:r>
            <a:r>
              <a:rPr lang="en-US" dirty="0">
                <a:solidFill>
                  <a:schemeClr val="tx1"/>
                </a:solidFill>
              </a:rPr>
              <a:t> </a:t>
            </a:r>
            <a:r>
              <a:rPr lang="en-US" dirty="0" err="1">
                <a:solidFill>
                  <a:schemeClr val="tx1"/>
                </a:solidFill>
              </a:rPr>
              <a:t>layanan</a:t>
            </a:r>
            <a:r>
              <a:rPr lang="en-US" dirty="0">
                <a:solidFill>
                  <a:schemeClr val="tx1"/>
                </a:solidFill>
              </a:rPr>
              <a:t>.</a:t>
            </a:r>
          </a:p>
          <a:p>
            <a:pPr algn="just">
              <a:buFont typeface="Wingdings" pitchFamily="2" charset="2"/>
              <a:buChar char="Ø"/>
            </a:pPr>
            <a:r>
              <a:rPr lang="en-US" dirty="0" err="1">
                <a:solidFill>
                  <a:schemeClr val="tx1"/>
                </a:solidFill>
              </a:rPr>
              <a:t>Contoh</a:t>
            </a:r>
            <a:r>
              <a:rPr lang="en-US" dirty="0">
                <a:solidFill>
                  <a:schemeClr val="tx1"/>
                </a:solidFill>
              </a:rPr>
              <a:t> </a:t>
            </a:r>
            <a:r>
              <a:rPr lang="en-US" dirty="0" err="1">
                <a:solidFill>
                  <a:schemeClr val="tx1"/>
                </a:solidFill>
              </a:rPr>
              <a:t>penyedia</a:t>
            </a:r>
            <a:r>
              <a:rPr lang="en-US" dirty="0">
                <a:solidFill>
                  <a:schemeClr val="tx1"/>
                </a:solidFill>
              </a:rPr>
              <a:t> </a:t>
            </a:r>
            <a:r>
              <a:rPr lang="en-US" dirty="0" err="1">
                <a:solidFill>
                  <a:schemeClr val="tx1"/>
                </a:solidFill>
              </a:rPr>
              <a:t>layanan</a:t>
            </a:r>
            <a:r>
              <a:rPr lang="en-US" dirty="0">
                <a:solidFill>
                  <a:schemeClr val="tx1"/>
                </a:solidFill>
              </a:rPr>
              <a:t> </a:t>
            </a:r>
            <a:r>
              <a:rPr lang="en-US" dirty="0" err="1">
                <a:solidFill>
                  <a:schemeClr val="tx1"/>
                </a:solidFill>
              </a:rPr>
              <a:t>PaaS:Amazon</a:t>
            </a:r>
            <a:r>
              <a:rPr lang="en-US" dirty="0">
                <a:solidFill>
                  <a:schemeClr val="tx1"/>
                </a:solidFill>
              </a:rPr>
              <a:t> Web Service, Windows Azure, </a:t>
            </a:r>
            <a:r>
              <a:rPr lang="en-US" dirty="0" err="1">
                <a:solidFill>
                  <a:schemeClr val="tx1"/>
                </a:solidFill>
              </a:rPr>
              <a:t>dan</a:t>
            </a:r>
            <a:r>
              <a:rPr lang="en-US" dirty="0">
                <a:solidFill>
                  <a:schemeClr val="tx1"/>
                </a:solidFill>
              </a:rPr>
              <a:t> </a:t>
            </a:r>
            <a:r>
              <a:rPr lang="en-US" dirty="0" err="1">
                <a:solidFill>
                  <a:schemeClr val="tx1"/>
                </a:solidFill>
              </a:rPr>
              <a:t>GoogleApp</a:t>
            </a:r>
            <a:r>
              <a:rPr lang="en-US" dirty="0">
                <a:solidFill>
                  <a:schemeClr val="tx1"/>
                </a:solidFill>
              </a:rPr>
              <a:t> </a:t>
            </a:r>
            <a:r>
              <a:rPr lang="en-US" dirty="0" smtClean="0">
                <a:solidFill>
                  <a:schemeClr val="tx1"/>
                </a:solidFill>
              </a:rPr>
              <a:t>E</a:t>
            </a:r>
            <a:r>
              <a:rPr lang="en-US" dirty="0" smtClean="0">
                <a:solidFill>
                  <a:schemeClr val="tx1"/>
                </a:solidFill>
              </a:rPr>
              <a:t>ngine</a:t>
            </a:r>
            <a:endParaRPr lang="en-US" dirty="0">
              <a:solidFill>
                <a:schemeClr val="tx1"/>
              </a:solidFill>
            </a:endParaRPr>
          </a:p>
          <a:p>
            <a:pPr algn="just">
              <a:buFont typeface="Wingdings" pitchFamily="2" charset="2"/>
              <a:buChar char="Ø"/>
            </a:pPr>
            <a:endParaRPr lang="en-US" dirty="0">
              <a:solidFill>
                <a:schemeClr val="tx1"/>
              </a:solidFill>
            </a:endParaRPr>
          </a:p>
        </p:txBody>
      </p:sp>
    </p:spTree>
    <p:extLst>
      <p:ext uri="{BB962C8B-B14F-4D97-AF65-F5344CB8AC3E}">
        <p14:creationId xmlns:p14="http://schemas.microsoft.com/office/powerpoint/2010/main" val="6698603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2"/>
          </p:nvPr>
        </p:nvSpPr>
        <p:spPr/>
        <p:txBody>
          <a:bodyPr/>
          <a:lstStyle/>
          <a:p>
            <a:pPr algn="just">
              <a:buFont typeface="Wingdings" pitchFamily="2" charset="2"/>
              <a:buChar char="Ø"/>
            </a:pPr>
            <a:r>
              <a:rPr lang="en-US" dirty="0" err="1" smtClean="0">
                <a:solidFill>
                  <a:schemeClr val="tx1"/>
                </a:solidFill>
              </a:rPr>
              <a:t>Keuntungan</a:t>
            </a:r>
            <a:r>
              <a:rPr lang="en-US" dirty="0" smtClean="0">
                <a:solidFill>
                  <a:schemeClr val="tx1"/>
                </a:solidFill>
              </a:rPr>
              <a:t> </a:t>
            </a:r>
            <a:r>
              <a:rPr lang="en-US" dirty="0" err="1">
                <a:solidFill>
                  <a:schemeClr val="tx1"/>
                </a:solidFill>
              </a:rPr>
              <a:t>dari</a:t>
            </a:r>
            <a:r>
              <a:rPr lang="en-US" dirty="0">
                <a:solidFill>
                  <a:schemeClr val="tx1"/>
                </a:solidFill>
              </a:rPr>
              <a:t> </a:t>
            </a:r>
            <a:r>
              <a:rPr lang="en-US" dirty="0" err="1">
                <a:solidFill>
                  <a:schemeClr val="tx1"/>
                </a:solidFill>
              </a:rPr>
              <a:t>PaaS</a:t>
            </a:r>
            <a:r>
              <a:rPr lang="en-US" dirty="0">
                <a:solidFill>
                  <a:schemeClr val="tx1"/>
                </a:solidFill>
              </a:rPr>
              <a:t> </a:t>
            </a:r>
            <a:r>
              <a:rPr lang="en-US" dirty="0" err="1">
                <a:solidFill>
                  <a:schemeClr val="tx1"/>
                </a:solidFill>
              </a:rPr>
              <a:t>bagi</a:t>
            </a:r>
            <a:r>
              <a:rPr lang="en-US" dirty="0">
                <a:solidFill>
                  <a:schemeClr val="tx1"/>
                </a:solidFill>
              </a:rPr>
              <a:t> </a:t>
            </a:r>
            <a:r>
              <a:rPr lang="en-US" dirty="0" err="1">
                <a:solidFill>
                  <a:schemeClr val="tx1"/>
                </a:solidFill>
              </a:rPr>
              <a:t>pengembang</a:t>
            </a:r>
            <a:r>
              <a:rPr lang="en-US" dirty="0">
                <a:solidFill>
                  <a:schemeClr val="tx1"/>
                </a:solidFill>
              </a:rPr>
              <a:t> </a:t>
            </a:r>
            <a:r>
              <a:rPr lang="en-US" dirty="0" err="1">
                <a:solidFill>
                  <a:schemeClr val="tx1"/>
                </a:solidFill>
              </a:rPr>
              <a:t>dapat</a:t>
            </a:r>
            <a:r>
              <a:rPr lang="en-US" dirty="0">
                <a:solidFill>
                  <a:schemeClr val="tx1"/>
                </a:solidFill>
              </a:rPr>
              <a:t> </a:t>
            </a:r>
            <a:r>
              <a:rPr lang="en-US" dirty="0" err="1">
                <a:solidFill>
                  <a:schemeClr val="tx1"/>
                </a:solidFill>
              </a:rPr>
              <a:t>fokus</a:t>
            </a:r>
            <a:r>
              <a:rPr lang="en-US" dirty="0">
                <a:solidFill>
                  <a:schemeClr val="tx1"/>
                </a:solidFill>
              </a:rPr>
              <a:t> </a:t>
            </a:r>
            <a:r>
              <a:rPr lang="en-US" dirty="0" err="1">
                <a:solidFill>
                  <a:schemeClr val="tx1"/>
                </a:solidFill>
              </a:rPr>
              <a:t>pada</a:t>
            </a:r>
            <a:r>
              <a:rPr lang="en-US" dirty="0">
                <a:solidFill>
                  <a:schemeClr val="tx1"/>
                </a:solidFill>
              </a:rPr>
              <a:t> </a:t>
            </a:r>
            <a:r>
              <a:rPr lang="en-US" dirty="0" err="1">
                <a:solidFill>
                  <a:schemeClr val="tx1"/>
                </a:solidFill>
              </a:rPr>
              <a:t>aplikasi</a:t>
            </a:r>
            <a:r>
              <a:rPr lang="en-US" dirty="0">
                <a:solidFill>
                  <a:schemeClr val="tx1"/>
                </a:solidFill>
              </a:rPr>
              <a:t> yang </a:t>
            </a:r>
            <a:r>
              <a:rPr lang="en-US" dirty="0" err="1">
                <a:solidFill>
                  <a:schemeClr val="tx1"/>
                </a:solidFill>
              </a:rPr>
              <a:t>sedang</a:t>
            </a:r>
            <a:r>
              <a:rPr lang="en-US" dirty="0">
                <a:solidFill>
                  <a:schemeClr val="tx1"/>
                </a:solidFill>
              </a:rPr>
              <a:t> </a:t>
            </a:r>
            <a:r>
              <a:rPr lang="en-US" dirty="0" err="1">
                <a:solidFill>
                  <a:schemeClr val="tx1"/>
                </a:solidFill>
              </a:rPr>
              <a:t>dikembangkan</a:t>
            </a:r>
            <a:r>
              <a:rPr lang="en-US" dirty="0">
                <a:solidFill>
                  <a:schemeClr val="tx1"/>
                </a:solidFill>
              </a:rPr>
              <a:t> </a:t>
            </a:r>
            <a:r>
              <a:rPr lang="en-US" dirty="0" err="1">
                <a:solidFill>
                  <a:schemeClr val="tx1"/>
                </a:solidFill>
              </a:rPr>
              <a:t>tanpa</a:t>
            </a:r>
            <a:r>
              <a:rPr lang="en-US" dirty="0">
                <a:solidFill>
                  <a:schemeClr val="tx1"/>
                </a:solidFill>
              </a:rPr>
              <a:t> </a:t>
            </a:r>
            <a:r>
              <a:rPr lang="en-US" dirty="0" err="1">
                <a:solidFill>
                  <a:schemeClr val="tx1"/>
                </a:solidFill>
              </a:rPr>
              <a:t>harus</a:t>
            </a:r>
            <a:r>
              <a:rPr lang="en-US" dirty="0">
                <a:solidFill>
                  <a:schemeClr val="tx1"/>
                </a:solidFill>
              </a:rPr>
              <a:t> </a:t>
            </a:r>
            <a:r>
              <a:rPr lang="en-US" dirty="0" err="1">
                <a:solidFill>
                  <a:schemeClr val="tx1"/>
                </a:solidFill>
              </a:rPr>
              <a:t>memikirkan</a:t>
            </a:r>
            <a:r>
              <a:rPr lang="en-US" dirty="0">
                <a:solidFill>
                  <a:schemeClr val="tx1"/>
                </a:solidFill>
              </a:rPr>
              <a:t> “</a:t>
            </a:r>
            <a:r>
              <a:rPr lang="en-US" dirty="0" err="1">
                <a:solidFill>
                  <a:schemeClr val="tx1"/>
                </a:solidFill>
              </a:rPr>
              <a:t>rumah</a:t>
            </a:r>
            <a:r>
              <a:rPr lang="en-US" dirty="0">
                <a:solidFill>
                  <a:schemeClr val="tx1"/>
                </a:solidFill>
              </a:rPr>
              <a:t>” </a:t>
            </a:r>
            <a:r>
              <a:rPr lang="en-US" dirty="0" err="1">
                <a:solidFill>
                  <a:schemeClr val="tx1"/>
                </a:solidFill>
              </a:rPr>
              <a:t>untuk</a:t>
            </a:r>
            <a:r>
              <a:rPr lang="en-US" dirty="0">
                <a:solidFill>
                  <a:schemeClr val="tx1"/>
                </a:solidFill>
              </a:rPr>
              <a:t> </a:t>
            </a:r>
            <a:r>
              <a:rPr lang="en-US" dirty="0" err="1">
                <a:solidFill>
                  <a:schemeClr val="tx1"/>
                </a:solidFill>
              </a:rPr>
              <a:t>aplikasi</a:t>
            </a:r>
            <a:r>
              <a:rPr lang="en-US" dirty="0">
                <a:solidFill>
                  <a:schemeClr val="tx1"/>
                </a:solidFill>
              </a:rPr>
              <a:t>.</a:t>
            </a:r>
          </a:p>
          <a:p>
            <a:endParaRPr lang="en-US" dirty="0"/>
          </a:p>
        </p:txBody>
      </p:sp>
    </p:spTree>
    <p:extLst>
      <p:ext uri="{BB962C8B-B14F-4D97-AF65-F5344CB8AC3E}">
        <p14:creationId xmlns:p14="http://schemas.microsoft.com/office/powerpoint/2010/main" val="41228571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02806" y="2179887"/>
            <a:ext cx="6145657" cy="648072"/>
          </a:xfrm>
        </p:spPr>
        <p:txBody>
          <a:bodyPr/>
          <a:lstStyle/>
          <a:p>
            <a:pPr algn="l"/>
            <a:r>
              <a:rPr lang="en-US" sz="3200" dirty="0" err="1">
                <a:latin typeface="Arial" panose="020B0604020202020204" pitchFamily="34" charset="0"/>
                <a:cs typeface="Arial" panose="020B0604020202020204" pitchFamily="34" charset="0"/>
              </a:rPr>
              <a:t>Syefira</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Salsabila</a:t>
            </a:r>
            <a:r>
              <a:rPr lang="en-US" sz="3200" dirty="0">
                <a:latin typeface="Arial" panose="020B0604020202020204" pitchFamily="34" charset="0"/>
                <a:cs typeface="Arial" panose="020B0604020202020204" pitchFamily="34" charset="0"/>
              </a:rPr>
              <a:t/>
            </a:r>
            <a:br>
              <a:rPr lang="en-US" sz="3200" dirty="0">
                <a:latin typeface="Arial" panose="020B0604020202020204" pitchFamily="34" charset="0"/>
                <a:cs typeface="Arial" panose="020B0604020202020204" pitchFamily="34" charset="0"/>
              </a:rPr>
            </a:br>
            <a:endParaRPr lang="en-US" sz="32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3048000" y="3429000"/>
            <a:ext cx="5688632" cy="432048"/>
          </a:xfrm>
        </p:spPr>
        <p:txBody>
          <a:bodyPr/>
          <a:lstStyle/>
          <a:p>
            <a:r>
              <a:rPr lang="en-US" sz="2400" dirty="0" err="1" smtClean="0">
                <a:latin typeface="Arial" panose="020B0604020202020204" pitchFamily="34" charset="0"/>
                <a:cs typeface="Arial" panose="020B0604020202020204" pitchFamily="34" charset="0"/>
              </a:rPr>
              <a:t>Sesi</a:t>
            </a:r>
            <a:r>
              <a:rPr lang="en-US" sz="2400" dirty="0" smtClean="0">
                <a:latin typeface="Arial" panose="020B0604020202020204" pitchFamily="34" charset="0"/>
                <a:cs typeface="Arial" panose="020B0604020202020204" pitchFamily="34" charset="0"/>
              </a:rPr>
              <a:t> 4</a:t>
            </a:r>
            <a:endParaRPr lang="en-US" sz="2400" dirty="0">
              <a:latin typeface="Arial" panose="020B0604020202020204" pitchFamily="34" charset="0"/>
              <a:cs typeface="Arial" panose="020B0604020202020204" pitchFamily="34" charset="0"/>
            </a:endParaRPr>
          </a:p>
        </p:txBody>
      </p:sp>
      <p:sp>
        <p:nvSpPr>
          <p:cNvPr id="4" name="Text Placeholder 3"/>
          <p:cNvSpPr>
            <a:spLocks noGrp="1"/>
          </p:cNvSpPr>
          <p:nvPr>
            <p:ph type="body" sz="quarter" idx="10"/>
          </p:nvPr>
        </p:nvSpPr>
        <p:spPr>
          <a:xfrm>
            <a:off x="2362200" y="1268760"/>
            <a:ext cx="6781800" cy="788640"/>
          </a:xfrm>
        </p:spPr>
        <p:txBody>
          <a:bodyPr/>
          <a:lstStyle/>
          <a:p>
            <a:pPr algn="l"/>
            <a:r>
              <a:rPr lang="en-US" sz="2800" dirty="0" smtClean="0">
                <a:latin typeface="Arial" panose="020B0604020202020204" pitchFamily="34" charset="0"/>
                <a:cs typeface="Arial" panose="020B0604020202020204" pitchFamily="34" charset="0"/>
              </a:rPr>
              <a:t>Cloud Computing </a:t>
            </a:r>
            <a:r>
              <a:rPr lang="en-US" sz="2800" dirty="0" err="1" smtClean="0">
                <a:latin typeface="Arial" panose="020B0604020202020204" pitchFamily="34" charset="0"/>
                <a:cs typeface="Arial" panose="020B0604020202020204" pitchFamily="34" charset="0"/>
              </a:rPr>
              <a:t>dan</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Proteksi</a:t>
            </a: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5" name="Text Placeholder 4"/>
          <p:cNvSpPr>
            <a:spLocks noGrp="1"/>
          </p:cNvSpPr>
          <p:nvPr>
            <p:ph type="body" sz="quarter" idx="11"/>
          </p:nvPr>
        </p:nvSpPr>
        <p:spPr>
          <a:xfrm>
            <a:off x="3048000" y="3886200"/>
            <a:ext cx="5616624" cy="1367507"/>
          </a:xfrm>
        </p:spPr>
        <p:txBody>
          <a:bodyPr/>
          <a:lstStyle/>
          <a:p>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0962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9718" y="495871"/>
            <a:ext cx="8564245" cy="635635"/>
          </a:xfrm>
          <a:prstGeom prst="rect">
            <a:avLst/>
          </a:prstGeom>
        </p:spPr>
        <p:txBody>
          <a:bodyPr vert="horz" wrap="square" lIns="0" tIns="12700" rIns="0" bIns="0" rtlCol="0">
            <a:spAutoFit/>
          </a:bodyPr>
          <a:lstStyle/>
          <a:p>
            <a:pPr marL="12700">
              <a:lnSpc>
                <a:spcPct val="100000"/>
              </a:lnSpc>
              <a:spcBef>
                <a:spcPts val="100"/>
              </a:spcBef>
            </a:pPr>
            <a:r>
              <a:rPr sz="4000" spc="-220" dirty="0"/>
              <a:t>Diagram </a:t>
            </a:r>
            <a:r>
              <a:rPr sz="4000" spc="-160" dirty="0"/>
              <a:t>konseptual </a:t>
            </a:r>
            <a:r>
              <a:rPr sz="4000" spc="-90" dirty="0"/>
              <a:t>dari </a:t>
            </a:r>
            <a:r>
              <a:rPr sz="4000" spc="-190" dirty="0"/>
              <a:t>Komputasi</a:t>
            </a:r>
            <a:r>
              <a:rPr sz="4000" spc="-455" dirty="0"/>
              <a:t> </a:t>
            </a:r>
            <a:r>
              <a:rPr sz="4000" spc="-215" dirty="0"/>
              <a:t>awan</a:t>
            </a:r>
            <a:endParaRPr sz="4000"/>
          </a:p>
        </p:txBody>
      </p:sp>
      <p:sp>
        <p:nvSpPr>
          <p:cNvPr id="3" name="object 3"/>
          <p:cNvSpPr/>
          <p:nvPr/>
        </p:nvSpPr>
        <p:spPr>
          <a:xfrm>
            <a:off x="1328547" y="963885"/>
            <a:ext cx="6305550" cy="5705468"/>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2755785" y="6483771"/>
            <a:ext cx="6238240" cy="299720"/>
          </a:xfrm>
          <a:prstGeom prst="rect">
            <a:avLst/>
          </a:prstGeom>
        </p:spPr>
        <p:txBody>
          <a:bodyPr vert="horz" wrap="square" lIns="0" tIns="12700" rIns="0" bIns="0" rtlCol="0">
            <a:spAutoFit/>
          </a:bodyPr>
          <a:lstStyle/>
          <a:p>
            <a:pPr marL="12700">
              <a:lnSpc>
                <a:spcPct val="100000"/>
              </a:lnSpc>
              <a:spcBef>
                <a:spcPts val="100"/>
              </a:spcBef>
            </a:pPr>
            <a:r>
              <a:rPr sz="1800" spc="-45" dirty="0">
                <a:latin typeface="Arial"/>
                <a:cs typeface="Arial"/>
              </a:rPr>
              <a:t>https://oprakoprek.riftom.com/cloud-computing-komputasi-awan/</a:t>
            </a:r>
            <a:endParaRPr sz="1800">
              <a:latin typeface="Arial"/>
              <a:cs typeface="Arial"/>
            </a:endParaRPr>
          </a:p>
        </p:txBody>
      </p:sp>
    </p:spTree>
    <p:extLst>
      <p:ext uri="{BB962C8B-B14F-4D97-AF65-F5344CB8AC3E}">
        <p14:creationId xmlns:p14="http://schemas.microsoft.com/office/powerpoint/2010/main" val="22528556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Deployment model</a:t>
            </a:r>
            <a:br>
              <a:rPr lang="en-US" b="1" dirty="0"/>
            </a:br>
            <a:endParaRPr lang="en-US" dirty="0"/>
          </a:p>
        </p:txBody>
      </p:sp>
      <p:sp>
        <p:nvSpPr>
          <p:cNvPr id="3" name="Content Placeholder 2"/>
          <p:cNvSpPr>
            <a:spLocks noGrp="1"/>
          </p:cNvSpPr>
          <p:nvPr>
            <p:ph sz="half" idx="2"/>
          </p:nvPr>
        </p:nvSpPr>
        <p:spPr/>
        <p:txBody>
          <a:bodyPr/>
          <a:lstStyle/>
          <a:p>
            <a:pPr marL="457200" indent="-457200" algn="just">
              <a:buFont typeface="Calibri" panose="020F0502020204030204" pitchFamily="34" charset="0"/>
              <a:buAutoNum type="arabicPeriod"/>
            </a:pPr>
            <a:r>
              <a:rPr lang="en-US" dirty="0">
                <a:solidFill>
                  <a:schemeClr val="tx1"/>
                </a:solidFill>
              </a:rPr>
              <a:t>Public cloud</a:t>
            </a:r>
          </a:p>
          <a:p>
            <a:pPr marL="457200" indent="-457200" algn="just">
              <a:buFont typeface="Calibri" panose="020F0502020204030204" pitchFamily="34" charset="0"/>
              <a:buAutoNum type="arabicPeriod"/>
            </a:pPr>
            <a:r>
              <a:rPr lang="en-US" dirty="0">
                <a:solidFill>
                  <a:schemeClr val="tx1"/>
                </a:solidFill>
              </a:rPr>
              <a:t>Private cloud</a:t>
            </a:r>
          </a:p>
          <a:p>
            <a:pPr marL="457200" indent="-457200" algn="just">
              <a:buFont typeface="Calibri" panose="020F0502020204030204" pitchFamily="34" charset="0"/>
              <a:buAutoNum type="arabicPeriod"/>
            </a:pPr>
            <a:r>
              <a:rPr lang="en-US" dirty="0">
                <a:solidFill>
                  <a:schemeClr val="tx1"/>
                </a:solidFill>
              </a:rPr>
              <a:t>Hybrid cloud</a:t>
            </a:r>
          </a:p>
          <a:p>
            <a:pPr marL="457200" indent="-457200" algn="just">
              <a:buFont typeface="Calibri" panose="020F0502020204030204" pitchFamily="34" charset="0"/>
              <a:buAutoNum type="arabicPeriod"/>
            </a:pPr>
            <a:r>
              <a:rPr lang="en-US" dirty="0">
                <a:solidFill>
                  <a:schemeClr val="tx1"/>
                </a:solidFill>
              </a:rPr>
              <a:t>Community cloud</a:t>
            </a:r>
          </a:p>
          <a:p>
            <a:pPr marL="457200" indent="-457200" algn="just">
              <a:buFont typeface="Calibri" panose="020F0502020204030204" pitchFamily="34" charset="0"/>
              <a:buAutoNum type="arabicPeriod"/>
            </a:pPr>
            <a:endParaRPr lang="en-US" dirty="0">
              <a:solidFill>
                <a:schemeClr val="tx1"/>
              </a:solidFill>
            </a:endParaRPr>
          </a:p>
          <a:p>
            <a:endParaRPr lang="en-US" dirty="0"/>
          </a:p>
        </p:txBody>
      </p:sp>
    </p:spTree>
    <p:extLst>
      <p:ext uri="{BB962C8B-B14F-4D97-AF65-F5344CB8AC3E}">
        <p14:creationId xmlns:p14="http://schemas.microsoft.com/office/powerpoint/2010/main" val="42585589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905000"/>
            <a:ext cx="6789738" cy="36623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42860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pc="-295" dirty="0" err="1"/>
              <a:t>Apa</a:t>
            </a:r>
            <a:r>
              <a:rPr lang="en-US" b="1" spc="-295" dirty="0"/>
              <a:t> </a:t>
            </a:r>
            <a:r>
              <a:rPr lang="en-US" b="1" spc="45" dirty="0" err="1"/>
              <a:t>itu</a:t>
            </a:r>
            <a:r>
              <a:rPr lang="en-US" b="1" spc="45" dirty="0"/>
              <a:t> </a:t>
            </a:r>
            <a:r>
              <a:rPr lang="en-US" b="1" spc="-145" dirty="0"/>
              <a:t>cloud</a:t>
            </a:r>
            <a:r>
              <a:rPr lang="en-US" b="1" spc="-450" dirty="0"/>
              <a:t> </a:t>
            </a:r>
            <a:r>
              <a:rPr lang="en-US" b="1" spc="-160" dirty="0"/>
              <a:t>computing?</a:t>
            </a:r>
            <a:br>
              <a:rPr lang="en-US" b="1" spc="-160" dirty="0"/>
            </a:br>
            <a:endParaRPr lang="en-US" dirty="0"/>
          </a:p>
        </p:txBody>
      </p:sp>
      <p:sp>
        <p:nvSpPr>
          <p:cNvPr id="3" name="Content Placeholder 2"/>
          <p:cNvSpPr>
            <a:spLocks noGrp="1"/>
          </p:cNvSpPr>
          <p:nvPr>
            <p:ph sz="half" idx="2"/>
          </p:nvPr>
        </p:nvSpPr>
        <p:spPr/>
        <p:txBody>
          <a:bodyPr/>
          <a:lstStyle/>
          <a:p>
            <a:endParaRPr lang="en-US"/>
          </a:p>
        </p:txBody>
      </p:sp>
      <p:sp>
        <p:nvSpPr>
          <p:cNvPr id="4" name="object 3"/>
          <p:cNvSpPr/>
          <p:nvPr/>
        </p:nvSpPr>
        <p:spPr>
          <a:xfrm>
            <a:off x="1066800" y="1439917"/>
            <a:ext cx="7239000" cy="48768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3551052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2"/>
          </p:nvPr>
        </p:nvSpPr>
        <p:spPr/>
        <p:txBody>
          <a:bodyPr/>
          <a:lstStyle/>
          <a:p>
            <a:pPr algn="just"/>
            <a:r>
              <a:rPr lang="en-US" dirty="0">
                <a:solidFill>
                  <a:schemeClr val="tx1"/>
                </a:solidFill>
              </a:rPr>
              <a:t>Model deployment </a:t>
            </a:r>
            <a:r>
              <a:rPr lang="en-US" dirty="0" err="1">
                <a:solidFill>
                  <a:schemeClr val="tx1"/>
                </a:solidFill>
              </a:rPr>
              <a:t>dari</a:t>
            </a:r>
            <a:r>
              <a:rPr lang="en-US" dirty="0">
                <a:solidFill>
                  <a:schemeClr val="tx1"/>
                </a:solidFill>
              </a:rPr>
              <a:t> cloud computing </a:t>
            </a:r>
            <a:r>
              <a:rPr lang="en-US" dirty="0" err="1">
                <a:solidFill>
                  <a:schemeClr val="tx1"/>
                </a:solidFill>
              </a:rPr>
              <a:t>dibagi</a:t>
            </a:r>
            <a:r>
              <a:rPr lang="en-US" dirty="0">
                <a:solidFill>
                  <a:schemeClr val="tx1"/>
                </a:solidFill>
              </a:rPr>
              <a:t> </a:t>
            </a:r>
            <a:r>
              <a:rPr lang="en-US" dirty="0" err="1">
                <a:solidFill>
                  <a:schemeClr val="tx1"/>
                </a:solidFill>
              </a:rPr>
              <a:t>menjadi</a:t>
            </a:r>
            <a:r>
              <a:rPr lang="en-US" dirty="0">
                <a:solidFill>
                  <a:schemeClr val="tx1"/>
                </a:solidFill>
              </a:rPr>
              <a:t> </a:t>
            </a:r>
            <a:r>
              <a:rPr lang="en-US" dirty="0" err="1">
                <a:solidFill>
                  <a:schemeClr val="tx1"/>
                </a:solidFill>
              </a:rPr>
              <a:t>empat</a:t>
            </a:r>
            <a:r>
              <a:rPr lang="en-US" dirty="0">
                <a:solidFill>
                  <a:schemeClr val="tx1"/>
                </a:solidFill>
              </a:rPr>
              <a:t> model. </a:t>
            </a:r>
            <a:r>
              <a:rPr lang="en-US" dirty="0" err="1">
                <a:solidFill>
                  <a:schemeClr val="tx1"/>
                </a:solidFill>
              </a:rPr>
              <a:t>Kempat</a:t>
            </a:r>
            <a:r>
              <a:rPr lang="en-US" dirty="0">
                <a:solidFill>
                  <a:schemeClr val="tx1"/>
                </a:solidFill>
              </a:rPr>
              <a:t> model deployment </a:t>
            </a:r>
            <a:r>
              <a:rPr lang="en-US" dirty="0" err="1">
                <a:solidFill>
                  <a:schemeClr val="tx1"/>
                </a:solidFill>
              </a:rPr>
              <a:t>tersebut</a:t>
            </a:r>
            <a:r>
              <a:rPr lang="en-US" dirty="0">
                <a:solidFill>
                  <a:schemeClr val="tx1"/>
                </a:solidFill>
              </a:rPr>
              <a:t> </a:t>
            </a:r>
            <a:r>
              <a:rPr lang="en-US" dirty="0" err="1">
                <a:solidFill>
                  <a:schemeClr val="tx1"/>
                </a:solidFill>
              </a:rPr>
              <a:t>mencakup</a:t>
            </a:r>
            <a:r>
              <a:rPr lang="en-US" dirty="0">
                <a:solidFill>
                  <a:schemeClr val="tx1"/>
                </a:solidFill>
              </a:rPr>
              <a:t> private </a:t>
            </a:r>
            <a:r>
              <a:rPr lang="en-US" dirty="0" err="1">
                <a:solidFill>
                  <a:schemeClr val="tx1"/>
                </a:solidFill>
              </a:rPr>
              <a:t>cloud,public</a:t>
            </a:r>
            <a:r>
              <a:rPr lang="en-US" dirty="0">
                <a:solidFill>
                  <a:schemeClr val="tx1"/>
                </a:solidFill>
              </a:rPr>
              <a:t> cloud, community cloud </a:t>
            </a:r>
            <a:r>
              <a:rPr lang="en-US" dirty="0" err="1">
                <a:solidFill>
                  <a:schemeClr val="tx1"/>
                </a:solidFill>
              </a:rPr>
              <a:t>dan</a:t>
            </a:r>
            <a:r>
              <a:rPr lang="en-US" dirty="0">
                <a:solidFill>
                  <a:schemeClr val="tx1"/>
                </a:solidFill>
              </a:rPr>
              <a:t> hybrid cloud(Mell&amp;Grance,2011)</a:t>
            </a:r>
          </a:p>
          <a:p>
            <a:pPr algn="just"/>
            <a:endParaRPr lang="en-US" dirty="0">
              <a:solidFill>
                <a:schemeClr val="tx1"/>
              </a:solidFill>
            </a:endParaRPr>
          </a:p>
        </p:txBody>
      </p:sp>
    </p:spTree>
    <p:extLst>
      <p:ext uri="{BB962C8B-B14F-4D97-AF65-F5344CB8AC3E}">
        <p14:creationId xmlns:p14="http://schemas.microsoft.com/office/powerpoint/2010/main" val="3798924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err="1"/>
              <a:t>Komputasi</a:t>
            </a:r>
            <a:r>
              <a:rPr lang="en-US" sz="2800" b="1" dirty="0"/>
              <a:t> </a:t>
            </a:r>
            <a:r>
              <a:rPr lang="en-US" sz="2800" b="1" dirty="0" err="1"/>
              <a:t>awan</a:t>
            </a:r>
            <a:r>
              <a:rPr lang="en-US" sz="2800" b="1" dirty="0"/>
              <a:t> </a:t>
            </a:r>
            <a:r>
              <a:rPr lang="en-US" sz="2800" b="1" dirty="0" err="1"/>
              <a:t>menawarkan</a:t>
            </a:r>
            <a:r>
              <a:rPr lang="en-US" sz="2800" b="1" dirty="0"/>
              <a:t> 4 model </a:t>
            </a:r>
            <a:r>
              <a:rPr lang="en-US" sz="2800" b="1" dirty="0" err="1"/>
              <a:t>penyebaran</a:t>
            </a:r>
            <a:r>
              <a:rPr lang="en-US" sz="2800" b="1" dirty="0"/>
              <a:t> (Deployment Models)</a:t>
            </a:r>
            <a:br>
              <a:rPr lang="en-US" sz="2800" b="1" dirty="0"/>
            </a:br>
            <a:endParaRPr lang="en-US" sz="2800" b="1" dirty="0"/>
          </a:p>
        </p:txBody>
      </p:sp>
      <p:sp>
        <p:nvSpPr>
          <p:cNvPr id="3" name="Content Placeholder 2"/>
          <p:cNvSpPr>
            <a:spLocks noGrp="1"/>
          </p:cNvSpPr>
          <p:nvPr>
            <p:ph sz="half" idx="2"/>
          </p:nvPr>
        </p:nvSpPr>
        <p:spPr/>
        <p:txBody>
          <a:bodyPr/>
          <a:lstStyle/>
          <a:p>
            <a:pPr marL="0" indent="0" algn="just">
              <a:buNone/>
            </a:pPr>
            <a:r>
              <a:rPr lang="en-US" dirty="0" smtClean="0">
                <a:solidFill>
                  <a:schemeClr val="tx1"/>
                </a:solidFill>
              </a:rPr>
              <a:t>1. Private </a:t>
            </a:r>
            <a:r>
              <a:rPr lang="en-US" dirty="0">
                <a:solidFill>
                  <a:schemeClr val="tx1"/>
                </a:solidFill>
              </a:rPr>
              <a:t>Cloud. </a:t>
            </a:r>
          </a:p>
          <a:p>
            <a:pPr marL="0" indent="0" algn="just">
              <a:buNone/>
            </a:pPr>
            <a:r>
              <a:rPr lang="en-US" dirty="0" err="1">
                <a:solidFill>
                  <a:schemeClr val="tx1"/>
                </a:solidFill>
              </a:rPr>
              <a:t>Infrastruktur</a:t>
            </a:r>
            <a:r>
              <a:rPr lang="en-US" dirty="0">
                <a:solidFill>
                  <a:schemeClr val="tx1"/>
                </a:solidFill>
              </a:rPr>
              <a:t> </a:t>
            </a:r>
            <a:r>
              <a:rPr lang="en-US" dirty="0" err="1">
                <a:solidFill>
                  <a:schemeClr val="tx1"/>
                </a:solidFill>
              </a:rPr>
              <a:t>awan</a:t>
            </a:r>
            <a:r>
              <a:rPr lang="en-US" dirty="0">
                <a:solidFill>
                  <a:schemeClr val="tx1"/>
                </a:solidFill>
              </a:rPr>
              <a:t> yang </a:t>
            </a:r>
            <a:r>
              <a:rPr lang="en-US" dirty="0" err="1">
                <a:solidFill>
                  <a:schemeClr val="tx1"/>
                </a:solidFill>
              </a:rPr>
              <a:t>semata-mata</a:t>
            </a:r>
            <a:r>
              <a:rPr lang="en-US" dirty="0">
                <a:solidFill>
                  <a:schemeClr val="tx1"/>
                </a:solidFill>
              </a:rPr>
              <a:t> </a:t>
            </a:r>
            <a:r>
              <a:rPr lang="en-US" dirty="0" err="1">
                <a:solidFill>
                  <a:schemeClr val="tx1"/>
                </a:solidFill>
              </a:rPr>
              <a:t>dioperasikan</a:t>
            </a:r>
            <a:r>
              <a:rPr lang="en-US" dirty="0">
                <a:solidFill>
                  <a:schemeClr val="tx1"/>
                </a:solidFill>
              </a:rPr>
              <a:t> </a:t>
            </a:r>
            <a:r>
              <a:rPr lang="en-US" dirty="0" err="1">
                <a:solidFill>
                  <a:schemeClr val="tx1"/>
                </a:solidFill>
              </a:rPr>
              <a:t>bagi</a:t>
            </a:r>
            <a:r>
              <a:rPr lang="en-US" dirty="0">
                <a:solidFill>
                  <a:schemeClr val="tx1"/>
                </a:solidFill>
              </a:rPr>
              <a:t> </a:t>
            </a:r>
            <a:r>
              <a:rPr lang="en-US" dirty="0" err="1">
                <a:solidFill>
                  <a:schemeClr val="tx1"/>
                </a:solidFill>
              </a:rPr>
              <a:t>suatu</a:t>
            </a:r>
            <a:r>
              <a:rPr lang="en-US" dirty="0">
                <a:solidFill>
                  <a:schemeClr val="tx1"/>
                </a:solidFill>
              </a:rPr>
              <a:t> </a:t>
            </a:r>
            <a:r>
              <a:rPr lang="en-US" dirty="0" err="1">
                <a:solidFill>
                  <a:schemeClr val="tx1"/>
                </a:solidFill>
              </a:rPr>
              <a:t>perusahaan</a:t>
            </a:r>
            <a:r>
              <a:rPr lang="en-US" dirty="0">
                <a:solidFill>
                  <a:schemeClr val="tx1"/>
                </a:solidFill>
              </a:rPr>
              <a:t>. Dan </a:t>
            </a:r>
            <a:r>
              <a:rPr lang="en-US" dirty="0" err="1">
                <a:solidFill>
                  <a:schemeClr val="tx1"/>
                </a:solidFill>
              </a:rPr>
              <a:t>ini</a:t>
            </a:r>
            <a:r>
              <a:rPr lang="en-US" dirty="0">
                <a:solidFill>
                  <a:schemeClr val="tx1"/>
                </a:solidFill>
              </a:rPr>
              <a:t> </a:t>
            </a:r>
            <a:r>
              <a:rPr lang="en-US" dirty="0" err="1">
                <a:solidFill>
                  <a:schemeClr val="tx1"/>
                </a:solidFill>
              </a:rPr>
              <a:t>biasanya</a:t>
            </a:r>
            <a:r>
              <a:rPr lang="en-US" dirty="0">
                <a:solidFill>
                  <a:schemeClr val="tx1"/>
                </a:solidFill>
              </a:rPr>
              <a:t> </a:t>
            </a:r>
            <a:r>
              <a:rPr lang="en-US" dirty="0" err="1">
                <a:solidFill>
                  <a:schemeClr val="tx1"/>
                </a:solidFill>
              </a:rPr>
              <a:t>dikelola</a:t>
            </a:r>
            <a:r>
              <a:rPr lang="en-US" dirty="0">
                <a:solidFill>
                  <a:schemeClr val="tx1"/>
                </a:solidFill>
              </a:rPr>
              <a:t> </a:t>
            </a:r>
            <a:r>
              <a:rPr lang="en-US" dirty="0" err="1">
                <a:solidFill>
                  <a:schemeClr val="tx1"/>
                </a:solidFill>
              </a:rPr>
              <a:t>oleh</a:t>
            </a:r>
            <a:r>
              <a:rPr lang="en-US" dirty="0">
                <a:solidFill>
                  <a:schemeClr val="tx1"/>
                </a:solidFill>
              </a:rPr>
              <a:t> </a:t>
            </a:r>
            <a:r>
              <a:rPr lang="en-US" dirty="0" err="1">
                <a:solidFill>
                  <a:schemeClr val="tx1"/>
                </a:solidFill>
              </a:rPr>
              <a:t>pihak</a:t>
            </a:r>
            <a:r>
              <a:rPr lang="en-US" dirty="0">
                <a:solidFill>
                  <a:schemeClr val="tx1"/>
                </a:solidFill>
              </a:rPr>
              <a:t> </a:t>
            </a:r>
            <a:r>
              <a:rPr lang="en-US" dirty="0" err="1">
                <a:solidFill>
                  <a:schemeClr val="tx1"/>
                </a:solidFill>
              </a:rPr>
              <a:t>ketiga</a:t>
            </a:r>
            <a:r>
              <a:rPr lang="en-US" dirty="0">
                <a:solidFill>
                  <a:schemeClr val="tx1"/>
                </a:solidFill>
              </a:rPr>
              <a:t>. </a:t>
            </a:r>
            <a:endParaRPr lang="en-US" dirty="0" smtClean="0">
              <a:solidFill>
                <a:schemeClr val="tx1"/>
              </a:solidFill>
            </a:endParaRPr>
          </a:p>
          <a:p>
            <a:pPr marL="0" indent="0" algn="just">
              <a:buNone/>
            </a:pPr>
            <a:r>
              <a:rPr lang="en-US" dirty="0" smtClean="0">
                <a:solidFill>
                  <a:schemeClr val="tx1"/>
                </a:solidFill>
              </a:rPr>
              <a:t>2. Community </a:t>
            </a:r>
            <a:r>
              <a:rPr lang="en-US" dirty="0">
                <a:solidFill>
                  <a:schemeClr val="tx1"/>
                </a:solidFill>
              </a:rPr>
              <a:t>Cloud. </a:t>
            </a:r>
          </a:p>
          <a:p>
            <a:pPr marL="0" indent="0" algn="just">
              <a:buNone/>
            </a:pPr>
            <a:r>
              <a:rPr lang="en-US" dirty="0" err="1">
                <a:solidFill>
                  <a:schemeClr val="tx1"/>
                </a:solidFill>
              </a:rPr>
              <a:t>Infrastruktur</a:t>
            </a:r>
            <a:r>
              <a:rPr lang="en-US" dirty="0">
                <a:solidFill>
                  <a:schemeClr val="tx1"/>
                </a:solidFill>
              </a:rPr>
              <a:t> </a:t>
            </a:r>
            <a:r>
              <a:rPr lang="en-US" dirty="0" err="1">
                <a:solidFill>
                  <a:schemeClr val="tx1"/>
                </a:solidFill>
              </a:rPr>
              <a:t>awan</a:t>
            </a:r>
            <a:r>
              <a:rPr lang="en-US" dirty="0">
                <a:solidFill>
                  <a:schemeClr val="tx1"/>
                </a:solidFill>
              </a:rPr>
              <a:t> </a:t>
            </a:r>
            <a:r>
              <a:rPr lang="en-US" dirty="0" err="1">
                <a:solidFill>
                  <a:schemeClr val="tx1"/>
                </a:solidFill>
              </a:rPr>
              <a:t>bersama</a:t>
            </a:r>
            <a:r>
              <a:rPr lang="en-US" dirty="0">
                <a:solidFill>
                  <a:schemeClr val="tx1"/>
                </a:solidFill>
              </a:rPr>
              <a:t> </a:t>
            </a:r>
            <a:r>
              <a:rPr lang="en-US" dirty="0" err="1">
                <a:solidFill>
                  <a:schemeClr val="tx1"/>
                </a:solidFill>
              </a:rPr>
              <a:t>oleh</a:t>
            </a:r>
            <a:r>
              <a:rPr lang="en-US" dirty="0">
                <a:solidFill>
                  <a:schemeClr val="tx1"/>
                </a:solidFill>
              </a:rPr>
              <a:t> </a:t>
            </a:r>
            <a:r>
              <a:rPr lang="en-US" dirty="0" err="1">
                <a:solidFill>
                  <a:schemeClr val="tx1"/>
                </a:solidFill>
              </a:rPr>
              <a:t>beberapa</a:t>
            </a:r>
            <a:r>
              <a:rPr lang="en-US" dirty="0">
                <a:solidFill>
                  <a:schemeClr val="tx1"/>
                </a:solidFill>
              </a:rPr>
              <a:t> </a:t>
            </a:r>
            <a:r>
              <a:rPr lang="en-US" dirty="0" err="1">
                <a:solidFill>
                  <a:schemeClr val="tx1"/>
                </a:solidFill>
              </a:rPr>
              <a:t>organisasi</a:t>
            </a:r>
            <a:r>
              <a:rPr lang="en-US" dirty="0">
                <a:solidFill>
                  <a:schemeClr val="tx1"/>
                </a:solidFill>
              </a:rPr>
              <a:t> </a:t>
            </a:r>
            <a:r>
              <a:rPr lang="en-US" dirty="0" err="1">
                <a:solidFill>
                  <a:schemeClr val="tx1"/>
                </a:solidFill>
              </a:rPr>
              <a:t>dan</a:t>
            </a:r>
            <a:r>
              <a:rPr lang="en-US" dirty="0">
                <a:solidFill>
                  <a:schemeClr val="tx1"/>
                </a:solidFill>
              </a:rPr>
              <a:t> </a:t>
            </a:r>
            <a:r>
              <a:rPr lang="en-US" dirty="0" err="1">
                <a:solidFill>
                  <a:schemeClr val="tx1"/>
                </a:solidFill>
              </a:rPr>
              <a:t>mendukung</a:t>
            </a:r>
            <a:r>
              <a:rPr lang="en-US" dirty="0">
                <a:solidFill>
                  <a:schemeClr val="tx1"/>
                </a:solidFill>
              </a:rPr>
              <a:t> </a:t>
            </a:r>
            <a:r>
              <a:rPr lang="en-US" dirty="0" err="1">
                <a:solidFill>
                  <a:schemeClr val="tx1"/>
                </a:solidFill>
              </a:rPr>
              <a:t>komunitas</a:t>
            </a:r>
            <a:r>
              <a:rPr lang="en-US" dirty="0">
                <a:solidFill>
                  <a:schemeClr val="tx1"/>
                </a:solidFill>
              </a:rPr>
              <a:t> </a:t>
            </a:r>
            <a:r>
              <a:rPr lang="en-US" dirty="0" err="1">
                <a:solidFill>
                  <a:schemeClr val="tx1"/>
                </a:solidFill>
              </a:rPr>
              <a:t>tertentu</a:t>
            </a:r>
            <a:r>
              <a:rPr lang="en-US" dirty="0">
                <a:solidFill>
                  <a:schemeClr val="tx1"/>
                </a:solidFill>
              </a:rPr>
              <a:t> yang concern </a:t>
            </a:r>
            <a:r>
              <a:rPr lang="en-US" dirty="0" err="1">
                <a:solidFill>
                  <a:schemeClr val="tx1"/>
                </a:solidFill>
              </a:rPr>
              <a:t>dalam</a:t>
            </a:r>
            <a:r>
              <a:rPr lang="en-US" dirty="0">
                <a:solidFill>
                  <a:schemeClr val="tx1"/>
                </a:solidFill>
              </a:rPr>
              <a:t> </a:t>
            </a:r>
            <a:r>
              <a:rPr lang="en-US" dirty="0" err="1">
                <a:solidFill>
                  <a:schemeClr val="tx1"/>
                </a:solidFill>
              </a:rPr>
              <a:t>berbagi</a:t>
            </a:r>
            <a:r>
              <a:rPr lang="en-US" dirty="0">
                <a:solidFill>
                  <a:schemeClr val="tx1"/>
                </a:solidFill>
              </a:rPr>
              <a:t> (online sharing</a:t>
            </a:r>
            <a:r>
              <a:rPr lang="en-US"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35097676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2"/>
          </p:nvPr>
        </p:nvSpPr>
        <p:spPr/>
        <p:txBody>
          <a:bodyPr/>
          <a:lstStyle/>
          <a:p>
            <a:pPr marL="0" indent="0" algn="just">
              <a:buNone/>
            </a:pPr>
            <a:r>
              <a:rPr lang="en-US" dirty="0" smtClean="0">
                <a:solidFill>
                  <a:schemeClr val="tx1"/>
                </a:solidFill>
              </a:rPr>
              <a:t>3. Public </a:t>
            </a:r>
            <a:r>
              <a:rPr lang="en-US" dirty="0">
                <a:solidFill>
                  <a:schemeClr val="tx1"/>
                </a:solidFill>
              </a:rPr>
              <a:t>Cloud. </a:t>
            </a:r>
            <a:endParaRPr lang="en-US" dirty="0" smtClean="0">
              <a:solidFill>
                <a:schemeClr val="tx1"/>
              </a:solidFill>
            </a:endParaRPr>
          </a:p>
          <a:p>
            <a:pPr marL="0" indent="0" algn="just">
              <a:buNone/>
            </a:pPr>
            <a:r>
              <a:rPr lang="en-US" dirty="0" err="1" smtClean="0">
                <a:solidFill>
                  <a:schemeClr val="tx1"/>
                </a:solidFill>
              </a:rPr>
              <a:t>Infrastruktur</a:t>
            </a:r>
            <a:r>
              <a:rPr lang="en-US" dirty="0" smtClean="0">
                <a:solidFill>
                  <a:schemeClr val="tx1"/>
                </a:solidFill>
              </a:rPr>
              <a:t> </a:t>
            </a:r>
            <a:r>
              <a:rPr lang="en-US" dirty="0" err="1">
                <a:solidFill>
                  <a:schemeClr val="tx1"/>
                </a:solidFill>
              </a:rPr>
              <a:t>awan</a:t>
            </a:r>
            <a:r>
              <a:rPr lang="en-US" dirty="0">
                <a:solidFill>
                  <a:schemeClr val="tx1"/>
                </a:solidFill>
              </a:rPr>
              <a:t> </a:t>
            </a:r>
            <a:r>
              <a:rPr lang="en-US" dirty="0" err="1">
                <a:solidFill>
                  <a:schemeClr val="tx1"/>
                </a:solidFill>
              </a:rPr>
              <a:t>dibuat</a:t>
            </a:r>
            <a:r>
              <a:rPr lang="en-US" dirty="0">
                <a:solidFill>
                  <a:schemeClr val="tx1"/>
                </a:solidFill>
              </a:rPr>
              <a:t> </a:t>
            </a:r>
            <a:r>
              <a:rPr lang="en-US" dirty="0" err="1">
                <a:solidFill>
                  <a:schemeClr val="tx1"/>
                </a:solidFill>
              </a:rPr>
              <a:t>untuk</a:t>
            </a:r>
            <a:r>
              <a:rPr lang="en-US" dirty="0">
                <a:solidFill>
                  <a:schemeClr val="tx1"/>
                </a:solidFill>
              </a:rPr>
              <a:t> </a:t>
            </a:r>
            <a:r>
              <a:rPr lang="en-US" dirty="0" err="1">
                <a:solidFill>
                  <a:schemeClr val="tx1"/>
                </a:solidFill>
              </a:rPr>
              <a:t>umum</a:t>
            </a:r>
            <a:r>
              <a:rPr lang="en-US" dirty="0">
                <a:solidFill>
                  <a:schemeClr val="tx1"/>
                </a:solidFill>
              </a:rPr>
              <a:t> </a:t>
            </a:r>
            <a:r>
              <a:rPr lang="en-US" dirty="0" err="1">
                <a:solidFill>
                  <a:schemeClr val="tx1"/>
                </a:solidFill>
              </a:rPr>
              <a:t>atau</a:t>
            </a:r>
            <a:r>
              <a:rPr lang="en-US" dirty="0">
                <a:solidFill>
                  <a:schemeClr val="tx1"/>
                </a:solidFill>
              </a:rPr>
              <a:t> </a:t>
            </a:r>
            <a:r>
              <a:rPr lang="en-US" dirty="0" err="1">
                <a:solidFill>
                  <a:schemeClr val="tx1"/>
                </a:solidFill>
              </a:rPr>
              <a:t>kelompok</a:t>
            </a:r>
            <a:r>
              <a:rPr lang="en-US" dirty="0">
                <a:solidFill>
                  <a:schemeClr val="tx1"/>
                </a:solidFill>
              </a:rPr>
              <a:t> </a:t>
            </a:r>
            <a:r>
              <a:rPr lang="en-US" dirty="0" err="1">
                <a:solidFill>
                  <a:schemeClr val="tx1"/>
                </a:solidFill>
              </a:rPr>
              <a:t>industri</a:t>
            </a:r>
            <a:r>
              <a:rPr lang="en-US" dirty="0">
                <a:solidFill>
                  <a:schemeClr val="tx1"/>
                </a:solidFill>
              </a:rPr>
              <a:t> </a:t>
            </a:r>
            <a:r>
              <a:rPr lang="en-US" dirty="0" err="1">
                <a:solidFill>
                  <a:schemeClr val="tx1"/>
                </a:solidFill>
              </a:rPr>
              <a:t>besar</a:t>
            </a:r>
            <a:r>
              <a:rPr lang="en-US" dirty="0">
                <a:solidFill>
                  <a:schemeClr val="tx1"/>
                </a:solidFill>
              </a:rPr>
              <a:t> </a:t>
            </a:r>
            <a:r>
              <a:rPr lang="en-US" dirty="0" err="1">
                <a:solidFill>
                  <a:schemeClr val="tx1"/>
                </a:solidFill>
              </a:rPr>
              <a:t>dan</a:t>
            </a:r>
            <a:r>
              <a:rPr lang="en-US" dirty="0">
                <a:solidFill>
                  <a:schemeClr val="tx1"/>
                </a:solidFill>
              </a:rPr>
              <a:t> </a:t>
            </a:r>
            <a:r>
              <a:rPr lang="en-US" dirty="0" err="1">
                <a:solidFill>
                  <a:schemeClr val="tx1"/>
                </a:solidFill>
              </a:rPr>
              <a:t>dimiliki</a:t>
            </a:r>
            <a:r>
              <a:rPr lang="en-US" dirty="0">
                <a:solidFill>
                  <a:schemeClr val="tx1"/>
                </a:solidFill>
              </a:rPr>
              <a:t> </a:t>
            </a:r>
            <a:r>
              <a:rPr lang="en-US" dirty="0" err="1">
                <a:solidFill>
                  <a:schemeClr val="tx1"/>
                </a:solidFill>
              </a:rPr>
              <a:t>oleh</a:t>
            </a:r>
            <a:r>
              <a:rPr lang="en-US" dirty="0">
                <a:solidFill>
                  <a:schemeClr val="tx1"/>
                </a:solidFill>
              </a:rPr>
              <a:t> </a:t>
            </a:r>
            <a:r>
              <a:rPr lang="en-US" dirty="0" err="1">
                <a:solidFill>
                  <a:schemeClr val="tx1"/>
                </a:solidFill>
              </a:rPr>
              <a:t>penyedia</a:t>
            </a:r>
            <a:r>
              <a:rPr lang="en-US" dirty="0">
                <a:solidFill>
                  <a:schemeClr val="tx1"/>
                </a:solidFill>
              </a:rPr>
              <a:t> </a:t>
            </a:r>
            <a:r>
              <a:rPr lang="en-US" dirty="0" err="1">
                <a:solidFill>
                  <a:schemeClr val="tx1"/>
                </a:solidFill>
              </a:rPr>
              <a:t>layanan</a:t>
            </a:r>
            <a:r>
              <a:rPr lang="en-US" dirty="0">
                <a:solidFill>
                  <a:schemeClr val="tx1"/>
                </a:solidFill>
              </a:rPr>
              <a:t> </a:t>
            </a:r>
            <a:r>
              <a:rPr lang="en-US" dirty="0" err="1">
                <a:solidFill>
                  <a:schemeClr val="tx1"/>
                </a:solidFill>
              </a:rPr>
              <a:t>komputasi</a:t>
            </a:r>
            <a:r>
              <a:rPr lang="en-US" dirty="0">
                <a:solidFill>
                  <a:schemeClr val="tx1"/>
                </a:solidFill>
              </a:rPr>
              <a:t> </a:t>
            </a:r>
            <a:r>
              <a:rPr lang="en-US" dirty="0" err="1">
                <a:solidFill>
                  <a:schemeClr val="tx1"/>
                </a:solidFill>
              </a:rPr>
              <a:t>awan</a:t>
            </a:r>
            <a:r>
              <a:rPr lang="en-US" dirty="0">
                <a:solidFill>
                  <a:schemeClr val="tx1"/>
                </a:solidFill>
              </a:rPr>
              <a:t> (vendor). </a:t>
            </a:r>
          </a:p>
          <a:p>
            <a:pPr marL="0" indent="0" algn="just">
              <a:buNone/>
            </a:pPr>
            <a:r>
              <a:rPr lang="en-US" dirty="0" smtClean="0">
                <a:solidFill>
                  <a:schemeClr val="tx1"/>
                </a:solidFill>
              </a:rPr>
              <a:t>4. Hybrid </a:t>
            </a:r>
            <a:r>
              <a:rPr lang="en-US" dirty="0">
                <a:solidFill>
                  <a:schemeClr val="tx1"/>
                </a:solidFill>
              </a:rPr>
              <a:t>Cloud. </a:t>
            </a:r>
            <a:endParaRPr lang="en-US" dirty="0" smtClean="0">
              <a:solidFill>
                <a:schemeClr val="tx1"/>
              </a:solidFill>
            </a:endParaRPr>
          </a:p>
          <a:p>
            <a:pPr marL="0" indent="0" algn="just">
              <a:buNone/>
            </a:pPr>
            <a:r>
              <a:rPr lang="en-US" dirty="0" err="1" smtClean="0">
                <a:solidFill>
                  <a:schemeClr val="tx1"/>
                </a:solidFill>
              </a:rPr>
              <a:t>Infrastruktur</a:t>
            </a:r>
            <a:r>
              <a:rPr lang="en-US" dirty="0" smtClean="0">
                <a:solidFill>
                  <a:schemeClr val="tx1"/>
                </a:solidFill>
              </a:rPr>
              <a:t> </a:t>
            </a:r>
            <a:r>
              <a:rPr lang="en-US" dirty="0" err="1">
                <a:solidFill>
                  <a:schemeClr val="tx1"/>
                </a:solidFill>
              </a:rPr>
              <a:t>awan</a:t>
            </a:r>
            <a:r>
              <a:rPr lang="en-US" dirty="0">
                <a:solidFill>
                  <a:schemeClr val="tx1"/>
                </a:solidFill>
              </a:rPr>
              <a:t> yang </a:t>
            </a:r>
            <a:r>
              <a:rPr lang="en-US" dirty="0" err="1">
                <a:solidFill>
                  <a:schemeClr val="tx1"/>
                </a:solidFill>
              </a:rPr>
              <a:t>mengkomposisikan</a:t>
            </a:r>
            <a:r>
              <a:rPr lang="en-US" dirty="0">
                <a:solidFill>
                  <a:schemeClr val="tx1"/>
                </a:solidFill>
              </a:rPr>
              <a:t> </a:t>
            </a:r>
            <a:r>
              <a:rPr lang="en-US" dirty="0" err="1">
                <a:solidFill>
                  <a:schemeClr val="tx1"/>
                </a:solidFill>
              </a:rPr>
              <a:t>dua</a:t>
            </a:r>
            <a:r>
              <a:rPr lang="en-US" dirty="0">
                <a:solidFill>
                  <a:schemeClr val="tx1"/>
                </a:solidFill>
              </a:rPr>
              <a:t> </a:t>
            </a:r>
            <a:r>
              <a:rPr lang="en-US" dirty="0" err="1">
                <a:solidFill>
                  <a:schemeClr val="tx1"/>
                </a:solidFill>
              </a:rPr>
              <a:t>atau</a:t>
            </a:r>
            <a:r>
              <a:rPr lang="en-US" dirty="0">
                <a:solidFill>
                  <a:schemeClr val="tx1"/>
                </a:solidFill>
              </a:rPr>
              <a:t> </a:t>
            </a:r>
            <a:r>
              <a:rPr lang="en-US" dirty="0" err="1">
                <a:solidFill>
                  <a:schemeClr val="tx1"/>
                </a:solidFill>
              </a:rPr>
              <a:t>lebih</a:t>
            </a:r>
            <a:r>
              <a:rPr lang="en-US" dirty="0">
                <a:solidFill>
                  <a:schemeClr val="tx1"/>
                </a:solidFill>
              </a:rPr>
              <a:t> cloud (</a:t>
            </a:r>
            <a:r>
              <a:rPr lang="en-US" dirty="0" err="1">
                <a:solidFill>
                  <a:schemeClr val="tx1"/>
                </a:solidFill>
              </a:rPr>
              <a:t>antara</a:t>
            </a:r>
            <a:r>
              <a:rPr lang="en-US" dirty="0">
                <a:solidFill>
                  <a:schemeClr val="tx1"/>
                </a:solidFill>
              </a:rPr>
              <a:t> private, community </a:t>
            </a:r>
            <a:r>
              <a:rPr lang="en-US" dirty="0" err="1">
                <a:solidFill>
                  <a:schemeClr val="tx1"/>
                </a:solidFill>
              </a:rPr>
              <a:t>dan</a:t>
            </a:r>
            <a:r>
              <a:rPr lang="en-US" dirty="0">
                <a:solidFill>
                  <a:schemeClr val="tx1"/>
                </a:solidFill>
              </a:rPr>
              <a:t> public ) </a:t>
            </a:r>
            <a:r>
              <a:rPr lang="en-US" dirty="0" err="1">
                <a:solidFill>
                  <a:schemeClr val="tx1"/>
                </a:solidFill>
              </a:rPr>
              <a:t>saling</a:t>
            </a:r>
            <a:r>
              <a:rPr lang="en-US" dirty="0">
                <a:solidFill>
                  <a:schemeClr val="tx1"/>
                </a:solidFill>
              </a:rPr>
              <a:t> </a:t>
            </a:r>
            <a:r>
              <a:rPr lang="en-US" dirty="0" err="1">
                <a:solidFill>
                  <a:schemeClr val="tx1"/>
                </a:solidFill>
              </a:rPr>
              <a:t>terintegrasi</a:t>
            </a:r>
            <a:r>
              <a:rPr lang="en-US" dirty="0">
                <a:solidFill>
                  <a:schemeClr val="tx1"/>
                </a:solidFill>
              </a:rPr>
              <a:t> </a:t>
            </a:r>
          </a:p>
          <a:p>
            <a:endParaRPr lang="en-US" dirty="0">
              <a:solidFill>
                <a:schemeClr val="tx1"/>
              </a:solidFill>
            </a:endParaRPr>
          </a:p>
        </p:txBody>
      </p:sp>
    </p:spTree>
    <p:extLst>
      <p:ext uri="{BB962C8B-B14F-4D97-AF65-F5344CB8AC3E}">
        <p14:creationId xmlns:p14="http://schemas.microsoft.com/office/powerpoint/2010/main" val="13567128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14604">
              <a:spcBef>
                <a:spcPts val="95"/>
              </a:spcBef>
            </a:pPr>
            <a:r>
              <a:rPr lang="en-US" spc="-204" dirty="0"/>
              <a:t>Public</a:t>
            </a:r>
            <a:r>
              <a:rPr lang="en-US" spc="-270" dirty="0"/>
              <a:t> </a:t>
            </a:r>
            <a:r>
              <a:rPr lang="en-US" spc="-245" dirty="0"/>
              <a:t>Cloud</a:t>
            </a:r>
            <a:endParaRPr lang="en-US" spc="-245" dirty="0"/>
          </a:p>
        </p:txBody>
      </p:sp>
      <p:sp>
        <p:nvSpPr>
          <p:cNvPr id="3" name="Content Placeholder 2"/>
          <p:cNvSpPr>
            <a:spLocks noGrp="1"/>
          </p:cNvSpPr>
          <p:nvPr>
            <p:ph idx="1"/>
          </p:nvPr>
        </p:nvSpPr>
        <p:spPr/>
        <p:txBody>
          <a:bodyPr/>
          <a:lstStyle/>
          <a:p>
            <a:endParaRPr lang="en-US"/>
          </a:p>
        </p:txBody>
      </p:sp>
      <p:sp>
        <p:nvSpPr>
          <p:cNvPr id="4" name="object 2"/>
          <p:cNvSpPr txBox="1">
            <a:spLocks/>
          </p:cNvSpPr>
          <p:nvPr/>
        </p:nvSpPr>
        <p:spPr>
          <a:xfrm>
            <a:off x="457200" y="1219200"/>
            <a:ext cx="8229600" cy="689291"/>
          </a:xfrm>
          <a:prstGeom prst="rect">
            <a:avLst/>
          </a:prstGeom>
        </p:spPr>
        <p:txBody>
          <a:bodyPr vert="horz" wrap="square" lIns="0" tIns="12065" rIns="0" bIns="0" rtlCol="0">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14604">
              <a:spcBef>
                <a:spcPts val="95"/>
              </a:spcBef>
            </a:pPr>
            <a:endParaRPr lang="en-US" spc="-245" dirty="0"/>
          </a:p>
        </p:txBody>
      </p:sp>
      <p:sp>
        <p:nvSpPr>
          <p:cNvPr id="5" name="object 3"/>
          <p:cNvSpPr txBox="1">
            <a:spLocks/>
          </p:cNvSpPr>
          <p:nvPr/>
        </p:nvSpPr>
        <p:spPr>
          <a:xfrm>
            <a:off x="457200" y="1600200"/>
            <a:ext cx="8229600" cy="2950167"/>
          </a:xfrm>
          <a:prstGeom prst="rect">
            <a:avLst/>
          </a:prstGeom>
        </p:spPr>
        <p:txBody>
          <a:bodyPr vert="horz" wrap="square" lIns="0" tIns="94615" rIns="0" bIns="0" rtlCol="0">
            <a:spAutoFit/>
          </a:bodyPr>
          <a:lstStyle>
            <a:lvl1pPr marL="0" indent="0" algn="ctr" defTabSz="914400" rtl="0" eaLnBrk="1" latinLnBrk="0" hangingPunct="1">
              <a:spcBef>
                <a:spcPct val="20000"/>
              </a:spcBef>
              <a:buFont typeface="Arial" pitchFamily="34" charset="0"/>
              <a:buNone/>
              <a:defRPr sz="20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569335" marR="476884">
              <a:lnSpc>
                <a:spcPct val="80000"/>
              </a:lnSpc>
              <a:spcBef>
                <a:spcPts val="745"/>
              </a:spcBef>
            </a:pPr>
            <a:r>
              <a:rPr lang="en-US" spc="-140" dirty="0" err="1" smtClean="0">
                <a:solidFill>
                  <a:schemeClr val="tx1"/>
                </a:solidFill>
                <a:latin typeface="+mj-lt"/>
              </a:rPr>
              <a:t>Adalah</a:t>
            </a:r>
            <a:r>
              <a:rPr lang="en-US" spc="-140" dirty="0" smtClean="0">
                <a:solidFill>
                  <a:schemeClr val="tx1"/>
                </a:solidFill>
                <a:latin typeface="+mj-lt"/>
              </a:rPr>
              <a:t> </a:t>
            </a:r>
            <a:r>
              <a:rPr lang="en-US" spc="-145" dirty="0" err="1" smtClean="0">
                <a:solidFill>
                  <a:schemeClr val="tx1"/>
                </a:solidFill>
                <a:latin typeface="+mj-lt"/>
              </a:rPr>
              <a:t>layanan</a:t>
            </a:r>
            <a:r>
              <a:rPr lang="en-US" spc="-145" dirty="0" smtClean="0">
                <a:solidFill>
                  <a:schemeClr val="tx1"/>
                </a:solidFill>
                <a:latin typeface="+mj-lt"/>
              </a:rPr>
              <a:t> </a:t>
            </a:r>
            <a:r>
              <a:rPr lang="en-US" i="1" spc="-155" dirty="0" smtClean="0">
                <a:solidFill>
                  <a:schemeClr val="tx1"/>
                </a:solidFill>
                <a:latin typeface="+mj-lt"/>
                <a:cs typeface="Trebuchet MS"/>
              </a:rPr>
              <a:t>Cloud  </a:t>
            </a:r>
            <a:r>
              <a:rPr lang="en-US" i="1" spc="-125" dirty="0" smtClean="0">
                <a:solidFill>
                  <a:schemeClr val="tx1"/>
                </a:solidFill>
                <a:latin typeface="+mj-lt"/>
                <a:cs typeface="Trebuchet MS"/>
              </a:rPr>
              <a:t>Computing </a:t>
            </a:r>
            <a:r>
              <a:rPr lang="en-US" spc="-175" dirty="0" smtClean="0">
                <a:solidFill>
                  <a:schemeClr val="tx1"/>
                </a:solidFill>
                <a:latin typeface="+mj-lt"/>
              </a:rPr>
              <a:t>yang</a:t>
            </a:r>
            <a:r>
              <a:rPr lang="en-US" spc="-280" dirty="0" smtClean="0">
                <a:solidFill>
                  <a:schemeClr val="tx1"/>
                </a:solidFill>
                <a:latin typeface="+mj-lt"/>
              </a:rPr>
              <a:t> </a:t>
            </a:r>
            <a:r>
              <a:rPr lang="en-US" spc="-130" dirty="0" err="1" smtClean="0">
                <a:solidFill>
                  <a:schemeClr val="tx1"/>
                </a:solidFill>
                <a:latin typeface="+mj-lt"/>
              </a:rPr>
              <a:t>disediakan</a:t>
            </a:r>
            <a:r>
              <a:rPr lang="en-US" spc="-130" dirty="0" smtClean="0">
                <a:solidFill>
                  <a:schemeClr val="tx1"/>
                </a:solidFill>
                <a:latin typeface="+mj-lt"/>
              </a:rPr>
              <a:t>  </a:t>
            </a:r>
            <a:r>
              <a:rPr lang="en-US" spc="-55" dirty="0" err="1" smtClean="0">
                <a:solidFill>
                  <a:schemeClr val="tx1"/>
                </a:solidFill>
                <a:latin typeface="+mj-lt"/>
              </a:rPr>
              <a:t>untuk</a:t>
            </a:r>
            <a:r>
              <a:rPr lang="en-US" spc="-55" dirty="0" smtClean="0">
                <a:solidFill>
                  <a:schemeClr val="tx1"/>
                </a:solidFill>
                <a:latin typeface="+mj-lt"/>
              </a:rPr>
              <a:t> </a:t>
            </a:r>
            <a:r>
              <a:rPr lang="en-US" spc="-155" dirty="0" err="1" smtClean="0">
                <a:solidFill>
                  <a:schemeClr val="tx1"/>
                </a:solidFill>
                <a:latin typeface="+mj-lt"/>
              </a:rPr>
              <a:t>masyarakat</a:t>
            </a:r>
            <a:r>
              <a:rPr lang="en-US" spc="-285" dirty="0" smtClean="0">
                <a:solidFill>
                  <a:schemeClr val="tx1"/>
                </a:solidFill>
                <a:latin typeface="+mj-lt"/>
              </a:rPr>
              <a:t> </a:t>
            </a:r>
            <a:r>
              <a:rPr lang="en-US" spc="-285" dirty="0" smtClean="0">
                <a:solidFill>
                  <a:schemeClr val="tx1"/>
                </a:solidFill>
                <a:latin typeface="+mj-lt"/>
              </a:rPr>
              <a:t> </a:t>
            </a:r>
            <a:r>
              <a:rPr lang="en-US" spc="-90" dirty="0" err="1" smtClean="0">
                <a:solidFill>
                  <a:schemeClr val="tx1"/>
                </a:solidFill>
                <a:latin typeface="+mj-lt"/>
              </a:rPr>
              <a:t>umum</a:t>
            </a:r>
            <a:r>
              <a:rPr lang="en-US" spc="-90" dirty="0" smtClean="0">
                <a:solidFill>
                  <a:schemeClr val="tx1"/>
                </a:solidFill>
                <a:latin typeface="+mj-lt"/>
              </a:rPr>
              <a:t>.</a:t>
            </a:r>
          </a:p>
          <a:p>
            <a:pPr marL="3568700" marR="549275">
              <a:lnSpc>
                <a:spcPct val="80000"/>
              </a:lnSpc>
              <a:spcBef>
                <a:spcPts val="650"/>
              </a:spcBef>
            </a:pPr>
            <a:r>
              <a:rPr lang="en-US" spc="-120" dirty="0" smtClean="0">
                <a:solidFill>
                  <a:schemeClr val="tx1"/>
                </a:solidFill>
                <a:latin typeface="+mj-lt"/>
              </a:rPr>
              <a:t>Kita </a:t>
            </a:r>
            <a:r>
              <a:rPr lang="en-US" spc="-180" dirty="0" err="1" smtClean="0">
                <a:solidFill>
                  <a:schemeClr val="tx1"/>
                </a:solidFill>
                <a:latin typeface="+mj-lt"/>
              </a:rPr>
              <a:t>sebagai</a:t>
            </a:r>
            <a:r>
              <a:rPr lang="en-US" spc="-180" dirty="0" smtClean="0">
                <a:solidFill>
                  <a:schemeClr val="tx1"/>
                </a:solidFill>
                <a:latin typeface="+mj-lt"/>
              </a:rPr>
              <a:t> </a:t>
            </a:r>
            <a:r>
              <a:rPr lang="en-US" spc="-130" dirty="0" smtClean="0">
                <a:solidFill>
                  <a:schemeClr val="tx1"/>
                </a:solidFill>
                <a:latin typeface="+mj-lt"/>
              </a:rPr>
              <a:t>user </a:t>
            </a:r>
            <a:r>
              <a:rPr lang="en-US" spc="-90" dirty="0" err="1" smtClean="0">
                <a:solidFill>
                  <a:schemeClr val="tx1"/>
                </a:solidFill>
                <a:latin typeface="+mj-lt"/>
              </a:rPr>
              <a:t>hanya</a:t>
            </a:r>
            <a:r>
              <a:rPr lang="en-US" spc="-90" dirty="0" smtClean="0">
                <a:solidFill>
                  <a:schemeClr val="tx1"/>
                </a:solidFill>
                <a:latin typeface="+mj-lt"/>
              </a:rPr>
              <a:t> </a:t>
            </a:r>
            <a:r>
              <a:rPr lang="en-US" spc="-90" dirty="0" err="1" smtClean="0">
                <a:solidFill>
                  <a:schemeClr val="tx1"/>
                </a:solidFill>
                <a:latin typeface="+mj-lt"/>
              </a:rPr>
              <a:t>cukup</a:t>
            </a:r>
            <a:r>
              <a:rPr lang="en-US" spc="-90" dirty="0" smtClean="0">
                <a:solidFill>
                  <a:schemeClr val="tx1"/>
                </a:solidFill>
                <a:latin typeface="+mj-lt"/>
              </a:rPr>
              <a:t>  </a:t>
            </a:r>
            <a:r>
              <a:rPr lang="en-US" spc="-75" dirty="0" err="1" smtClean="0">
                <a:solidFill>
                  <a:schemeClr val="tx1"/>
                </a:solidFill>
                <a:latin typeface="+mj-lt"/>
              </a:rPr>
              <a:t>mendaftar</a:t>
            </a:r>
            <a:r>
              <a:rPr lang="en-US" spc="-75" dirty="0" smtClean="0">
                <a:solidFill>
                  <a:schemeClr val="tx1"/>
                </a:solidFill>
                <a:latin typeface="+mj-lt"/>
              </a:rPr>
              <a:t> </a:t>
            </a:r>
            <a:r>
              <a:rPr lang="en-US" spc="-100" dirty="0" err="1" smtClean="0">
                <a:solidFill>
                  <a:schemeClr val="tx1"/>
                </a:solidFill>
                <a:latin typeface="+mj-lt"/>
              </a:rPr>
              <a:t>ataupun</a:t>
            </a:r>
            <a:r>
              <a:rPr lang="en-US" spc="-100" dirty="0" smtClean="0">
                <a:solidFill>
                  <a:schemeClr val="tx1"/>
                </a:solidFill>
                <a:latin typeface="+mj-lt"/>
              </a:rPr>
              <a:t> </a:t>
            </a:r>
            <a:r>
              <a:rPr lang="en-US" spc="-145" dirty="0" err="1" smtClean="0">
                <a:solidFill>
                  <a:schemeClr val="tx1"/>
                </a:solidFill>
                <a:latin typeface="+mj-lt"/>
              </a:rPr>
              <a:t>bisa</a:t>
            </a:r>
            <a:r>
              <a:rPr lang="en-US" spc="-145" dirty="0" smtClean="0">
                <a:solidFill>
                  <a:schemeClr val="tx1"/>
                </a:solidFill>
                <a:latin typeface="+mj-lt"/>
              </a:rPr>
              <a:t>  </a:t>
            </a:r>
            <a:r>
              <a:rPr lang="en-US" spc="-155" dirty="0" err="1" smtClean="0">
                <a:solidFill>
                  <a:schemeClr val="tx1"/>
                </a:solidFill>
                <a:latin typeface="+mj-lt"/>
              </a:rPr>
              <a:t>langsung</a:t>
            </a:r>
            <a:r>
              <a:rPr lang="en-US" spc="-155" dirty="0" smtClean="0">
                <a:solidFill>
                  <a:schemeClr val="tx1"/>
                </a:solidFill>
                <a:latin typeface="+mj-lt"/>
              </a:rPr>
              <a:t> </a:t>
            </a:r>
            <a:r>
              <a:rPr lang="en-US" spc="-155" dirty="0" smtClean="0">
                <a:solidFill>
                  <a:schemeClr val="tx1"/>
                </a:solidFill>
                <a:latin typeface="+mj-lt"/>
              </a:rPr>
              <a:t> </a:t>
            </a:r>
            <a:r>
              <a:rPr lang="en-US" spc="-135" dirty="0" err="1" smtClean="0">
                <a:solidFill>
                  <a:schemeClr val="tx1"/>
                </a:solidFill>
                <a:latin typeface="+mj-lt"/>
              </a:rPr>
              <a:t>memakai</a:t>
            </a:r>
            <a:r>
              <a:rPr lang="en-US" spc="-135" dirty="0" smtClean="0">
                <a:solidFill>
                  <a:schemeClr val="tx1"/>
                </a:solidFill>
                <a:latin typeface="+mj-lt"/>
              </a:rPr>
              <a:t>  </a:t>
            </a:r>
            <a:r>
              <a:rPr lang="en-US" spc="-145" dirty="0" err="1" smtClean="0">
                <a:solidFill>
                  <a:schemeClr val="tx1"/>
                </a:solidFill>
                <a:latin typeface="+mj-lt"/>
              </a:rPr>
              <a:t>layanan</a:t>
            </a:r>
            <a:r>
              <a:rPr lang="en-US" spc="-145" dirty="0" smtClean="0">
                <a:solidFill>
                  <a:schemeClr val="tx1"/>
                </a:solidFill>
                <a:latin typeface="+mj-lt"/>
              </a:rPr>
              <a:t>  </a:t>
            </a:r>
            <a:r>
              <a:rPr lang="en-US" spc="-175" dirty="0" smtClean="0">
                <a:solidFill>
                  <a:schemeClr val="tx1"/>
                </a:solidFill>
                <a:latin typeface="+mj-lt"/>
              </a:rPr>
              <a:t>yang</a:t>
            </a:r>
            <a:r>
              <a:rPr lang="en-US" spc="-150" dirty="0">
                <a:solidFill>
                  <a:schemeClr val="tx1"/>
                </a:solidFill>
                <a:latin typeface="+mj-lt"/>
              </a:rPr>
              <a:t> </a:t>
            </a:r>
            <a:r>
              <a:rPr lang="en-US" spc="-145" dirty="0" err="1" smtClean="0">
                <a:solidFill>
                  <a:schemeClr val="tx1"/>
                </a:solidFill>
                <a:latin typeface="+mj-lt"/>
              </a:rPr>
              <a:t>ada</a:t>
            </a:r>
            <a:r>
              <a:rPr lang="en-US" spc="-145" dirty="0" smtClean="0">
                <a:solidFill>
                  <a:schemeClr val="tx1"/>
                </a:solidFill>
                <a:latin typeface="+mj-lt"/>
              </a:rPr>
              <a:t>.</a:t>
            </a:r>
          </a:p>
          <a:p>
            <a:pPr marL="3568700">
              <a:lnSpc>
                <a:spcPts val="2915"/>
              </a:lnSpc>
            </a:pPr>
            <a:r>
              <a:rPr lang="en-US" spc="-200" dirty="0" err="1" smtClean="0">
                <a:solidFill>
                  <a:schemeClr val="tx1"/>
                </a:solidFill>
                <a:latin typeface="+mj-lt"/>
              </a:rPr>
              <a:t>Banyak</a:t>
            </a:r>
            <a:r>
              <a:rPr lang="en-US" spc="-200" dirty="0" smtClean="0">
                <a:solidFill>
                  <a:schemeClr val="tx1"/>
                </a:solidFill>
                <a:latin typeface="+mj-lt"/>
              </a:rPr>
              <a:t> </a:t>
            </a:r>
            <a:r>
              <a:rPr lang="en-US" spc="-200" dirty="0" smtClean="0">
                <a:solidFill>
                  <a:schemeClr val="tx1"/>
                </a:solidFill>
                <a:latin typeface="+mj-lt"/>
              </a:rPr>
              <a:t> </a:t>
            </a:r>
            <a:r>
              <a:rPr lang="en-US" spc="-145" dirty="0" err="1" smtClean="0">
                <a:solidFill>
                  <a:schemeClr val="tx1"/>
                </a:solidFill>
                <a:latin typeface="+mj-lt"/>
              </a:rPr>
              <a:t>layanan</a:t>
            </a:r>
            <a:r>
              <a:rPr lang="en-US" spc="-130" dirty="0" smtClean="0">
                <a:solidFill>
                  <a:schemeClr val="tx1"/>
                </a:solidFill>
                <a:latin typeface="+mj-lt"/>
              </a:rPr>
              <a:t> </a:t>
            </a:r>
            <a:r>
              <a:rPr lang="en-US" i="1" spc="-150" dirty="0" smtClean="0">
                <a:solidFill>
                  <a:schemeClr val="tx1"/>
                </a:solidFill>
                <a:latin typeface="+mj-lt"/>
                <a:cs typeface="Trebuchet MS"/>
              </a:rPr>
              <a:t>Public</a:t>
            </a:r>
          </a:p>
          <a:p>
            <a:pPr marL="3568700" marR="5080">
              <a:lnSpc>
                <a:spcPct val="80000"/>
              </a:lnSpc>
              <a:spcBef>
                <a:spcPts val="325"/>
              </a:spcBef>
            </a:pPr>
            <a:r>
              <a:rPr lang="en-US" i="1" spc="-155" dirty="0" smtClean="0">
                <a:solidFill>
                  <a:schemeClr val="tx1"/>
                </a:solidFill>
                <a:latin typeface="+mj-lt"/>
                <a:cs typeface="Trebuchet MS"/>
              </a:rPr>
              <a:t>Cloud </a:t>
            </a:r>
            <a:r>
              <a:rPr lang="en-US" i="1" spc="-155" dirty="0" smtClean="0">
                <a:solidFill>
                  <a:schemeClr val="tx1"/>
                </a:solidFill>
                <a:latin typeface="+mj-lt"/>
                <a:cs typeface="Trebuchet MS"/>
              </a:rPr>
              <a:t> </a:t>
            </a:r>
            <a:r>
              <a:rPr lang="en-US" spc="-175" dirty="0" smtClean="0">
                <a:solidFill>
                  <a:schemeClr val="tx1"/>
                </a:solidFill>
                <a:latin typeface="+mj-lt"/>
              </a:rPr>
              <a:t>yang </a:t>
            </a:r>
            <a:r>
              <a:rPr lang="en-US" spc="-100" dirty="0" smtClean="0">
                <a:solidFill>
                  <a:schemeClr val="tx1"/>
                </a:solidFill>
                <a:latin typeface="+mj-lt"/>
              </a:rPr>
              <a:t>gratis, </a:t>
            </a:r>
            <a:r>
              <a:rPr lang="en-US" spc="-130" dirty="0" err="1" smtClean="0">
                <a:solidFill>
                  <a:schemeClr val="tx1"/>
                </a:solidFill>
                <a:latin typeface="+mj-lt"/>
              </a:rPr>
              <a:t>dan</a:t>
            </a:r>
            <a:r>
              <a:rPr lang="en-US" spc="-130" dirty="0" smtClean="0">
                <a:solidFill>
                  <a:schemeClr val="tx1"/>
                </a:solidFill>
                <a:latin typeface="+mj-lt"/>
              </a:rPr>
              <a:t>  </a:t>
            </a:r>
            <a:r>
              <a:rPr lang="en-US" spc="-170" dirty="0" err="1" smtClean="0">
                <a:solidFill>
                  <a:schemeClr val="tx1"/>
                </a:solidFill>
                <a:latin typeface="+mj-lt"/>
              </a:rPr>
              <a:t>ada</a:t>
            </a:r>
            <a:r>
              <a:rPr lang="en-US" spc="-170" dirty="0" smtClean="0">
                <a:solidFill>
                  <a:schemeClr val="tx1"/>
                </a:solidFill>
                <a:latin typeface="+mj-lt"/>
              </a:rPr>
              <a:t> </a:t>
            </a:r>
            <a:r>
              <a:rPr lang="en-US" spc="-290" dirty="0" smtClean="0">
                <a:solidFill>
                  <a:schemeClr val="tx1"/>
                </a:solidFill>
                <a:latin typeface="+mj-lt"/>
              </a:rPr>
              <a:t> </a:t>
            </a:r>
            <a:r>
              <a:rPr lang="en-US" spc="-135" dirty="0" err="1" smtClean="0">
                <a:solidFill>
                  <a:schemeClr val="tx1"/>
                </a:solidFill>
                <a:latin typeface="+mj-lt"/>
              </a:rPr>
              <a:t>juga</a:t>
            </a:r>
            <a:r>
              <a:rPr lang="en-US" spc="-135" dirty="0" smtClean="0">
                <a:solidFill>
                  <a:schemeClr val="tx1"/>
                </a:solidFill>
                <a:latin typeface="+mj-lt"/>
              </a:rPr>
              <a:t>  </a:t>
            </a:r>
            <a:r>
              <a:rPr lang="en-US" spc="-175" dirty="0" smtClean="0">
                <a:solidFill>
                  <a:schemeClr val="tx1"/>
                </a:solidFill>
                <a:latin typeface="+mj-lt"/>
              </a:rPr>
              <a:t>yang  </a:t>
            </a:r>
            <a:r>
              <a:rPr lang="en-US" spc="-60" dirty="0" err="1" smtClean="0">
                <a:solidFill>
                  <a:schemeClr val="tx1"/>
                </a:solidFill>
                <a:latin typeface="+mj-lt"/>
              </a:rPr>
              <a:t>perlu</a:t>
            </a:r>
            <a:r>
              <a:rPr lang="en-US" spc="-60" dirty="0" smtClean="0">
                <a:solidFill>
                  <a:schemeClr val="tx1"/>
                </a:solidFill>
                <a:latin typeface="+mj-lt"/>
              </a:rPr>
              <a:t> </a:t>
            </a:r>
            <a:r>
              <a:rPr lang="en-US" spc="-130" dirty="0" err="1" smtClean="0">
                <a:solidFill>
                  <a:schemeClr val="tx1"/>
                </a:solidFill>
                <a:latin typeface="+mj-lt"/>
              </a:rPr>
              <a:t>membayar</a:t>
            </a:r>
            <a:r>
              <a:rPr lang="en-US" spc="-130" dirty="0" smtClean="0">
                <a:solidFill>
                  <a:schemeClr val="tx1"/>
                </a:solidFill>
                <a:latin typeface="+mj-lt"/>
              </a:rPr>
              <a:t> </a:t>
            </a:r>
            <a:r>
              <a:rPr lang="en-US" spc="-55" dirty="0" err="1" smtClean="0">
                <a:solidFill>
                  <a:schemeClr val="tx1"/>
                </a:solidFill>
                <a:latin typeface="+mj-lt"/>
              </a:rPr>
              <a:t>untuk</a:t>
            </a:r>
            <a:r>
              <a:rPr lang="en-US" spc="-55" dirty="0" smtClean="0">
                <a:solidFill>
                  <a:schemeClr val="tx1"/>
                </a:solidFill>
                <a:latin typeface="+mj-lt"/>
              </a:rPr>
              <a:t>  </a:t>
            </a:r>
            <a:r>
              <a:rPr lang="en-US" spc="-145" dirty="0" err="1" smtClean="0">
                <a:solidFill>
                  <a:schemeClr val="tx1"/>
                </a:solidFill>
                <a:latin typeface="+mj-lt"/>
              </a:rPr>
              <a:t>bisa</a:t>
            </a:r>
            <a:r>
              <a:rPr lang="en-US" spc="-145" dirty="0" smtClean="0">
                <a:solidFill>
                  <a:schemeClr val="tx1"/>
                </a:solidFill>
                <a:latin typeface="+mj-lt"/>
              </a:rPr>
              <a:t> </a:t>
            </a:r>
            <a:r>
              <a:rPr lang="en-US" spc="-70" dirty="0" err="1" smtClean="0">
                <a:solidFill>
                  <a:schemeClr val="tx1"/>
                </a:solidFill>
                <a:latin typeface="+mj-lt"/>
              </a:rPr>
              <a:t>menikmati</a:t>
            </a:r>
            <a:r>
              <a:rPr lang="en-US" spc="-160" dirty="0" smtClean="0">
                <a:solidFill>
                  <a:schemeClr val="tx1"/>
                </a:solidFill>
                <a:latin typeface="+mj-lt"/>
              </a:rPr>
              <a:t> </a:t>
            </a:r>
            <a:r>
              <a:rPr lang="en-US" spc="-150" dirty="0" err="1" smtClean="0">
                <a:solidFill>
                  <a:schemeClr val="tx1"/>
                </a:solidFill>
                <a:latin typeface="+mj-lt"/>
              </a:rPr>
              <a:t>layanan-nya</a:t>
            </a:r>
            <a:endParaRPr lang="en-US" spc="-150" dirty="0" smtClean="0">
              <a:solidFill>
                <a:schemeClr val="tx1"/>
              </a:solidFill>
              <a:latin typeface="+mj-lt"/>
            </a:endParaRPr>
          </a:p>
          <a:p>
            <a:pPr marL="3568700" marR="5080">
              <a:lnSpc>
                <a:spcPct val="80000"/>
              </a:lnSpc>
              <a:spcBef>
                <a:spcPts val="325"/>
              </a:spcBef>
            </a:pPr>
            <a:endParaRPr lang="en-US" spc="-150" dirty="0">
              <a:solidFill>
                <a:schemeClr val="tx1"/>
              </a:solidFill>
              <a:latin typeface="+mj-lt"/>
            </a:endParaRPr>
          </a:p>
          <a:p>
            <a:pPr marL="3568700" marR="5080">
              <a:lnSpc>
                <a:spcPct val="80000"/>
              </a:lnSpc>
              <a:spcBef>
                <a:spcPts val="325"/>
              </a:spcBef>
            </a:pPr>
            <a:endParaRPr lang="en-US" spc="-150" dirty="0" smtClean="0">
              <a:solidFill>
                <a:schemeClr val="tx1"/>
              </a:solidFill>
              <a:latin typeface="+mj-lt"/>
            </a:endParaRPr>
          </a:p>
        </p:txBody>
      </p:sp>
      <p:sp>
        <p:nvSpPr>
          <p:cNvPr id="6" name="object 4"/>
          <p:cNvSpPr/>
          <p:nvPr/>
        </p:nvSpPr>
        <p:spPr>
          <a:xfrm>
            <a:off x="131927" y="1524000"/>
            <a:ext cx="3810000" cy="381000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2050979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sz="2400" dirty="0">
                <a:solidFill>
                  <a:schemeClr val="tx1"/>
                </a:solidFill>
              </a:rPr>
              <a:t>In the public cloud (or external cloud) computing resources are dynamically </a:t>
            </a:r>
            <a:r>
              <a:rPr lang="en-US" sz="2400" dirty="0" smtClean="0">
                <a:solidFill>
                  <a:schemeClr val="tx1"/>
                </a:solidFill>
              </a:rPr>
              <a:t>provisioned over </a:t>
            </a:r>
            <a:r>
              <a:rPr lang="en-US" sz="2400" dirty="0">
                <a:solidFill>
                  <a:schemeClr val="tx1"/>
                </a:solidFill>
              </a:rPr>
              <a:t>the Internet via Web applications or Web services from an </a:t>
            </a:r>
            <a:r>
              <a:rPr lang="en-US" sz="2400" dirty="0" smtClean="0">
                <a:solidFill>
                  <a:schemeClr val="tx1"/>
                </a:solidFill>
              </a:rPr>
              <a:t>off-site third-party </a:t>
            </a:r>
            <a:r>
              <a:rPr lang="en-US" sz="2400" dirty="0">
                <a:solidFill>
                  <a:schemeClr val="tx1"/>
                </a:solidFill>
              </a:rPr>
              <a:t>provider. Public clouds are run by third parties, and applications </a:t>
            </a:r>
            <a:r>
              <a:rPr lang="en-US" sz="2400" dirty="0" smtClean="0">
                <a:solidFill>
                  <a:schemeClr val="tx1"/>
                </a:solidFill>
              </a:rPr>
              <a:t>from different </a:t>
            </a:r>
            <a:r>
              <a:rPr lang="en-US" sz="2400" dirty="0">
                <a:solidFill>
                  <a:schemeClr val="tx1"/>
                </a:solidFill>
              </a:rPr>
              <a:t>customers are likely to be mixed together on the cloud’s servers, </a:t>
            </a:r>
            <a:r>
              <a:rPr lang="en-US" sz="2400" dirty="0" smtClean="0">
                <a:solidFill>
                  <a:schemeClr val="tx1"/>
                </a:solidFill>
              </a:rPr>
              <a:t>storage systems</a:t>
            </a:r>
            <a:r>
              <a:rPr lang="en-US" sz="2400" dirty="0">
                <a:solidFill>
                  <a:schemeClr val="tx1"/>
                </a:solidFill>
              </a:rPr>
              <a:t>, and networks.</a:t>
            </a:r>
          </a:p>
          <a:p>
            <a:pPr algn="just"/>
            <a:endParaRPr lang="en-US" sz="2400" dirty="0">
              <a:solidFill>
                <a:schemeClr val="tx1"/>
              </a:solidFill>
            </a:endParaRPr>
          </a:p>
        </p:txBody>
      </p:sp>
    </p:spTree>
    <p:extLst>
      <p:ext uri="{BB962C8B-B14F-4D97-AF65-F5344CB8AC3E}">
        <p14:creationId xmlns:p14="http://schemas.microsoft.com/office/powerpoint/2010/main" val="31690499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55600" indent="-342900">
              <a:lnSpc>
                <a:spcPct val="100000"/>
              </a:lnSpc>
              <a:spcBef>
                <a:spcPts val="894"/>
              </a:spcBef>
              <a:buFont typeface="Arial"/>
              <a:buChar char="•"/>
              <a:tabLst>
                <a:tab pos="354965" algn="l"/>
                <a:tab pos="355600" algn="l"/>
              </a:tabLst>
            </a:pPr>
            <a:r>
              <a:rPr lang="en-US" sz="3200" b="1" spc="-175" dirty="0" err="1">
                <a:solidFill>
                  <a:schemeClr val="tx1"/>
                </a:solidFill>
                <a:cs typeface="Trebuchet MS"/>
              </a:rPr>
              <a:t>Keuntungan</a:t>
            </a:r>
            <a:r>
              <a:rPr lang="en-US" sz="3200" spc="-175" dirty="0">
                <a:solidFill>
                  <a:schemeClr val="tx1"/>
                </a:solidFill>
                <a:cs typeface="Arial"/>
              </a:rPr>
              <a:t>:</a:t>
            </a:r>
            <a:endParaRPr lang="en-US" sz="3200" dirty="0">
              <a:solidFill>
                <a:schemeClr val="tx1"/>
              </a:solidFill>
              <a:cs typeface="Arial"/>
            </a:endParaRPr>
          </a:p>
          <a:p>
            <a:pPr marL="755650" marR="440055" lvl="1">
              <a:spcBef>
                <a:spcPts val="700"/>
              </a:spcBef>
              <a:tabLst>
                <a:tab pos="755650" algn="l"/>
              </a:tabLst>
            </a:pPr>
            <a:r>
              <a:rPr lang="en-US" spc="-125" dirty="0">
                <a:cs typeface="Arial"/>
              </a:rPr>
              <a:t>Kita </a:t>
            </a:r>
            <a:r>
              <a:rPr lang="en-US" spc="-55" dirty="0" err="1">
                <a:cs typeface="Arial"/>
              </a:rPr>
              <a:t>tidak</a:t>
            </a:r>
            <a:r>
              <a:rPr lang="en-US" spc="-55" dirty="0">
                <a:cs typeface="Arial"/>
              </a:rPr>
              <a:t> </a:t>
            </a:r>
            <a:r>
              <a:rPr lang="en-US" spc="-60" dirty="0" err="1">
                <a:cs typeface="Arial"/>
              </a:rPr>
              <a:t>perlu</a:t>
            </a:r>
            <a:r>
              <a:rPr lang="en-US" spc="-60" dirty="0">
                <a:cs typeface="Arial"/>
              </a:rPr>
              <a:t> </a:t>
            </a:r>
            <a:r>
              <a:rPr lang="en-US" spc="-130" dirty="0" err="1">
                <a:cs typeface="Arial"/>
              </a:rPr>
              <a:t>investasi</a:t>
            </a:r>
            <a:r>
              <a:rPr lang="en-US" spc="-130" dirty="0">
                <a:cs typeface="Arial"/>
              </a:rPr>
              <a:t> </a:t>
            </a:r>
            <a:r>
              <a:rPr lang="en-US" spc="-135" dirty="0" err="1">
                <a:cs typeface="Arial"/>
              </a:rPr>
              <a:t>dan</a:t>
            </a:r>
            <a:r>
              <a:rPr lang="en-US" spc="-135" dirty="0">
                <a:cs typeface="Arial"/>
              </a:rPr>
              <a:t> </a:t>
            </a:r>
            <a:r>
              <a:rPr lang="en-US" spc="-100" dirty="0" err="1">
                <a:cs typeface="Arial"/>
              </a:rPr>
              <a:t>merawat</a:t>
            </a:r>
            <a:r>
              <a:rPr lang="en-US" spc="-100" dirty="0">
                <a:cs typeface="Arial"/>
              </a:rPr>
              <a:t>  </a:t>
            </a:r>
            <a:r>
              <a:rPr lang="en-US" spc="-60" dirty="0" err="1">
                <a:cs typeface="Arial"/>
              </a:rPr>
              <a:t>infrastruktur</a:t>
            </a:r>
            <a:r>
              <a:rPr lang="en-US" spc="-60" dirty="0">
                <a:cs typeface="Arial"/>
              </a:rPr>
              <a:t>, </a:t>
            </a:r>
            <a:r>
              <a:rPr lang="en-US" spc="-35" dirty="0">
                <a:cs typeface="Arial"/>
              </a:rPr>
              <a:t>platform </a:t>
            </a:r>
            <a:r>
              <a:rPr lang="en-US" spc="-100" dirty="0" err="1">
                <a:cs typeface="Arial"/>
              </a:rPr>
              <a:t>ataupun</a:t>
            </a:r>
            <a:r>
              <a:rPr lang="en-US" spc="-405" dirty="0">
                <a:cs typeface="Arial"/>
              </a:rPr>
              <a:t> </a:t>
            </a:r>
            <a:r>
              <a:rPr lang="en-US" spc="-114" dirty="0" err="1">
                <a:cs typeface="Arial"/>
              </a:rPr>
              <a:t>aplikasi</a:t>
            </a:r>
            <a:r>
              <a:rPr lang="en-US" spc="-114" dirty="0">
                <a:cs typeface="Arial"/>
              </a:rPr>
              <a:t>.</a:t>
            </a:r>
            <a:endParaRPr lang="en-US" dirty="0">
              <a:cs typeface="Arial"/>
            </a:endParaRPr>
          </a:p>
          <a:p>
            <a:pPr marL="355600" indent="-342900">
              <a:lnSpc>
                <a:spcPct val="100000"/>
              </a:lnSpc>
              <a:spcBef>
                <a:spcPts val="740"/>
              </a:spcBef>
              <a:buFont typeface="Arial"/>
              <a:buChar char="•"/>
              <a:tabLst>
                <a:tab pos="354965" algn="l"/>
                <a:tab pos="355600" algn="l"/>
              </a:tabLst>
            </a:pPr>
            <a:r>
              <a:rPr lang="en-US" sz="3200" b="1" spc="-200" dirty="0" err="1">
                <a:solidFill>
                  <a:schemeClr val="tx1"/>
                </a:solidFill>
                <a:cs typeface="Trebuchet MS"/>
              </a:rPr>
              <a:t>Kerugian</a:t>
            </a:r>
            <a:r>
              <a:rPr lang="en-US" sz="3200" b="1" spc="-200" dirty="0">
                <a:solidFill>
                  <a:schemeClr val="tx1"/>
                </a:solidFill>
                <a:cs typeface="Trebuchet MS"/>
              </a:rPr>
              <a:t>:</a:t>
            </a:r>
            <a:endParaRPr lang="en-US" sz="3200" dirty="0">
              <a:solidFill>
                <a:schemeClr val="tx1"/>
              </a:solidFill>
              <a:cs typeface="Trebuchet MS"/>
            </a:endParaRPr>
          </a:p>
          <a:p>
            <a:pPr marL="755650" marR="5080" lvl="1">
              <a:spcBef>
                <a:spcPts val="700"/>
              </a:spcBef>
              <a:tabLst>
                <a:tab pos="755650" algn="l"/>
              </a:tabLst>
            </a:pPr>
            <a:r>
              <a:rPr lang="en-US" spc="-210" dirty="0" err="1">
                <a:cs typeface="Arial"/>
              </a:rPr>
              <a:t>Sangat</a:t>
            </a:r>
            <a:r>
              <a:rPr lang="en-US" spc="-210" dirty="0">
                <a:cs typeface="Arial"/>
              </a:rPr>
              <a:t> </a:t>
            </a:r>
            <a:r>
              <a:rPr lang="en-US" spc="-95" dirty="0" err="1">
                <a:cs typeface="Arial"/>
              </a:rPr>
              <a:t>tergantung</a:t>
            </a:r>
            <a:r>
              <a:rPr lang="en-US" spc="-95" dirty="0">
                <a:cs typeface="Arial"/>
              </a:rPr>
              <a:t> </a:t>
            </a:r>
            <a:r>
              <a:rPr lang="en-US" spc="-160" dirty="0" err="1">
                <a:cs typeface="Arial"/>
              </a:rPr>
              <a:t>dengan</a:t>
            </a:r>
            <a:r>
              <a:rPr lang="en-US" spc="-160" dirty="0">
                <a:cs typeface="Arial"/>
              </a:rPr>
              <a:t> </a:t>
            </a:r>
            <a:r>
              <a:rPr lang="en-US" spc="-105" dirty="0" err="1">
                <a:cs typeface="Arial"/>
              </a:rPr>
              <a:t>kualitas</a:t>
            </a:r>
            <a:r>
              <a:rPr lang="en-US" spc="-105" dirty="0">
                <a:cs typeface="Arial"/>
              </a:rPr>
              <a:t> </a:t>
            </a:r>
            <a:r>
              <a:rPr lang="en-US" spc="-150" dirty="0" err="1">
                <a:cs typeface="Arial"/>
              </a:rPr>
              <a:t>layanan</a:t>
            </a:r>
            <a:r>
              <a:rPr lang="en-US" spc="-150" dirty="0">
                <a:cs typeface="Arial"/>
              </a:rPr>
              <a:t>  </a:t>
            </a:r>
            <a:r>
              <a:rPr lang="en-US" spc="-30" dirty="0">
                <a:cs typeface="Arial"/>
              </a:rPr>
              <a:t>internet</a:t>
            </a:r>
            <a:endParaRPr lang="en-US" dirty="0">
              <a:cs typeface="Arial"/>
            </a:endParaRPr>
          </a:p>
          <a:p>
            <a:pPr marL="755650" marR="135255" lvl="1">
              <a:spcBef>
                <a:spcPts val="670"/>
              </a:spcBef>
              <a:tabLst>
                <a:tab pos="755650" algn="l"/>
              </a:tabLst>
            </a:pPr>
            <a:r>
              <a:rPr lang="en-US" spc="-155" dirty="0" err="1">
                <a:cs typeface="Arial"/>
              </a:rPr>
              <a:t>Tidak</a:t>
            </a:r>
            <a:r>
              <a:rPr lang="en-US" spc="-155" dirty="0">
                <a:cs typeface="Arial"/>
              </a:rPr>
              <a:t> </a:t>
            </a:r>
            <a:r>
              <a:rPr lang="en-US" spc="-175" dirty="0" err="1">
                <a:cs typeface="Arial"/>
              </a:rPr>
              <a:t>semua</a:t>
            </a:r>
            <a:r>
              <a:rPr lang="en-US" spc="-175" dirty="0">
                <a:cs typeface="Arial"/>
              </a:rPr>
              <a:t> </a:t>
            </a:r>
            <a:r>
              <a:rPr lang="en-US" spc="-130" dirty="0" err="1">
                <a:cs typeface="Arial"/>
              </a:rPr>
              <a:t>penyedia</a:t>
            </a:r>
            <a:r>
              <a:rPr lang="en-US" spc="-130" dirty="0">
                <a:cs typeface="Arial"/>
              </a:rPr>
              <a:t> </a:t>
            </a:r>
            <a:r>
              <a:rPr lang="en-US" spc="-145" dirty="0" err="1">
                <a:cs typeface="Arial"/>
              </a:rPr>
              <a:t>layanan</a:t>
            </a:r>
            <a:r>
              <a:rPr lang="en-US" spc="-145" dirty="0">
                <a:cs typeface="Arial"/>
              </a:rPr>
              <a:t>, </a:t>
            </a:r>
            <a:r>
              <a:rPr lang="en-US" spc="-90" dirty="0" err="1">
                <a:cs typeface="Arial"/>
              </a:rPr>
              <a:t>menjamin</a:t>
            </a:r>
            <a:r>
              <a:rPr lang="en-US" spc="-90" dirty="0">
                <a:cs typeface="Arial"/>
              </a:rPr>
              <a:t>  </a:t>
            </a:r>
            <a:r>
              <a:rPr lang="en-US" spc="-165" dirty="0" err="1">
                <a:cs typeface="Arial"/>
              </a:rPr>
              <a:t>keamanan</a:t>
            </a:r>
            <a:r>
              <a:rPr lang="en-US" spc="-165" dirty="0">
                <a:cs typeface="Arial"/>
              </a:rPr>
              <a:t> </a:t>
            </a:r>
            <a:r>
              <a:rPr lang="en-US" spc="-110" dirty="0">
                <a:cs typeface="Arial"/>
              </a:rPr>
              <a:t>data</a:t>
            </a:r>
            <a:r>
              <a:rPr lang="en-US" spc="-145" dirty="0">
                <a:cs typeface="Arial"/>
              </a:rPr>
              <a:t> </a:t>
            </a:r>
            <a:r>
              <a:rPr lang="en-US" spc="-60" dirty="0" err="1">
                <a:cs typeface="Arial"/>
              </a:rPr>
              <a:t>kita</a:t>
            </a:r>
            <a:r>
              <a:rPr lang="en-US" spc="-60" dirty="0">
                <a:cs typeface="Arial"/>
              </a:rPr>
              <a:t>.</a:t>
            </a:r>
            <a:endParaRPr lang="en-US" dirty="0">
              <a:cs typeface="Arial"/>
            </a:endParaRPr>
          </a:p>
          <a:p>
            <a:endParaRPr lang="en-US" dirty="0">
              <a:solidFill>
                <a:schemeClr val="tx1"/>
              </a:solidFill>
            </a:endParaRPr>
          </a:p>
        </p:txBody>
      </p:sp>
    </p:spTree>
    <p:extLst>
      <p:ext uri="{BB962C8B-B14F-4D97-AF65-F5344CB8AC3E}">
        <p14:creationId xmlns:p14="http://schemas.microsoft.com/office/powerpoint/2010/main" val="23359642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3480"/>
            <a:ext cx="8229600" cy="926976"/>
          </a:xfrm>
        </p:spPr>
        <p:txBody>
          <a:bodyPr/>
          <a:lstStyle/>
          <a:p>
            <a:r>
              <a:rPr lang="en-US" spc="-185" dirty="0"/>
              <a:t>Private</a:t>
            </a:r>
            <a:r>
              <a:rPr lang="en-US" spc="-290" dirty="0"/>
              <a:t> </a:t>
            </a:r>
            <a:r>
              <a:rPr lang="en-US" spc="-245" dirty="0"/>
              <a:t>Cloud</a:t>
            </a:r>
            <a:br>
              <a:rPr lang="en-US" spc="-245" dirty="0"/>
            </a:br>
            <a:endParaRPr lang="en-US" dirty="0"/>
          </a:p>
        </p:txBody>
      </p:sp>
      <p:sp>
        <p:nvSpPr>
          <p:cNvPr id="3" name="Content Placeholder 2"/>
          <p:cNvSpPr>
            <a:spLocks noGrp="1"/>
          </p:cNvSpPr>
          <p:nvPr>
            <p:ph sz="half" idx="2"/>
          </p:nvPr>
        </p:nvSpPr>
        <p:spPr/>
        <p:txBody>
          <a:bodyPr/>
          <a:lstStyle/>
          <a:p>
            <a:endParaRPr lang="en-US"/>
          </a:p>
        </p:txBody>
      </p:sp>
      <p:sp>
        <p:nvSpPr>
          <p:cNvPr id="4" name="object 2"/>
          <p:cNvSpPr txBox="1">
            <a:spLocks/>
          </p:cNvSpPr>
          <p:nvPr/>
        </p:nvSpPr>
        <p:spPr>
          <a:xfrm>
            <a:off x="3051936" y="462343"/>
            <a:ext cx="3039745" cy="504625"/>
          </a:xfrm>
          <a:prstGeom prst="rect">
            <a:avLst/>
          </a:prstGeom>
        </p:spPr>
        <p:txBody>
          <a:bodyPr vert="horz" wrap="square" lIns="0" tIns="12065" rIns="0" bIns="0" rtlCol="0">
            <a:spAutoFit/>
          </a:bodyPr>
          <a:lstStyle>
            <a:lvl1pPr algn="ctr" defTabSz="914400" rtl="0" eaLnBrk="1" latinLnBrk="0" hangingPunct="1">
              <a:spcBef>
                <a:spcPct val="0"/>
              </a:spcBef>
              <a:buNone/>
              <a:defRPr sz="3200" kern="1200">
                <a:solidFill>
                  <a:schemeClr val="tx1"/>
                </a:solidFill>
                <a:latin typeface="Arial" panose="020B0604020202020204" pitchFamily="34" charset="0"/>
                <a:ea typeface="+mj-ea"/>
                <a:cs typeface="Arial" panose="020B0604020202020204" pitchFamily="34" charset="0"/>
              </a:defRPr>
            </a:lvl1pPr>
          </a:lstStyle>
          <a:p>
            <a:pPr marL="12700">
              <a:spcBef>
                <a:spcPts val="95"/>
              </a:spcBef>
            </a:pPr>
            <a:endParaRPr lang="en-US" spc="-245" dirty="0"/>
          </a:p>
        </p:txBody>
      </p:sp>
      <p:sp>
        <p:nvSpPr>
          <p:cNvPr id="5" name="object 3"/>
          <p:cNvSpPr txBox="1"/>
          <p:nvPr/>
        </p:nvSpPr>
        <p:spPr>
          <a:xfrm>
            <a:off x="228600" y="3501184"/>
            <a:ext cx="8052434" cy="2311400"/>
          </a:xfrm>
          <a:prstGeom prst="rect">
            <a:avLst/>
          </a:prstGeom>
        </p:spPr>
        <p:txBody>
          <a:bodyPr vert="horz" wrap="square" lIns="0" tIns="100965" rIns="0" bIns="0" rtlCol="0">
            <a:spAutoFit/>
          </a:bodyPr>
          <a:lstStyle/>
          <a:p>
            <a:pPr marL="355600" marR="5080" indent="-342900" algn="just">
              <a:lnSpc>
                <a:spcPts val="2880"/>
              </a:lnSpc>
              <a:spcBef>
                <a:spcPts val="795"/>
              </a:spcBef>
              <a:buChar char="•"/>
              <a:tabLst>
                <a:tab pos="354965" algn="l"/>
                <a:tab pos="355600" algn="l"/>
              </a:tabLst>
            </a:pPr>
            <a:r>
              <a:rPr sz="2800" spc="-220" dirty="0">
                <a:latin typeface="Arial"/>
                <a:cs typeface="Arial"/>
              </a:rPr>
              <a:t>Layanan </a:t>
            </a:r>
            <a:r>
              <a:rPr sz="2800" spc="-165" dirty="0">
                <a:latin typeface="Arial"/>
                <a:cs typeface="Arial"/>
              </a:rPr>
              <a:t>Cloud </a:t>
            </a:r>
            <a:r>
              <a:rPr sz="2800" spc="-120" dirty="0">
                <a:latin typeface="Arial"/>
                <a:cs typeface="Arial"/>
              </a:rPr>
              <a:t>Computing, </a:t>
            </a:r>
            <a:r>
              <a:rPr sz="2800" spc="-195" dirty="0">
                <a:latin typeface="Arial"/>
                <a:cs typeface="Arial"/>
              </a:rPr>
              <a:t>yang </a:t>
            </a:r>
            <a:r>
              <a:rPr sz="2800" spc="-140" dirty="0">
                <a:latin typeface="Arial"/>
                <a:cs typeface="Arial"/>
              </a:rPr>
              <a:t>disediakan </a:t>
            </a:r>
            <a:r>
              <a:rPr sz="2800" spc="-60" dirty="0">
                <a:latin typeface="Arial"/>
                <a:cs typeface="Arial"/>
              </a:rPr>
              <a:t>untuk  </a:t>
            </a:r>
            <a:r>
              <a:rPr sz="2800" spc="-105" dirty="0">
                <a:latin typeface="Arial"/>
                <a:cs typeface="Arial"/>
              </a:rPr>
              <a:t>memenuhi kebutuhan </a:t>
            </a:r>
            <a:r>
              <a:rPr sz="2800" spc="-50" dirty="0">
                <a:latin typeface="Arial"/>
                <a:cs typeface="Arial"/>
              </a:rPr>
              <a:t>internal </a:t>
            </a:r>
            <a:r>
              <a:rPr sz="2800" spc="-65" dirty="0">
                <a:latin typeface="Arial"/>
                <a:cs typeface="Arial"/>
              </a:rPr>
              <a:t>dari  </a:t>
            </a:r>
            <a:r>
              <a:rPr sz="2800" spc="-130" dirty="0">
                <a:latin typeface="Arial"/>
                <a:cs typeface="Arial"/>
              </a:rPr>
              <a:t>organisasi/perusahaan. </a:t>
            </a:r>
            <a:r>
              <a:rPr sz="2800" spc="-200" dirty="0">
                <a:latin typeface="Arial"/>
                <a:cs typeface="Arial"/>
              </a:rPr>
              <a:t>Biasa-nya </a:t>
            </a:r>
            <a:r>
              <a:rPr sz="2800" spc="-100" dirty="0">
                <a:latin typeface="Arial"/>
                <a:cs typeface="Arial"/>
              </a:rPr>
              <a:t>departemen </a:t>
            </a:r>
            <a:r>
              <a:rPr sz="2800" spc="-225" dirty="0">
                <a:latin typeface="Arial"/>
                <a:cs typeface="Arial"/>
              </a:rPr>
              <a:t>IT  </a:t>
            </a:r>
            <a:r>
              <a:rPr sz="2800" spc="-190" dirty="0">
                <a:latin typeface="Arial"/>
                <a:cs typeface="Arial"/>
              </a:rPr>
              <a:t>akan </a:t>
            </a:r>
            <a:r>
              <a:rPr sz="2800" spc="-110" dirty="0">
                <a:latin typeface="Arial"/>
                <a:cs typeface="Arial"/>
              </a:rPr>
              <a:t>berperan </a:t>
            </a:r>
            <a:r>
              <a:rPr sz="2800" spc="-195" dirty="0">
                <a:latin typeface="Arial"/>
                <a:cs typeface="Arial"/>
              </a:rPr>
              <a:t>sebagai </a:t>
            </a:r>
            <a:r>
              <a:rPr sz="2800" spc="-185" dirty="0">
                <a:latin typeface="Arial"/>
                <a:cs typeface="Arial"/>
              </a:rPr>
              <a:t>Service </a:t>
            </a:r>
            <a:r>
              <a:rPr sz="2800" spc="-114" dirty="0">
                <a:latin typeface="Arial"/>
                <a:cs typeface="Arial"/>
              </a:rPr>
              <a:t>Provider </a:t>
            </a:r>
            <a:r>
              <a:rPr sz="2800" spc="-135" dirty="0">
                <a:latin typeface="Arial"/>
                <a:cs typeface="Arial"/>
              </a:rPr>
              <a:t>(penyedia  </a:t>
            </a:r>
            <a:r>
              <a:rPr sz="2800" spc="-150" dirty="0">
                <a:latin typeface="Arial"/>
                <a:cs typeface="Arial"/>
              </a:rPr>
              <a:t>layanan) </a:t>
            </a:r>
            <a:r>
              <a:rPr sz="2800" spc="-140" dirty="0">
                <a:latin typeface="Arial"/>
                <a:cs typeface="Arial"/>
              </a:rPr>
              <a:t>dan </a:t>
            </a:r>
            <a:r>
              <a:rPr sz="2800" spc="-100" dirty="0">
                <a:latin typeface="Arial"/>
                <a:cs typeface="Arial"/>
              </a:rPr>
              <a:t>departemen </a:t>
            </a:r>
            <a:r>
              <a:rPr sz="2800" spc="-70" dirty="0">
                <a:latin typeface="Arial"/>
                <a:cs typeface="Arial"/>
              </a:rPr>
              <a:t>lain </a:t>
            </a:r>
            <a:r>
              <a:rPr sz="2800" spc="-90" dirty="0">
                <a:latin typeface="Arial"/>
                <a:cs typeface="Arial"/>
              </a:rPr>
              <a:t>menjadi </a:t>
            </a:r>
            <a:r>
              <a:rPr sz="2800" spc="-140" dirty="0">
                <a:latin typeface="Arial"/>
                <a:cs typeface="Arial"/>
              </a:rPr>
              <a:t>user  </a:t>
            </a:r>
            <a:r>
              <a:rPr sz="2800" spc="-130" dirty="0">
                <a:latin typeface="Arial"/>
                <a:cs typeface="Arial"/>
              </a:rPr>
              <a:t>(pemakai).</a:t>
            </a:r>
            <a:endParaRPr sz="2800" dirty="0">
              <a:latin typeface="Arial"/>
              <a:cs typeface="Arial"/>
            </a:endParaRPr>
          </a:p>
        </p:txBody>
      </p:sp>
      <p:sp>
        <p:nvSpPr>
          <p:cNvPr id="6" name="object 4"/>
          <p:cNvSpPr/>
          <p:nvPr/>
        </p:nvSpPr>
        <p:spPr>
          <a:xfrm>
            <a:off x="2590800" y="1426832"/>
            <a:ext cx="3962400" cy="2028215"/>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0507631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2"/>
          </p:nvPr>
        </p:nvSpPr>
        <p:spPr>
          <a:xfrm>
            <a:off x="395536" y="1916832"/>
            <a:ext cx="8367464" cy="4102968"/>
          </a:xfrm>
        </p:spPr>
        <p:txBody>
          <a:bodyPr/>
          <a:lstStyle/>
          <a:p>
            <a:pPr algn="just"/>
            <a:r>
              <a:rPr lang="en-US" sz="2800" i="1" dirty="0">
                <a:solidFill>
                  <a:schemeClr val="tx1"/>
                </a:solidFill>
              </a:rPr>
              <a:t>Private cloud</a:t>
            </a:r>
            <a:r>
              <a:rPr lang="en-US" sz="2800" dirty="0">
                <a:solidFill>
                  <a:schemeClr val="tx1"/>
                </a:solidFill>
              </a:rPr>
              <a:t>. The cloud infrastructure is operated solely for an organization. It may be managed by the organization or a third party and may exist on premise or off premise</a:t>
            </a:r>
            <a:r>
              <a:rPr lang="en-US" sz="2800" dirty="0" smtClean="0">
                <a:solidFill>
                  <a:schemeClr val="tx1"/>
                </a:solidFill>
              </a:rPr>
              <a:t>.</a:t>
            </a:r>
          </a:p>
          <a:p>
            <a:pPr algn="just"/>
            <a:r>
              <a:rPr lang="en-US" sz="2800" dirty="0">
                <a:solidFill>
                  <a:schemeClr val="tx1"/>
                </a:solidFill>
              </a:rPr>
              <a:t>Private cloud (or internal cloud) refers to cloud computing on private networks. Private clouds are built for the exclusive use of one client, providing full control over data, security, and quality of service. Private clouds can be built and managed by a company’s own IT organization or by a cloud provider.</a:t>
            </a:r>
          </a:p>
          <a:p>
            <a:pPr algn="just"/>
            <a:endParaRPr lang="en-US" sz="2800" dirty="0">
              <a:solidFill>
                <a:schemeClr val="tx1"/>
              </a:solidFill>
            </a:endParaRPr>
          </a:p>
          <a:p>
            <a:pPr algn="just"/>
            <a:endParaRPr lang="en-US" sz="2800" dirty="0"/>
          </a:p>
        </p:txBody>
      </p:sp>
    </p:spTree>
    <p:extLst>
      <p:ext uri="{BB962C8B-B14F-4D97-AF65-F5344CB8AC3E}">
        <p14:creationId xmlns:p14="http://schemas.microsoft.com/office/powerpoint/2010/main" val="28338629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2"/>
          </p:nvPr>
        </p:nvSpPr>
        <p:spPr>
          <a:xfrm>
            <a:off x="381000" y="1676400"/>
            <a:ext cx="7992888" cy="4176464"/>
          </a:xfrm>
        </p:spPr>
        <p:txBody>
          <a:bodyPr/>
          <a:lstStyle/>
          <a:p>
            <a:pPr marL="355600">
              <a:spcBef>
                <a:spcPts val="100"/>
              </a:spcBef>
              <a:buFont typeface="Arial"/>
              <a:buChar char="•"/>
              <a:tabLst>
                <a:tab pos="354965" algn="l"/>
                <a:tab pos="355600" algn="l"/>
              </a:tabLst>
            </a:pPr>
            <a:r>
              <a:rPr lang="en-US" sz="3000" b="1" spc="-165" dirty="0" err="1">
                <a:latin typeface="Trebuchet MS"/>
                <a:cs typeface="Trebuchet MS"/>
              </a:rPr>
              <a:t>Keuntungan</a:t>
            </a:r>
            <a:r>
              <a:rPr lang="en-US" sz="3000" spc="-165" dirty="0">
                <a:latin typeface="Arial"/>
                <a:cs typeface="Arial"/>
              </a:rPr>
              <a:t>:</a:t>
            </a:r>
            <a:endParaRPr lang="en-US" sz="3000" dirty="0">
              <a:latin typeface="Arial"/>
              <a:cs typeface="Arial"/>
            </a:endParaRPr>
          </a:p>
          <a:p>
            <a:pPr marL="755650" lvl="1">
              <a:spcBef>
                <a:spcPts val="15"/>
              </a:spcBef>
              <a:tabLst>
                <a:tab pos="755650" algn="l"/>
              </a:tabLst>
            </a:pPr>
            <a:r>
              <a:rPr lang="en-US" sz="2600" spc="-185" dirty="0" err="1">
                <a:latin typeface="Arial"/>
                <a:cs typeface="Arial"/>
              </a:rPr>
              <a:t>Keamanan</a:t>
            </a:r>
            <a:r>
              <a:rPr lang="en-US" sz="2600" spc="-185" dirty="0">
                <a:latin typeface="Arial"/>
                <a:cs typeface="Arial"/>
              </a:rPr>
              <a:t> </a:t>
            </a:r>
            <a:r>
              <a:rPr lang="en-US" sz="2600" spc="-105" dirty="0">
                <a:latin typeface="Arial"/>
                <a:cs typeface="Arial"/>
              </a:rPr>
              <a:t>data </a:t>
            </a:r>
            <a:r>
              <a:rPr lang="en-US" sz="2600" spc="-45" dirty="0" err="1">
                <a:latin typeface="Arial"/>
                <a:cs typeface="Arial"/>
              </a:rPr>
              <a:t>terjamin</a:t>
            </a:r>
            <a:r>
              <a:rPr lang="en-US" sz="2600" spc="-45" dirty="0">
                <a:latin typeface="Arial"/>
                <a:cs typeface="Arial"/>
              </a:rPr>
              <a:t>, </a:t>
            </a:r>
            <a:r>
              <a:rPr lang="en-US" sz="2600" spc="-140" dirty="0" err="1">
                <a:latin typeface="Arial"/>
                <a:cs typeface="Arial"/>
              </a:rPr>
              <a:t>karena</a:t>
            </a:r>
            <a:r>
              <a:rPr lang="en-US" sz="2600" spc="-140" dirty="0">
                <a:latin typeface="Arial"/>
                <a:cs typeface="Arial"/>
              </a:rPr>
              <a:t> </a:t>
            </a:r>
            <a:r>
              <a:rPr lang="en-US" sz="2600" spc="-90" dirty="0" err="1">
                <a:latin typeface="Arial"/>
                <a:cs typeface="Arial"/>
              </a:rPr>
              <a:t>dikelola</a:t>
            </a:r>
            <a:r>
              <a:rPr lang="en-US" sz="2600" spc="-105" dirty="0">
                <a:latin typeface="Arial"/>
                <a:cs typeface="Arial"/>
              </a:rPr>
              <a:t> </a:t>
            </a:r>
            <a:r>
              <a:rPr lang="en-US" sz="2600" spc="-80" dirty="0" err="1">
                <a:latin typeface="Arial"/>
                <a:cs typeface="Arial"/>
              </a:rPr>
              <a:t>sendiri</a:t>
            </a:r>
            <a:endParaRPr lang="en-US" sz="2600" dirty="0">
              <a:latin typeface="Arial"/>
              <a:cs typeface="Arial"/>
            </a:endParaRPr>
          </a:p>
          <a:p>
            <a:pPr marL="755650" marR="271145" lvl="1" indent="-286385">
              <a:lnSpc>
                <a:spcPts val="2500"/>
              </a:lnSpc>
              <a:spcBef>
                <a:spcPts val="600"/>
              </a:spcBef>
              <a:tabLst>
                <a:tab pos="755650" algn="l"/>
              </a:tabLst>
            </a:pPr>
            <a:r>
              <a:rPr lang="en-US" sz="2600" spc="-95" dirty="0" err="1">
                <a:latin typeface="Arial"/>
                <a:cs typeface="Arial"/>
              </a:rPr>
              <a:t>Menghemat</a:t>
            </a:r>
            <a:r>
              <a:rPr lang="en-US" sz="2600" spc="-95" dirty="0">
                <a:latin typeface="Arial"/>
                <a:cs typeface="Arial"/>
              </a:rPr>
              <a:t> </a:t>
            </a:r>
            <a:r>
              <a:rPr lang="en-US" sz="2600" spc="-50" dirty="0" err="1">
                <a:latin typeface="Arial"/>
                <a:cs typeface="Arial"/>
              </a:rPr>
              <a:t>bandwith</a:t>
            </a:r>
            <a:r>
              <a:rPr lang="en-US" sz="2600" spc="-50" dirty="0">
                <a:latin typeface="Arial"/>
                <a:cs typeface="Arial"/>
              </a:rPr>
              <a:t> </a:t>
            </a:r>
            <a:r>
              <a:rPr lang="en-US" sz="2600" spc="-25" dirty="0">
                <a:latin typeface="Arial"/>
                <a:cs typeface="Arial"/>
              </a:rPr>
              <a:t>internet </a:t>
            </a:r>
            <a:r>
              <a:rPr lang="en-US" sz="2600" spc="-100" dirty="0" err="1">
                <a:latin typeface="Arial"/>
                <a:cs typeface="Arial"/>
              </a:rPr>
              <a:t>ketika</a:t>
            </a:r>
            <a:r>
              <a:rPr lang="en-US" sz="2600" spc="-100" dirty="0">
                <a:latin typeface="Arial"/>
                <a:cs typeface="Arial"/>
              </a:rPr>
              <a:t> </a:t>
            </a:r>
            <a:r>
              <a:rPr lang="en-US" sz="2600" spc="-145" dirty="0" err="1">
                <a:latin typeface="Arial"/>
                <a:cs typeface="Arial"/>
              </a:rPr>
              <a:t>layanan</a:t>
            </a:r>
            <a:r>
              <a:rPr lang="en-US" sz="2600" spc="-385" dirty="0">
                <a:latin typeface="Arial"/>
                <a:cs typeface="Arial"/>
              </a:rPr>
              <a:t> </a:t>
            </a:r>
            <a:r>
              <a:rPr lang="en-US" sz="2600" spc="25" dirty="0" err="1">
                <a:latin typeface="Arial"/>
                <a:cs typeface="Arial"/>
              </a:rPr>
              <a:t>itu</a:t>
            </a:r>
            <a:r>
              <a:rPr lang="en-US" sz="2600" spc="25" dirty="0">
                <a:latin typeface="Arial"/>
                <a:cs typeface="Arial"/>
              </a:rPr>
              <a:t>  </a:t>
            </a:r>
            <a:r>
              <a:rPr lang="en-US" sz="2600" spc="-160" dirty="0" err="1">
                <a:latin typeface="Arial"/>
                <a:cs typeface="Arial"/>
              </a:rPr>
              <a:t>hanya</a:t>
            </a:r>
            <a:r>
              <a:rPr lang="en-US" sz="2600" spc="-160" dirty="0">
                <a:latin typeface="Arial"/>
                <a:cs typeface="Arial"/>
              </a:rPr>
              <a:t> </a:t>
            </a:r>
            <a:r>
              <a:rPr lang="en-US" sz="2600" spc="-165" dirty="0" err="1">
                <a:latin typeface="Arial"/>
                <a:cs typeface="Arial"/>
              </a:rPr>
              <a:t>diakses</a:t>
            </a:r>
            <a:r>
              <a:rPr lang="en-US" sz="2600" spc="-165" dirty="0">
                <a:latin typeface="Arial"/>
                <a:cs typeface="Arial"/>
              </a:rPr>
              <a:t> </a:t>
            </a:r>
            <a:r>
              <a:rPr lang="en-US" sz="2600" spc="-60" dirty="0" err="1">
                <a:latin typeface="Arial"/>
                <a:cs typeface="Arial"/>
              </a:rPr>
              <a:t>dari</a:t>
            </a:r>
            <a:r>
              <a:rPr lang="en-US" sz="2600" spc="-60" dirty="0">
                <a:latin typeface="Arial"/>
                <a:cs typeface="Arial"/>
              </a:rPr>
              <a:t> </a:t>
            </a:r>
            <a:r>
              <a:rPr lang="en-US" sz="2600" spc="-95" dirty="0" err="1">
                <a:latin typeface="Arial"/>
                <a:cs typeface="Arial"/>
              </a:rPr>
              <a:t>jaringan</a:t>
            </a:r>
            <a:r>
              <a:rPr lang="en-US" sz="2600" spc="-120" dirty="0">
                <a:latin typeface="Arial"/>
                <a:cs typeface="Arial"/>
              </a:rPr>
              <a:t> </a:t>
            </a:r>
            <a:r>
              <a:rPr lang="en-US" sz="2600" spc="-50" dirty="0">
                <a:latin typeface="Arial"/>
                <a:cs typeface="Arial"/>
              </a:rPr>
              <a:t>internal</a:t>
            </a:r>
            <a:endParaRPr lang="en-US" sz="2600" dirty="0">
              <a:latin typeface="Arial"/>
              <a:cs typeface="Arial"/>
            </a:endParaRPr>
          </a:p>
          <a:p>
            <a:pPr marL="755015" marR="5080" lvl="1">
              <a:lnSpc>
                <a:spcPts val="2500"/>
              </a:lnSpc>
              <a:spcBef>
                <a:spcPts val="615"/>
              </a:spcBef>
              <a:tabLst>
                <a:tab pos="755650" algn="l"/>
              </a:tabLst>
            </a:pPr>
            <a:r>
              <a:rPr lang="en-US" sz="2600" spc="-204" dirty="0">
                <a:latin typeface="Arial"/>
                <a:cs typeface="Arial"/>
              </a:rPr>
              <a:t>Proses </a:t>
            </a:r>
            <a:r>
              <a:rPr lang="en-US" sz="2600" spc="-120" dirty="0" err="1">
                <a:latin typeface="Arial"/>
                <a:cs typeface="Arial"/>
              </a:rPr>
              <a:t>bisnis</a:t>
            </a:r>
            <a:r>
              <a:rPr lang="en-US" sz="2600" spc="-120" dirty="0">
                <a:latin typeface="Arial"/>
                <a:cs typeface="Arial"/>
              </a:rPr>
              <a:t> </a:t>
            </a:r>
            <a:r>
              <a:rPr lang="en-US" sz="2600" spc="-50" dirty="0" err="1">
                <a:latin typeface="Arial"/>
                <a:cs typeface="Arial"/>
              </a:rPr>
              <a:t>tidak</a:t>
            </a:r>
            <a:r>
              <a:rPr lang="en-US" sz="2600" spc="-50" dirty="0">
                <a:latin typeface="Arial"/>
                <a:cs typeface="Arial"/>
              </a:rPr>
              <a:t> </a:t>
            </a:r>
            <a:r>
              <a:rPr lang="en-US" sz="2600" spc="-90" dirty="0" err="1">
                <a:latin typeface="Arial"/>
                <a:cs typeface="Arial"/>
              </a:rPr>
              <a:t>tergantung</a:t>
            </a:r>
            <a:r>
              <a:rPr lang="en-US" sz="2600" spc="-90" dirty="0">
                <a:latin typeface="Arial"/>
                <a:cs typeface="Arial"/>
              </a:rPr>
              <a:t> </a:t>
            </a:r>
            <a:r>
              <a:rPr lang="en-US" sz="2600" spc="-150" dirty="0" err="1">
                <a:latin typeface="Arial"/>
                <a:cs typeface="Arial"/>
              </a:rPr>
              <a:t>dengan</a:t>
            </a:r>
            <a:r>
              <a:rPr lang="en-US" sz="2600" spc="-150" dirty="0">
                <a:latin typeface="Arial"/>
                <a:cs typeface="Arial"/>
              </a:rPr>
              <a:t> </a:t>
            </a:r>
            <a:r>
              <a:rPr lang="en-US" sz="2600" spc="-140" dirty="0" err="1">
                <a:latin typeface="Arial"/>
                <a:cs typeface="Arial"/>
              </a:rPr>
              <a:t>koneksi</a:t>
            </a:r>
            <a:r>
              <a:rPr lang="en-US" sz="2600" spc="-140" dirty="0">
                <a:latin typeface="Arial"/>
                <a:cs typeface="Arial"/>
              </a:rPr>
              <a:t>  </a:t>
            </a:r>
            <a:r>
              <a:rPr lang="en-US" sz="2600" spc="-30" dirty="0">
                <a:latin typeface="Arial"/>
                <a:cs typeface="Arial"/>
              </a:rPr>
              <a:t>internet, </a:t>
            </a:r>
            <a:r>
              <a:rPr lang="en-US" sz="2600" spc="-40" dirty="0" err="1">
                <a:latin typeface="Arial"/>
                <a:cs typeface="Arial"/>
              </a:rPr>
              <a:t>tapi</a:t>
            </a:r>
            <a:r>
              <a:rPr lang="en-US" sz="2600" spc="-40" dirty="0">
                <a:latin typeface="Arial"/>
                <a:cs typeface="Arial"/>
              </a:rPr>
              <a:t> </a:t>
            </a:r>
            <a:r>
              <a:rPr lang="en-US" sz="2600" spc="-50" dirty="0" err="1">
                <a:latin typeface="Arial"/>
                <a:cs typeface="Arial"/>
              </a:rPr>
              <a:t>tetap</a:t>
            </a:r>
            <a:r>
              <a:rPr lang="en-US" sz="2600" spc="-50" dirty="0">
                <a:latin typeface="Arial"/>
                <a:cs typeface="Arial"/>
              </a:rPr>
              <a:t> </a:t>
            </a:r>
            <a:r>
              <a:rPr lang="en-US" sz="2600" spc="-165" dirty="0" err="1">
                <a:latin typeface="Arial"/>
                <a:cs typeface="Arial"/>
              </a:rPr>
              <a:t>saja</a:t>
            </a:r>
            <a:r>
              <a:rPr lang="en-US" sz="2600" spc="-165" dirty="0">
                <a:latin typeface="Arial"/>
                <a:cs typeface="Arial"/>
              </a:rPr>
              <a:t> </a:t>
            </a:r>
            <a:r>
              <a:rPr lang="en-US" sz="2600" spc="-90" dirty="0" err="1">
                <a:latin typeface="Arial"/>
                <a:cs typeface="Arial"/>
              </a:rPr>
              <a:t>tergantung</a:t>
            </a:r>
            <a:r>
              <a:rPr lang="en-US" sz="2600" spc="-90" dirty="0">
                <a:latin typeface="Arial"/>
                <a:cs typeface="Arial"/>
              </a:rPr>
              <a:t> </a:t>
            </a:r>
            <a:r>
              <a:rPr lang="en-US" sz="2600" spc="-150" dirty="0" err="1">
                <a:latin typeface="Arial"/>
                <a:cs typeface="Arial"/>
              </a:rPr>
              <a:t>dengan</a:t>
            </a:r>
            <a:r>
              <a:rPr lang="en-US" sz="2600" spc="-395" dirty="0">
                <a:latin typeface="Arial"/>
                <a:cs typeface="Arial"/>
              </a:rPr>
              <a:t> </a:t>
            </a:r>
            <a:r>
              <a:rPr lang="en-US" sz="2600" spc="-140" dirty="0" err="1">
                <a:latin typeface="Arial"/>
                <a:cs typeface="Arial"/>
              </a:rPr>
              <a:t>koneksi</a:t>
            </a:r>
            <a:r>
              <a:rPr lang="en-US" sz="2600" spc="-140" dirty="0">
                <a:latin typeface="Arial"/>
                <a:cs typeface="Arial"/>
              </a:rPr>
              <a:t>  </a:t>
            </a:r>
            <a:r>
              <a:rPr lang="en-US" sz="2600" spc="-25" dirty="0">
                <a:latin typeface="Arial"/>
                <a:cs typeface="Arial"/>
              </a:rPr>
              <a:t>internet </a:t>
            </a:r>
            <a:r>
              <a:rPr lang="en-US" sz="2600" spc="-85" dirty="0" err="1">
                <a:latin typeface="Arial"/>
                <a:cs typeface="Arial"/>
              </a:rPr>
              <a:t>lokal</a:t>
            </a:r>
            <a:r>
              <a:rPr lang="en-US" sz="2600" spc="-220" dirty="0">
                <a:latin typeface="Arial"/>
                <a:cs typeface="Arial"/>
              </a:rPr>
              <a:t> </a:t>
            </a:r>
            <a:r>
              <a:rPr lang="en-US" sz="2600" spc="-50" dirty="0">
                <a:latin typeface="Arial"/>
                <a:cs typeface="Arial"/>
              </a:rPr>
              <a:t>(intranet)..</a:t>
            </a:r>
            <a:endParaRPr lang="en-US" sz="2600" dirty="0">
              <a:latin typeface="Arial"/>
              <a:cs typeface="Arial"/>
            </a:endParaRPr>
          </a:p>
          <a:p>
            <a:pPr marL="355600">
              <a:lnSpc>
                <a:spcPts val="3595"/>
              </a:lnSpc>
              <a:buFont typeface="Arial"/>
              <a:buChar char="•"/>
              <a:tabLst>
                <a:tab pos="354965" algn="l"/>
                <a:tab pos="355600" algn="l"/>
              </a:tabLst>
            </a:pPr>
            <a:r>
              <a:rPr lang="en-US" sz="3000" b="1" spc="-190" dirty="0" err="1">
                <a:latin typeface="Trebuchet MS"/>
                <a:cs typeface="Trebuchet MS"/>
              </a:rPr>
              <a:t>Kerugian</a:t>
            </a:r>
            <a:r>
              <a:rPr lang="en-US" sz="3000" b="1" spc="-190" dirty="0">
                <a:latin typeface="Trebuchet MS"/>
                <a:cs typeface="Trebuchet MS"/>
              </a:rPr>
              <a:t>:</a:t>
            </a:r>
            <a:endParaRPr lang="en-US" sz="3000" dirty="0">
              <a:latin typeface="Trebuchet MS"/>
              <a:cs typeface="Trebuchet MS"/>
            </a:endParaRPr>
          </a:p>
          <a:p>
            <a:pPr marL="755650" marR="740410" lvl="1">
              <a:lnSpc>
                <a:spcPts val="2500"/>
              </a:lnSpc>
              <a:spcBef>
                <a:spcPts val="615"/>
              </a:spcBef>
              <a:tabLst>
                <a:tab pos="755650" algn="l"/>
              </a:tabLst>
            </a:pPr>
            <a:r>
              <a:rPr lang="en-US" sz="2600" spc="-135" dirty="0" err="1">
                <a:latin typeface="Arial"/>
                <a:cs typeface="Arial"/>
              </a:rPr>
              <a:t>Investasi</a:t>
            </a:r>
            <a:r>
              <a:rPr lang="en-US" sz="2600" spc="-135" dirty="0">
                <a:latin typeface="Arial"/>
                <a:cs typeface="Arial"/>
              </a:rPr>
              <a:t> </a:t>
            </a:r>
            <a:r>
              <a:rPr lang="en-US" sz="2600" spc="-170" dirty="0" err="1">
                <a:latin typeface="Arial"/>
                <a:cs typeface="Arial"/>
              </a:rPr>
              <a:t>besar</a:t>
            </a:r>
            <a:r>
              <a:rPr lang="en-US" sz="2600" spc="-170" dirty="0">
                <a:latin typeface="Arial"/>
                <a:cs typeface="Arial"/>
              </a:rPr>
              <a:t>, </a:t>
            </a:r>
            <a:r>
              <a:rPr lang="en-US" sz="2600" spc="-135" dirty="0" err="1">
                <a:latin typeface="Arial"/>
                <a:cs typeface="Arial"/>
              </a:rPr>
              <a:t>karena</a:t>
            </a:r>
            <a:r>
              <a:rPr lang="en-US" sz="2600" spc="-135" dirty="0">
                <a:latin typeface="Arial"/>
                <a:cs typeface="Arial"/>
              </a:rPr>
              <a:t> </a:t>
            </a:r>
            <a:r>
              <a:rPr lang="en-US" sz="2600" spc="-50" dirty="0" err="1">
                <a:latin typeface="Arial"/>
                <a:cs typeface="Arial"/>
              </a:rPr>
              <a:t>kita</a:t>
            </a:r>
            <a:r>
              <a:rPr lang="en-US" sz="2600" spc="-50" dirty="0">
                <a:latin typeface="Arial"/>
                <a:cs typeface="Arial"/>
              </a:rPr>
              <a:t> </a:t>
            </a:r>
            <a:r>
              <a:rPr lang="en-US" sz="2600" spc="-80" dirty="0" err="1">
                <a:latin typeface="Arial"/>
                <a:cs typeface="Arial"/>
              </a:rPr>
              <a:t>sendiri</a:t>
            </a:r>
            <a:r>
              <a:rPr lang="en-US" sz="2600" spc="-80" dirty="0">
                <a:latin typeface="Arial"/>
                <a:cs typeface="Arial"/>
              </a:rPr>
              <a:t> </a:t>
            </a:r>
            <a:r>
              <a:rPr lang="en-US" sz="2600" spc="-170" dirty="0">
                <a:latin typeface="Arial"/>
                <a:cs typeface="Arial"/>
              </a:rPr>
              <a:t>yang </a:t>
            </a:r>
            <a:r>
              <a:rPr lang="en-US" sz="2600" spc="-125" dirty="0" err="1">
                <a:latin typeface="Arial"/>
                <a:cs typeface="Arial"/>
              </a:rPr>
              <a:t>harus</a:t>
            </a:r>
            <a:r>
              <a:rPr lang="en-US" sz="2600" spc="-125" dirty="0">
                <a:latin typeface="Arial"/>
                <a:cs typeface="Arial"/>
              </a:rPr>
              <a:t>  </a:t>
            </a:r>
            <a:r>
              <a:rPr lang="en-US" sz="2600" spc="-125" dirty="0" err="1">
                <a:latin typeface="Arial"/>
                <a:cs typeface="Arial"/>
              </a:rPr>
              <a:t>menyiapkan</a:t>
            </a:r>
            <a:r>
              <a:rPr lang="en-US" sz="2600" spc="-130" dirty="0">
                <a:latin typeface="Arial"/>
                <a:cs typeface="Arial"/>
              </a:rPr>
              <a:t> </a:t>
            </a:r>
            <a:r>
              <a:rPr lang="en-US" sz="2600" spc="-65" dirty="0" err="1">
                <a:latin typeface="Arial"/>
                <a:cs typeface="Arial"/>
              </a:rPr>
              <a:t>infrastruktur-nya</a:t>
            </a:r>
            <a:r>
              <a:rPr lang="en-US" sz="2600" spc="-65" dirty="0">
                <a:latin typeface="Arial"/>
                <a:cs typeface="Arial"/>
              </a:rPr>
              <a:t>.</a:t>
            </a:r>
            <a:endParaRPr lang="en-US" sz="2600" dirty="0">
              <a:latin typeface="Arial"/>
              <a:cs typeface="Arial"/>
            </a:endParaRPr>
          </a:p>
          <a:p>
            <a:pPr marL="755015" marR="179070" lvl="1">
              <a:lnSpc>
                <a:spcPts val="2500"/>
              </a:lnSpc>
              <a:spcBef>
                <a:spcPts val="615"/>
              </a:spcBef>
              <a:tabLst>
                <a:tab pos="755650" algn="l"/>
              </a:tabLst>
            </a:pPr>
            <a:r>
              <a:rPr lang="en-US" sz="2600" spc="-85" dirty="0" err="1">
                <a:latin typeface="Arial"/>
                <a:cs typeface="Arial"/>
              </a:rPr>
              <a:t>Butuh</a:t>
            </a:r>
            <a:r>
              <a:rPr lang="en-US" sz="2600" spc="-85" dirty="0">
                <a:latin typeface="Arial"/>
                <a:cs typeface="Arial"/>
              </a:rPr>
              <a:t> </a:t>
            </a:r>
            <a:r>
              <a:rPr lang="en-US" sz="2600" spc="-135" dirty="0" err="1">
                <a:latin typeface="Arial"/>
                <a:cs typeface="Arial"/>
              </a:rPr>
              <a:t>tenaga</a:t>
            </a:r>
            <a:r>
              <a:rPr lang="en-US" sz="2600" spc="-135" dirty="0">
                <a:latin typeface="Arial"/>
                <a:cs typeface="Arial"/>
              </a:rPr>
              <a:t> </a:t>
            </a:r>
            <a:r>
              <a:rPr lang="en-US" sz="2600" spc="-100" dirty="0" err="1">
                <a:latin typeface="Arial"/>
                <a:cs typeface="Arial"/>
              </a:rPr>
              <a:t>kerja</a:t>
            </a:r>
            <a:r>
              <a:rPr lang="en-US" sz="2600" spc="-100" dirty="0">
                <a:latin typeface="Arial"/>
                <a:cs typeface="Arial"/>
              </a:rPr>
              <a:t> </a:t>
            </a:r>
            <a:r>
              <a:rPr lang="en-US" sz="2600" spc="-50" dirty="0" err="1">
                <a:latin typeface="Arial"/>
                <a:cs typeface="Arial"/>
              </a:rPr>
              <a:t>untuk</a:t>
            </a:r>
            <a:r>
              <a:rPr lang="en-US" sz="2600" spc="-50" dirty="0">
                <a:latin typeface="Arial"/>
                <a:cs typeface="Arial"/>
              </a:rPr>
              <a:t> </a:t>
            </a:r>
            <a:r>
              <a:rPr lang="en-US" sz="2600" spc="-90" dirty="0" err="1">
                <a:latin typeface="Arial"/>
                <a:cs typeface="Arial"/>
              </a:rPr>
              <a:t>merawat</a:t>
            </a:r>
            <a:r>
              <a:rPr lang="en-US" sz="2600" spc="-90" dirty="0">
                <a:latin typeface="Arial"/>
                <a:cs typeface="Arial"/>
              </a:rPr>
              <a:t> </a:t>
            </a:r>
            <a:r>
              <a:rPr lang="en-US" sz="2600" spc="-125" dirty="0" err="1">
                <a:latin typeface="Arial"/>
                <a:cs typeface="Arial"/>
              </a:rPr>
              <a:t>dan</a:t>
            </a:r>
            <a:r>
              <a:rPr lang="en-US" sz="2600" spc="-345" dirty="0">
                <a:latin typeface="Arial"/>
                <a:cs typeface="Arial"/>
              </a:rPr>
              <a:t> </a:t>
            </a:r>
            <a:r>
              <a:rPr lang="en-US" sz="2600" spc="-85" dirty="0" err="1">
                <a:latin typeface="Arial"/>
                <a:cs typeface="Arial"/>
              </a:rPr>
              <a:t>menjamin</a:t>
            </a:r>
            <a:r>
              <a:rPr lang="en-US" sz="2600" spc="-85" dirty="0">
                <a:latin typeface="Arial"/>
                <a:cs typeface="Arial"/>
              </a:rPr>
              <a:t>  </a:t>
            </a:r>
            <a:r>
              <a:rPr lang="en-US" sz="2600" spc="-145" dirty="0" err="1">
                <a:latin typeface="Arial"/>
                <a:cs typeface="Arial"/>
              </a:rPr>
              <a:t>layanan</a:t>
            </a:r>
            <a:r>
              <a:rPr lang="en-US" sz="2600" spc="-145" dirty="0">
                <a:latin typeface="Arial"/>
                <a:cs typeface="Arial"/>
              </a:rPr>
              <a:t> </a:t>
            </a:r>
            <a:r>
              <a:rPr lang="en-US" sz="2600" spc="-80" dirty="0" err="1">
                <a:latin typeface="Arial"/>
                <a:cs typeface="Arial"/>
              </a:rPr>
              <a:t>berjalan</a:t>
            </a:r>
            <a:r>
              <a:rPr lang="en-US" sz="2600" spc="-80" dirty="0">
                <a:latin typeface="Arial"/>
                <a:cs typeface="Arial"/>
              </a:rPr>
              <a:t> </a:t>
            </a:r>
            <a:r>
              <a:rPr lang="en-US" sz="2600" spc="-150" dirty="0" err="1">
                <a:latin typeface="Arial"/>
                <a:cs typeface="Arial"/>
              </a:rPr>
              <a:t>dengan</a:t>
            </a:r>
            <a:r>
              <a:rPr lang="en-US" sz="2600" spc="-155" dirty="0">
                <a:latin typeface="Arial"/>
                <a:cs typeface="Arial"/>
              </a:rPr>
              <a:t> </a:t>
            </a:r>
            <a:r>
              <a:rPr lang="en-US" sz="2600" spc="-95" dirty="0" err="1">
                <a:latin typeface="Arial"/>
                <a:cs typeface="Arial"/>
              </a:rPr>
              <a:t>baik</a:t>
            </a:r>
            <a:r>
              <a:rPr lang="en-US" sz="2600" spc="-95" dirty="0">
                <a:latin typeface="Arial"/>
                <a:cs typeface="Arial"/>
              </a:rPr>
              <a:t>.</a:t>
            </a:r>
            <a:endParaRPr lang="en-US" sz="2600" dirty="0">
              <a:latin typeface="Arial"/>
              <a:cs typeface="Arial"/>
            </a:endParaRPr>
          </a:p>
          <a:p>
            <a:endParaRPr lang="en-US" dirty="0"/>
          </a:p>
        </p:txBody>
      </p:sp>
    </p:spTree>
    <p:extLst>
      <p:ext uri="{BB962C8B-B14F-4D97-AF65-F5344CB8AC3E}">
        <p14:creationId xmlns:p14="http://schemas.microsoft.com/office/powerpoint/2010/main" val="16061845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672" y="503480"/>
            <a:ext cx="8229600" cy="926976"/>
          </a:xfrm>
        </p:spPr>
        <p:txBody>
          <a:bodyPr/>
          <a:lstStyle/>
          <a:p>
            <a:r>
              <a:rPr lang="en-US" spc="-145" dirty="0"/>
              <a:t>Hybrid</a:t>
            </a:r>
            <a:r>
              <a:rPr lang="en-US" spc="-290" dirty="0"/>
              <a:t> </a:t>
            </a:r>
            <a:r>
              <a:rPr lang="en-US" spc="-245" dirty="0"/>
              <a:t>Cloud</a:t>
            </a:r>
            <a:br>
              <a:rPr lang="en-US" spc="-245" dirty="0"/>
            </a:br>
            <a:endParaRPr lang="en-US" dirty="0"/>
          </a:p>
        </p:txBody>
      </p:sp>
      <p:sp>
        <p:nvSpPr>
          <p:cNvPr id="3" name="Content Placeholder 2"/>
          <p:cNvSpPr>
            <a:spLocks noGrp="1"/>
          </p:cNvSpPr>
          <p:nvPr>
            <p:ph sz="half" idx="2"/>
          </p:nvPr>
        </p:nvSpPr>
        <p:spPr/>
        <p:txBody>
          <a:bodyPr/>
          <a:lstStyle/>
          <a:p>
            <a:endParaRPr lang="en-US"/>
          </a:p>
        </p:txBody>
      </p:sp>
      <p:sp>
        <p:nvSpPr>
          <p:cNvPr id="5" name="object 3"/>
          <p:cNvSpPr txBox="1"/>
          <p:nvPr/>
        </p:nvSpPr>
        <p:spPr>
          <a:xfrm>
            <a:off x="535940" y="4045711"/>
            <a:ext cx="7949565" cy="1488440"/>
          </a:xfrm>
          <a:prstGeom prst="rect">
            <a:avLst/>
          </a:prstGeom>
        </p:spPr>
        <p:txBody>
          <a:bodyPr vert="horz" wrap="square" lIns="0" tIns="12065" rIns="0" bIns="0" rtlCol="0">
            <a:spAutoFit/>
          </a:bodyPr>
          <a:lstStyle/>
          <a:p>
            <a:pPr marL="355600" marR="5080" indent="-342900">
              <a:lnSpc>
                <a:spcPct val="100000"/>
              </a:lnSpc>
              <a:spcBef>
                <a:spcPts val="95"/>
              </a:spcBef>
              <a:buChar char="•"/>
              <a:tabLst>
                <a:tab pos="354965" algn="l"/>
                <a:tab pos="355600" algn="l"/>
              </a:tabLst>
            </a:pPr>
            <a:r>
              <a:rPr sz="3200" spc="-195" dirty="0">
                <a:latin typeface="Arial"/>
                <a:cs typeface="Arial"/>
              </a:rPr>
              <a:t>gabungan </a:t>
            </a:r>
            <a:r>
              <a:rPr sz="3200" spc="-75" dirty="0">
                <a:latin typeface="Arial"/>
                <a:cs typeface="Arial"/>
              </a:rPr>
              <a:t>dari </a:t>
            </a:r>
            <a:r>
              <a:rPr sz="3200" spc="-170" dirty="0">
                <a:latin typeface="Arial"/>
                <a:cs typeface="Arial"/>
              </a:rPr>
              <a:t>layanan </a:t>
            </a:r>
            <a:r>
              <a:rPr sz="3200" i="1" spc="-180" dirty="0">
                <a:latin typeface="Trebuchet MS"/>
                <a:cs typeface="Trebuchet MS"/>
              </a:rPr>
              <a:t>Public </a:t>
            </a:r>
            <a:r>
              <a:rPr sz="3200" i="1" spc="-165" dirty="0">
                <a:latin typeface="Trebuchet MS"/>
                <a:cs typeface="Trebuchet MS"/>
              </a:rPr>
              <a:t>loud </a:t>
            </a:r>
            <a:r>
              <a:rPr sz="3200" spc="-155" dirty="0">
                <a:latin typeface="Arial"/>
                <a:cs typeface="Arial"/>
              </a:rPr>
              <a:t>dan </a:t>
            </a:r>
            <a:r>
              <a:rPr sz="3200" i="1" spc="-185" dirty="0">
                <a:latin typeface="Trebuchet MS"/>
                <a:cs typeface="Trebuchet MS"/>
              </a:rPr>
              <a:t>Private  Cloud </a:t>
            </a:r>
            <a:r>
              <a:rPr sz="3200" spc="-210" dirty="0">
                <a:latin typeface="Arial"/>
                <a:cs typeface="Arial"/>
              </a:rPr>
              <a:t>yang </a:t>
            </a:r>
            <a:r>
              <a:rPr sz="3200" spc="-110" dirty="0">
                <a:latin typeface="Arial"/>
                <a:cs typeface="Arial"/>
              </a:rPr>
              <a:t>di-implementasikan </a:t>
            </a:r>
            <a:r>
              <a:rPr sz="3200" spc="-95" dirty="0">
                <a:latin typeface="Arial"/>
                <a:cs typeface="Arial"/>
              </a:rPr>
              <a:t>oleh </a:t>
            </a:r>
            <a:r>
              <a:rPr sz="3200" spc="-135" dirty="0">
                <a:latin typeface="Arial"/>
                <a:cs typeface="Arial"/>
              </a:rPr>
              <a:t>suatu  </a:t>
            </a:r>
            <a:r>
              <a:rPr sz="3200" spc="-145" dirty="0">
                <a:latin typeface="Arial"/>
                <a:cs typeface="Arial"/>
              </a:rPr>
              <a:t>organisasi/perusahaan</a:t>
            </a:r>
            <a:endParaRPr sz="3200" dirty="0">
              <a:latin typeface="Arial"/>
              <a:cs typeface="Arial"/>
            </a:endParaRPr>
          </a:p>
        </p:txBody>
      </p:sp>
      <p:sp>
        <p:nvSpPr>
          <p:cNvPr id="6" name="object 4"/>
          <p:cNvSpPr/>
          <p:nvPr/>
        </p:nvSpPr>
        <p:spPr>
          <a:xfrm>
            <a:off x="1815757" y="1295400"/>
            <a:ext cx="5499430" cy="2570988"/>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3416916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SYARAT CLOUD</a:t>
            </a:r>
            <a:endParaRPr lang="en-US" dirty="0"/>
          </a:p>
        </p:txBody>
      </p:sp>
      <p:sp>
        <p:nvSpPr>
          <p:cNvPr id="3" name="Content Placeholder 2"/>
          <p:cNvSpPr>
            <a:spLocks noGrp="1"/>
          </p:cNvSpPr>
          <p:nvPr>
            <p:ph sz="half" idx="2"/>
          </p:nvPr>
        </p:nvSpPr>
        <p:spPr/>
        <p:txBody>
          <a:bodyPr/>
          <a:lstStyle/>
          <a:p>
            <a:pPr marL="571500" indent="-571500">
              <a:buFont typeface="Wingdings"/>
              <a:buChar char="Ø"/>
            </a:pPr>
            <a:r>
              <a:rPr lang="en-US" dirty="0">
                <a:solidFill>
                  <a:schemeClr val="tx1"/>
                </a:solidFill>
              </a:rPr>
              <a:t>On Demand Self Service</a:t>
            </a:r>
          </a:p>
          <a:p>
            <a:pPr marL="571500" indent="-571500">
              <a:buFont typeface="Wingdings"/>
              <a:buChar char="Ø"/>
            </a:pPr>
            <a:r>
              <a:rPr lang="en-US" dirty="0">
                <a:solidFill>
                  <a:schemeClr val="tx1"/>
                </a:solidFill>
              </a:rPr>
              <a:t>Broad Network Access</a:t>
            </a:r>
          </a:p>
          <a:p>
            <a:pPr marL="571500" indent="-571500">
              <a:buFont typeface="Wingdings"/>
              <a:buChar char="Ø"/>
            </a:pPr>
            <a:r>
              <a:rPr lang="en-US" dirty="0">
                <a:solidFill>
                  <a:schemeClr val="tx1"/>
                </a:solidFill>
              </a:rPr>
              <a:t>Resources Pooling </a:t>
            </a:r>
          </a:p>
          <a:p>
            <a:pPr marL="571500" indent="-571500">
              <a:buFont typeface="Wingdings"/>
              <a:buChar char="Ø"/>
            </a:pPr>
            <a:r>
              <a:rPr lang="en-US" dirty="0">
                <a:solidFill>
                  <a:schemeClr val="tx1"/>
                </a:solidFill>
              </a:rPr>
              <a:t>Rapid Elasticity</a:t>
            </a:r>
          </a:p>
          <a:p>
            <a:pPr marL="571500" indent="-571500">
              <a:buFont typeface="Wingdings"/>
              <a:buChar char="Ø"/>
            </a:pPr>
            <a:r>
              <a:rPr lang="en-US" dirty="0">
                <a:solidFill>
                  <a:schemeClr val="tx1"/>
                </a:solidFill>
              </a:rPr>
              <a:t>Measured Service</a:t>
            </a:r>
          </a:p>
          <a:p>
            <a:endParaRPr lang="en-US" dirty="0"/>
          </a:p>
        </p:txBody>
      </p:sp>
    </p:spTree>
    <p:extLst>
      <p:ext uri="{BB962C8B-B14F-4D97-AF65-F5344CB8AC3E}">
        <p14:creationId xmlns:p14="http://schemas.microsoft.com/office/powerpoint/2010/main" val="37603358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2"/>
          </p:nvPr>
        </p:nvSpPr>
        <p:spPr/>
        <p:txBody>
          <a:bodyPr/>
          <a:lstStyle/>
          <a:p>
            <a:r>
              <a:rPr lang="en-US" dirty="0">
                <a:solidFill>
                  <a:schemeClr val="tx1"/>
                </a:solidFill>
              </a:rPr>
              <a:t>A hybrid cloud environment combines multiple public and private cloud models. Hybrid clouds introduce the complexity of determining how to distribute applications across both a public and private cloud.</a:t>
            </a:r>
          </a:p>
          <a:p>
            <a:endParaRPr lang="en-US" dirty="0"/>
          </a:p>
        </p:txBody>
      </p:sp>
    </p:spTree>
    <p:extLst>
      <p:ext uri="{BB962C8B-B14F-4D97-AF65-F5344CB8AC3E}">
        <p14:creationId xmlns:p14="http://schemas.microsoft.com/office/powerpoint/2010/main" val="36427660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2"/>
          </p:nvPr>
        </p:nvSpPr>
        <p:spPr>
          <a:xfrm>
            <a:off x="304800" y="1219200"/>
            <a:ext cx="7992888" cy="4176464"/>
          </a:xfrm>
        </p:spPr>
        <p:txBody>
          <a:bodyPr/>
          <a:lstStyle/>
          <a:p>
            <a:pPr marL="355600" algn="just">
              <a:spcBef>
                <a:spcPts val="100"/>
              </a:spcBef>
              <a:buFont typeface="Arial"/>
              <a:buChar char="•"/>
              <a:tabLst>
                <a:tab pos="354965" algn="l"/>
                <a:tab pos="355600" algn="l"/>
              </a:tabLst>
            </a:pPr>
            <a:r>
              <a:rPr lang="en-US" sz="3000" b="1" spc="-165" dirty="0" err="1">
                <a:latin typeface="Trebuchet MS"/>
                <a:cs typeface="Trebuchet MS"/>
              </a:rPr>
              <a:t>Keuntungan</a:t>
            </a:r>
            <a:r>
              <a:rPr lang="en-US" sz="3000" spc="-165" dirty="0">
                <a:latin typeface="Arial"/>
                <a:cs typeface="Arial"/>
              </a:rPr>
              <a:t>:</a:t>
            </a:r>
            <a:endParaRPr lang="en-US" sz="3000" dirty="0">
              <a:latin typeface="Arial"/>
              <a:cs typeface="Arial"/>
            </a:endParaRPr>
          </a:p>
          <a:p>
            <a:pPr marL="755650" marR="143510" lvl="1" algn="just">
              <a:lnSpc>
                <a:spcPts val="2500"/>
              </a:lnSpc>
              <a:spcBef>
                <a:spcPts val="615"/>
              </a:spcBef>
              <a:tabLst>
                <a:tab pos="755650" algn="l"/>
              </a:tabLst>
            </a:pPr>
            <a:r>
              <a:rPr lang="en-US" sz="2600" spc="-185" dirty="0" err="1">
                <a:latin typeface="Arial"/>
                <a:cs typeface="Arial"/>
              </a:rPr>
              <a:t>Keamanan</a:t>
            </a:r>
            <a:r>
              <a:rPr lang="en-US" sz="2600" spc="-185" dirty="0">
                <a:latin typeface="Arial"/>
                <a:cs typeface="Arial"/>
              </a:rPr>
              <a:t> </a:t>
            </a:r>
            <a:r>
              <a:rPr lang="en-US" sz="2600" spc="-105" dirty="0">
                <a:latin typeface="Arial"/>
                <a:cs typeface="Arial"/>
              </a:rPr>
              <a:t>data </a:t>
            </a:r>
            <a:r>
              <a:rPr lang="en-US" sz="2600" spc="-45" dirty="0" err="1">
                <a:latin typeface="Arial"/>
                <a:cs typeface="Arial"/>
              </a:rPr>
              <a:t>terjamin</a:t>
            </a:r>
            <a:r>
              <a:rPr lang="en-US" sz="2600" spc="-45" dirty="0">
                <a:latin typeface="Arial"/>
                <a:cs typeface="Arial"/>
              </a:rPr>
              <a:t>, </a:t>
            </a:r>
            <a:r>
              <a:rPr lang="en-US" sz="2600" spc="-140" dirty="0" err="1">
                <a:latin typeface="Arial"/>
                <a:cs typeface="Arial"/>
              </a:rPr>
              <a:t>karena</a:t>
            </a:r>
            <a:r>
              <a:rPr lang="en-US" sz="2600" spc="-140" dirty="0">
                <a:latin typeface="Arial"/>
                <a:cs typeface="Arial"/>
              </a:rPr>
              <a:t> </a:t>
            </a:r>
            <a:r>
              <a:rPr lang="en-US" sz="2600" spc="-105" dirty="0">
                <a:latin typeface="Arial"/>
                <a:cs typeface="Arial"/>
              </a:rPr>
              <a:t>data </a:t>
            </a:r>
            <a:r>
              <a:rPr lang="en-US" sz="2600" spc="-140" dirty="0" err="1">
                <a:latin typeface="Arial"/>
                <a:cs typeface="Arial"/>
              </a:rPr>
              <a:t>bisa</a:t>
            </a:r>
            <a:r>
              <a:rPr lang="en-US" sz="2600" spc="-140" dirty="0">
                <a:latin typeface="Arial"/>
                <a:cs typeface="Arial"/>
              </a:rPr>
              <a:t> </a:t>
            </a:r>
            <a:r>
              <a:rPr lang="en-US" sz="2600" spc="-90" dirty="0" err="1">
                <a:latin typeface="Arial"/>
                <a:cs typeface="Arial"/>
              </a:rPr>
              <a:t>dikelola</a:t>
            </a:r>
            <a:r>
              <a:rPr lang="en-US" sz="2600" spc="-90" dirty="0">
                <a:latin typeface="Arial"/>
                <a:cs typeface="Arial"/>
              </a:rPr>
              <a:t>  </a:t>
            </a:r>
            <a:r>
              <a:rPr lang="en-US" sz="2600" spc="-80" dirty="0" err="1">
                <a:latin typeface="Arial"/>
                <a:cs typeface="Arial"/>
              </a:rPr>
              <a:t>sendiri</a:t>
            </a:r>
            <a:r>
              <a:rPr lang="en-US" sz="2600" spc="-80" dirty="0">
                <a:latin typeface="Arial"/>
                <a:cs typeface="Arial"/>
              </a:rPr>
              <a:t> </a:t>
            </a:r>
            <a:r>
              <a:rPr lang="en-US" sz="2600" spc="-90" dirty="0">
                <a:latin typeface="Arial"/>
                <a:cs typeface="Arial"/>
              </a:rPr>
              <a:t>(</a:t>
            </a:r>
            <a:r>
              <a:rPr lang="en-US" sz="2600" spc="-90" dirty="0" err="1">
                <a:latin typeface="Arial"/>
                <a:cs typeface="Arial"/>
              </a:rPr>
              <a:t>hal</a:t>
            </a:r>
            <a:r>
              <a:rPr lang="en-US" sz="2600" spc="-90" dirty="0">
                <a:latin typeface="Arial"/>
                <a:cs typeface="Arial"/>
              </a:rPr>
              <a:t> </a:t>
            </a:r>
            <a:r>
              <a:rPr lang="en-US" sz="2600" spc="-20" dirty="0" err="1">
                <a:latin typeface="Arial"/>
                <a:cs typeface="Arial"/>
              </a:rPr>
              <a:t>ini</a:t>
            </a:r>
            <a:r>
              <a:rPr lang="en-US" sz="2600" spc="-20" dirty="0">
                <a:latin typeface="Arial"/>
                <a:cs typeface="Arial"/>
              </a:rPr>
              <a:t> </a:t>
            </a:r>
            <a:r>
              <a:rPr lang="en-US" sz="2600" b="1" spc="-140" dirty="0">
                <a:latin typeface="Trebuchet MS"/>
                <a:cs typeface="Trebuchet MS"/>
              </a:rPr>
              <a:t>TIDAK </a:t>
            </a:r>
            <a:r>
              <a:rPr lang="en-US" sz="2600" spc="-40" dirty="0" err="1">
                <a:latin typeface="Arial"/>
                <a:cs typeface="Arial"/>
              </a:rPr>
              <a:t>berarti</a:t>
            </a:r>
            <a:r>
              <a:rPr lang="en-US" sz="2600" spc="-40" dirty="0">
                <a:latin typeface="Arial"/>
                <a:cs typeface="Arial"/>
              </a:rPr>
              <a:t> </a:t>
            </a:r>
            <a:r>
              <a:rPr lang="en-US" sz="2600" spc="-130" dirty="0" err="1">
                <a:latin typeface="Arial"/>
                <a:cs typeface="Arial"/>
              </a:rPr>
              <a:t>bahwa</a:t>
            </a:r>
            <a:r>
              <a:rPr lang="en-US" sz="2600" spc="-130" dirty="0">
                <a:latin typeface="Arial"/>
                <a:cs typeface="Arial"/>
              </a:rPr>
              <a:t> </a:t>
            </a:r>
            <a:r>
              <a:rPr lang="en-US" sz="2600" spc="-105" dirty="0" err="1">
                <a:latin typeface="Arial"/>
                <a:cs typeface="Arial"/>
              </a:rPr>
              <a:t>menyimpan</a:t>
            </a:r>
            <a:r>
              <a:rPr lang="en-US" sz="2600" spc="-495" dirty="0">
                <a:latin typeface="Arial"/>
                <a:cs typeface="Arial"/>
              </a:rPr>
              <a:t> </a:t>
            </a:r>
            <a:r>
              <a:rPr lang="en-US" sz="2600" spc="-110" dirty="0">
                <a:latin typeface="Arial"/>
                <a:cs typeface="Arial"/>
              </a:rPr>
              <a:t>data  </a:t>
            </a:r>
            <a:r>
              <a:rPr lang="en-US" sz="2600" spc="-35" dirty="0">
                <a:latin typeface="Arial"/>
                <a:cs typeface="Arial"/>
              </a:rPr>
              <a:t>di </a:t>
            </a:r>
            <a:r>
              <a:rPr lang="en-US" sz="2600" spc="-70" dirty="0">
                <a:latin typeface="Arial"/>
                <a:cs typeface="Arial"/>
              </a:rPr>
              <a:t>public </a:t>
            </a:r>
            <a:r>
              <a:rPr lang="en-US" sz="2600" spc="-90" dirty="0">
                <a:latin typeface="Arial"/>
                <a:cs typeface="Arial"/>
              </a:rPr>
              <a:t>cloud </a:t>
            </a:r>
            <a:r>
              <a:rPr lang="en-US" sz="2600" spc="-50" dirty="0" err="1">
                <a:latin typeface="Arial"/>
                <a:cs typeface="Arial"/>
              </a:rPr>
              <a:t>tidak</a:t>
            </a:r>
            <a:r>
              <a:rPr lang="en-US" sz="2600" spc="-340" dirty="0">
                <a:latin typeface="Arial"/>
                <a:cs typeface="Arial"/>
              </a:rPr>
              <a:t> </a:t>
            </a:r>
            <a:r>
              <a:rPr lang="en-US" sz="2600" spc="-65" dirty="0" err="1">
                <a:latin typeface="Arial"/>
                <a:cs typeface="Arial"/>
              </a:rPr>
              <a:t>aman</a:t>
            </a:r>
            <a:r>
              <a:rPr lang="en-US" sz="2600" spc="-65" dirty="0">
                <a:latin typeface="Arial"/>
                <a:cs typeface="Arial"/>
              </a:rPr>
              <a:t>!!).</a:t>
            </a:r>
            <a:endParaRPr lang="en-US" sz="2600" dirty="0">
              <a:latin typeface="Arial"/>
              <a:cs typeface="Arial"/>
            </a:endParaRPr>
          </a:p>
          <a:p>
            <a:pPr marL="755650" marR="5080" lvl="1" indent="-286385" algn="just">
              <a:lnSpc>
                <a:spcPts val="2500"/>
              </a:lnSpc>
              <a:spcBef>
                <a:spcPts val="610"/>
              </a:spcBef>
              <a:tabLst>
                <a:tab pos="755650" algn="l"/>
              </a:tabLst>
            </a:pPr>
            <a:r>
              <a:rPr lang="en-US" sz="2600" spc="-135" dirty="0" err="1">
                <a:latin typeface="Arial"/>
                <a:cs typeface="Arial"/>
              </a:rPr>
              <a:t>Lebih</a:t>
            </a:r>
            <a:r>
              <a:rPr lang="en-US" sz="2600" spc="-135" dirty="0">
                <a:latin typeface="Arial"/>
                <a:cs typeface="Arial"/>
              </a:rPr>
              <a:t> </a:t>
            </a:r>
            <a:r>
              <a:rPr lang="en-US" sz="2600" spc="-130" dirty="0" err="1">
                <a:latin typeface="Arial"/>
                <a:cs typeface="Arial"/>
              </a:rPr>
              <a:t>leluasa</a:t>
            </a:r>
            <a:r>
              <a:rPr lang="en-US" sz="2600" spc="-130" dirty="0">
                <a:latin typeface="Arial"/>
                <a:cs typeface="Arial"/>
              </a:rPr>
              <a:t> </a:t>
            </a:r>
            <a:r>
              <a:rPr lang="en-US" sz="2600" spc="-50" dirty="0" err="1">
                <a:latin typeface="Arial"/>
                <a:cs typeface="Arial"/>
              </a:rPr>
              <a:t>untuk</a:t>
            </a:r>
            <a:r>
              <a:rPr lang="en-US" sz="2600" spc="-50" dirty="0">
                <a:latin typeface="Arial"/>
                <a:cs typeface="Arial"/>
              </a:rPr>
              <a:t> </a:t>
            </a:r>
            <a:r>
              <a:rPr lang="en-US" sz="2600" spc="-55" dirty="0" err="1">
                <a:latin typeface="Arial"/>
                <a:cs typeface="Arial"/>
              </a:rPr>
              <a:t>memilih</a:t>
            </a:r>
            <a:r>
              <a:rPr lang="en-US" sz="2600" spc="-55" dirty="0">
                <a:latin typeface="Arial"/>
                <a:cs typeface="Arial"/>
              </a:rPr>
              <a:t> </a:t>
            </a:r>
            <a:r>
              <a:rPr lang="en-US" sz="2600" spc="-145" dirty="0" err="1">
                <a:latin typeface="Arial"/>
                <a:cs typeface="Arial"/>
              </a:rPr>
              <a:t>mana</a:t>
            </a:r>
            <a:r>
              <a:rPr lang="en-US" sz="2600" spc="-145" dirty="0">
                <a:latin typeface="Arial"/>
                <a:cs typeface="Arial"/>
              </a:rPr>
              <a:t> </a:t>
            </a:r>
            <a:r>
              <a:rPr lang="en-US" sz="2600" spc="-150" dirty="0">
                <a:latin typeface="Arial"/>
                <a:cs typeface="Arial"/>
              </a:rPr>
              <a:t>proses </a:t>
            </a:r>
            <a:r>
              <a:rPr lang="en-US" sz="2600" spc="-120" dirty="0" err="1">
                <a:latin typeface="Arial"/>
                <a:cs typeface="Arial"/>
              </a:rPr>
              <a:t>bisnis</a:t>
            </a:r>
            <a:r>
              <a:rPr lang="en-US" sz="2600" spc="-120" dirty="0">
                <a:latin typeface="Arial"/>
                <a:cs typeface="Arial"/>
              </a:rPr>
              <a:t> </a:t>
            </a:r>
            <a:r>
              <a:rPr lang="en-US" sz="2600" spc="-170" dirty="0">
                <a:latin typeface="Arial"/>
                <a:cs typeface="Arial"/>
              </a:rPr>
              <a:t>yang  </a:t>
            </a:r>
            <a:r>
              <a:rPr lang="en-US" sz="2600" spc="-125" dirty="0" err="1">
                <a:latin typeface="Arial"/>
                <a:cs typeface="Arial"/>
              </a:rPr>
              <a:t>harus</a:t>
            </a:r>
            <a:r>
              <a:rPr lang="en-US" sz="2600" spc="-125" dirty="0">
                <a:latin typeface="Arial"/>
                <a:cs typeface="Arial"/>
              </a:rPr>
              <a:t> </a:t>
            </a:r>
            <a:r>
              <a:rPr lang="en-US" sz="2600" spc="-50" dirty="0" err="1">
                <a:latin typeface="Arial"/>
                <a:cs typeface="Arial"/>
              </a:rPr>
              <a:t>tetap</a:t>
            </a:r>
            <a:r>
              <a:rPr lang="en-US" sz="2600" spc="-50" dirty="0">
                <a:latin typeface="Arial"/>
                <a:cs typeface="Arial"/>
              </a:rPr>
              <a:t> </a:t>
            </a:r>
            <a:r>
              <a:rPr lang="en-US" sz="2600" spc="-80" dirty="0" err="1">
                <a:latin typeface="Arial"/>
                <a:cs typeface="Arial"/>
              </a:rPr>
              <a:t>berjalan</a:t>
            </a:r>
            <a:r>
              <a:rPr lang="en-US" sz="2600" spc="-80" dirty="0">
                <a:latin typeface="Arial"/>
                <a:cs typeface="Arial"/>
              </a:rPr>
              <a:t> </a:t>
            </a:r>
            <a:r>
              <a:rPr lang="en-US" sz="2600" spc="-35" dirty="0">
                <a:latin typeface="Arial"/>
                <a:cs typeface="Arial"/>
              </a:rPr>
              <a:t>di </a:t>
            </a:r>
            <a:r>
              <a:rPr lang="en-US" sz="2600" spc="-70" dirty="0">
                <a:latin typeface="Arial"/>
                <a:cs typeface="Arial"/>
              </a:rPr>
              <a:t>private </a:t>
            </a:r>
            <a:r>
              <a:rPr lang="en-US" sz="2600" spc="-90" dirty="0">
                <a:latin typeface="Arial"/>
                <a:cs typeface="Arial"/>
              </a:rPr>
              <a:t>cloud </a:t>
            </a:r>
            <a:r>
              <a:rPr lang="en-US" sz="2600" spc="-125" dirty="0" err="1">
                <a:latin typeface="Arial"/>
                <a:cs typeface="Arial"/>
              </a:rPr>
              <a:t>dan</a:t>
            </a:r>
            <a:r>
              <a:rPr lang="en-US" sz="2600" spc="-125" dirty="0">
                <a:latin typeface="Arial"/>
                <a:cs typeface="Arial"/>
              </a:rPr>
              <a:t> </a:t>
            </a:r>
            <a:r>
              <a:rPr lang="en-US" sz="2600" spc="-145" dirty="0" err="1">
                <a:latin typeface="Arial"/>
                <a:cs typeface="Arial"/>
              </a:rPr>
              <a:t>mana</a:t>
            </a:r>
            <a:r>
              <a:rPr lang="en-US" sz="2600" spc="-465" dirty="0">
                <a:latin typeface="Arial"/>
                <a:cs typeface="Arial"/>
              </a:rPr>
              <a:t> </a:t>
            </a:r>
            <a:r>
              <a:rPr lang="en-US" sz="2600" spc="-150" dirty="0">
                <a:latin typeface="Arial"/>
                <a:cs typeface="Arial"/>
              </a:rPr>
              <a:t>proses  </a:t>
            </a:r>
            <a:r>
              <a:rPr lang="en-US" sz="2600" spc="-120" dirty="0" err="1">
                <a:latin typeface="Arial"/>
                <a:cs typeface="Arial"/>
              </a:rPr>
              <a:t>bisnis</a:t>
            </a:r>
            <a:r>
              <a:rPr lang="en-US" sz="2600" spc="-120" dirty="0">
                <a:latin typeface="Arial"/>
                <a:cs typeface="Arial"/>
              </a:rPr>
              <a:t> </a:t>
            </a:r>
            <a:r>
              <a:rPr lang="en-US" sz="2600" spc="-170" dirty="0">
                <a:latin typeface="Arial"/>
                <a:cs typeface="Arial"/>
              </a:rPr>
              <a:t>yang </a:t>
            </a:r>
            <a:r>
              <a:rPr lang="en-US" sz="2600" spc="-140" dirty="0" err="1">
                <a:latin typeface="Arial"/>
                <a:cs typeface="Arial"/>
              </a:rPr>
              <a:t>bisa</a:t>
            </a:r>
            <a:r>
              <a:rPr lang="en-US" sz="2600" spc="-140" dirty="0">
                <a:latin typeface="Arial"/>
                <a:cs typeface="Arial"/>
              </a:rPr>
              <a:t> </a:t>
            </a:r>
            <a:r>
              <a:rPr lang="en-US" sz="2600" spc="-95" dirty="0" err="1">
                <a:latin typeface="Arial"/>
                <a:cs typeface="Arial"/>
              </a:rPr>
              <a:t>dipindahkan</a:t>
            </a:r>
            <a:r>
              <a:rPr lang="en-US" sz="2600" spc="-95" dirty="0">
                <a:latin typeface="Arial"/>
                <a:cs typeface="Arial"/>
              </a:rPr>
              <a:t> </a:t>
            </a:r>
            <a:r>
              <a:rPr lang="en-US" sz="2600" spc="-180" dirty="0" err="1">
                <a:latin typeface="Arial"/>
                <a:cs typeface="Arial"/>
              </a:rPr>
              <a:t>ke</a:t>
            </a:r>
            <a:r>
              <a:rPr lang="en-US" sz="2600" spc="-180" dirty="0">
                <a:latin typeface="Arial"/>
                <a:cs typeface="Arial"/>
              </a:rPr>
              <a:t> </a:t>
            </a:r>
            <a:r>
              <a:rPr lang="en-US" sz="2600" spc="-70" dirty="0">
                <a:latin typeface="Arial"/>
                <a:cs typeface="Arial"/>
              </a:rPr>
              <a:t>public </a:t>
            </a:r>
            <a:r>
              <a:rPr lang="en-US" sz="2600" spc="-90" dirty="0">
                <a:latin typeface="Arial"/>
                <a:cs typeface="Arial"/>
              </a:rPr>
              <a:t>cloud </a:t>
            </a:r>
            <a:r>
              <a:rPr lang="en-US" sz="2600" spc="-150" dirty="0" err="1">
                <a:latin typeface="Arial"/>
                <a:cs typeface="Arial"/>
              </a:rPr>
              <a:t>dengan</a:t>
            </a:r>
            <a:r>
              <a:rPr lang="en-US" sz="2600" spc="-150" dirty="0">
                <a:latin typeface="Arial"/>
                <a:cs typeface="Arial"/>
              </a:rPr>
              <a:t>  </a:t>
            </a:r>
            <a:r>
              <a:rPr lang="en-US" sz="2600" spc="-50" dirty="0" err="1">
                <a:latin typeface="Arial"/>
                <a:cs typeface="Arial"/>
              </a:rPr>
              <a:t>tetap</a:t>
            </a:r>
            <a:r>
              <a:rPr lang="en-US" sz="2600" spc="-50" dirty="0">
                <a:latin typeface="Arial"/>
                <a:cs typeface="Arial"/>
              </a:rPr>
              <a:t> </a:t>
            </a:r>
            <a:r>
              <a:rPr lang="en-US" sz="2600" spc="-85" dirty="0" err="1">
                <a:latin typeface="Arial"/>
                <a:cs typeface="Arial"/>
              </a:rPr>
              <a:t>menjamin</a:t>
            </a:r>
            <a:r>
              <a:rPr lang="en-US" sz="2600" spc="-85" dirty="0">
                <a:latin typeface="Arial"/>
                <a:cs typeface="Arial"/>
              </a:rPr>
              <a:t> </a:t>
            </a:r>
            <a:r>
              <a:rPr lang="en-US" sz="2600" spc="-95" dirty="0" err="1">
                <a:latin typeface="Arial"/>
                <a:cs typeface="Arial"/>
              </a:rPr>
              <a:t>integrasi</a:t>
            </a:r>
            <a:r>
              <a:rPr lang="en-US" sz="2600" spc="-95" dirty="0">
                <a:latin typeface="Arial"/>
                <a:cs typeface="Arial"/>
              </a:rPr>
              <a:t> </a:t>
            </a:r>
            <a:r>
              <a:rPr lang="en-US" sz="2600" spc="-60" dirty="0" err="1">
                <a:latin typeface="Arial"/>
                <a:cs typeface="Arial"/>
              </a:rPr>
              <a:t>dari</a:t>
            </a:r>
            <a:r>
              <a:rPr lang="en-US" sz="2600" spc="-270" dirty="0">
                <a:latin typeface="Arial"/>
                <a:cs typeface="Arial"/>
              </a:rPr>
              <a:t> </a:t>
            </a:r>
            <a:r>
              <a:rPr lang="en-US" sz="2600" spc="-140" dirty="0" err="1">
                <a:latin typeface="Arial"/>
                <a:cs typeface="Arial"/>
              </a:rPr>
              <a:t>kedua-nya</a:t>
            </a:r>
            <a:r>
              <a:rPr lang="en-US" sz="2600" spc="-140" dirty="0">
                <a:latin typeface="Arial"/>
                <a:cs typeface="Arial"/>
              </a:rPr>
              <a:t>.</a:t>
            </a:r>
            <a:endParaRPr lang="en-US" sz="2600" dirty="0">
              <a:latin typeface="Arial"/>
              <a:cs typeface="Arial"/>
            </a:endParaRPr>
          </a:p>
          <a:p>
            <a:pPr marL="355600" algn="just">
              <a:lnSpc>
                <a:spcPts val="3590"/>
              </a:lnSpc>
              <a:buFont typeface="Arial"/>
              <a:buChar char="•"/>
              <a:tabLst>
                <a:tab pos="354965" algn="l"/>
                <a:tab pos="355600" algn="l"/>
              </a:tabLst>
            </a:pPr>
            <a:r>
              <a:rPr lang="en-US" sz="3000" b="1" spc="-190" dirty="0" err="1">
                <a:latin typeface="Trebuchet MS"/>
                <a:cs typeface="Trebuchet MS"/>
              </a:rPr>
              <a:t>Kerugian</a:t>
            </a:r>
            <a:r>
              <a:rPr lang="en-US" sz="3000" b="1" spc="-190" dirty="0">
                <a:latin typeface="Trebuchet MS"/>
                <a:cs typeface="Trebuchet MS"/>
              </a:rPr>
              <a:t>:</a:t>
            </a:r>
            <a:endParaRPr lang="en-US" sz="3000" dirty="0">
              <a:latin typeface="Trebuchet MS"/>
              <a:cs typeface="Trebuchet MS"/>
            </a:endParaRPr>
          </a:p>
          <a:p>
            <a:pPr marL="755650" marR="428625" lvl="1" algn="just">
              <a:lnSpc>
                <a:spcPts val="2500"/>
              </a:lnSpc>
              <a:spcBef>
                <a:spcPts val="615"/>
              </a:spcBef>
              <a:tabLst>
                <a:tab pos="755650" algn="l"/>
              </a:tabLst>
            </a:pPr>
            <a:r>
              <a:rPr lang="en-US" sz="2600" spc="-75" dirty="0" err="1">
                <a:latin typeface="Arial"/>
                <a:cs typeface="Arial"/>
              </a:rPr>
              <a:t>Untuk</a:t>
            </a:r>
            <a:r>
              <a:rPr lang="en-US" sz="2600" spc="-75" dirty="0">
                <a:latin typeface="Arial"/>
                <a:cs typeface="Arial"/>
              </a:rPr>
              <a:t> </a:t>
            </a:r>
            <a:r>
              <a:rPr lang="en-US" sz="2600" spc="-114" dirty="0" err="1">
                <a:latin typeface="Arial"/>
                <a:cs typeface="Arial"/>
              </a:rPr>
              <a:t>aplikasi</a:t>
            </a:r>
            <a:r>
              <a:rPr lang="en-US" sz="2600" spc="-114" dirty="0">
                <a:latin typeface="Arial"/>
                <a:cs typeface="Arial"/>
              </a:rPr>
              <a:t> </a:t>
            </a:r>
            <a:r>
              <a:rPr lang="en-US" sz="2600" spc="-170" dirty="0">
                <a:latin typeface="Arial"/>
                <a:cs typeface="Arial"/>
              </a:rPr>
              <a:t>yang </a:t>
            </a:r>
            <a:r>
              <a:rPr lang="en-US" sz="2600" spc="-90" dirty="0" err="1">
                <a:latin typeface="Arial"/>
                <a:cs typeface="Arial"/>
              </a:rPr>
              <a:t>membutuhkan</a:t>
            </a:r>
            <a:r>
              <a:rPr lang="en-US" sz="2600" spc="-90" dirty="0">
                <a:latin typeface="Arial"/>
                <a:cs typeface="Arial"/>
              </a:rPr>
              <a:t> </a:t>
            </a:r>
            <a:r>
              <a:rPr lang="en-US" sz="2600" spc="-95" dirty="0" err="1">
                <a:latin typeface="Arial"/>
                <a:cs typeface="Arial"/>
              </a:rPr>
              <a:t>integrasi</a:t>
            </a:r>
            <a:r>
              <a:rPr lang="en-US" sz="2600" spc="-240" dirty="0">
                <a:latin typeface="Arial"/>
                <a:cs typeface="Arial"/>
              </a:rPr>
              <a:t> </a:t>
            </a:r>
            <a:r>
              <a:rPr lang="en-US" sz="2600" spc="-105" dirty="0" err="1">
                <a:latin typeface="Arial"/>
                <a:cs typeface="Arial"/>
              </a:rPr>
              <a:t>antara</a:t>
            </a:r>
            <a:r>
              <a:rPr lang="en-US" sz="2600" spc="-105" dirty="0">
                <a:latin typeface="Arial"/>
                <a:cs typeface="Arial"/>
              </a:rPr>
              <a:t>  </a:t>
            </a:r>
            <a:r>
              <a:rPr lang="en-US" sz="2600" spc="-70" dirty="0">
                <a:latin typeface="Arial"/>
                <a:cs typeface="Arial"/>
              </a:rPr>
              <a:t>public </a:t>
            </a:r>
            <a:r>
              <a:rPr lang="en-US" sz="2600" spc="-90" dirty="0">
                <a:latin typeface="Arial"/>
                <a:cs typeface="Arial"/>
              </a:rPr>
              <a:t>cloud </a:t>
            </a:r>
            <a:r>
              <a:rPr lang="en-US" sz="2600" spc="-125" dirty="0" err="1">
                <a:latin typeface="Arial"/>
                <a:cs typeface="Arial"/>
              </a:rPr>
              <a:t>dan</a:t>
            </a:r>
            <a:r>
              <a:rPr lang="en-US" sz="2600" spc="-125" dirty="0">
                <a:latin typeface="Arial"/>
                <a:cs typeface="Arial"/>
              </a:rPr>
              <a:t> </a:t>
            </a:r>
            <a:r>
              <a:rPr lang="en-US" sz="2600" spc="-70" dirty="0">
                <a:latin typeface="Arial"/>
                <a:cs typeface="Arial"/>
              </a:rPr>
              <a:t>private </a:t>
            </a:r>
            <a:r>
              <a:rPr lang="en-US" sz="2600" spc="-85" dirty="0">
                <a:latin typeface="Arial"/>
                <a:cs typeface="Arial"/>
              </a:rPr>
              <a:t>cloud, </a:t>
            </a:r>
            <a:r>
              <a:rPr lang="en-US" sz="2600" spc="-170" dirty="0" err="1">
                <a:latin typeface="Arial"/>
                <a:cs typeface="Arial"/>
              </a:rPr>
              <a:t>maka</a:t>
            </a:r>
            <a:r>
              <a:rPr lang="en-US" sz="2600" spc="-170" dirty="0">
                <a:latin typeface="Arial"/>
                <a:cs typeface="Arial"/>
              </a:rPr>
              <a:t> </a:t>
            </a:r>
            <a:r>
              <a:rPr lang="en-US" sz="2600" spc="-40" dirty="0" err="1">
                <a:latin typeface="Arial"/>
                <a:cs typeface="Arial"/>
              </a:rPr>
              <a:t>infrastruktur</a:t>
            </a:r>
            <a:r>
              <a:rPr lang="en-US" sz="2600" spc="-40" dirty="0">
                <a:latin typeface="Arial"/>
                <a:cs typeface="Arial"/>
              </a:rPr>
              <a:t>  </a:t>
            </a:r>
            <a:r>
              <a:rPr lang="en-US" sz="2600" spc="-25" dirty="0">
                <a:latin typeface="Arial"/>
                <a:cs typeface="Arial"/>
              </a:rPr>
              <a:t>internet </a:t>
            </a:r>
            <a:r>
              <a:rPr lang="en-US" sz="2600" spc="-125" dirty="0" err="1">
                <a:latin typeface="Arial"/>
                <a:cs typeface="Arial"/>
              </a:rPr>
              <a:t>harus</a:t>
            </a:r>
            <a:r>
              <a:rPr lang="en-US" sz="2600" spc="-125" dirty="0">
                <a:latin typeface="Arial"/>
                <a:cs typeface="Arial"/>
              </a:rPr>
              <a:t> </a:t>
            </a:r>
            <a:r>
              <a:rPr lang="en-US" sz="2600" spc="-70" dirty="0" err="1">
                <a:latin typeface="Arial"/>
                <a:cs typeface="Arial"/>
              </a:rPr>
              <a:t>dipikirkan</a:t>
            </a:r>
            <a:r>
              <a:rPr lang="en-US" sz="2600" spc="-70" dirty="0">
                <a:latin typeface="Arial"/>
                <a:cs typeface="Arial"/>
              </a:rPr>
              <a:t> </a:t>
            </a:r>
            <a:r>
              <a:rPr lang="en-US" sz="2600" spc="-185" dirty="0" err="1">
                <a:latin typeface="Arial"/>
                <a:cs typeface="Arial"/>
              </a:rPr>
              <a:t>secara</a:t>
            </a:r>
            <a:r>
              <a:rPr lang="en-US" sz="2600" spc="-280" dirty="0">
                <a:latin typeface="Arial"/>
                <a:cs typeface="Arial"/>
              </a:rPr>
              <a:t> </a:t>
            </a:r>
            <a:r>
              <a:rPr lang="en-US" sz="2600" spc="-114" dirty="0" err="1">
                <a:latin typeface="Arial"/>
                <a:cs typeface="Arial"/>
              </a:rPr>
              <a:t>matang</a:t>
            </a:r>
            <a:r>
              <a:rPr lang="en-US" sz="2600" spc="-114" dirty="0">
                <a:latin typeface="Arial"/>
                <a:cs typeface="Arial"/>
              </a:rPr>
              <a:t>.</a:t>
            </a:r>
            <a:endParaRPr lang="en-US" sz="2600" dirty="0">
              <a:latin typeface="Arial"/>
              <a:cs typeface="Arial"/>
            </a:endParaRPr>
          </a:p>
          <a:p>
            <a:endParaRPr lang="en-US" dirty="0"/>
          </a:p>
        </p:txBody>
      </p:sp>
    </p:spTree>
    <p:extLst>
      <p:ext uri="{BB962C8B-B14F-4D97-AF65-F5344CB8AC3E}">
        <p14:creationId xmlns:p14="http://schemas.microsoft.com/office/powerpoint/2010/main" val="4599232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458200" cy="5105399"/>
          </a:xfrm>
        </p:spPr>
        <p:txBody>
          <a:bodyPr>
            <a:noAutofit/>
          </a:bodyPr>
          <a:lstStyle/>
          <a:p>
            <a:r>
              <a:rPr lang="en-US" sz="2400" dirty="0">
                <a:solidFill>
                  <a:schemeClr val="tx1"/>
                </a:solidFill>
                <a:latin typeface="+mj-lt"/>
              </a:rPr>
              <a:t>The definition suggests three key questions about a cloud deployment:</a:t>
            </a:r>
          </a:p>
          <a:p>
            <a:r>
              <a:rPr lang="en-US" sz="2400" dirty="0">
                <a:solidFill>
                  <a:schemeClr val="tx1"/>
                </a:solidFill>
                <a:latin typeface="+mj-lt"/>
              </a:rPr>
              <a:t>1. Who uses the cloud infrastructure?</a:t>
            </a:r>
          </a:p>
          <a:p>
            <a:r>
              <a:rPr lang="en-US" sz="2400" dirty="0">
                <a:solidFill>
                  <a:schemeClr val="tx1"/>
                </a:solidFill>
                <a:latin typeface="+mj-lt"/>
              </a:rPr>
              <a:t>2. Who runs the infrastructure?</a:t>
            </a:r>
          </a:p>
          <a:p>
            <a:r>
              <a:rPr lang="en-US" sz="2400" dirty="0">
                <a:solidFill>
                  <a:schemeClr val="tx1"/>
                </a:solidFill>
                <a:latin typeface="+mj-lt"/>
              </a:rPr>
              <a:t>3. Where is the infrastructure</a:t>
            </a:r>
            <a:r>
              <a:rPr lang="en-US" sz="2400" dirty="0" smtClean="0">
                <a:solidFill>
                  <a:schemeClr val="tx1"/>
                </a:solidFill>
                <a:latin typeface="+mj-lt"/>
              </a:rPr>
              <a:t>?</a:t>
            </a:r>
          </a:p>
          <a:p>
            <a:r>
              <a:rPr lang="en-US" sz="2400" dirty="0" smtClean="0">
                <a:solidFill>
                  <a:schemeClr val="tx1"/>
                </a:solidFill>
                <a:latin typeface="+mj-lt"/>
              </a:rPr>
              <a:t>The </a:t>
            </a:r>
            <a:r>
              <a:rPr lang="en-US" sz="2400" dirty="0">
                <a:solidFill>
                  <a:schemeClr val="tx1"/>
                </a:solidFill>
                <a:latin typeface="+mj-lt"/>
              </a:rPr>
              <a:t>distinction among private, community, public, and </a:t>
            </a:r>
            <a:r>
              <a:rPr lang="en-US" sz="2400" dirty="0" smtClean="0">
                <a:solidFill>
                  <a:schemeClr val="tx1"/>
                </a:solidFill>
                <a:latin typeface="+mj-lt"/>
              </a:rPr>
              <a:t>hybrid clouds </a:t>
            </a:r>
            <a:r>
              <a:rPr lang="en-US" sz="2400" dirty="0">
                <a:solidFill>
                  <a:schemeClr val="tx1"/>
                </a:solidFill>
                <a:latin typeface="+mj-lt"/>
              </a:rPr>
              <a:t>is </a:t>
            </a:r>
            <a:r>
              <a:rPr lang="en-US" sz="2400" dirty="0" smtClean="0">
                <a:solidFill>
                  <a:schemeClr val="tx1"/>
                </a:solidFill>
                <a:latin typeface="+mj-lt"/>
              </a:rPr>
              <a:t>based primarily </a:t>
            </a:r>
            <a:r>
              <a:rPr lang="en-US" sz="2400" dirty="0">
                <a:solidFill>
                  <a:schemeClr val="tx1"/>
                </a:solidFill>
                <a:latin typeface="+mj-lt"/>
              </a:rPr>
              <a:t>on the answer to the first question. </a:t>
            </a:r>
            <a:endParaRPr lang="en-US" sz="2400" dirty="0" smtClean="0">
              <a:solidFill>
                <a:schemeClr val="tx1"/>
              </a:solidFill>
              <a:latin typeface="+mj-lt"/>
            </a:endParaRPr>
          </a:p>
          <a:p>
            <a:r>
              <a:rPr lang="en-US" sz="2400" dirty="0" smtClean="0">
                <a:solidFill>
                  <a:schemeClr val="tx1"/>
                </a:solidFill>
                <a:latin typeface="+mj-lt"/>
              </a:rPr>
              <a:t>The </a:t>
            </a:r>
            <a:r>
              <a:rPr lang="en-US" sz="2400" dirty="0">
                <a:solidFill>
                  <a:schemeClr val="tx1"/>
                </a:solidFill>
                <a:latin typeface="+mj-lt"/>
              </a:rPr>
              <a:t>second and third questions </a:t>
            </a:r>
            <a:r>
              <a:rPr lang="en-US" sz="2400" dirty="0" smtClean="0">
                <a:solidFill>
                  <a:schemeClr val="tx1"/>
                </a:solidFill>
                <a:latin typeface="+mj-lt"/>
              </a:rPr>
              <a:t>are implementation </a:t>
            </a:r>
            <a:r>
              <a:rPr lang="en-US" sz="2400" dirty="0">
                <a:solidFill>
                  <a:schemeClr val="tx1"/>
                </a:solidFill>
                <a:latin typeface="+mj-lt"/>
              </a:rPr>
              <a:t>options that may apply to more than one deployment model. </a:t>
            </a:r>
            <a:endParaRPr lang="en-US" sz="2400" dirty="0" smtClean="0">
              <a:solidFill>
                <a:schemeClr val="tx1"/>
              </a:solidFill>
              <a:latin typeface="+mj-lt"/>
            </a:endParaRPr>
          </a:p>
          <a:p>
            <a:r>
              <a:rPr lang="en-US" sz="2400" dirty="0" smtClean="0">
                <a:solidFill>
                  <a:schemeClr val="tx1"/>
                </a:solidFill>
                <a:latin typeface="+mj-lt"/>
              </a:rPr>
              <a:t>In particular</a:t>
            </a:r>
            <a:r>
              <a:rPr lang="en-US" sz="2400" dirty="0">
                <a:solidFill>
                  <a:schemeClr val="tx1"/>
                </a:solidFill>
                <a:latin typeface="+mj-lt"/>
              </a:rPr>
              <a:t>, a cloud provider may run and/or host the infrastructure in all four cases.</a:t>
            </a:r>
          </a:p>
        </p:txBody>
      </p:sp>
    </p:spTree>
    <p:extLst>
      <p:ext uri="{BB962C8B-B14F-4D97-AF65-F5344CB8AC3E}">
        <p14:creationId xmlns:p14="http://schemas.microsoft.com/office/powerpoint/2010/main" val="4202747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2136" y="647192"/>
            <a:ext cx="7459726" cy="492443"/>
          </a:xfrm>
        </p:spPr>
        <p:txBody>
          <a:bodyPr>
            <a:normAutofit fontScale="90000"/>
          </a:bodyPr>
          <a:lstStyle/>
          <a:p>
            <a:r>
              <a:rPr lang="en-US" b="1" dirty="0" smtClean="0"/>
              <a:t>COMMUNITY CLOUD </a:t>
            </a:r>
            <a:endParaRPr lang="en-US" b="1" dirty="0"/>
          </a:p>
        </p:txBody>
      </p:sp>
      <p:sp>
        <p:nvSpPr>
          <p:cNvPr id="3" name="Text Placeholder 2"/>
          <p:cNvSpPr>
            <a:spLocks noGrp="1"/>
          </p:cNvSpPr>
          <p:nvPr>
            <p:ph type="body" idx="1"/>
          </p:nvPr>
        </p:nvSpPr>
        <p:spPr/>
        <p:txBody>
          <a:bodyPr>
            <a:normAutofit/>
          </a:bodyPr>
          <a:lstStyle/>
          <a:p>
            <a:pPr algn="just"/>
            <a:r>
              <a:rPr lang="en-US" dirty="0" err="1" smtClean="0">
                <a:solidFill>
                  <a:schemeClr val="tx1"/>
                </a:solidFill>
              </a:rPr>
              <a:t>Adalah</a:t>
            </a:r>
            <a:r>
              <a:rPr lang="en-US" dirty="0" smtClean="0">
                <a:solidFill>
                  <a:schemeClr val="tx1"/>
                </a:solidFill>
              </a:rPr>
              <a:t> </a:t>
            </a:r>
            <a:r>
              <a:rPr lang="en-US" dirty="0" err="1" smtClean="0">
                <a:solidFill>
                  <a:schemeClr val="tx1"/>
                </a:solidFill>
              </a:rPr>
              <a:t>layanan</a:t>
            </a:r>
            <a:r>
              <a:rPr lang="en-US" dirty="0" smtClean="0">
                <a:solidFill>
                  <a:schemeClr val="tx1"/>
                </a:solidFill>
              </a:rPr>
              <a:t> Cloud Computing yang </a:t>
            </a:r>
            <a:r>
              <a:rPr lang="en-US" dirty="0" err="1" smtClean="0">
                <a:solidFill>
                  <a:schemeClr val="tx1"/>
                </a:solidFill>
              </a:rPr>
              <a:t>dibangun</a:t>
            </a:r>
            <a:r>
              <a:rPr lang="en-US" dirty="0" smtClean="0">
                <a:solidFill>
                  <a:schemeClr val="tx1"/>
                </a:solidFill>
              </a:rPr>
              <a:t> </a:t>
            </a:r>
            <a:r>
              <a:rPr lang="en-US" dirty="0" err="1" smtClean="0">
                <a:solidFill>
                  <a:schemeClr val="tx1"/>
                </a:solidFill>
              </a:rPr>
              <a:t>eksklusif</a:t>
            </a:r>
            <a:r>
              <a:rPr lang="en-US" dirty="0" smtClean="0">
                <a:solidFill>
                  <a:schemeClr val="tx1"/>
                </a:solidFill>
              </a:rPr>
              <a:t> </a:t>
            </a:r>
            <a:r>
              <a:rPr lang="en-US" dirty="0" err="1" smtClean="0">
                <a:solidFill>
                  <a:schemeClr val="tx1"/>
                </a:solidFill>
              </a:rPr>
              <a:t>untuk</a:t>
            </a:r>
            <a:r>
              <a:rPr lang="en-US" dirty="0" smtClean="0">
                <a:solidFill>
                  <a:schemeClr val="tx1"/>
                </a:solidFill>
              </a:rPr>
              <a:t> </a:t>
            </a:r>
            <a:r>
              <a:rPr lang="en-US" dirty="0" err="1" smtClean="0">
                <a:solidFill>
                  <a:schemeClr val="tx1"/>
                </a:solidFill>
              </a:rPr>
              <a:t>komunitas</a:t>
            </a:r>
            <a:r>
              <a:rPr lang="en-US" dirty="0" smtClean="0">
                <a:solidFill>
                  <a:schemeClr val="tx1"/>
                </a:solidFill>
              </a:rPr>
              <a:t> </a:t>
            </a:r>
            <a:r>
              <a:rPr lang="en-US" dirty="0" err="1" smtClean="0">
                <a:solidFill>
                  <a:schemeClr val="tx1"/>
                </a:solidFill>
              </a:rPr>
              <a:t>tertentu</a:t>
            </a:r>
            <a:r>
              <a:rPr lang="en-US" dirty="0" smtClean="0">
                <a:solidFill>
                  <a:schemeClr val="tx1"/>
                </a:solidFill>
              </a:rPr>
              <a:t>, yang consumer-</a:t>
            </a:r>
            <a:r>
              <a:rPr lang="en-US" dirty="0" err="1" smtClean="0">
                <a:solidFill>
                  <a:schemeClr val="tx1"/>
                </a:solidFill>
              </a:rPr>
              <a:t>nyaberasaldari</a:t>
            </a:r>
            <a:r>
              <a:rPr lang="en-US" dirty="0" smtClean="0">
                <a:solidFill>
                  <a:schemeClr val="tx1"/>
                </a:solidFill>
              </a:rPr>
              <a:t> </a:t>
            </a:r>
            <a:r>
              <a:rPr lang="en-US" dirty="0" err="1" smtClean="0">
                <a:solidFill>
                  <a:schemeClr val="tx1"/>
                </a:solidFill>
              </a:rPr>
              <a:t>organisasi</a:t>
            </a:r>
            <a:r>
              <a:rPr lang="en-US" dirty="0" smtClean="0">
                <a:solidFill>
                  <a:schemeClr val="tx1"/>
                </a:solidFill>
              </a:rPr>
              <a:t> yang </a:t>
            </a:r>
            <a:r>
              <a:rPr lang="en-US" dirty="0" err="1" smtClean="0">
                <a:solidFill>
                  <a:schemeClr val="tx1"/>
                </a:solidFill>
              </a:rPr>
              <a:t>mempunyai</a:t>
            </a:r>
            <a:r>
              <a:rPr lang="en-US" dirty="0" smtClean="0">
                <a:solidFill>
                  <a:schemeClr val="tx1"/>
                </a:solidFill>
              </a:rPr>
              <a:t> </a:t>
            </a:r>
            <a:r>
              <a:rPr lang="en-US" dirty="0" err="1" smtClean="0">
                <a:solidFill>
                  <a:schemeClr val="tx1"/>
                </a:solidFill>
              </a:rPr>
              <a:t>perhatian</a:t>
            </a:r>
            <a:r>
              <a:rPr lang="en-US" dirty="0" smtClean="0">
                <a:solidFill>
                  <a:schemeClr val="tx1"/>
                </a:solidFill>
              </a:rPr>
              <a:t> yang </a:t>
            </a:r>
            <a:r>
              <a:rPr lang="en-US" dirty="0" err="1" smtClean="0">
                <a:solidFill>
                  <a:schemeClr val="tx1"/>
                </a:solidFill>
              </a:rPr>
              <a:t>sama</a:t>
            </a:r>
            <a:r>
              <a:rPr lang="en-US" dirty="0" smtClean="0">
                <a:solidFill>
                  <a:schemeClr val="tx1"/>
                </a:solidFill>
              </a:rPr>
              <a:t> </a:t>
            </a:r>
            <a:r>
              <a:rPr lang="en-US" dirty="0" err="1" smtClean="0">
                <a:solidFill>
                  <a:schemeClr val="tx1"/>
                </a:solidFill>
              </a:rPr>
              <a:t>atas</a:t>
            </a:r>
            <a:r>
              <a:rPr lang="en-US" dirty="0" smtClean="0">
                <a:solidFill>
                  <a:schemeClr val="tx1"/>
                </a:solidFill>
              </a:rPr>
              <a:t> </a:t>
            </a:r>
            <a:r>
              <a:rPr lang="en-US" dirty="0" err="1" smtClean="0">
                <a:solidFill>
                  <a:schemeClr val="tx1"/>
                </a:solidFill>
              </a:rPr>
              <a:t>sesuatu</a:t>
            </a:r>
            <a:r>
              <a:rPr lang="en-US" dirty="0" smtClean="0">
                <a:solidFill>
                  <a:schemeClr val="tx1"/>
                </a:solidFill>
              </a:rPr>
              <a:t>/</a:t>
            </a:r>
            <a:r>
              <a:rPr lang="en-US" dirty="0" err="1" smtClean="0">
                <a:solidFill>
                  <a:schemeClr val="tx1"/>
                </a:solidFill>
              </a:rPr>
              <a:t>beberapa</a:t>
            </a:r>
            <a:r>
              <a:rPr lang="en-US" dirty="0" smtClean="0">
                <a:solidFill>
                  <a:schemeClr val="tx1"/>
                </a:solidFill>
              </a:rPr>
              <a:t> </a:t>
            </a:r>
            <a:r>
              <a:rPr lang="en-US" dirty="0" err="1" smtClean="0">
                <a:solidFill>
                  <a:schemeClr val="tx1"/>
                </a:solidFill>
              </a:rPr>
              <a:t>hal</a:t>
            </a:r>
            <a:r>
              <a:rPr lang="en-US" dirty="0" smtClean="0">
                <a:solidFill>
                  <a:schemeClr val="tx1"/>
                </a:solidFill>
              </a:rPr>
              <a:t>, </a:t>
            </a:r>
            <a:r>
              <a:rPr lang="en-US" dirty="0" err="1" smtClean="0">
                <a:solidFill>
                  <a:schemeClr val="tx1"/>
                </a:solidFill>
              </a:rPr>
              <a:t>misalnya</a:t>
            </a:r>
            <a:r>
              <a:rPr lang="en-US" dirty="0" smtClean="0">
                <a:solidFill>
                  <a:schemeClr val="tx1"/>
                </a:solidFill>
              </a:rPr>
              <a:t> </a:t>
            </a:r>
            <a:r>
              <a:rPr lang="en-US" dirty="0" err="1" smtClean="0">
                <a:solidFill>
                  <a:schemeClr val="tx1"/>
                </a:solidFill>
              </a:rPr>
              <a:t>saja</a:t>
            </a:r>
            <a:r>
              <a:rPr lang="en-US" dirty="0" smtClean="0">
                <a:solidFill>
                  <a:schemeClr val="tx1"/>
                </a:solidFill>
              </a:rPr>
              <a:t> </a:t>
            </a:r>
            <a:r>
              <a:rPr lang="en-US" dirty="0" err="1" smtClean="0">
                <a:solidFill>
                  <a:schemeClr val="tx1"/>
                </a:solidFill>
              </a:rPr>
              <a:t>standar</a:t>
            </a:r>
            <a:r>
              <a:rPr lang="en-US" dirty="0" smtClean="0">
                <a:solidFill>
                  <a:schemeClr val="tx1"/>
                </a:solidFill>
              </a:rPr>
              <a:t> </a:t>
            </a:r>
            <a:r>
              <a:rPr lang="en-US" dirty="0" err="1" smtClean="0">
                <a:solidFill>
                  <a:schemeClr val="tx1"/>
                </a:solidFill>
              </a:rPr>
              <a:t>keamanan</a:t>
            </a:r>
            <a:r>
              <a:rPr lang="en-US" dirty="0" smtClean="0">
                <a:solidFill>
                  <a:schemeClr val="tx1"/>
                </a:solidFill>
              </a:rPr>
              <a:t>, </a:t>
            </a:r>
            <a:r>
              <a:rPr lang="en-US" dirty="0" err="1" smtClean="0">
                <a:solidFill>
                  <a:schemeClr val="tx1"/>
                </a:solidFill>
              </a:rPr>
              <a:t>aturan</a:t>
            </a:r>
            <a:r>
              <a:rPr lang="en-US" dirty="0" smtClean="0">
                <a:solidFill>
                  <a:schemeClr val="tx1"/>
                </a:solidFill>
              </a:rPr>
              <a:t>, compliance, </a:t>
            </a:r>
            <a:r>
              <a:rPr lang="en-US" dirty="0" err="1" smtClean="0">
                <a:solidFill>
                  <a:schemeClr val="tx1"/>
                </a:solidFill>
              </a:rPr>
              <a:t>dsb</a:t>
            </a:r>
            <a:r>
              <a:rPr lang="en-US" dirty="0" smtClean="0">
                <a:solidFill>
                  <a:schemeClr val="tx1"/>
                </a:solidFill>
              </a:rPr>
              <a:t>.</a:t>
            </a:r>
          </a:p>
          <a:p>
            <a:pPr algn="just"/>
            <a:r>
              <a:rPr lang="en-US" dirty="0" smtClean="0">
                <a:solidFill>
                  <a:schemeClr val="tx1"/>
                </a:solidFill>
              </a:rPr>
              <a:t>Community </a:t>
            </a:r>
            <a:r>
              <a:rPr lang="en-US" dirty="0" smtClean="0">
                <a:solidFill>
                  <a:schemeClr val="tx1"/>
                </a:solidFill>
              </a:rPr>
              <a:t>Cloud </a:t>
            </a:r>
            <a:r>
              <a:rPr lang="en-US" dirty="0" err="1" smtClean="0">
                <a:solidFill>
                  <a:schemeClr val="tx1"/>
                </a:solidFill>
              </a:rPr>
              <a:t>ini</a:t>
            </a:r>
            <a:r>
              <a:rPr lang="en-US" dirty="0" smtClean="0">
                <a:solidFill>
                  <a:schemeClr val="tx1"/>
                </a:solidFill>
              </a:rPr>
              <a:t> </a:t>
            </a:r>
            <a:r>
              <a:rPr lang="en-US" dirty="0" err="1" smtClean="0">
                <a:solidFill>
                  <a:schemeClr val="tx1"/>
                </a:solidFill>
              </a:rPr>
              <a:t>bisa</a:t>
            </a:r>
            <a:r>
              <a:rPr lang="en-US" dirty="0" smtClean="0">
                <a:solidFill>
                  <a:schemeClr val="tx1"/>
                </a:solidFill>
              </a:rPr>
              <a:t> </a:t>
            </a:r>
            <a:r>
              <a:rPr lang="en-US" dirty="0" err="1" smtClean="0">
                <a:solidFill>
                  <a:schemeClr val="tx1"/>
                </a:solidFill>
              </a:rPr>
              <a:t>dimiliki</a:t>
            </a:r>
            <a:r>
              <a:rPr lang="en-US" dirty="0" smtClean="0">
                <a:solidFill>
                  <a:schemeClr val="tx1"/>
                </a:solidFill>
              </a:rPr>
              <a:t>, </a:t>
            </a:r>
            <a:r>
              <a:rPr lang="en-US" dirty="0" err="1" smtClean="0">
                <a:solidFill>
                  <a:schemeClr val="tx1"/>
                </a:solidFill>
              </a:rPr>
              <a:t>dipelihara,dan</a:t>
            </a:r>
            <a:r>
              <a:rPr lang="en-US" dirty="0" smtClean="0">
                <a:solidFill>
                  <a:schemeClr val="tx1"/>
                </a:solidFill>
              </a:rPr>
              <a:t> </a:t>
            </a:r>
            <a:r>
              <a:rPr lang="en-US" dirty="0" err="1" smtClean="0">
                <a:solidFill>
                  <a:schemeClr val="tx1"/>
                </a:solidFill>
              </a:rPr>
              <a:t>dioperasikan</a:t>
            </a:r>
            <a:r>
              <a:rPr lang="en-US" dirty="0" smtClean="0">
                <a:solidFill>
                  <a:schemeClr val="tx1"/>
                </a:solidFill>
              </a:rPr>
              <a:t> </a:t>
            </a:r>
            <a:r>
              <a:rPr lang="en-US" dirty="0" err="1" smtClean="0">
                <a:solidFill>
                  <a:schemeClr val="tx1"/>
                </a:solidFill>
              </a:rPr>
              <a:t>oleh</a:t>
            </a:r>
            <a:r>
              <a:rPr lang="en-US" dirty="0" smtClean="0">
                <a:solidFill>
                  <a:schemeClr val="tx1"/>
                </a:solidFill>
              </a:rPr>
              <a:t> </a:t>
            </a:r>
            <a:r>
              <a:rPr lang="en-US" dirty="0" err="1" smtClean="0">
                <a:solidFill>
                  <a:schemeClr val="tx1"/>
                </a:solidFill>
              </a:rPr>
              <a:t>satu</a:t>
            </a:r>
            <a:r>
              <a:rPr lang="en-US" dirty="0" smtClean="0">
                <a:solidFill>
                  <a:schemeClr val="tx1"/>
                </a:solidFill>
              </a:rPr>
              <a:t> </a:t>
            </a:r>
            <a:r>
              <a:rPr lang="en-US" dirty="0" err="1" smtClean="0">
                <a:solidFill>
                  <a:schemeClr val="tx1"/>
                </a:solidFill>
              </a:rPr>
              <a:t>atau</a:t>
            </a:r>
            <a:r>
              <a:rPr lang="en-US" dirty="0" smtClean="0">
                <a:solidFill>
                  <a:schemeClr val="tx1"/>
                </a:solidFill>
              </a:rPr>
              <a:t> </a:t>
            </a:r>
            <a:r>
              <a:rPr lang="en-US" dirty="0" err="1" smtClean="0">
                <a:solidFill>
                  <a:schemeClr val="tx1"/>
                </a:solidFill>
              </a:rPr>
              <a:t>lebih</a:t>
            </a:r>
            <a:r>
              <a:rPr lang="en-US" dirty="0" smtClean="0">
                <a:solidFill>
                  <a:schemeClr val="tx1"/>
                </a:solidFill>
              </a:rPr>
              <a:t> </a:t>
            </a:r>
            <a:r>
              <a:rPr lang="en-US" dirty="0" err="1" smtClean="0">
                <a:solidFill>
                  <a:schemeClr val="tx1"/>
                </a:solidFill>
              </a:rPr>
              <a:t>organisasi</a:t>
            </a:r>
            <a:r>
              <a:rPr lang="en-US" dirty="0" smtClean="0">
                <a:solidFill>
                  <a:schemeClr val="tx1"/>
                </a:solidFill>
              </a:rPr>
              <a:t> </a:t>
            </a:r>
            <a:r>
              <a:rPr lang="en-US" dirty="0" err="1" smtClean="0">
                <a:solidFill>
                  <a:schemeClr val="tx1"/>
                </a:solidFill>
              </a:rPr>
              <a:t>dari</a:t>
            </a:r>
            <a:r>
              <a:rPr lang="en-US" dirty="0" smtClean="0">
                <a:solidFill>
                  <a:schemeClr val="tx1"/>
                </a:solidFill>
              </a:rPr>
              <a:t> </a:t>
            </a:r>
            <a:r>
              <a:rPr lang="en-US" dirty="0" err="1" smtClean="0">
                <a:solidFill>
                  <a:schemeClr val="tx1"/>
                </a:solidFill>
              </a:rPr>
              <a:t>komunitas</a:t>
            </a:r>
            <a:r>
              <a:rPr lang="en-US" dirty="0" smtClean="0">
                <a:solidFill>
                  <a:schemeClr val="tx1"/>
                </a:solidFill>
              </a:rPr>
              <a:t> </a:t>
            </a:r>
            <a:r>
              <a:rPr lang="en-US" dirty="0" err="1" smtClean="0">
                <a:solidFill>
                  <a:schemeClr val="tx1"/>
                </a:solidFill>
              </a:rPr>
              <a:t>tersebut,pihak</a:t>
            </a:r>
            <a:r>
              <a:rPr lang="en-US" dirty="0" smtClean="0">
                <a:solidFill>
                  <a:schemeClr val="tx1"/>
                </a:solidFill>
              </a:rPr>
              <a:t> </a:t>
            </a:r>
            <a:r>
              <a:rPr lang="en-US" dirty="0" err="1" smtClean="0">
                <a:solidFill>
                  <a:schemeClr val="tx1"/>
                </a:solidFill>
              </a:rPr>
              <a:t>ketiga</a:t>
            </a:r>
            <a:r>
              <a:rPr lang="en-US" dirty="0" smtClean="0">
                <a:solidFill>
                  <a:schemeClr val="tx1"/>
                </a:solidFill>
              </a:rPr>
              <a:t>, </a:t>
            </a:r>
            <a:r>
              <a:rPr lang="en-US" dirty="0" err="1" smtClean="0">
                <a:solidFill>
                  <a:schemeClr val="tx1"/>
                </a:solidFill>
              </a:rPr>
              <a:t>ataupun</a:t>
            </a:r>
            <a:r>
              <a:rPr lang="en-US" dirty="0" smtClean="0">
                <a:solidFill>
                  <a:schemeClr val="tx1"/>
                </a:solidFill>
              </a:rPr>
              <a:t> </a:t>
            </a:r>
            <a:r>
              <a:rPr lang="en-US" dirty="0" err="1" smtClean="0">
                <a:solidFill>
                  <a:schemeClr val="tx1"/>
                </a:solidFill>
              </a:rPr>
              <a:t>kombinasi</a:t>
            </a:r>
            <a:r>
              <a:rPr lang="en-US" dirty="0" smtClean="0">
                <a:solidFill>
                  <a:schemeClr val="tx1"/>
                </a:solidFill>
              </a:rPr>
              <a:t> </a:t>
            </a:r>
            <a:r>
              <a:rPr lang="en-US" dirty="0" err="1" smtClean="0">
                <a:solidFill>
                  <a:schemeClr val="tx1"/>
                </a:solidFill>
              </a:rPr>
              <a:t>dari</a:t>
            </a:r>
            <a:r>
              <a:rPr lang="en-US" dirty="0" smtClean="0">
                <a:solidFill>
                  <a:schemeClr val="tx1"/>
                </a:solidFill>
              </a:rPr>
              <a:t> </a:t>
            </a:r>
            <a:r>
              <a:rPr lang="en-US" dirty="0" err="1" smtClean="0">
                <a:solidFill>
                  <a:schemeClr val="tx1"/>
                </a:solidFill>
              </a:rPr>
              <a:t>keduanya</a:t>
            </a:r>
            <a:r>
              <a:rPr lang="en-US" dirty="0" smtClean="0">
                <a:solidFill>
                  <a:schemeClr val="tx1"/>
                </a:solidFill>
              </a:rPr>
              <a:t>.</a:t>
            </a:r>
          </a:p>
          <a:p>
            <a:pPr algn="just"/>
            <a:endParaRPr lang="en-US" dirty="0" smtClean="0">
              <a:solidFill>
                <a:schemeClr val="tx1"/>
              </a:solidFill>
            </a:endParaRPr>
          </a:p>
          <a:p>
            <a:pPr algn="just"/>
            <a:r>
              <a:rPr lang="en-US" dirty="0" err="1" smtClean="0">
                <a:solidFill>
                  <a:schemeClr val="tx1"/>
                </a:solidFill>
              </a:rPr>
              <a:t>Keuntungan</a:t>
            </a:r>
            <a:r>
              <a:rPr lang="en-US" dirty="0" smtClean="0">
                <a:solidFill>
                  <a:schemeClr val="tx1"/>
                </a:solidFill>
              </a:rPr>
              <a:t>: </a:t>
            </a:r>
            <a:r>
              <a:rPr lang="en-US" dirty="0" err="1" smtClean="0">
                <a:solidFill>
                  <a:schemeClr val="tx1"/>
                </a:solidFill>
              </a:rPr>
              <a:t>Bisa</a:t>
            </a:r>
            <a:r>
              <a:rPr lang="en-US" dirty="0" smtClean="0">
                <a:solidFill>
                  <a:schemeClr val="tx1"/>
                </a:solidFill>
              </a:rPr>
              <a:t> </a:t>
            </a:r>
            <a:r>
              <a:rPr lang="en-US" dirty="0" err="1" smtClean="0">
                <a:solidFill>
                  <a:schemeClr val="tx1"/>
                </a:solidFill>
              </a:rPr>
              <a:t>bekerja</a:t>
            </a:r>
            <a:r>
              <a:rPr lang="en-US" dirty="0" smtClean="0">
                <a:solidFill>
                  <a:schemeClr val="tx1"/>
                </a:solidFill>
              </a:rPr>
              <a:t> </a:t>
            </a:r>
            <a:r>
              <a:rPr lang="en-US" dirty="0" err="1" smtClean="0">
                <a:solidFill>
                  <a:schemeClr val="tx1"/>
                </a:solidFill>
              </a:rPr>
              <a:t>samadengan</a:t>
            </a:r>
            <a:r>
              <a:rPr lang="en-US" dirty="0" smtClean="0">
                <a:solidFill>
                  <a:schemeClr val="tx1"/>
                </a:solidFill>
              </a:rPr>
              <a:t> </a:t>
            </a:r>
            <a:r>
              <a:rPr lang="en-US" dirty="0" err="1" smtClean="0">
                <a:solidFill>
                  <a:schemeClr val="tx1"/>
                </a:solidFill>
              </a:rPr>
              <a:t>organisasi</a:t>
            </a:r>
            <a:r>
              <a:rPr lang="en-US" dirty="0" smtClean="0">
                <a:solidFill>
                  <a:schemeClr val="tx1"/>
                </a:solidFill>
              </a:rPr>
              <a:t> lain </a:t>
            </a:r>
            <a:r>
              <a:rPr lang="en-US" dirty="0" err="1" smtClean="0">
                <a:solidFill>
                  <a:schemeClr val="tx1"/>
                </a:solidFill>
              </a:rPr>
              <a:t>dalam</a:t>
            </a:r>
            <a:r>
              <a:rPr lang="en-US" dirty="0" smtClean="0">
                <a:solidFill>
                  <a:schemeClr val="tx1"/>
                </a:solidFill>
              </a:rPr>
              <a:t> </a:t>
            </a:r>
            <a:r>
              <a:rPr lang="en-US" dirty="0" err="1" smtClean="0">
                <a:solidFill>
                  <a:schemeClr val="tx1"/>
                </a:solidFill>
              </a:rPr>
              <a:t>komunitas</a:t>
            </a:r>
            <a:r>
              <a:rPr lang="en-US" dirty="0" smtClean="0">
                <a:solidFill>
                  <a:schemeClr val="tx1"/>
                </a:solidFill>
              </a:rPr>
              <a:t> yang </a:t>
            </a:r>
            <a:r>
              <a:rPr lang="en-US" dirty="0" err="1" smtClean="0">
                <a:solidFill>
                  <a:schemeClr val="tx1"/>
                </a:solidFill>
              </a:rPr>
              <a:t>mempunyai</a:t>
            </a:r>
            <a:r>
              <a:rPr lang="en-US" dirty="0" smtClean="0">
                <a:solidFill>
                  <a:schemeClr val="tx1"/>
                </a:solidFill>
              </a:rPr>
              <a:t> </a:t>
            </a:r>
            <a:r>
              <a:rPr lang="en-US" dirty="0" err="1" smtClean="0">
                <a:solidFill>
                  <a:schemeClr val="tx1"/>
                </a:solidFill>
              </a:rPr>
              <a:t>kepentingan</a:t>
            </a:r>
            <a:r>
              <a:rPr lang="en-US" dirty="0" smtClean="0">
                <a:solidFill>
                  <a:schemeClr val="tx1"/>
                </a:solidFill>
              </a:rPr>
              <a:t> yang </a:t>
            </a:r>
            <a:r>
              <a:rPr lang="en-US" dirty="0" err="1" smtClean="0">
                <a:solidFill>
                  <a:schemeClr val="tx1"/>
                </a:solidFill>
              </a:rPr>
              <a:t>sama</a:t>
            </a:r>
            <a:r>
              <a:rPr lang="en-US" dirty="0" smtClean="0">
                <a:solidFill>
                  <a:schemeClr val="tx1"/>
                </a:solidFill>
              </a:rPr>
              <a:t>. </a:t>
            </a:r>
            <a:r>
              <a:rPr lang="en-US" dirty="0" err="1" smtClean="0">
                <a:solidFill>
                  <a:schemeClr val="tx1"/>
                </a:solidFill>
              </a:rPr>
              <a:t>Melakukan</a:t>
            </a:r>
            <a:r>
              <a:rPr lang="en-US" dirty="0" smtClean="0">
                <a:solidFill>
                  <a:schemeClr val="tx1"/>
                </a:solidFill>
              </a:rPr>
              <a:t> </a:t>
            </a:r>
            <a:r>
              <a:rPr lang="en-US" dirty="0" err="1" smtClean="0">
                <a:solidFill>
                  <a:schemeClr val="tx1"/>
                </a:solidFill>
              </a:rPr>
              <a:t>hal</a:t>
            </a:r>
            <a:r>
              <a:rPr lang="en-US" dirty="0" smtClean="0">
                <a:solidFill>
                  <a:schemeClr val="tx1"/>
                </a:solidFill>
              </a:rPr>
              <a:t> yang </a:t>
            </a:r>
            <a:r>
              <a:rPr lang="en-US" dirty="0" err="1" smtClean="0">
                <a:solidFill>
                  <a:schemeClr val="tx1"/>
                </a:solidFill>
              </a:rPr>
              <a:t>sama</a:t>
            </a:r>
            <a:r>
              <a:rPr lang="en-US" dirty="0" smtClean="0">
                <a:solidFill>
                  <a:schemeClr val="tx1"/>
                </a:solidFill>
              </a:rPr>
              <a:t> </a:t>
            </a:r>
            <a:r>
              <a:rPr lang="en-US" dirty="0" err="1" smtClean="0">
                <a:solidFill>
                  <a:schemeClr val="tx1"/>
                </a:solidFill>
              </a:rPr>
              <a:t>bersama-sama</a:t>
            </a:r>
            <a:r>
              <a:rPr lang="en-US" dirty="0" smtClean="0">
                <a:solidFill>
                  <a:schemeClr val="tx1"/>
                </a:solidFill>
              </a:rPr>
              <a:t> </a:t>
            </a:r>
            <a:r>
              <a:rPr lang="en-US" dirty="0" err="1" smtClean="0">
                <a:solidFill>
                  <a:schemeClr val="tx1"/>
                </a:solidFill>
              </a:rPr>
              <a:t>tentunya</a:t>
            </a:r>
            <a:r>
              <a:rPr lang="en-US" dirty="0" smtClean="0">
                <a:solidFill>
                  <a:schemeClr val="tx1"/>
                </a:solidFill>
              </a:rPr>
              <a:t> </a:t>
            </a:r>
            <a:r>
              <a:rPr lang="en-US" dirty="0" err="1" smtClean="0">
                <a:solidFill>
                  <a:schemeClr val="tx1"/>
                </a:solidFill>
              </a:rPr>
              <a:t>lebih</a:t>
            </a:r>
            <a:r>
              <a:rPr lang="en-US" dirty="0" smtClean="0">
                <a:solidFill>
                  <a:schemeClr val="tx1"/>
                </a:solidFill>
              </a:rPr>
              <a:t> </a:t>
            </a:r>
            <a:r>
              <a:rPr lang="en-US" dirty="0" err="1" smtClean="0">
                <a:solidFill>
                  <a:schemeClr val="tx1"/>
                </a:solidFill>
              </a:rPr>
              <a:t>ringan</a:t>
            </a:r>
            <a:r>
              <a:rPr lang="en-US" dirty="0" smtClean="0">
                <a:solidFill>
                  <a:schemeClr val="tx1"/>
                </a:solidFill>
              </a:rPr>
              <a:t> </a:t>
            </a:r>
            <a:r>
              <a:rPr lang="en-US" dirty="0" err="1" smtClean="0">
                <a:solidFill>
                  <a:schemeClr val="tx1"/>
                </a:solidFill>
              </a:rPr>
              <a:t>daripada</a:t>
            </a:r>
            <a:r>
              <a:rPr lang="en-US" dirty="0" smtClean="0">
                <a:solidFill>
                  <a:schemeClr val="tx1"/>
                </a:solidFill>
              </a:rPr>
              <a:t> </a:t>
            </a:r>
            <a:r>
              <a:rPr lang="en-US" dirty="0" err="1" smtClean="0">
                <a:solidFill>
                  <a:schemeClr val="tx1"/>
                </a:solidFill>
              </a:rPr>
              <a:t>melakukannyasendiri</a:t>
            </a:r>
            <a:r>
              <a:rPr lang="en-US" dirty="0" smtClean="0">
                <a:solidFill>
                  <a:schemeClr val="tx1"/>
                </a:solidFill>
              </a:rPr>
              <a:t>.</a:t>
            </a:r>
          </a:p>
          <a:p>
            <a:pPr algn="just"/>
            <a:r>
              <a:rPr lang="en-US" dirty="0" err="1" smtClean="0">
                <a:solidFill>
                  <a:schemeClr val="tx1"/>
                </a:solidFill>
              </a:rPr>
              <a:t>Kerugian</a:t>
            </a:r>
            <a:r>
              <a:rPr lang="en-US" dirty="0" smtClean="0">
                <a:solidFill>
                  <a:schemeClr val="tx1"/>
                </a:solidFill>
              </a:rPr>
              <a:t>: </a:t>
            </a:r>
            <a:r>
              <a:rPr lang="en-US" dirty="0" err="1" smtClean="0">
                <a:solidFill>
                  <a:schemeClr val="tx1"/>
                </a:solidFill>
              </a:rPr>
              <a:t>Ketergantungan</a:t>
            </a:r>
            <a:r>
              <a:rPr lang="en-US" dirty="0" smtClean="0">
                <a:solidFill>
                  <a:schemeClr val="tx1"/>
                </a:solidFill>
              </a:rPr>
              <a:t> </a:t>
            </a:r>
            <a:r>
              <a:rPr lang="en-US" dirty="0" err="1" smtClean="0">
                <a:solidFill>
                  <a:schemeClr val="tx1"/>
                </a:solidFill>
              </a:rPr>
              <a:t>antarorganisasi</a:t>
            </a:r>
            <a:r>
              <a:rPr lang="en-US" dirty="0" smtClean="0">
                <a:solidFill>
                  <a:schemeClr val="tx1"/>
                </a:solidFill>
              </a:rPr>
              <a:t> </a:t>
            </a:r>
            <a:r>
              <a:rPr lang="en-US" dirty="0" err="1" smtClean="0">
                <a:solidFill>
                  <a:schemeClr val="tx1"/>
                </a:solidFill>
              </a:rPr>
              <a:t>jika</a:t>
            </a:r>
            <a:r>
              <a:rPr lang="en-US" dirty="0" smtClean="0">
                <a:solidFill>
                  <a:schemeClr val="tx1"/>
                </a:solidFill>
              </a:rPr>
              <a:t> </a:t>
            </a:r>
            <a:r>
              <a:rPr lang="en-US" dirty="0" err="1" smtClean="0">
                <a:solidFill>
                  <a:schemeClr val="tx1"/>
                </a:solidFill>
              </a:rPr>
              <a:t>tiap-tiaporganisasi</a:t>
            </a:r>
            <a:r>
              <a:rPr lang="en-US" dirty="0" smtClean="0">
                <a:solidFill>
                  <a:schemeClr val="tx1"/>
                </a:solidFill>
              </a:rPr>
              <a:t> </a:t>
            </a:r>
            <a:r>
              <a:rPr lang="en-US" dirty="0" err="1" smtClean="0">
                <a:solidFill>
                  <a:schemeClr val="tx1"/>
                </a:solidFill>
              </a:rPr>
              <a:t>tersebut</a:t>
            </a:r>
            <a:r>
              <a:rPr lang="en-US" dirty="0" smtClean="0">
                <a:solidFill>
                  <a:schemeClr val="tx1"/>
                </a:solidFill>
              </a:rPr>
              <a:t> </a:t>
            </a:r>
            <a:r>
              <a:rPr lang="en-US" dirty="0" err="1" smtClean="0">
                <a:solidFill>
                  <a:schemeClr val="tx1"/>
                </a:solidFill>
              </a:rPr>
              <a:t>saling</a:t>
            </a:r>
            <a:r>
              <a:rPr lang="en-US" dirty="0" smtClean="0">
                <a:solidFill>
                  <a:schemeClr val="tx1"/>
                </a:solidFill>
              </a:rPr>
              <a:t> </a:t>
            </a:r>
            <a:r>
              <a:rPr lang="en-US" dirty="0" err="1" smtClean="0">
                <a:solidFill>
                  <a:schemeClr val="tx1"/>
                </a:solidFill>
              </a:rPr>
              <a:t>berbagi</a:t>
            </a:r>
            <a:r>
              <a:rPr lang="en-US" dirty="0" smtClean="0">
                <a:solidFill>
                  <a:schemeClr val="tx1"/>
                </a:solidFill>
              </a:rPr>
              <a:t> </a:t>
            </a:r>
            <a:r>
              <a:rPr lang="en-US" dirty="0" err="1" smtClean="0">
                <a:solidFill>
                  <a:schemeClr val="tx1"/>
                </a:solidFill>
              </a:rPr>
              <a:t>sumber</a:t>
            </a:r>
            <a:r>
              <a:rPr lang="en-US" dirty="0" smtClean="0">
                <a:solidFill>
                  <a:schemeClr val="tx1"/>
                </a:solidFill>
              </a:rPr>
              <a:t> </a:t>
            </a:r>
            <a:r>
              <a:rPr lang="en-US" dirty="0" err="1" smtClean="0">
                <a:solidFill>
                  <a:schemeClr val="tx1"/>
                </a:solidFill>
              </a:rPr>
              <a:t>daya</a:t>
            </a:r>
            <a:r>
              <a:rPr lang="en-US"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8544213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1079106" y="3161705"/>
            <a:ext cx="6985787" cy="984885"/>
          </a:xfrm>
        </p:spPr>
        <p:txBody>
          <a:bodyPr>
            <a:normAutofit fontScale="85000" lnSpcReduction="20000"/>
          </a:bodyPr>
          <a:lstStyle/>
          <a:p>
            <a:r>
              <a:rPr lang="en-US" dirty="0">
                <a:solidFill>
                  <a:schemeClr val="tx1"/>
                </a:solidFill>
              </a:rPr>
              <a:t>http://csrc.nist.gov/publications/PubsSPs.html#800-145http://www.cloudindonesia.org/apa-itu-cloud-computing.html-http://www.cloudindonesia.org/apa-itu-public-cloud-private-cloud-dan-hybrid-cloud.html</a:t>
            </a:r>
          </a:p>
        </p:txBody>
      </p:sp>
    </p:spTree>
    <p:extLst>
      <p:ext uri="{BB962C8B-B14F-4D97-AF65-F5344CB8AC3E}">
        <p14:creationId xmlns:p14="http://schemas.microsoft.com/office/powerpoint/2010/main" val="15974304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Resource Pooling</a:t>
            </a:r>
            <a:endParaRPr lang="en-US" dirty="0"/>
          </a:p>
        </p:txBody>
      </p:sp>
      <p:sp>
        <p:nvSpPr>
          <p:cNvPr id="3" name="Content Placeholder 2"/>
          <p:cNvSpPr>
            <a:spLocks noGrp="1"/>
          </p:cNvSpPr>
          <p:nvPr>
            <p:ph sz="half" idx="2"/>
          </p:nvPr>
        </p:nvSpPr>
        <p:spPr/>
        <p:txBody>
          <a:bodyPr/>
          <a:lstStyle/>
          <a:p>
            <a:pPr algn="just">
              <a:buFont typeface="Wingdings" pitchFamily="2" charset="2"/>
              <a:buChar char="Ø"/>
            </a:pPr>
            <a:r>
              <a:rPr lang="en-US" dirty="0" err="1">
                <a:solidFill>
                  <a:schemeClr val="tx1"/>
                </a:solidFill>
              </a:rPr>
              <a:t>Sumber</a:t>
            </a:r>
            <a:r>
              <a:rPr lang="en-US" dirty="0">
                <a:solidFill>
                  <a:schemeClr val="tx1"/>
                </a:solidFill>
              </a:rPr>
              <a:t> </a:t>
            </a:r>
            <a:r>
              <a:rPr lang="en-US" dirty="0" err="1">
                <a:solidFill>
                  <a:schemeClr val="tx1"/>
                </a:solidFill>
              </a:rPr>
              <a:t>daya</a:t>
            </a:r>
            <a:r>
              <a:rPr lang="en-US" dirty="0">
                <a:solidFill>
                  <a:schemeClr val="tx1"/>
                </a:solidFill>
              </a:rPr>
              <a:t> </a:t>
            </a:r>
            <a:r>
              <a:rPr lang="en-US" dirty="0" err="1">
                <a:solidFill>
                  <a:schemeClr val="tx1"/>
                </a:solidFill>
              </a:rPr>
              <a:t>komputasi</a:t>
            </a:r>
            <a:r>
              <a:rPr lang="en-US" dirty="0">
                <a:solidFill>
                  <a:schemeClr val="tx1"/>
                </a:solidFill>
              </a:rPr>
              <a:t> </a:t>
            </a:r>
          </a:p>
          <a:p>
            <a:pPr algn="just">
              <a:buFont typeface="Wingdings" pitchFamily="2" charset="2"/>
              <a:buChar char="Ø"/>
            </a:pPr>
            <a:r>
              <a:rPr lang="en-US" dirty="0">
                <a:solidFill>
                  <a:schemeClr val="tx1"/>
                </a:solidFill>
              </a:rPr>
              <a:t>Storage, CPU, memory, network bandwidth, </a:t>
            </a:r>
            <a:r>
              <a:rPr lang="en-US" dirty="0" err="1">
                <a:solidFill>
                  <a:schemeClr val="tx1"/>
                </a:solidFill>
              </a:rPr>
              <a:t>dsb</a:t>
            </a:r>
            <a:r>
              <a:rPr lang="en-US" dirty="0">
                <a:solidFill>
                  <a:schemeClr val="tx1"/>
                </a:solidFill>
              </a:rPr>
              <a:t>.</a:t>
            </a:r>
          </a:p>
          <a:p>
            <a:pPr algn="just">
              <a:buFont typeface="Wingdings" pitchFamily="2" charset="2"/>
              <a:buChar char="Ø"/>
            </a:pPr>
            <a:r>
              <a:rPr lang="en-US" dirty="0" err="1">
                <a:solidFill>
                  <a:schemeClr val="tx1"/>
                </a:solidFill>
              </a:rPr>
              <a:t>Disediakan</a:t>
            </a:r>
            <a:r>
              <a:rPr lang="en-US" dirty="0">
                <a:solidFill>
                  <a:schemeClr val="tx1"/>
                </a:solidFill>
              </a:rPr>
              <a:t> </a:t>
            </a:r>
            <a:r>
              <a:rPr lang="en-US" dirty="0" err="1">
                <a:solidFill>
                  <a:schemeClr val="tx1"/>
                </a:solidFill>
              </a:rPr>
              <a:t>oleh</a:t>
            </a:r>
            <a:r>
              <a:rPr lang="en-US" dirty="0">
                <a:solidFill>
                  <a:schemeClr val="tx1"/>
                </a:solidFill>
              </a:rPr>
              <a:t> </a:t>
            </a:r>
            <a:r>
              <a:rPr lang="en-US" dirty="0" err="1">
                <a:solidFill>
                  <a:schemeClr val="tx1"/>
                </a:solidFill>
              </a:rPr>
              <a:t>penyedia</a:t>
            </a:r>
            <a:r>
              <a:rPr lang="en-US" dirty="0">
                <a:solidFill>
                  <a:schemeClr val="tx1"/>
                </a:solidFill>
              </a:rPr>
              <a:t> </a:t>
            </a:r>
            <a:r>
              <a:rPr lang="en-US" dirty="0" err="1">
                <a:solidFill>
                  <a:schemeClr val="tx1"/>
                </a:solidFill>
              </a:rPr>
              <a:t>layanan</a:t>
            </a:r>
            <a:r>
              <a:rPr lang="en-US" dirty="0">
                <a:solidFill>
                  <a:schemeClr val="tx1"/>
                </a:solidFill>
              </a:rPr>
              <a:t> (service provider) </a:t>
            </a:r>
            <a:r>
              <a:rPr lang="en-US" dirty="0" err="1">
                <a:solidFill>
                  <a:schemeClr val="tx1"/>
                </a:solidFill>
              </a:rPr>
              <a:t>untuk</a:t>
            </a:r>
            <a:r>
              <a:rPr lang="en-US" dirty="0">
                <a:solidFill>
                  <a:schemeClr val="tx1"/>
                </a:solidFill>
              </a:rPr>
              <a:t> </a:t>
            </a:r>
            <a:r>
              <a:rPr lang="en-US" dirty="0" err="1">
                <a:solidFill>
                  <a:schemeClr val="tx1"/>
                </a:solidFill>
              </a:rPr>
              <a:t>memenuhi</a:t>
            </a:r>
            <a:r>
              <a:rPr lang="en-US" dirty="0">
                <a:solidFill>
                  <a:schemeClr val="tx1"/>
                </a:solidFill>
              </a:rPr>
              <a:t> </a:t>
            </a:r>
            <a:r>
              <a:rPr lang="en-US" dirty="0" err="1">
                <a:solidFill>
                  <a:schemeClr val="tx1"/>
                </a:solidFill>
              </a:rPr>
              <a:t>kebutuhan</a:t>
            </a:r>
            <a:r>
              <a:rPr lang="en-US" dirty="0">
                <a:solidFill>
                  <a:schemeClr val="tx1"/>
                </a:solidFill>
              </a:rPr>
              <a:t> </a:t>
            </a:r>
            <a:r>
              <a:rPr lang="en-US" dirty="0" err="1">
                <a:solidFill>
                  <a:schemeClr val="tx1"/>
                </a:solidFill>
              </a:rPr>
              <a:t>banyak</a:t>
            </a:r>
            <a:r>
              <a:rPr lang="en-US" dirty="0">
                <a:solidFill>
                  <a:schemeClr val="tx1"/>
                </a:solidFill>
              </a:rPr>
              <a:t> </a:t>
            </a:r>
            <a:r>
              <a:rPr lang="en-US" dirty="0" err="1">
                <a:solidFill>
                  <a:schemeClr val="tx1"/>
                </a:solidFill>
              </a:rPr>
              <a:t>pelanggan</a:t>
            </a:r>
            <a:r>
              <a:rPr lang="en-US" dirty="0">
                <a:solidFill>
                  <a:schemeClr val="tx1"/>
                </a:solidFill>
              </a:rPr>
              <a:t> (service consumers). </a:t>
            </a:r>
          </a:p>
        </p:txBody>
      </p:sp>
    </p:spTree>
    <p:extLst>
      <p:ext uri="{BB962C8B-B14F-4D97-AF65-F5344CB8AC3E}">
        <p14:creationId xmlns:p14="http://schemas.microsoft.com/office/powerpoint/2010/main" val="2108044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Broad Network Access</a:t>
            </a:r>
            <a:endParaRPr lang="en-US" dirty="0"/>
          </a:p>
        </p:txBody>
      </p:sp>
      <p:sp>
        <p:nvSpPr>
          <p:cNvPr id="3" name="Content Placeholder 2"/>
          <p:cNvSpPr>
            <a:spLocks noGrp="1"/>
          </p:cNvSpPr>
          <p:nvPr>
            <p:ph sz="half" idx="2"/>
          </p:nvPr>
        </p:nvSpPr>
        <p:spPr/>
        <p:txBody>
          <a:bodyPr/>
          <a:lstStyle/>
          <a:p>
            <a:r>
              <a:rPr lang="en-US" dirty="0" err="1">
                <a:solidFill>
                  <a:schemeClr val="tx1"/>
                </a:solidFill>
              </a:rPr>
              <a:t>Kapabilitas</a:t>
            </a:r>
            <a:r>
              <a:rPr lang="en-US" dirty="0">
                <a:solidFill>
                  <a:schemeClr val="tx1"/>
                </a:solidFill>
              </a:rPr>
              <a:t> </a:t>
            </a:r>
            <a:r>
              <a:rPr lang="en-US" dirty="0" err="1">
                <a:solidFill>
                  <a:schemeClr val="tx1"/>
                </a:solidFill>
              </a:rPr>
              <a:t>layanan</a:t>
            </a:r>
            <a:r>
              <a:rPr lang="en-US" dirty="0">
                <a:solidFill>
                  <a:schemeClr val="tx1"/>
                </a:solidFill>
              </a:rPr>
              <a:t> </a:t>
            </a:r>
            <a:r>
              <a:rPr lang="en-US" dirty="0" err="1">
                <a:solidFill>
                  <a:schemeClr val="tx1"/>
                </a:solidFill>
              </a:rPr>
              <a:t>dari</a:t>
            </a:r>
            <a:r>
              <a:rPr lang="en-US" dirty="0">
                <a:solidFill>
                  <a:schemeClr val="tx1"/>
                </a:solidFill>
              </a:rPr>
              <a:t> cloud provider </a:t>
            </a:r>
            <a:r>
              <a:rPr lang="en-US" dirty="0" err="1">
                <a:solidFill>
                  <a:schemeClr val="tx1"/>
                </a:solidFill>
              </a:rPr>
              <a:t>tersedia</a:t>
            </a:r>
            <a:r>
              <a:rPr lang="en-US" dirty="0">
                <a:solidFill>
                  <a:schemeClr val="tx1"/>
                </a:solidFill>
              </a:rPr>
              <a:t> </a:t>
            </a:r>
            <a:r>
              <a:rPr lang="en-US" dirty="0" err="1">
                <a:solidFill>
                  <a:schemeClr val="tx1"/>
                </a:solidFill>
              </a:rPr>
              <a:t>lewat</a:t>
            </a:r>
            <a:r>
              <a:rPr lang="en-US" dirty="0">
                <a:solidFill>
                  <a:schemeClr val="tx1"/>
                </a:solidFill>
              </a:rPr>
              <a:t> </a:t>
            </a:r>
            <a:r>
              <a:rPr lang="en-US" dirty="0" err="1">
                <a:solidFill>
                  <a:schemeClr val="tx1"/>
                </a:solidFill>
              </a:rPr>
              <a:t>jaringan</a:t>
            </a:r>
            <a:r>
              <a:rPr lang="en-US" dirty="0">
                <a:solidFill>
                  <a:schemeClr val="tx1"/>
                </a:solidFill>
              </a:rPr>
              <a:t> </a:t>
            </a:r>
            <a:r>
              <a:rPr lang="en-US" dirty="0" err="1">
                <a:solidFill>
                  <a:schemeClr val="tx1"/>
                </a:solidFill>
              </a:rPr>
              <a:t>dan</a:t>
            </a:r>
            <a:r>
              <a:rPr lang="en-US" dirty="0">
                <a:solidFill>
                  <a:schemeClr val="tx1"/>
                </a:solidFill>
              </a:rPr>
              <a:t> </a:t>
            </a:r>
            <a:r>
              <a:rPr lang="en-US" dirty="0" err="1">
                <a:solidFill>
                  <a:schemeClr val="tx1"/>
                </a:solidFill>
              </a:rPr>
              <a:t>bisa</a:t>
            </a:r>
            <a:r>
              <a:rPr lang="en-US" dirty="0">
                <a:solidFill>
                  <a:schemeClr val="tx1"/>
                </a:solidFill>
              </a:rPr>
              <a:t> </a:t>
            </a:r>
            <a:r>
              <a:rPr lang="en-US" dirty="0" err="1">
                <a:solidFill>
                  <a:schemeClr val="tx1"/>
                </a:solidFill>
              </a:rPr>
              <a:t>diakses</a:t>
            </a:r>
            <a:r>
              <a:rPr lang="en-US" dirty="0">
                <a:solidFill>
                  <a:schemeClr val="tx1"/>
                </a:solidFill>
              </a:rPr>
              <a:t> </a:t>
            </a:r>
            <a:r>
              <a:rPr lang="en-US" dirty="0" err="1">
                <a:solidFill>
                  <a:schemeClr val="tx1"/>
                </a:solidFill>
              </a:rPr>
              <a:t>oleh</a:t>
            </a:r>
            <a:r>
              <a:rPr lang="en-US" dirty="0">
                <a:solidFill>
                  <a:schemeClr val="tx1"/>
                </a:solidFill>
              </a:rPr>
              <a:t> </a:t>
            </a:r>
            <a:r>
              <a:rPr lang="en-US" dirty="0" err="1">
                <a:solidFill>
                  <a:schemeClr val="tx1"/>
                </a:solidFill>
              </a:rPr>
              <a:t>berbagai</a:t>
            </a:r>
            <a:r>
              <a:rPr lang="en-US" dirty="0">
                <a:solidFill>
                  <a:schemeClr val="tx1"/>
                </a:solidFill>
              </a:rPr>
              <a:t> </a:t>
            </a:r>
            <a:r>
              <a:rPr lang="en-US" dirty="0" err="1">
                <a:solidFill>
                  <a:schemeClr val="tx1"/>
                </a:solidFill>
              </a:rPr>
              <a:t>jenis</a:t>
            </a:r>
            <a:r>
              <a:rPr lang="en-US" dirty="0">
                <a:solidFill>
                  <a:schemeClr val="tx1"/>
                </a:solidFill>
              </a:rPr>
              <a:t> </a:t>
            </a:r>
            <a:r>
              <a:rPr lang="en-US" dirty="0" err="1">
                <a:solidFill>
                  <a:schemeClr val="tx1"/>
                </a:solidFill>
              </a:rPr>
              <a:t>perangkat</a:t>
            </a:r>
            <a:r>
              <a:rPr lang="en-US" dirty="0">
                <a:solidFill>
                  <a:schemeClr val="tx1"/>
                </a:solidFill>
              </a:rPr>
              <a:t>, </a:t>
            </a:r>
            <a:r>
              <a:rPr lang="en-US" dirty="0" err="1">
                <a:solidFill>
                  <a:schemeClr val="tx1"/>
                </a:solidFill>
              </a:rPr>
              <a:t>seperti</a:t>
            </a:r>
            <a:r>
              <a:rPr lang="en-US" dirty="0">
                <a:solidFill>
                  <a:schemeClr val="tx1"/>
                </a:solidFill>
              </a:rPr>
              <a:t> smartphone, tablet, laptop, workstation, </a:t>
            </a:r>
            <a:r>
              <a:rPr lang="en-US" dirty="0" err="1">
                <a:solidFill>
                  <a:schemeClr val="tx1"/>
                </a:solidFill>
              </a:rPr>
              <a:t>dsb</a:t>
            </a:r>
            <a:endParaRPr lang="en-US" dirty="0">
              <a:solidFill>
                <a:schemeClr val="tx1"/>
              </a:solidFill>
            </a:endParaRPr>
          </a:p>
          <a:p>
            <a:endParaRPr lang="en-US" dirty="0"/>
          </a:p>
        </p:txBody>
      </p:sp>
    </p:spTree>
    <p:extLst>
      <p:ext uri="{BB962C8B-B14F-4D97-AF65-F5344CB8AC3E}">
        <p14:creationId xmlns:p14="http://schemas.microsoft.com/office/powerpoint/2010/main" val="29544062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Measured Service</a:t>
            </a:r>
            <a:endParaRPr lang="en-US" dirty="0"/>
          </a:p>
        </p:txBody>
      </p:sp>
      <p:sp>
        <p:nvSpPr>
          <p:cNvPr id="3" name="Content Placeholder 2"/>
          <p:cNvSpPr>
            <a:spLocks noGrp="1"/>
          </p:cNvSpPr>
          <p:nvPr>
            <p:ph sz="half" idx="2"/>
          </p:nvPr>
        </p:nvSpPr>
        <p:spPr/>
        <p:txBody>
          <a:bodyPr/>
          <a:lstStyle/>
          <a:p>
            <a:pPr algn="just"/>
            <a:r>
              <a:rPr lang="en-US" dirty="0" err="1">
                <a:solidFill>
                  <a:schemeClr val="tx1"/>
                </a:solidFill>
              </a:rPr>
              <a:t>Tersedia</a:t>
            </a:r>
            <a:r>
              <a:rPr lang="en-US" dirty="0">
                <a:solidFill>
                  <a:schemeClr val="tx1"/>
                </a:solidFill>
              </a:rPr>
              <a:t> </a:t>
            </a:r>
            <a:r>
              <a:rPr lang="en-US" dirty="0" err="1">
                <a:solidFill>
                  <a:schemeClr val="tx1"/>
                </a:solidFill>
              </a:rPr>
              <a:t>layanan</a:t>
            </a:r>
            <a:r>
              <a:rPr lang="en-US" dirty="0">
                <a:solidFill>
                  <a:schemeClr val="tx1"/>
                </a:solidFill>
              </a:rPr>
              <a:t> </a:t>
            </a:r>
            <a:r>
              <a:rPr lang="en-US" dirty="0" err="1">
                <a:solidFill>
                  <a:schemeClr val="tx1"/>
                </a:solidFill>
              </a:rPr>
              <a:t>untuk</a:t>
            </a:r>
            <a:r>
              <a:rPr lang="en-US" dirty="0">
                <a:solidFill>
                  <a:schemeClr val="tx1"/>
                </a:solidFill>
              </a:rPr>
              <a:t> </a:t>
            </a:r>
            <a:r>
              <a:rPr lang="en-US" dirty="0" err="1">
                <a:solidFill>
                  <a:schemeClr val="tx1"/>
                </a:solidFill>
              </a:rPr>
              <a:t>mengoptimasi</a:t>
            </a:r>
            <a:r>
              <a:rPr lang="en-US" dirty="0">
                <a:solidFill>
                  <a:schemeClr val="tx1"/>
                </a:solidFill>
              </a:rPr>
              <a:t> </a:t>
            </a:r>
            <a:r>
              <a:rPr lang="en-US" dirty="0" err="1">
                <a:solidFill>
                  <a:schemeClr val="tx1"/>
                </a:solidFill>
              </a:rPr>
              <a:t>dan</a:t>
            </a:r>
            <a:r>
              <a:rPr lang="en-US" dirty="0">
                <a:solidFill>
                  <a:schemeClr val="tx1"/>
                </a:solidFill>
              </a:rPr>
              <a:t> </a:t>
            </a:r>
            <a:r>
              <a:rPr lang="en-US" dirty="0" err="1">
                <a:solidFill>
                  <a:schemeClr val="tx1"/>
                </a:solidFill>
              </a:rPr>
              <a:t>memonitor</a:t>
            </a:r>
            <a:r>
              <a:rPr lang="en-US" dirty="0">
                <a:solidFill>
                  <a:schemeClr val="tx1"/>
                </a:solidFill>
              </a:rPr>
              <a:t> </a:t>
            </a:r>
            <a:r>
              <a:rPr lang="en-US" dirty="0" err="1">
                <a:solidFill>
                  <a:schemeClr val="tx1"/>
                </a:solidFill>
              </a:rPr>
              <a:t>layanan</a:t>
            </a:r>
            <a:r>
              <a:rPr lang="en-US" dirty="0">
                <a:solidFill>
                  <a:schemeClr val="tx1"/>
                </a:solidFill>
              </a:rPr>
              <a:t> yang </a:t>
            </a:r>
            <a:r>
              <a:rPr lang="en-US" dirty="0" err="1">
                <a:solidFill>
                  <a:schemeClr val="tx1"/>
                </a:solidFill>
              </a:rPr>
              <a:t>dipakai</a:t>
            </a:r>
            <a:r>
              <a:rPr lang="en-US" dirty="0">
                <a:solidFill>
                  <a:schemeClr val="tx1"/>
                </a:solidFill>
              </a:rPr>
              <a:t> </a:t>
            </a:r>
            <a:r>
              <a:rPr lang="en-US" dirty="0" err="1">
                <a:solidFill>
                  <a:schemeClr val="tx1"/>
                </a:solidFill>
              </a:rPr>
              <a:t>secara</a:t>
            </a:r>
            <a:r>
              <a:rPr lang="en-US" dirty="0">
                <a:solidFill>
                  <a:schemeClr val="tx1"/>
                </a:solidFill>
              </a:rPr>
              <a:t> </a:t>
            </a:r>
            <a:r>
              <a:rPr lang="en-US" dirty="0" err="1">
                <a:solidFill>
                  <a:schemeClr val="tx1"/>
                </a:solidFill>
              </a:rPr>
              <a:t>otomatis</a:t>
            </a:r>
            <a:r>
              <a:rPr lang="en-US" dirty="0">
                <a:solidFill>
                  <a:schemeClr val="tx1"/>
                </a:solidFill>
              </a:rPr>
              <a:t>. </a:t>
            </a:r>
            <a:r>
              <a:rPr lang="en-US" dirty="0" err="1">
                <a:solidFill>
                  <a:schemeClr val="tx1"/>
                </a:solidFill>
              </a:rPr>
              <a:t>Dengan</a:t>
            </a:r>
            <a:r>
              <a:rPr lang="en-US" dirty="0">
                <a:solidFill>
                  <a:schemeClr val="tx1"/>
                </a:solidFill>
              </a:rPr>
              <a:t> monitoring </a:t>
            </a:r>
            <a:r>
              <a:rPr lang="en-US" dirty="0" err="1">
                <a:solidFill>
                  <a:schemeClr val="tx1"/>
                </a:solidFill>
              </a:rPr>
              <a:t>sistem</a:t>
            </a:r>
            <a:r>
              <a:rPr lang="en-US" dirty="0">
                <a:solidFill>
                  <a:schemeClr val="tx1"/>
                </a:solidFill>
              </a:rPr>
              <a:t> </a:t>
            </a:r>
            <a:r>
              <a:rPr lang="en-US" dirty="0" err="1">
                <a:solidFill>
                  <a:schemeClr val="tx1"/>
                </a:solidFill>
              </a:rPr>
              <a:t>ini</a:t>
            </a:r>
            <a:r>
              <a:rPr lang="en-US" dirty="0">
                <a:solidFill>
                  <a:schemeClr val="tx1"/>
                </a:solidFill>
              </a:rPr>
              <a:t>, </a:t>
            </a:r>
            <a:r>
              <a:rPr lang="en-US" dirty="0" err="1">
                <a:solidFill>
                  <a:schemeClr val="tx1"/>
                </a:solidFill>
              </a:rPr>
              <a:t>kita</a:t>
            </a:r>
            <a:r>
              <a:rPr lang="en-US" dirty="0">
                <a:solidFill>
                  <a:schemeClr val="tx1"/>
                </a:solidFill>
              </a:rPr>
              <a:t> </a:t>
            </a:r>
            <a:r>
              <a:rPr lang="en-US" dirty="0" err="1">
                <a:solidFill>
                  <a:schemeClr val="tx1"/>
                </a:solidFill>
              </a:rPr>
              <a:t>bisa</a:t>
            </a:r>
            <a:r>
              <a:rPr lang="en-US" dirty="0">
                <a:solidFill>
                  <a:schemeClr val="tx1"/>
                </a:solidFill>
              </a:rPr>
              <a:t> </a:t>
            </a:r>
            <a:r>
              <a:rPr lang="en-US" dirty="0" err="1">
                <a:solidFill>
                  <a:schemeClr val="tx1"/>
                </a:solidFill>
              </a:rPr>
              <a:t>melihat</a:t>
            </a:r>
            <a:r>
              <a:rPr lang="en-US" dirty="0">
                <a:solidFill>
                  <a:schemeClr val="tx1"/>
                </a:solidFill>
              </a:rPr>
              <a:t> </a:t>
            </a:r>
            <a:r>
              <a:rPr lang="en-US" dirty="0" err="1">
                <a:solidFill>
                  <a:schemeClr val="tx1"/>
                </a:solidFill>
              </a:rPr>
              <a:t>berapa</a:t>
            </a:r>
            <a:r>
              <a:rPr lang="en-US" dirty="0">
                <a:solidFill>
                  <a:schemeClr val="tx1"/>
                </a:solidFill>
              </a:rPr>
              <a:t> resources </a:t>
            </a:r>
            <a:r>
              <a:rPr lang="en-US" dirty="0" err="1">
                <a:solidFill>
                  <a:schemeClr val="tx1"/>
                </a:solidFill>
              </a:rPr>
              <a:t>komputasi</a:t>
            </a:r>
            <a:r>
              <a:rPr lang="en-US" dirty="0">
                <a:solidFill>
                  <a:schemeClr val="tx1"/>
                </a:solidFill>
              </a:rPr>
              <a:t> yang </a:t>
            </a:r>
            <a:r>
              <a:rPr lang="en-US" dirty="0" err="1">
                <a:solidFill>
                  <a:schemeClr val="tx1"/>
                </a:solidFill>
              </a:rPr>
              <a:t>telah</a:t>
            </a:r>
            <a:r>
              <a:rPr lang="en-US" dirty="0">
                <a:solidFill>
                  <a:schemeClr val="tx1"/>
                </a:solidFill>
              </a:rPr>
              <a:t> </a:t>
            </a:r>
            <a:r>
              <a:rPr lang="en-US" dirty="0" err="1">
                <a:solidFill>
                  <a:schemeClr val="tx1"/>
                </a:solidFill>
              </a:rPr>
              <a:t>dipakai</a:t>
            </a:r>
            <a:r>
              <a:rPr lang="en-US" dirty="0">
                <a:solidFill>
                  <a:schemeClr val="tx1"/>
                </a:solidFill>
              </a:rPr>
              <a:t>, </a:t>
            </a:r>
            <a:r>
              <a:rPr lang="en-US" dirty="0" err="1">
                <a:solidFill>
                  <a:schemeClr val="tx1"/>
                </a:solidFill>
              </a:rPr>
              <a:t>seperti</a:t>
            </a:r>
            <a:r>
              <a:rPr lang="en-US" dirty="0">
                <a:solidFill>
                  <a:schemeClr val="tx1"/>
                </a:solidFill>
              </a:rPr>
              <a:t>: bandwidth, storage, processing, </a:t>
            </a:r>
            <a:r>
              <a:rPr lang="en-US" dirty="0" err="1">
                <a:solidFill>
                  <a:schemeClr val="tx1"/>
                </a:solidFill>
              </a:rPr>
              <a:t>jumlah</a:t>
            </a:r>
            <a:r>
              <a:rPr lang="en-US" dirty="0">
                <a:solidFill>
                  <a:schemeClr val="tx1"/>
                </a:solidFill>
              </a:rPr>
              <a:t> </a:t>
            </a:r>
            <a:r>
              <a:rPr lang="en-US" dirty="0" err="1">
                <a:solidFill>
                  <a:schemeClr val="tx1"/>
                </a:solidFill>
              </a:rPr>
              <a:t>pengguna</a:t>
            </a:r>
            <a:r>
              <a:rPr lang="en-US" dirty="0">
                <a:solidFill>
                  <a:schemeClr val="tx1"/>
                </a:solidFill>
              </a:rPr>
              <a:t> </a:t>
            </a:r>
            <a:r>
              <a:rPr lang="en-US" dirty="0" err="1">
                <a:solidFill>
                  <a:schemeClr val="tx1"/>
                </a:solidFill>
              </a:rPr>
              <a:t>aktif</a:t>
            </a:r>
            <a:r>
              <a:rPr lang="en-US" dirty="0">
                <a:solidFill>
                  <a:schemeClr val="tx1"/>
                </a:solidFill>
              </a:rPr>
              <a:t>, </a:t>
            </a:r>
            <a:r>
              <a:rPr lang="en-US" dirty="0" err="1">
                <a:solidFill>
                  <a:schemeClr val="tx1"/>
                </a:solidFill>
              </a:rPr>
              <a:t>dsb</a:t>
            </a:r>
            <a:r>
              <a:rPr lang="en-US" dirty="0">
                <a:solidFill>
                  <a:schemeClr val="tx1"/>
                </a:solidFill>
              </a:rPr>
              <a:t>. </a:t>
            </a:r>
          </a:p>
          <a:p>
            <a:pPr algn="just"/>
            <a:r>
              <a:rPr lang="en-US" dirty="0" err="1">
                <a:solidFill>
                  <a:schemeClr val="tx1"/>
                </a:solidFill>
              </a:rPr>
              <a:t>Layanan</a:t>
            </a:r>
            <a:r>
              <a:rPr lang="en-US" dirty="0">
                <a:solidFill>
                  <a:schemeClr val="tx1"/>
                </a:solidFill>
              </a:rPr>
              <a:t> monitoring </a:t>
            </a:r>
            <a:r>
              <a:rPr lang="en-US" dirty="0" err="1">
                <a:solidFill>
                  <a:schemeClr val="tx1"/>
                </a:solidFill>
              </a:rPr>
              <a:t>ini</a:t>
            </a:r>
            <a:r>
              <a:rPr lang="en-US" dirty="0">
                <a:solidFill>
                  <a:schemeClr val="tx1"/>
                </a:solidFill>
              </a:rPr>
              <a:t> </a:t>
            </a:r>
            <a:r>
              <a:rPr lang="en-US" dirty="0" err="1">
                <a:solidFill>
                  <a:schemeClr val="tx1"/>
                </a:solidFill>
              </a:rPr>
              <a:t>sebagai</a:t>
            </a:r>
            <a:r>
              <a:rPr lang="en-US" dirty="0">
                <a:solidFill>
                  <a:schemeClr val="tx1"/>
                </a:solidFill>
              </a:rPr>
              <a:t> </a:t>
            </a:r>
            <a:r>
              <a:rPr lang="en-US" dirty="0" err="1">
                <a:solidFill>
                  <a:schemeClr val="tx1"/>
                </a:solidFill>
              </a:rPr>
              <a:t>bentuk</a:t>
            </a:r>
            <a:r>
              <a:rPr lang="en-US" dirty="0">
                <a:solidFill>
                  <a:schemeClr val="tx1"/>
                </a:solidFill>
              </a:rPr>
              <a:t> </a:t>
            </a:r>
            <a:r>
              <a:rPr lang="en-US" dirty="0" err="1">
                <a:solidFill>
                  <a:schemeClr val="tx1"/>
                </a:solidFill>
              </a:rPr>
              <a:t>transparansi</a:t>
            </a:r>
            <a:r>
              <a:rPr lang="en-US" dirty="0">
                <a:solidFill>
                  <a:schemeClr val="tx1"/>
                </a:solidFill>
              </a:rPr>
              <a:t> </a:t>
            </a:r>
            <a:r>
              <a:rPr lang="en-US" dirty="0" err="1">
                <a:solidFill>
                  <a:schemeClr val="tx1"/>
                </a:solidFill>
              </a:rPr>
              <a:t>antara</a:t>
            </a:r>
            <a:r>
              <a:rPr lang="en-US" dirty="0">
                <a:solidFill>
                  <a:schemeClr val="tx1"/>
                </a:solidFill>
              </a:rPr>
              <a:t> cloud provider </a:t>
            </a:r>
            <a:r>
              <a:rPr lang="en-US" dirty="0" err="1">
                <a:solidFill>
                  <a:schemeClr val="tx1"/>
                </a:solidFill>
              </a:rPr>
              <a:t>dan</a:t>
            </a:r>
            <a:r>
              <a:rPr lang="en-US" dirty="0">
                <a:solidFill>
                  <a:schemeClr val="tx1"/>
                </a:solidFill>
              </a:rPr>
              <a:t> cloud consumer</a:t>
            </a:r>
          </a:p>
          <a:p>
            <a:endParaRPr lang="en-US" dirty="0"/>
          </a:p>
        </p:txBody>
      </p:sp>
    </p:spTree>
    <p:extLst>
      <p:ext uri="{BB962C8B-B14F-4D97-AF65-F5344CB8AC3E}">
        <p14:creationId xmlns:p14="http://schemas.microsoft.com/office/powerpoint/2010/main" val="13153628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On Demand Self Service</a:t>
            </a:r>
            <a:endParaRPr lang="en-US" dirty="0"/>
          </a:p>
        </p:txBody>
      </p:sp>
      <p:sp>
        <p:nvSpPr>
          <p:cNvPr id="3" name="Content Placeholder 2"/>
          <p:cNvSpPr>
            <a:spLocks noGrp="1"/>
          </p:cNvSpPr>
          <p:nvPr>
            <p:ph sz="half" idx="2"/>
          </p:nvPr>
        </p:nvSpPr>
        <p:spPr/>
        <p:txBody>
          <a:bodyPr/>
          <a:lstStyle/>
          <a:p>
            <a:r>
              <a:rPr lang="en-US" dirty="0" err="1">
                <a:solidFill>
                  <a:schemeClr val="tx1"/>
                </a:solidFill>
              </a:rPr>
              <a:t>Silahkan</a:t>
            </a:r>
            <a:r>
              <a:rPr lang="en-US" dirty="0">
                <a:solidFill>
                  <a:schemeClr val="tx1"/>
                </a:solidFill>
              </a:rPr>
              <a:t> </a:t>
            </a:r>
            <a:r>
              <a:rPr lang="en-US" dirty="0" err="1">
                <a:solidFill>
                  <a:schemeClr val="tx1"/>
                </a:solidFill>
              </a:rPr>
              <a:t>diskusikan</a:t>
            </a:r>
            <a:r>
              <a:rPr lang="en-US" dirty="0">
                <a:solidFill>
                  <a:schemeClr val="tx1"/>
                </a:solidFill>
              </a:rPr>
              <a:t>!</a:t>
            </a:r>
          </a:p>
          <a:p>
            <a:endParaRPr lang="en-US" dirty="0"/>
          </a:p>
        </p:txBody>
      </p:sp>
    </p:spTree>
    <p:extLst>
      <p:ext uri="{BB962C8B-B14F-4D97-AF65-F5344CB8AC3E}">
        <p14:creationId xmlns:p14="http://schemas.microsoft.com/office/powerpoint/2010/main" val="6391906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Rapid Elasticity</a:t>
            </a:r>
            <a:endParaRPr lang="en-US" dirty="0"/>
          </a:p>
        </p:txBody>
      </p:sp>
      <p:sp>
        <p:nvSpPr>
          <p:cNvPr id="3" name="Content Placeholder 2"/>
          <p:cNvSpPr>
            <a:spLocks noGrp="1"/>
          </p:cNvSpPr>
          <p:nvPr>
            <p:ph sz="half" idx="2"/>
          </p:nvPr>
        </p:nvSpPr>
        <p:spPr/>
        <p:txBody>
          <a:bodyPr/>
          <a:lstStyle/>
          <a:p>
            <a:r>
              <a:rPr lang="en-US" dirty="0" err="1">
                <a:solidFill>
                  <a:schemeClr val="tx1"/>
                </a:solidFill>
              </a:rPr>
              <a:t>Silahkan</a:t>
            </a:r>
            <a:r>
              <a:rPr lang="en-US" dirty="0">
                <a:solidFill>
                  <a:schemeClr val="tx1"/>
                </a:solidFill>
              </a:rPr>
              <a:t> </a:t>
            </a:r>
            <a:r>
              <a:rPr lang="en-US" dirty="0" err="1">
                <a:solidFill>
                  <a:schemeClr val="tx1"/>
                </a:solidFill>
              </a:rPr>
              <a:t>diskusikan</a:t>
            </a:r>
            <a:r>
              <a:rPr lang="en-US" dirty="0">
                <a:solidFill>
                  <a:schemeClr val="tx1"/>
                </a:solidFill>
              </a:rPr>
              <a:t>!</a:t>
            </a:r>
          </a:p>
          <a:p>
            <a:endParaRPr lang="en-US" dirty="0"/>
          </a:p>
        </p:txBody>
      </p:sp>
    </p:spTree>
    <p:extLst>
      <p:ext uri="{BB962C8B-B14F-4D97-AF65-F5344CB8AC3E}">
        <p14:creationId xmlns:p14="http://schemas.microsoft.com/office/powerpoint/2010/main" val="27702837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Layers of Cloud Computing</a:t>
            </a:r>
            <a:r>
              <a:rPr lang="en-US" b="1" dirty="0"/>
              <a:t/>
            </a:r>
            <a:br>
              <a:rPr lang="en-US" b="1" dirty="0"/>
            </a:br>
            <a:endParaRPr lang="en-US" dirty="0"/>
          </a:p>
        </p:txBody>
      </p:sp>
      <p:sp>
        <p:nvSpPr>
          <p:cNvPr id="3" name="Content Placeholder 2"/>
          <p:cNvSpPr>
            <a:spLocks noGrp="1"/>
          </p:cNvSpPr>
          <p:nvPr>
            <p:ph sz="half" idx="2"/>
          </p:nvPr>
        </p:nvSpPr>
        <p:spPr/>
        <p:txBody>
          <a:bodyPr/>
          <a:lstStyle/>
          <a:p>
            <a:pPr marL="355600">
              <a:spcBef>
                <a:spcPts val="100"/>
              </a:spcBef>
              <a:buFont typeface="Wingdings" pitchFamily="2" charset="2"/>
              <a:buChar char="Ø"/>
              <a:tabLst>
                <a:tab pos="354965" algn="l"/>
                <a:tab pos="355600" algn="l"/>
              </a:tabLst>
            </a:pPr>
            <a:r>
              <a:rPr lang="en-US" spc="-100" dirty="0" err="1">
                <a:solidFill>
                  <a:schemeClr val="tx1"/>
                </a:solidFill>
              </a:rPr>
              <a:t>SaaS</a:t>
            </a:r>
            <a:r>
              <a:rPr lang="en-US" dirty="0">
                <a:solidFill>
                  <a:schemeClr val="tx1"/>
                </a:solidFill>
              </a:rPr>
              <a:t>: </a:t>
            </a:r>
            <a:r>
              <a:rPr lang="en-US" spc="-100" dirty="0">
                <a:solidFill>
                  <a:schemeClr val="tx1"/>
                </a:solidFill>
              </a:rPr>
              <a:t>Software </a:t>
            </a:r>
            <a:r>
              <a:rPr lang="en-US" spc="-235" dirty="0">
                <a:solidFill>
                  <a:schemeClr val="tx1"/>
                </a:solidFill>
              </a:rPr>
              <a:t>as </a:t>
            </a:r>
            <a:r>
              <a:rPr lang="en-US" spc="-195" dirty="0">
                <a:solidFill>
                  <a:schemeClr val="tx1"/>
                </a:solidFill>
              </a:rPr>
              <a:t>a </a:t>
            </a:r>
            <a:r>
              <a:rPr lang="en-US" spc="-145" dirty="0">
                <a:solidFill>
                  <a:schemeClr val="tx1"/>
                </a:solidFill>
              </a:rPr>
              <a:t>Service, </a:t>
            </a:r>
            <a:r>
              <a:rPr lang="en-US" spc="-65" dirty="0" err="1">
                <a:solidFill>
                  <a:schemeClr val="tx1"/>
                </a:solidFill>
              </a:rPr>
              <a:t>berbentuk</a:t>
            </a:r>
            <a:r>
              <a:rPr lang="en-US" spc="40" dirty="0">
                <a:solidFill>
                  <a:schemeClr val="tx1"/>
                </a:solidFill>
              </a:rPr>
              <a:t> </a:t>
            </a:r>
            <a:r>
              <a:rPr lang="en-US" spc="-105" dirty="0" err="1">
                <a:solidFill>
                  <a:schemeClr val="tx1"/>
                </a:solidFill>
              </a:rPr>
              <a:t>aplikasi</a:t>
            </a:r>
            <a:endParaRPr lang="en-US" spc="-105" dirty="0">
              <a:solidFill>
                <a:schemeClr val="tx1"/>
              </a:solidFill>
            </a:endParaRPr>
          </a:p>
          <a:p>
            <a:pPr marL="355600">
              <a:spcBef>
                <a:spcPts val="100"/>
              </a:spcBef>
              <a:buFont typeface="Wingdings" pitchFamily="2" charset="2"/>
              <a:buChar char="Ø"/>
              <a:tabLst>
                <a:tab pos="354965" algn="l"/>
                <a:tab pos="355600" algn="l"/>
              </a:tabLst>
            </a:pPr>
            <a:r>
              <a:rPr lang="en-US" spc="-120" dirty="0" err="1">
                <a:solidFill>
                  <a:schemeClr val="tx1"/>
                </a:solidFill>
              </a:rPr>
              <a:t>PaaS</a:t>
            </a:r>
            <a:r>
              <a:rPr lang="en-US" dirty="0">
                <a:solidFill>
                  <a:schemeClr val="tx1"/>
                </a:solidFill>
              </a:rPr>
              <a:t>: </a:t>
            </a:r>
            <a:r>
              <a:rPr lang="en-US" spc="-70" dirty="0">
                <a:solidFill>
                  <a:schemeClr val="tx1"/>
                </a:solidFill>
              </a:rPr>
              <a:t>Platform </a:t>
            </a:r>
            <a:r>
              <a:rPr lang="en-US" spc="-235" dirty="0">
                <a:solidFill>
                  <a:schemeClr val="tx1"/>
                </a:solidFill>
              </a:rPr>
              <a:t>as </a:t>
            </a:r>
            <a:r>
              <a:rPr lang="en-US" spc="-195" dirty="0">
                <a:solidFill>
                  <a:schemeClr val="tx1"/>
                </a:solidFill>
              </a:rPr>
              <a:t>a </a:t>
            </a:r>
            <a:r>
              <a:rPr lang="en-US" spc="-145" dirty="0">
                <a:solidFill>
                  <a:schemeClr val="tx1"/>
                </a:solidFill>
              </a:rPr>
              <a:t>Service, </a:t>
            </a:r>
            <a:r>
              <a:rPr lang="en-US" spc="-80" dirty="0" err="1">
                <a:solidFill>
                  <a:schemeClr val="tx1"/>
                </a:solidFill>
              </a:rPr>
              <a:t>implementasi</a:t>
            </a:r>
            <a:r>
              <a:rPr lang="en-US" spc="-80" dirty="0">
                <a:solidFill>
                  <a:schemeClr val="tx1"/>
                </a:solidFill>
              </a:rPr>
              <a:t> </a:t>
            </a:r>
            <a:r>
              <a:rPr lang="en-US" spc="-55" dirty="0" err="1">
                <a:solidFill>
                  <a:schemeClr val="tx1"/>
                </a:solidFill>
              </a:rPr>
              <a:t>dari</a:t>
            </a:r>
            <a:r>
              <a:rPr lang="en-US" spc="-55" dirty="0">
                <a:solidFill>
                  <a:schemeClr val="tx1"/>
                </a:solidFill>
              </a:rPr>
              <a:t> </a:t>
            </a:r>
            <a:r>
              <a:rPr lang="en-US" spc="-130" dirty="0">
                <a:solidFill>
                  <a:schemeClr val="tx1"/>
                </a:solidFill>
              </a:rPr>
              <a:t>database, </a:t>
            </a:r>
            <a:r>
              <a:rPr lang="en-US" spc="-15" dirty="0">
                <a:solidFill>
                  <a:schemeClr val="tx1"/>
                </a:solidFill>
              </a:rPr>
              <a:t>file </a:t>
            </a:r>
            <a:r>
              <a:rPr lang="en-US" spc="-140" dirty="0">
                <a:solidFill>
                  <a:schemeClr val="tx1"/>
                </a:solidFill>
              </a:rPr>
              <a:t>system,  </a:t>
            </a:r>
            <a:r>
              <a:rPr lang="en-US" spc="-125" dirty="0">
                <a:solidFill>
                  <a:schemeClr val="tx1"/>
                </a:solidFill>
              </a:rPr>
              <a:t>webserver,</a:t>
            </a:r>
            <a:r>
              <a:rPr lang="en-US" spc="-110" dirty="0">
                <a:solidFill>
                  <a:schemeClr val="tx1"/>
                </a:solidFill>
              </a:rPr>
              <a:t> </a:t>
            </a:r>
            <a:r>
              <a:rPr lang="en-US" spc="-80" dirty="0">
                <a:solidFill>
                  <a:schemeClr val="tx1"/>
                </a:solidFill>
              </a:rPr>
              <a:t>middleware</a:t>
            </a:r>
          </a:p>
          <a:p>
            <a:pPr marL="355600">
              <a:spcBef>
                <a:spcPts val="100"/>
              </a:spcBef>
              <a:buFont typeface="Wingdings" pitchFamily="2" charset="2"/>
              <a:buChar char="Ø"/>
              <a:tabLst>
                <a:tab pos="354965" algn="l"/>
                <a:tab pos="355600" algn="l"/>
              </a:tabLst>
            </a:pPr>
            <a:r>
              <a:rPr lang="en-US" spc="-85" dirty="0" err="1">
                <a:solidFill>
                  <a:schemeClr val="tx1"/>
                </a:solidFill>
              </a:rPr>
              <a:t>IaaS</a:t>
            </a:r>
            <a:r>
              <a:rPr lang="en-US" dirty="0">
                <a:solidFill>
                  <a:schemeClr val="tx1"/>
                </a:solidFill>
              </a:rPr>
              <a:t>: </a:t>
            </a:r>
            <a:r>
              <a:rPr lang="en-US" spc="-60" dirty="0">
                <a:solidFill>
                  <a:schemeClr val="tx1"/>
                </a:solidFill>
              </a:rPr>
              <a:t>Infrastructure </a:t>
            </a:r>
            <a:r>
              <a:rPr lang="en-US" spc="-235" dirty="0">
                <a:solidFill>
                  <a:schemeClr val="tx1"/>
                </a:solidFill>
              </a:rPr>
              <a:t>as </a:t>
            </a:r>
            <a:r>
              <a:rPr lang="en-US" spc="-195" dirty="0">
                <a:solidFill>
                  <a:schemeClr val="tx1"/>
                </a:solidFill>
              </a:rPr>
              <a:t>a </a:t>
            </a:r>
            <a:r>
              <a:rPr lang="en-US" spc="-145" dirty="0">
                <a:solidFill>
                  <a:schemeClr val="tx1"/>
                </a:solidFill>
              </a:rPr>
              <a:t>Service, </a:t>
            </a:r>
            <a:r>
              <a:rPr lang="en-US" spc="-65" dirty="0" err="1">
                <a:solidFill>
                  <a:schemeClr val="tx1"/>
                </a:solidFill>
              </a:rPr>
              <a:t>berbentuk</a:t>
            </a:r>
            <a:r>
              <a:rPr lang="en-US" spc="-65" dirty="0">
                <a:solidFill>
                  <a:schemeClr val="tx1"/>
                </a:solidFill>
              </a:rPr>
              <a:t> </a:t>
            </a:r>
            <a:r>
              <a:rPr lang="en-US" spc="-75" dirty="0" err="1">
                <a:solidFill>
                  <a:schemeClr val="tx1"/>
                </a:solidFill>
              </a:rPr>
              <a:t>virtualisasi</a:t>
            </a:r>
            <a:r>
              <a:rPr lang="en-US" spc="-75" dirty="0">
                <a:solidFill>
                  <a:schemeClr val="tx1"/>
                </a:solidFill>
              </a:rPr>
              <a:t> </a:t>
            </a:r>
            <a:r>
              <a:rPr lang="en-US" spc="-60" dirty="0" err="1">
                <a:solidFill>
                  <a:schemeClr val="tx1"/>
                </a:solidFill>
              </a:rPr>
              <a:t>dari</a:t>
            </a:r>
            <a:r>
              <a:rPr lang="en-US" spc="-60" dirty="0">
                <a:solidFill>
                  <a:schemeClr val="tx1"/>
                </a:solidFill>
              </a:rPr>
              <a:t>  </a:t>
            </a:r>
            <a:r>
              <a:rPr lang="en-US" spc="-35" dirty="0" err="1">
                <a:solidFill>
                  <a:schemeClr val="tx1"/>
                </a:solidFill>
              </a:rPr>
              <a:t>infrastruktur</a:t>
            </a:r>
            <a:endParaRPr lang="en-US" dirty="0">
              <a:solidFill>
                <a:schemeClr val="tx1"/>
              </a:solidFill>
            </a:endParaRPr>
          </a:p>
          <a:p>
            <a:pPr>
              <a:lnSpc>
                <a:spcPct val="100000"/>
              </a:lnSpc>
              <a:spcBef>
                <a:spcPts val="35"/>
              </a:spcBef>
            </a:pPr>
            <a:endParaRPr lang="en-US" dirty="0">
              <a:solidFill>
                <a:schemeClr val="tx1"/>
              </a:solidFill>
            </a:endParaRPr>
          </a:p>
          <a:p>
            <a:pPr>
              <a:lnSpc>
                <a:spcPct val="100000"/>
              </a:lnSpc>
              <a:spcBef>
                <a:spcPts val="35"/>
              </a:spcBef>
            </a:pPr>
            <a:endParaRPr lang="en-US" dirty="0">
              <a:solidFill>
                <a:schemeClr val="tx1"/>
              </a:solidFill>
            </a:endParaRPr>
          </a:p>
          <a:p>
            <a:pPr>
              <a:lnSpc>
                <a:spcPct val="100000"/>
              </a:lnSpc>
              <a:spcBef>
                <a:spcPts val="35"/>
              </a:spcBef>
            </a:pPr>
            <a:endParaRPr lang="en-US" dirty="0">
              <a:solidFill>
                <a:schemeClr val="tx1"/>
              </a:solidFill>
            </a:endParaRPr>
          </a:p>
          <a:p>
            <a:pPr marL="12700" marR="30480">
              <a:lnSpc>
                <a:spcPct val="80000"/>
              </a:lnSpc>
            </a:pPr>
            <a:r>
              <a:rPr lang="en-US" spc="-225" dirty="0" err="1">
                <a:solidFill>
                  <a:schemeClr val="tx1"/>
                </a:solidFill>
              </a:rPr>
              <a:t>Pada</a:t>
            </a:r>
            <a:r>
              <a:rPr lang="en-US" spc="-225" dirty="0">
                <a:solidFill>
                  <a:schemeClr val="tx1"/>
                </a:solidFill>
              </a:rPr>
              <a:t> </a:t>
            </a:r>
            <a:r>
              <a:rPr lang="en-US" spc="-140" dirty="0" err="1">
                <a:solidFill>
                  <a:schemeClr val="tx1"/>
                </a:solidFill>
              </a:rPr>
              <a:t>dasarnya</a:t>
            </a:r>
            <a:r>
              <a:rPr lang="en-US" spc="-140" dirty="0">
                <a:solidFill>
                  <a:schemeClr val="tx1"/>
                </a:solidFill>
              </a:rPr>
              <a:t>, </a:t>
            </a:r>
            <a:r>
              <a:rPr lang="en-US" spc="-110" dirty="0" err="1">
                <a:solidFill>
                  <a:schemeClr val="tx1"/>
                </a:solidFill>
              </a:rPr>
              <a:t>perbedaan</a:t>
            </a:r>
            <a:r>
              <a:rPr lang="en-US" spc="-110" dirty="0">
                <a:solidFill>
                  <a:schemeClr val="tx1"/>
                </a:solidFill>
              </a:rPr>
              <a:t> </a:t>
            </a:r>
            <a:r>
              <a:rPr lang="en-US" spc="-90" dirty="0" err="1">
                <a:solidFill>
                  <a:schemeClr val="tx1"/>
                </a:solidFill>
              </a:rPr>
              <a:t>utama</a:t>
            </a:r>
            <a:r>
              <a:rPr lang="en-US" spc="-90" dirty="0">
                <a:solidFill>
                  <a:schemeClr val="tx1"/>
                </a:solidFill>
              </a:rPr>
              <a:t> </a:t>
            </a:r>
            <a:r>
              <a:rPr lang="en-US" spc="-140" dirty="0" err="1">
                <a:solidFill>
                  <a:schemeClr val="tx1"/>
                </a:solidFill>
              </a:rPr>
              <a:t>pada</a:t>
            </a:r>
            <a:r>
              <a:rPr lang="en-US" spc="-140" dirty="0">
                <a:solidFill>
                  <a:schemeClr val="tx1"/>
                </a:solidFill>
              </a:rPr>
              <a:t> </a:t>
            </a:r>
            <a:r>
              <a:rPr lang="en-US" spc="-110" dirty="0" err="1">
                <a:solidFill>
                  <a:schemeClr val="tx1"/>
                </a:solidFill>
              </a:rPr>
              <a:t>ketiga</a:t>
            </a:r>
            <a:r>
              <a:rPr lang="en-US" spc="-110" dirty="0">
                <a:solidFill>
                  <a:schemeClr val="tx1"/>
                </a:solidFill>
              </a:rPr>
              <a:t> </a:t>
            </a:r>
            <a:r>
              <a:rPr lang="en-US" spc="-90" dirty="0" err="1">
                <a:solidFill>
                  <a:schemeClr val="tx1"/>
                </a:solidFill>
              </a:rPr>
              <a:t>jenis</a:t>
            </a:r>
            <a:r>
              <a:rPr lang="en-US" spc="-90" dirty="0">
                <a:solidFill>
                  <a:schemeClr val="tx1"/>
                </a:solidFill>
              </a:rPr>
              <a:t> </a:t>
            </a:r>
            <a:r>
              <a:rPr lang="en-US" spc="-135" dirty="0" err="1">
                <a:solidFill>
                  <a:schemeClr val="tx1"/>
                </a:solidFill>
              </a:rPr>
              <a:t>layanan</a:t>
            </a:r>
            <a:r>
              <a:rPr lang="en-US" spc="-135" dirty="0">
                <a:solidFill>
                  <a:schemeClr val="tx1"/>
                </a:solidFill>
              </a:rPr>
              <a:t> </a:t>
            </a:r>
            <a:r>
              <a:rPr lang="en-US" spc="-20" dirty="0" err="1">
                <a:solidFill>
                  <a:schemeClr val="tx1"/>
                </a:solidFill>
              </a:rPr>
              <a:t>ini</a:t>
            </a:r>
            <a:r>
              <a:rPr lang="en-US" spc="-20" dirty="0">
                <a:solidFill>
                  <a:schemeClr val="tx1"/>
                </a:solidFill>
              </a:rPr>
              <a:t>  </a:t>
            </a:r>
            <a:r>
              <a:rPr lang="en-US" spc="-45" dirty="0" err="1">
                <a:solidFill>
                  <a:schemeClr val="tx1"/>
                </a:solidFill>
              </a:rPr>
              <a:t>terletak</a:t>
            </a:r>
            <a:r>
              <a:rPr lang="en-US" spc="-45" dirty="0">
                <a:solidFill>
                  <a:schemeClr val="tx1"/>
                </a:solidFill>
              </a:rPr>
              <a:t> </a:t>
            </a:r>
            <a:r>
              <a:rPr lang="en-US" spc="-140" dirty="0" err="1">
                <a:solidFill>
                  <a:schemeClr val="tx1"/>
                </a:solidFill>
              </a:rPr>
              <a:t>pada</a:t>
            </a:r>
            <a:r>
              <a:rPr lang="en-US" spc="-140" dirty="0">
                <a:solidFill>
                  <a:schemeClr val="tx1"/>
                </a:solidFill>
              </a:rPr>
              <a:t> </a:t>
            </a:r>
            <a:r>
              <a:rPr lang="en-US" spc="-120" dirty="0" err="1">
                <a:solidFill>
                  <a:schemeClr val="tx1"/>
                </a:solidFill>
              </a:rPr>
              <a:t>tanggung</a:t>
            </a:r>
            <a:r>
              <a:rPr lang="en-US" spc="-120" dirty="0">
                <a:solidFill>
                  <a:schemeClr val="tx1"/>
                </a:solidFill>
              </a:rPr>
              <a:t> </a:t>
            </a:r>
            <a:r>
              <a:rPr lang="en-US" spc="-100" dirty="0" err="1">
                <a:solidFill>
                  <a:schemeClr val="tx1"/>
                </a:solidFill>
              </a:rPr>
              <a:t>jawab</a:t>
            </a:r>
            <a:r>
              <a:rPr lang="en-US" spc="-100" dirty="0">
                <a:solidFill>
                  <a:schemeClr val="tx1"/>
                </a:solidFill>
              </a:rPr>
              <a:t> </a:t>
            </a:r>
            <a:r>
              <a:rPr lang="en-US" spc="-135" dirty="0" err="1">
                <a:solidFill>
                  <a:schemeClr val="tx1"/>
                </a:solidFill>
              </a:rPr>
              <a:t>pengguna</a:t>
            </a:r>
            <a:r>
              <a:rPr lang="en-US" spc="-135" dirty="0">
                <a:solidFill>
                  <a:schemeClr val="tx1"/>
                </a:solidFill>
              </a:rPr>
              <a:t> </a:t>
            </a:r>
            <a:r>
              <a:rPr lang="en-US" spc="-120" dirty="0" err="1">
                <a:solidFill>
                  <a:schemeClr val="tx1"/>
                </a:solidFill>
              </a:rPr>
              <a:t>dan</a:t>
            </a:r>
            <a:r>
              <a:rPr lang="en-US" spc="-120" dirty="0">
                <a:solidFill>
                  <a:schemeClr val="tx1"/>
                </a:solidFill>
              </a:rPr>
              <a:t> </a:t>
            </a:r>
            <a:r>
              <a:rPr lang="en-US" spc="-114" dirty="0" err="1">
                <a:solidFill>
                  <a:schemeClr val="tx1"/>
                </a:solidFill>
              </a:rPr>
              <a:t>penyedia</a:t>
            </a:r>
            <a:r>
              <a:rPr lang="en-US" spc="-114" dirty="0">
                <a:solidFill>
                  <a:schemeClr val="tx1"/>
                </a:solidFill>
              </a:rPr>
              <a:t>  </a:t>
            </a:r>
            <a:r>
              <a:rPr lang="en-US" spc="-135" dirty="0" err="1">
                <a:solidFill>
                  <a:schemeClr val="tx1"/>
                </a:solidFill>
              </a:rPr>
              <a:t>layanan</a:t>
            </a:r>
            <a:r>
              <a:rPr lang="en-US" spc="-135" dirty="0">
                <a:solidFill>
                  <a:schemeClr val="tx1"/>
                </a:solidFill>
              </a:rPr>
              <a:t> </a:t>
            </a:r>
            <a:r>
              <a:rPr lang="en-US" spc="-80" dirty="0" err="1">
                <a:solidFill>
                  <a:schemeClr val="tx1"/>
                </a:solidFill>
              </a:rPr>
              <a:t>terhadap</a:t>
            </a:r>
            <a:r>
              <a:rPr lang="en-US" spc="-80" dirty="0">
                <a:solidFill>
                  <a:schemeClr val="tx1"/>
                </a:solidFill>
              </a:rPr>
              <a:t> </a:t>
            </a:r>
            <a:r>
              <a:rPr lang="en-US" spc="-135" dirty="0" err="1">
                <a:solidFill>
                  <a:schemeClr val="tx1"/>
                </a:solidFill>
              </a:rPr>
              <a:t>layanan</a:t>
            </a:r>
            <a:r>
              <a:rPr lang="en-US" spc="-135" dirty="0">
                <a:solidFill>
                  <a:schemeClr val="tx1"/>
                </a:solidFill>
              </a:rPr>
              <a:t> </a:t>
            </a:r>
            <a:r>
              <a:rPr lang="en-US" spc="-160" dirty="0">
                <a:solidFill>
                  <a:schemeClr val="tx1"/>
                </a:solidFill>
              </a:rPr>
              <a:t>yang</a:t>
            </a:r>
            <a:r>
              <a:rPr lang="en-US" spc="-190" dirty="0">
                <a:solidFill>
                  <a:schemeClr val="tx1"/>
                </a:solidFill>
              </a:rPr>
              <a:t> </a:t>
            </a:r>
            <a:r>
              <a:rPr lang="en-US" spc="-75" dirty="0" err="1">
                <a:solidFill>
                  <a:schemeClr val="tx1"/>
                </a:solidFill>
              </a:rPr>
              <a:t>diberikan</a:t>
            </a:r>
            <a:r>
              <a:rPr lang="en-US" spc="-75" dirty="0" smtClean="0">
                <a:solidFill>
                  <a:schemeClr val="tx1"/>
                </a:solidFill>
              </a:rPr>
              <a:t>.</a:t>
            </a:r>
          </a:p>
          <a:p>
            <a:pPr marL="12700" marR="30480">
              <a:lnSpc>
                <a:spcPct val="80000"/>
              </a:lnSpc>
            </a:pPr>
            <a:endParaRPr lang="en-US" dirty="0">
              <a:solidFill>
                <a:schemeClr val="tx1"/>
              </a:solidFill>
            </a:endParaRPr>
          </a:p>
        </p:txBody>
      </p:sp>
    </p:spTree>
    <p:extLst>
      <p:ext uri="{BB962C8B-B14F-4D97-AF65-F5344CB8AC3E}">
        <p14:creationId xmlns:p14="http://schemas.microsoft.com/office/powerpoint/2010/main" val="1918308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0-Blanko-PPT-sesi-1 Baru (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0-Blanko-PPT-sesi-1 Baru (3)</Template>
  <TotalTime>536</TotalTime>
  <Words>1330</Words>
  <Application>Microsoft Office PowerPoint</Application>
  <PresentationFormat>On-screen Show (4:3)</PresentationFormat>
  <Paragraphs>114</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0-Blanko-PPT-sesi-1 Baru (3)</vt:lpstr>
      <vt:lpstr>Syefira Salsabila </vt:lpstr>
      <vt:lpstr>Apa itu cloud computing? </vt:lpstr>
      <vt:lpstr>SYARAT CLOUD</vt:lpstr>
      <vt:lpstr>Resource Pooling</vt:lpstr>
      <vt:lpstr>Broad Network Access</vt:lpstr>
      <vt:lpstr>Measured Service</vt:lpstr>
      <vt:lpstr>On Demand Self Service</vt:lpstr>
      <vt:lpstr>Rapid Elasticity</vt:lpstr>
      <vt:lpstr>Layers of Cloud Computing </vt:lpstr>
      <vt:lpstr>SaaS</vt:lpstr>
      <vt:lpstr>PowerPoint Presentation</vt:lpstr>
      <vt:lpstr>IaaS</vt:lpstr>
      <vt:lpstr>PowerPoint Presentation</vt:lpstr>
      <vt:lpstr>PaaS</vt:lpstr>
      <vt:lpstr>PowerPoint Presentation</vt:lpstr>
      <vt:lpstr>Syefira Salsabila </vt:lpstr>
      <vt:lpstr>Diagram konseptual dari Komputasi awan</vt:lpstr>
      <vt:lpstr>Deployment model </vt:lpstr>
      <vt:lpstr>PowerPoint Presentation</vt:lpstr>
      <vt:lpstr>PowerPoint Presentation</vt:lpstr>
      <vt:lpstr>Komputasi awan menawarkan 4 model penyebaran (Deployment Models) </vt:lpstr>
      <vt:lpstr>PowerPoint Presentation</vt:lpstr>
      <vt:lpstr>Public Cloud</vt:lpstr>
      <vt:lpstr>PowerPoint Presentation</vt:lpstr>
      <vt:lpstr>PowerPoint Presentation</vt:lpstr>
      <vt:lpstr>Private Cloud </vt:lpstr>
      <vt:lpstr>PowerPoint Presentation</vt:lpstr>
      <vt:lpstr>PowerPoint Presentation</vt:lpstr>
      <vt:lpstr>Hybrid Cloud </vt:lpstr>
      <vt:lpstr>PowerPoint Presentation</vt:lpstr>
      <vt:lpstr>PowerPoint Presentation</vt:lpstr>
      <vt:lpstr>PowerPoint Presentation</vt:lpstr>
      <vt:lpstr>COMMUNITY CLOUD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Mulyo.W</dc:creator>
  <cp:lastModifiedBy>CHAIRUL</cp:lastModifiedBy>
  <cp:revision>73</cp:revision>
  <dcterms:created xsi:type="dcterms:W3CDTF">2019-09-17T08:27:08Z</dcterms:created>
  <dcterms:modified xsi:type="dcterms:W3CDTF">2020-03-18T05:11:52Z</dcterms:modified>
</cp:coreProperties>
</file>