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2" r:id="rId3"/>
    <p:sldId id="257" r:id="rId4"/>
    <p:sldId id="263" r:id="rId5"/>
    <p:sldId id="264" r:id="rId6"/>
    <p:sldId id="265" r:id="rId7"/>
    <p:sldId id="266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7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8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39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2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3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7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47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7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18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9B3C-3A12-40F5-98E9-42B9D141D31F}" type="datetimeFigureOut">
              <a:rPr lang="en-US" smtClean="0"/>
              <a:pPr/>
              <a:t>1/23/19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E640-760D-4CD8-AA16-5D99F2A37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3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Patofisiologi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Tyas</a:t>
            </a:r>
            <a:r>
              <a:rPr lang="en-US" dirty="0"/>
              <a:t> </a:t>
            </a:r>
            <a:r>
              <a:rPr lang="en-US" dirty="0" err="1"/>
              <a:t>Putri</a:t>
            </a:r>
            <a:r>
              <a:rPr lang="en-US" dirty="0"/>
              <a:t> </a:t>
            </a:r>
            <a:r>
              <a:rPr lang="en-US" dirty="0" err="1"/>
              <a:t>Utami</a:t>
            </a:r>
            <a:r>
              <a:rPr lang="en-US" dirty="0"/>
              <a:t>, </a:t>
            </a:r>
            <a:r>
              <a:rPr lang="en-US" dirty="0" err="1"/>
              <a:t>S.Pd</a:t>
            </a:r>
            <a:r>
              <a:rPr lang="en-US" dirty="0"/>
              <a:t>., </a:t>
            </a:r>
            <a:r>
              <a:rPr lang="en-US" dirty="0" err="1"/>
              <a:t>M.Biomed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Hipertensi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diinduksi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obesitas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5867400"/>
            <a:ext cx="5334000" cy="99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>
                <a:latin typeface="Arial Narrow" pitchFamily="34" charset="0"/>
              </a:rPr>
              <a:t>	</a:t>
            </a:r>
            <a:r>
              <a:rPr lang="en-US" sz="2000" dirty="0" err="1">
                <a:latin typeface="Arial Narrow" pitchFamily="34" charset="0"/>
              </a:rPr>
              <a:t>Mekanisme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hipertensi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pada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penderita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obesitas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meliputi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aktivasi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sistem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saraf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simpatis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ginjal</a:t>
            </a:r>
            <a:r>
              <a:rPr lang="en-US" sz="2000" dirty="0">
                <a:latin typeface="Arial Narrow" pitchFamily="34" charset="0"/>
              </a:rPr>
              <a:t>, </a:t>
            </a:r>
            <a:r>
              <a:rPr lang="en-US" sz="2000" dirty="0" err="1">
                <a:latin typeface="Arial Narrow" pitchFamily="34" charset="0"/>
              </a:rPr>
              <a:t>fungsi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hormon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pembuluh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err="1">
                <a:latin typeface="Arial Narrow" pitchFamily="34" charset="0"/>
              </a:rPr>
              <a:t>darah</a:t>
            </a:r>
            <a:r>
              <a:rPr lang="en-US" sz="2000" dirty="0">
                <a:latin typeface="Arial Narrow" pitchFamily="34" charset="0"/>
              </a:rPr>
              <a:t>.</a:t>
            </a:r>
          </a:p>
        </p:txBody>
      </p:sp>
      <p:pic>
        <p:nvPicPr>
          <p:cNvPr id="7" name="Content Placeholder 6" descr="D:\s2\semester2\maju seminar\mekanisme hipertensi dengan obesitas.png"/>
          <p:cNvPicPr>
            <a:picLocks noGrp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467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5410200" y="5867400"/>
            <a:ext cx="3657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Mekanisme</a:t>
            </a:r>
            <a:r>
              <a:rPr lang="en-US" sz="1400" b="1" dirty="0"/>
              <a:t> pathogenesis </a:t>
            </a:r>
            <a:r>
              <a:rPr lang="en-US" sz="1400" b="1" dirty="0" err="1"/>
              <a:t>hipertensi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obesitas</a:t>
            </a:r>
            <a:endParaRPr lang="en-US" sz="1400" b="1" dirty="0"/>
          </a:p>
          <a:p>
            <a:pPr algn="ctr"/>
            <a:r>
              <a:rPr lang="en-US" sz="1400" b="1" dirty="0"/>
              <a:t>(</a:t>
            </a:r>
            <a:r>
              <a:rPr lang="en-US" sz="1400" b="1" dirty="0" err="1"/>
              <a:t>Vasilios</a:t>
            </a:r>
            <a:r>
              <a:rPr lang="en-US" sz="1400" b="1" dirty="0"/>
              <a:t> K, Stella S, Sofia P, Zoe R, Gianfranco P. 2010)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Hipertensi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 Narrow" pitchFamily="34" charset="0"/>
              </a:rPr>
              <a:t>Hipertensi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persisten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tekanan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sistolik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140 mmHg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tekanan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diastolik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lebih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90 mmHg.</a:t>
            </a:r>
          </a:p>
          <a:p>
            <a:endParaRPr lang="en-US" baseline="30000" dirty="0">
              <a:latin typeface="Arial Narrow" pitchFamily="34" charset="0"/>
            </a:endParaRPr>
          </a:p>
          <a:p>
            <a:r>
              <a:rPr lang="en-US" dirty="0" err="1">
                <a:latin typeface="Arial Narrow" pitchFamily="34" charset="0"/>
              </a:rPr>
              <a:t>Menurut</a:t>
            </a:r>
            <a:r>
              <a:rPr lang="en-US" dirty="0">
                <a:latin typeface="Arial Narrow" pitchFamily="34" charset="0"/>
              </a:rPr>
              <a:t> WHO, prognosis </a:t>
            </a:r>
            <a:r>
              <a:rPr lang="en-US" dirty="0" err="1">
                <a:latin typeface="Arial Narrow" pitchFamily="34" charset="0"/>
              </a:rPr>
              <a:t>hipertensi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diklasifikasikan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3 </a:t>
            </a:r>
            <a:r>
              <a:rPr lang="en-US" dirty="0" err="1">
                <a:latin typeface="Arial Narrow" pitchFamily="34" charset="0"/>
              </a:rPr>
              <a:t>tingkatan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yaitu</a:t>
            </a:r>
            <a:r>
              <a:rPr lang="en-US" dirty="0">
                <a:latin typeface="Arial Narrow" pitchFamily="34" charset="0"/>
              </a:rPr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tingkatan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pertama</a:t>
            </a:r>
            <a:r>
              <a:rPr lang="en-US" dirty="0">
                <a:latin typeface="Arial Narrow" pitchFamily="34" charset="0"/>
              </a:rPr>
              <a:t> (140-159/90-99 mmHg)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tingkat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kedua</a:t>
            </a:r>
            <a:r>
              <a:rPr lang="en-US" dirty="0">
                <a:latin typeface="Arial Narrow" pitchFamily="34" charset="0"/>
              </a:rPr>
              <a:t> (160-179/100-109 mmHg)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>
                <a:latin typeface="Arial Narrow" pitchFamily="34" charset="0"/>
              </a:rPr>
              <a:t>tingkatan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ketiga</a:t>
            </a:r>
            <a:r>
              <a:rPr lang="en-US" dirty="0">
                <a:latin typeface="Arial Narrow" pitchFamily="34" charset="0"/>
              </a:rPr>
              <a:t> (≥180/≥110 mmHg).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ndalus"/>
              </a:rPr>
              <a:t>Gejala Tekanan darah tinggi</a:t>
            </a:r>
            <a:endParaRPr lang="en-US" dirty="0">
              <a:latin typeface="Andalu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>
                <a:latin typeface="Arial Narrow" panose="020B0606020202030204" pitchFamily="34" charset="0"/>
              </a:rPr>
              <a:t>S</a:t>
            </a:r>
            <a:r>
              <a:rPr lang="id-ID" sz="2800" dirty="0">
                <a:latin typeface="Arial Narrow" panose="020B0606020202030204" pitchFamily="34" charset="0"/>
              </a:rPr>
              <a:t>akit kepala</a:t>
            </a:r>
            <a:endParaRPr lang="en-US" sz="28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sz="2800" dirty="0" err="1">
                <a:latin typeface="Arial Narrow" panose="020B0606020202030204" pitchFamily="34" charset="0"/>
              </a:rPr>
              <a:t>Sakit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kuduk</a:t>
            </a:r>
            <a:endParaRPr lang="en-US" sz="28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sz="2800" dirty="0" err="1">
                <a:latin typeface="Arial Narrow" panose="020B0606020202030204" pitchFamily="34" charset="0"/>
              </a:rPr>
              <a:t>Sulit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Tidur</a:t>
            </a:r>
            <a:endParaRPr lang="id-ID" sz="2800" dirty="0">
              <a:latin typeface="Arial Narrow" panose="020B0606020202030204" pitchFamily="34" charset="0"/>
            </a:endParaRPr>
          </a:p>
          <a:p>
            <a:pPr eaLnBrk="1" hangingPunct="1"/>
            <a:r>
              <a:rPr lang="id-ID" sz="2800" dirty="0">
                <a:latin typeface="Arial Narrow" panose="020B0606020202030204" pitchFamily="34" charset="0"/>
              </a:rPr>
              <a:t>Kelelahan</a:t>
            </a:r>
          </a:p>
          <a:p>
            <a:pPr eaLnBrk="1" hangingPunct="1"/>
            <a:r>
              <a:rPr lang="en-US" sz="2800" dirty="0">
                <a:latin typeface="Arial Narrow" panose="020B0606020202030204" pitchFamily="34" charset="0"/>
              </a:rPr>
              <a:t>M</a:t>
            </a:r>
            <a:r>
              <a:rPr lang="id-ID" sz="2800" dirty="0">
                <a:latin typeface="Arial Narrow" panose="020B0606020202030204" pitchFamily="34" charset="0"/>
              </a:rPr>
              <a:t>ual</a:t>
            </a:r>
          </a:p>
          <a:p>
            <a:pPr eaLnBrk="1" hangingPunct="1"/>
            <a:r>
              <a:rPr lang="en-US" sz="2800" dirty="0">
                <a:latin typeface="Arial Narrow" panose="020B0606020202030204" pitchFamily="34" charset="0"/>
              </a:rPr>
              <a:t>M</a:t>
            </a:r>
            <a:r>
              <a:rPr lang="id-ID" sz="2800" dirty="0">
                <a:latin typeface="Arial Narrow" panose="020B0606020202030204" pitchFamily="34" charset="0"/>
              </a:rPr>
              <a:t>untah</a:t>
            </a:r>
          </a:p>
          <a:p>
            <a:pPr eaLnBrk="1" hangingPunct="1"/>
            <a:r>
              <a:rPr lang="en-US" sz="2800" dirty="0">
                <a:latin typeface="Arial Narrow" panose="020B0606020202030204" pitchFamily="34" charset="0"/>
              </a:rPr>
              <a:t>S</a:t>
            </a:r>
            <a:r>
              <a:rPr lang="id-ID" sz="2800" dirty="0">
                <a:latin typeface="Arial Narrow" panose="020B0606020202030204" pitchFamily="34" charset="0"/>
              </a:rPr>
              <a:t>esak nafas</a:t>
            </a:r>
          </a:p>
          <a:p>
            <a:pPr eaLnBrk="1" hangingPunct="1"/>
            <a:r>
              <a:rPr lang="id-ID" sz="2800" dirty="0">
                <a:latin typeface="Arial Narrow" panose="020B0606020202030204" pitchFamily="34" charset="0"/>
              </a:rPr>
              <a:t>Gelisah</a:t>
            </a:r>
            <a:endParaRPr lang="en-US" sz="28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US" sz="2800" dirty="0" err="1">
                <a:latin typeface="Arial Narrow" panose="020B0606020202030204" pitchFamily="34" charset="0"/>
              </a:rPr>
              <a:t>Pandangan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kabur</a:t>
            </a:r>
            <a:endParaRPr lang="en-US" sz="2800" dirty="0">
              <a:latin typeface="Arial Narrow" panose="020B0606020202030204" pitchFamily="34" charset="0"/>
            </a:endParaRPr>
          </a:p>
          <a:p>
            <a:pPr eaLnBrk="1" hangingPunct="1"/>
            <a:endParaRPr lang="id-ID" sz="2800" dirty="0">
              <a:latin typeface="Arial Narrow" panose="020B0606020202030204" pitchFamily="34" charset="0"/>
            </a:endParaRPr>
          </a:p>
          <a:p>
            <a:pPr eaLnBrk="1" hangingPunct="1"/>
            <a:endParaRPr lang="id-ID" sz="2800" dirty="0">
              <a:latin typeface="Arial Narrow" panose="020B0606020202030204" pitchFamily="34" charset="0"/>
            </a:endParaRPr>
          </a:p>
        </p:txBody>
      </p:sp>
      <p:pic>
        <p:nvPicPr>
          <p:cNvPr id="5" name="Picture 4" descr="C:\Users\Azhar Zai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60" y="4870072"/>
            <a:ext cx="18573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Azhar Zain\Desktop\sakit le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57313"/>
            <a:ext cx="23225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Azhar Zain\Desktop\kelelah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1357313"/>
            <a:ext cx="19478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:\Users\Azhar Zain\Desktop\mu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200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:\Users\Azhar Zain\Desktop\sesak nafa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500438"/>
            <a:ext cx="19812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:\Users\Azhar Zain\Desktop\sesak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41"/>
          <a:stretch>
            <a:fillRect/>
          </a:stretch>
        </p:blipFill>
        <p:spPr bwMode="auto">
          <a:xfrm>
            <a:off x="7705725" y="3357563"/>
            <a:ext cx="14382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7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ndalus"/>
              </a:rPr>
              <a:t>Etiologi</a:t>
            </a:r>
            <a:endParaRPr lang="en-US" dirty="0">
              <a:latin typeface="Andal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ID" sz="36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D" sz="36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id-ID" sz="3600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d-ID" sz="3600" dirty="0">
                <a:latin typeface="Arial Narrow" panose="020B0606020202030204" pitchFamily="34" charset="0"/>
              </a:rPr>
              <a:t>Hipertensi essensial ( hipertensi primer ) : tidak diketahui penyebabnya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3600" dirty="0">
                <a:latin typeface="Arial Narrow" panose="020B0606020202030204" pitchFamily="34" charset="0"/>
              </a:rPr>
              <a:t>Hipertensi sekunder : di sebabkan oleh penyakit lain</a:t>
            </a:r>
          </a:p>
        </p:txBody>
      </p:sp>
      <p:pic>
        <p:nvPicPr>
          <p:cNvPr id="1026" name="Picture 2" descr="Hasil gambar untuk hiperten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4338"/>
            <a:ext cx="4800600" cy="278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35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>
                <a:latin typeface="Andalus"/>
              </a:rPr>
              <a:t>Faktor</a:t>
            </a:r>
            <a:r>
              <a:rPr lang="en-ID" dirty="0">
                <a:latin typeface="Andalus"/>
              </a:rPr>
              <a:t> </a:t>
            </a:r>
            <a:r>
              <a:rPr lang="en-ID" dirty="0" err="1">
                <a:latin typeface="Andalus"/>
              </a:rPr>
              <a:t>Risiko</a:t>
            </a:r>
            <a:endParaRPr lang="en-US" dirty="0">
              <a:latin typeface="Andal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Usia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>
                <a:latin typeface="Arial Narrow" panose="020B0606020202030204" pitchFamily="34" charset="0"/>
              </a:rPr>
              <a:t>Diet</a:t>
            </a:r>
          </a:p>
          <a:p>
            <a:r>
              <a:rPr lang="id-ID" dirty="0">
                <a:latin typeface="Arial Narrow" panose="020B0606020202030204" pitchFamily="34" charset="0"/>
              </a:rPr>
              <a:t>Stress</a:t>
            </a:r>
          </a:p>
          <a:p>
            <a:r>
              <a:rPr lang="id-ID" dirty="0">
                <a:latin typeface="Arial Narrow" panose="020B0606020202030204" pitchFamily="34" charset="0"/>
              </a:rPr>
              <a:t>Keturunan</a:t>
            </a:r>
          </a:p>
          <a:p>
            <a:r>
              <a:rPr lang="id-ID" dirty="0">
                <a:latin typeface="Arial Narrow" panose="020B0606020202030204" pitchFamily="34" charset="0"/>
              </a:rPr>
              <a:t>Merokok</a:t>
            </a:r>
          </a:p>
          <a:p>
            <a:r>
              <a:rPr lang="id-ID" dirty="0">
                <a:latin typeface="Arial Narrow" panose="020B0606020202030204" pitchFamily="34" charset="0"/>
              </a:rPr>
              <a:t>Kegemukan</a:t>
            </a:r>
          </a:p>
          <a:p>
            <a:r>
              <a:rPr lang="id-ID" dirty="0">
                <a:latin typeface="Arial Narrow" panose="020B0606020202030204" pitchFamily="34" charset="0"/>
              </a:rPr>
              <a:t>Kurang aktivitas fisik/ berolahraga</a:t>
            </a:r>
          </a:p>
          <a:p>
            <a:r>
              <a:rPr lang="id-ID" dirty="0">
                <a:latin typeface="Arial Narrow" panose="020B0606020202030204" pitchFamily="34" charset="0"/>
              </a:rPr>
              <a:t>Konsumsi minuman keras</a:t>
            </a:r>
          </a:p>
          <a:p>
            <a:r>
              <a:rPr lang="id-ID" dirty="0">
                <a:latin typeface="Arial Narrow" panose="020B0606020202030204" pitchFamily="34" charset="0"/>
              </a:rPr>
              <a:t>Kelainan ginjal, dll</a:t>
            </a:r>
          </a:p>
        </p:txBody>
      </p:sp>
    </p:spTree>
    <p:extLst>
      <p:ext uri="{BB962C8B-B14F-4D97-AF65-F5344CB8AC3E}">
        <p14:creationId xmlns:p14="http://schemas.microsoft.com/office/powerpoint/2010/main" val="277818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62455"/>
              </p:ext>
            </p:extLst>
          </p:nvPr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/>
              <a:tblGrid>
                <a:gridCol w="741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1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No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ndalus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Kategori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ndalus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Sistolik</a:t>
                      </a:r>
                      <a:r>
                        <a:rPr lang="en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(mmHg)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ndalus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Diastolik</a:t>
                      </a:r>
                      <a:r>
                        <a:rPr lang="en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ndalus"/>
                          <a:ea typeface="Times New Roman"/>
                          <a:cs typeface="Arial"/>
                        </a:rPr>
                        <a:t>(mmHg)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ndalus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1.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Optimal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&lt;120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&lt;80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2.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Normal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120 – 129</a:t>
                      </a:r>
                      <a:endParaRPr lang="id-ID" sz="2400" b="1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80 – 84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3.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High Normal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130 – 139</a:t>
                      </a:r>
                      <a:endParaRPr lang="id-ID" sz="2400" b="1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85 – 89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4.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Hipertensi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Grade 1 (ringan)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140 – 159</a:t>
                      </a:r>
                      <a:endParaRPr lang="id-ID" sz="2400" b="1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90 – 99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Grade 2 (sedang)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160 – 179</a:t>
                      </a:r>
                      <a:endParaRPr lang="id-ID" sz="2400" b="1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100 – 109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Grade 3 (berat)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180 – 209</a:t>
                      </a:r>
                      <a:endParaRPr lang="id-ID" sz="2400" b="1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100 – 119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82843">
                <a:tc>
                  <a:txBody>
                    <a:bodyPr/>
                    <a:lstStyle/>
                    <a:p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Grade 4 (sangat berat)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&gt;210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Arial Narrow" panose="020B0606020202030204" pitchFamily="34" charset="0"/>
                          <a:ea typeface="Times New Roman"/>
                          <a:cs typeface="Arial"/>
                        </a:rPr>
                        <a:t>&gt;120</a:t>
                      </a:r>
                      <a:endParaRPr lang="id-ID" sz="2400" b="1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 Narrow" panose="020B0606020202030204" pitchFamily="34" charset="0"/>
                        <a:ea typeface="Calibri"/>
                        <a:cs typeface="Arial"/>
                      </a:endParaRPr>
                    </a:p>
                  </a:txBody>
                  <a:tcPr marL="53474" marR="534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7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Obesitas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latin typeface="Arial Narrow" pitchFamily="34" charset="0"/>
              </a:rPr>
              <a:t>Obesitas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kondisi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kelebihan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massa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jaringan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lemak</a:t>
            </a:r>
            <a:endParaRPr lang="en-US" dirty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  <a:p>
            <a:r>
              <a:rPr lang="en-US" dirty="0" err="1">
                <a:latin typeface="Arial Narrow" pitchFamily="34" charset="0"/>
              </a:rPr>
              <a:t>Metode</a:t>
            </a:r>
            <a:r>
              <a:rPr lang="en-US" dirty="0">
                <a:latin typeface="Arial Narrow" pitchFamily="34" charset="0"/>
              </a:rPr>
              <a:t> yang paling </a:t>
            </a:r>
            <a:r>
              <a:rPr lang="en-US" dirty="0" err="1">
                <a:latin typeface="Arial Narrow" pitchFamily="34" charset="0"/>
              </a:rPr>
              <a:t>sering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digunakan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menentukan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obesitas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mengukur</a:t>
            </a:r>
            <a:r>
              <a:rPr lang="en-US" dirty="0">
                <a:latin typeface="Arial Narrow" pitchFamily="34" charset="0"/>
              </a:rPr>
              <a:t> BMI. </a:t>
            </a:r>
            <a:r>
              <a:rPr lang="en-US" dirty="0" err="1">
                <a:latin typeface="Arial Narrow" pitchFamily="34" charset="0"/>
              </a:rPr>
              <a:t>Berdasarkan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klasifikasi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obesitas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BMI, </a:t>
            </a:r>
            <a:r>
              <a:rPr lang="en-US" dirty="0" err="1">
                <a:latin typeface="Arial Narrow" pitchFamily="34" charset="0"/>
              </a:rPr>
              <a:t>seseorang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BMI 25-29,9 </a:t>
            </a:r>
            <a:r>
              <a:rPr lang="en-US" dirty="0" err="1">
                <a:latin typeface="Arial Narrow" pitchFamily="34" charset="0"/>
              </a:rPr>
              <a:t>dikategorikan</a:t>
            </a:r>
            <a:r>
              <a:rPr lang="en-US" dirty="0">
                <a:latin typeface="Arial Narrow" pitchFamily="34" charset="0"/>
              </a:rPr>
              <a:t> overweight, </a:t>
            </a:r>
            <a:r>
              <a:rPr lang="en-US" dirty="0" err="1">
                <a:latin typeface="Arial Narrow" pitchFamily="34" charset="0"/>
              </a:rPr>
              <a:t>sedangkan</a:t>
            </a:r>
            <a:r>
              <a:rPr lang="en-US" dirty="0">
                <a:latin typeface="Arial Narrow" pitchFamily="34" charset="0"/>
              </a:rPr>
              <a:t> BMI ≥30 </a:t>
            </a:r>
            <a:r>
              <a:rPr lang="en-US" dirty="0" err="1">
                <a:latin typeface="Arial Narrow" pitchFamily="34" charset="0"/>
              </a:rPr>
              <a:t>dikategorikan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mengalami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obesitas</a:t>
            </a:r>
            <a:r>
              <a:rPr lang="en-US" dirty="0">
                <a:latin typeface="Arial Narrow" pitchFamily="34" charset="0"/>
              </a:rPr>
              <a:t>.</a:t>
            </a:r>
          </a:p>
          <a:p>
            <a:endParaRPr lang="en-US" dirty="0">
              <a:latin typeface="Arial Narrow" pitchFamily="34" charset="0"/>
            </a:endParaRPr>
          </a:p>
          <a:p>
            <a:r>
              <a:rPr lang="en-US" dirty="0" err="1">
                <a:latin typeface="Arial Narrow" pitchFamily="34" charset="0"/>
              </a:rPr>
              <a:t>Obesitas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viseral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sentral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diukur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lingkar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pinggang</a:t>
            </a:r>
            <a:endParaRPr lang="en-US" dirty="0">
              <a:latin typeface="Arial Narrow" pitchFamily="34" charset="0"/>
            </a:endParaRP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:\s2\semester2\maju seminar\klasifikasi BMI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457200" y="5791200"/>
            <a:ext cx="838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obesitas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BMI</a:t>
            </a:r>
          </a:p>
          <a:p>
            <a:pPr algn="ctr"/>
            <a:r>
              <a:rPr lang="en-US" dirty="0"/>
              <a:t>(John, EH et al., 2007)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Adiposit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mensekresikan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berbagai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molekul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4" name="Content Placeholder 3" descr="D:\s2\semester2\maju seminar\molekul yang dilepaskan oleh adiposit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76400"/>
            <a:ext cx="656147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447800" y="5791200"/>
            <a:ext cx="609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adiposit</a:t>
            </a:r>
            <a:endParaRPr lang="en-US" dirty="0"/>
          </a:p>
          <a:p>
            <a:pPr algn="ctr"/>
            <a:r>
              <a:rPr lang="en-US" dirty="0"/>
              <a:t>(Jeffrey SF, </a:t>
            </a:r>
            <a:r>
              <a:rPr lang="en-US" dirty="0" err="1"/>
              <a:t>Eleftheria</a:t>
            </a:r>
            <a:r>
              <a:rPr lang="en-US" dirty="0"/>
              <a:t> MF. 2010)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rgbClr val="7030A0"/>
      </a:dk1>
      <a:lt1>
        <a:srgbClr val="DBF5F9"/>
      </a:lt1>
      <a:dk2>
        <a:srgbClr val="701069"/>
      </a:dk2>
      <a:lt2>
        <a:srgbClr val="C9FAED"/>
      </a:lt2>
      <a:accent1>
        <a:srgbClr val="5C03D3"/>
      </a:accent1>
      <a:accent2>
        <a:srgbClr val="680CCE"/>
      </a:accent2>
      <a:accent3>
        <a:srgbClr val="8427BD"/>
      </a:accent3>
      <a:accent4>
        <a:srgbClr val="7B419F"/>
      </a:accent4>
      <a:accent5>
        <a:srgbClr val="5DF0F6"/>
      </a:accent5>
      <a:accent6>
        <a:srgbClr val="B0DFA0"/>
      </a:accent6>
      <a:hlink>
        <a:srgbClr val="FFC0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324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Andalus</vt:lpstr>
      <vt:lpstr>Arial</vt:lpstr>
      <vt:lpstr>Arial Narrow</vt:lpstr>
      <vt:lpstr>Calibri</vt:lpstr>
      <vt:lpstr>Calibri Light</vt:lpstr>
      <vt:lpstr>Times New Roman</vt:lpstr>
      <vt:lpstr>Tw Cen MT</vt:lpstr>
      <vt:lpstr>Wingdings</vt:lpstr>
      <vt:lpstr>Wingdings 2</vt:lpstr>
      <vt:lpstr>Median</vt:lpstr>
      <vt:lpstr>Office Theme</vt:lpstr>
      <vt:lpstr>Patofisiologi</vt:lpstr>
      <vt:lpstr>Hipertensi</vt:lpstr>
      <vt:lpstr>Gejala Tekanan darah tinggi</vt:lpstr>
      <vt:lpstr>Etiologi</vt:lpstr>
      <vt:lpstr>Faktor Risiko</vt:lpstr>
      <vt:lpstr>PowerPoint Presentation</vt:lpstr>
      <vt:lpstr>Obesitas</vt:lpstr>
      <vt:lpstr>PowerPoint Presentation</vt:lpstr>
      <vt:lpstr>Adiposit mensekresikan berbagai molekul</vt:lpstr>
      <vt:lpstr>Hipertensi yang diinduksi obesitas</vt:lpstr>
    </vt:vector>
  </TitlesOfParts>
  <Company>021.7000.5358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 Umum</dc:title>
  <dc:creator>BATAVIA COMPUTER</dc:creator>
  <cp:lastModifiedBy>afre raya</cp:lastModifiedBy>
  <cp:revision>11</cp:revision>
  <dcterms:created xsi:type="dcterms:W3CDTF">2016-01-13T08:48:22Z</dcterms:created>
  <dcterms:modified xsi:type="dcterms:W3CDTF">2019-01-23T14:39:56Z</dcterms:modified>
</cp:coreProperties>
</file>