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4" r:id="rId2"/>
    <p:sldId id="295" r:id="rId3"/>
    <p:sldId id="308" r:id="rId4"/>
    <p:sldId id="309" r:id="rId5"/>
    <p:sldId id="310" r:id="rId6"/>
    <p:sldId id="313" r:id="rId7"/>
    <p:sldId id="316" r:id="rId8"/>
    <p:sldId id="315" r:id="rId9"/>
    <p:sldId id="314" r:id="rId10"/>
    <p:sldId id="301" r:id="rId11"/>
    <p:sldId id="302" r:id="rId12"/>
    <p:sldId id="303" r:id="rId13"/>
    <p:sldId id="304" r:id="rId14"/>
    <p:sldId id="305" r:id="rId15"/>
    <p:sldId id="306" r:id="rId16"/>
    <p:sldId id="318" r:id="rId17"/>
    <p:sldId id="319" r:id="rId18"/>
    <p:sldId id="321" r:id="rId19"/>
    <p:sldId id="322" r:id="rId20"/>
    <p:sldId id="323" r:id="rId21"/>
    <p:sldId id="325" r:id="rId22"/>
    <p:sldId id="326" r:id="rId23"/>
    <p:sldId id="327" r:id="rId24"/>
    <p:sldId id="329" r:id="rId25"/>
    <p:sldId id="331" r:id="rId26"/>
    <p:sldId id="348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00"/>
    <a:srgbClr val="003300"/>
    <a:srgbClr val="FFFF66"/>
    <a:srgbClr val="F54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940" autoAdjust="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143248"/>
            <a:ext cx="6215074" cy="428628"/>
          </a:xfrm>
        </p:spPr>
        <p:txBody>
          <a:bodyPr>
            <a:normAutofit fontScale="90000"/>
          </a:bodyPr>
          <a:lstStyle/>
          <a:p>
            <a:pPr algn="r"/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ESA143 – MATEMATIKA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SISTEM BILANGAN REAL</a:t>
            </a:r>
          </a:p>
          <a:p>
            <a:pPr>
              <a:spcBef>
                <a:spcPts val="0"/>
              </a:spcBef>
            </a:pPr>
            <a:r>
              <a:rPr lang="id-ID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&amp;</a:t>
            </a:r>
          </a:p>
          <a:p>
            <a:pPr>
              <a:spcBef>
                <a:spcPts val="0"/>
              </a:spcBef>
            </a:pPr>
            <a:r>
              <a:rPr lang="id-ID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HIMPUNAN</a:t>
            </a:r>
            <a:endParaRPr lang="id-ID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ara" pitchFamily="34" charset="0"/>
            </a:endParaRPr>
          </a:p>
        </p:txBody>
      </p:sp>
      <p:cxnSp>
        <p:nvCxnSpPr>
          <p:cNvPr id="6" name="Straight Connector 5"/>
          <p:cNvCxnSpPr>
            <a:stCxn id="8" idx="0"/>
            <a:endCxn id="8" idx="4"/>
          </p:cNvCxnSpPr>
          <p:nvPr/>
        </p:nvCxnSpPr>
        <p:spPr>
          <a:xfrm>
            <a:off x="1414993" y="3500438"/>
            <a:ext cx="1588" cy="16897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2"/>
            <a:endCxn id="8" idx="6"/>
          </p:cNvCxnSpPr>
          <p:nvPr/>
        </p:nvCxnSpPr>
        <p:spPr>
          <a:xfrm>
            <a:off x="571472" y="4345298"/>
            <a:ext cx="1687041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71472" y="3500438"/>
            <a:ext cx="1687041" cy="1689720"/>
          </a:xfrm>
          <a:custGeom>
            <a:avLst/>
            <a:gdLst>
              <a:gd name="G0" fmla="+- 2314 0 0"/>
              <a:gd name="G1" fmla="+- 21600 0 2314"/>
              <a:gd name="G2" fmla="+- 21600 0 23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14" y="10800"/>
                </a:moveTo>
                <a:cubicBezTo>
                  <a:pt x="2314" y="15487"/>
                  <a:pt x="6113" y="19286"/>
                  <a:pt x="10800" y="19286"/>
                </a:cubicBezTo>
                <a:cubicBezTo>
                  <a:pt x="15487" y="19286"/>
                  <a:pt x="19286" y="15487"/>
                  <a:pt x="19286" y="10800"/>
                </a:cubicBezTo>
                <a:cubicBezTo>
                  <a:pt x="19286" y="6113"/>
                  <a:pt x="15487" y="2314"/>
                  <a:pt x="10800" y="2314"/>
                </a:cubicBezTo>
                <a:cubicBezTo>
                  <a:pt x="6113" y="2314"/>
                  <a:pt x="2314" y="6113"/>
                  <a:pt x="2314" y="10800"/>
                </a:cubicBezTo>
                <a:close/>
              </a:path>
            </a:pathLst>
          </a:custGeom>
          <a:solidFill>
            <a:srgbClr val="002060"/>
          </a:solidFill>
          <a:ln w="25400">
            <a:solidFill>
              <a:srgbClr val="F54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id-ID" sz="7200" b="1" smtClean="0">
                <a:solidFill>
                  <a:srgbClr val="002060"/>
                </a:solidFill>
                <a:latin typeface="Arial Black" pitchFamily="34" charset="0"/>
              </a:rPr>
              <a:t>1</a:t>
            </a:r>
            <a:endParaRPr lang="de-DE" sz="7200" b="1">
              <a:solidFill>
                <a:srgbClr val="002060"/>
              </a:solidFill>
              <a:latin typeface="Arial Black" pitchFamily="34" charset="0"/>
            </a:endParaRPr>
          </a:p>
        </p:txBody>
      </p:sp>
      <p:grpSp>
        <p:nvGrpSpPr>
          <p:cNvPr id="4" name="Group 8"/>
          <p:cNvGrpSpPr/>
          <p:nvPr/>
        </p:nvGrpSpPr>
        <p:grpSpPr>
          <a:xfrm>
            <a:off x="723872" y="3671126"/>
            <a:ext cx="1371600" cy="1324740"/>
            <a:chOff x="1066800" y="2256660"/>
            <a:chExt cx="1371600" cy="1324740"/>
          </a:xfrm>
        </p:grpSpPr>
        <p:sp>
          <p:nvSpPr>
            <p:cNvPr id="10" name="Rectangle 9"/>
            <p:cNvSpPr/>
            <p:nvPr/>
          </p:nvSpPr>
          <p:spPr>
            <a:xfrm>
              <a:off x="1066800" y="2286000"/>
              <a:ext cx="1371600" cy="1295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1737360" y="2256660"/>
              <a:ext cx="45719" cy="685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914400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s-ES" sz="36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Hukum dan Teori Himpunan </a:t>
            </a:r>
            <a:endParaRPr kumimoji="0" lang="es-ES" sz="36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6600"/>
              </a:buClr>
              <a:buFont typeface="Arial" pitchFamily="34" charset="0"/>
              <a:buChar char="•"/>
            </a:pPr>
            <a:r>
              <a:rPr lang="es-ES" sz="2400" smtClean="0">
                <a:solidFill>
                  <a:srgbClr val="000066"/>
                </a:solidFill>
              </a:rPr>
              <a:t>Himpunan Berhingga </a:t>
            </a:r>
            <a:r>
              <a:rPr lang="es-ES" sz="2400" i="1" smtClean="0">
                <a:solidFill>
                  <a:srgbClr val="000066"/>
                </a:solidFill>
              </a:rPr>
              <a:t>(Finite set)</a:t>
            </a:r>
            <a:r>
              <a:rPr lang="es-ES" sz="2400" smtClean="0">
                <a:solidFill>
                  <a:srgbClr val="000066"/>
                </a:solidFill>
              </a:rPr>
              <a:t> VS Himpunan Tak Berhingga </a:t>
            </a:r>
            <a:r>
              <a:rPr lang="es-ES" sz="2400" i="1" smtClean="0">
                <a:solidFill>
                  <a:srgbClr val="000066"/>
                </a:solidFill>
              </a:rPr>
              <a:t>(Infinite set)</a:t>
            </a:r>
          </a:p>
          <a:p>
            <a:pPr marL="457200" indent="-457200">
              <a:buClr>
                <a:srgbClr val="006600"/>
              </a:buClr>
              <a:buFont typeface="Arial" pitchFamily="34" charset="0"/>
              <a:buChar char="•"/>
            </a:pPr>
            <a:r>
              <a:rPr lang="en-US" sz="2400" smtClean="0">
                <a:solidFill>
                  <a:srgbClr val="C00000"/>
                </a:solidFill>
              </a:rPr>
              <a:t>Pencatatan anggota-anggota yang sama, dihitung sekali</a:t>
            </a:r>
            <a:r>
              <a:rPr lang="en-US" sz="2400" smtClean="0">
                <a:solidFill>
                  <a:srgbClr val="000066"/>
                </a:solidFill>
              </a:rPr>
              <a:t>. </a:t>
            </a:r>
          </a:p>
          <a:p>
            <a:pPr marL="457200" indent="-457200">
              <a:buClr>
                <a:srgbClr val="006600"/>
              </a:buClr>
              <a:buFont typeface="Arial" pitchFamily="34" charset="0"/>
              <a:buChar char="•"/>
            </a:pPr>
            <a:r>
              <a:rPr lang="en-US" sz="2400" smtClean="0">
                <a:solidFill>
                  <a:srgbClr val="00B050"/>
                </a:solidFill>
              </a:rPr>
              <a:t>Himpunan yang tidak mempunyai anggota disebut himpunan hampa/kosong (empty/null set) dinyatakan dengan simbol Φ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000" y="34290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6600"/>
              </a:buClr>
              <a:buFont typeface="Arial" pitchFamily="34" charset="0"/>
              <a:buChar char="•"/>
            </a:pPr>
            <a:r>
              <a:rPr lang="en-US" sz="2400" smtClean="0">
                <a:solidFill>
                  <a:srgbClr val="FF0000"/>
                </a:solidFill>
              </a:rPr>
              <a:t>Himpunan A dan B dikatakan sama, A = B bila mereka mempunyai ordo dan anggota-anggota yang sama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5715000" y="3505200"/>
            <a:ext cx="2133600" cy="1371600"/>
            <a:chOff x="1066800" y="5105400"/>
            <a:chExt cx="2133600" cy="1371600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1066800" y="5105400"/>
              <a:ext cx="2133600" cy="1371600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066800" y="5105400"/>
              <a:ext cx="381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22" name="Oval 8"/>
            <p:cNvSpPr>
              <a:spLocks noChangeArrowheads="1"/>
            </p:cNvSpPr>
            <p:nvPr/>
          </p:nvSpPr>
          <p:spPr bwMode="auto">
            <a:xfrm>
              <a:off x="1447800" y="5334000"/>
              <a:ext cx="1524265" cy="90060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>
                  <a:solidFill>
                    <a:srgbClr val="FF0000"/>
                  </a:solidFill>
                </a:rPr>
                <a:t>A , B</a:t>
              </a:r>
              <a:endParaRPr 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81000" y="49530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6600"/>
              </a:buClr>
              <a:buFont typeface="Arial" pitchFamily="34" charset="0"/>
              <a:buChar char="•"/>
            </a:pPr>
            <a:r>
              <a:rPr lang="en-US" sz="2400" smtClean="0"/>
              <a:t>Dua himpunan disebut saling lepas (saling asing/</a:t>
            </a:r>
            <a:r>
              <a:rPr lang="en-US" sz="2400" i="1" smtClean="0"/>
              <a:t>disjoint</a:t>
            </a:r>
            <a:r>
              <a:rPr lang="en-US" sz="2400" smtClean="0"/>
              <a:t>) bila tidak mempunyai anggota bersama</a:t>
            </a:r>
            <a:endParaRPr lang="en-US" sz="2400" smtClean="0">
              <a:solidFill>
                <a:srgbClr val="000066"/>
              </a:solidFill>
            </a:endParaRPr>
          </a:p>
        </p:txBody>
      </p:sp>
      <p:grpSp>
        <p:nvGrpSpPr>
          <p:cNvPr id="5" name="Group 23"/>
          <p:cNvGrpSpPr/>
          <p:nvPr/>
        </p:nvGrpSpPr>
        <p:grpSpPr>
          <a:xfrm>
            <a:off x="5715000" y="5105400"/>
            <a:ext cx="2133600" cy="1371600"/>
            <a:chOff x="4114800" y="5105400"/>
            <a:chExt cx="2133600" cy="1371600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4114800" y="5105400"/>
              <a:ext cx="2133600" cy="137160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7"/>
            <p:cNvSpPr>
              <a:spLocks noChangeArrowheads="1"/>
            </p:cNvSpPr>
            <p:nvPr/>
          </p:nvSpPr>
          <p:spPr bwMode="auto">
            <a:xfrm>
              <a:off x="4267200" y="5486400"/>
              <a:ext cx="834953" cy="75927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/>
                <a:t>A</a:t>
              </a:r>
              <a:endParaRPr lang="en-US" sz="2400"/>
            </a:p>
          </p:txBody>
        </p:sp>
        <p:sp>
          <p:nvSpPr>
            <p:cNvPr id="27" name="Oval 9"/>
            <p:cNvSpPr>
              <a:spLocks noChangeArrowheads="1"/>
            </p:cNvSpPr>
            <p:nvPr/>
          </p:nvSpPr>
          <p:spPr bwMode="auto">
            <a:xfrm>
              <a:off x="5334000" y="5334000"/>
              <a:ext cx="789709" cy="9742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/>
                <a:t>B</a:t>
              </a:r>
              <a:endParaRPr lang="en-US" sz="2400"/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4142004" y="5105400"/>
              <a:ext cx="318077" cy="413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/>
                <a:t>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4218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Diagram Venn</a:t>
            </a:r>
            <a:endParaRPr lang="en-US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solidFill>
                  <a:srgbClr val="002060"/>
                </a:solidFill>
                <a:latin typeface="Segoe Print" pitchFamily="2" charset="0"/>
              </a:rPr>
              <a:t>Diagram Venn merupakan gambar himpunan yang digunakan untuk menyatakan hubungan beberapa himpunan.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057400" y="2819400"/>
            <a:ext cx="4953000" cy="3276600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57400" y="2819400"/>
            <a:ext cx="52705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d-ID" sz="3200" b="1" smtClean="0"/>
              <a:t>U</a:t>
            </a:r>
            <a:endParaRPr lang="en-US" sz="3200" b="1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322638" y="3433763"/>
            <a:ext cx="2633662" cy="21510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smtClean="0"/>
              <a:t>A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438400" y="1797050"/>
            <a:ext cx="4114800" cy="2362200"/>
            <a:chOff x="1440" y="960"/>
            <a:chExt cx="2304" cy="139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440" y="960"/>
              <a:ext cx="2304" cy="139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489" y="1004"/>
              <a:ext cx="24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/>
                <a:t>S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1979" y="1200"/>
              <a:ext cx="1226" cy="91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369" y="1506"/>
              <a:ext cx="607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/>
                <a:t>A , B</a:t>
              </a:r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42910" y="4387850"/>
            <a:ext cx="76914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>
                <a:solidFill>
                  <a:srgbClr val="003300"/>
                </a:solidFill>
                <a:latin typeface="Candara" pitchFamily="34" charset="0"/>
              </a:rPr>
              <a:t>Jika anggota himpunan A sama dengan anggota himpunan B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676400" y="5716608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>
                <a:latin typeface="Candara" pitchFamily="34" charset="0"/>
              </a:rPr>
              <a:t> ditulis :  </a:t>
            </a:r>
            <a:r>
              <a:rPr lang="en-US" sz="3600" b="1">
                <a:solidFill>
                  <a:srgbClr val="002060"/>
                </a:solidFill>
                <a:latin typeface="Candara" pitchFamily="34" charset="0"/>
              </a:rPr>
              <a:t>A =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590800" y="1371600"/>
            <a:ext cx="3810000" cy="2209800"/>
            <a:chOff x="1776" y="768"/>
            <a:chExt cx="2112" cy="1344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776" y="768"/>
              <a:ext cx="2112" cy="13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957" y="1008"/>
              <a:ext cx="798" cy="9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2201" y="1278"/>
              <a:ext cx="271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2849" y="933"/>
              <a:ext cx="936" cy="1083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199" y="1278"/>
              <a:ext cx="269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802" y="793"/>
              <a:ext cx="129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S</a:t>
              </a:r>
            </a:p>
          </p:txBody>
        </p:sp>
      </p:grp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685800" y="3657600"/>
            <a:ext cx="7620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/>
              <a:t>Jika anggota </a:t>
            </a:r>
            <a:r>
              <a:rPr lang="en-US" sz="3600" smtClean="0"/>
              <a:t>himpunan A </a:t>
            </a:r>
            <a:r>
              <a:rPr lang="en-US" sz="3600"/>
              <a:t>tidak ada yang sama dengan anggota </a:t>
            </a:r>
            <a:r>
              <a:rPr lang="en-US" sz="3600" smtClean="0"/>
              <a:t>himpunan </a:t>
            </a:r>
            <a:r>
              <a:rPr lang="en-US" sz="3600"/>
              <a:t>B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500166" y="5029200"/>
            <a:ext cx="60007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/>
              <a:t>Ditulis :</a:t>
            </a:r>
            <a:r>
              <a:rPr lang="en-US" sz="3600" b="1"/>
              <a:t> </a:t>
            </a:r>
            <a:r>
              <a:rPr lang="en-US" sz="3600" b="1">
                <a:solidFill>
                  <a:srgbClr val="002060"/>
                </a:solidFill>
              </a:rPr>
              <a:t>A </a:t>
            </a:r>
            <a:r>
              <a:rPr lang="en-US" sz="3600" b="1">
                <a:solidFill>
                  <a:srgbClr val="002060"/>
                </a:solidFill>
                <a:sym typeface="Symbol" pitchFamily="18" charset="2"/>
              </a:rPr>
              <a:t>  </a:t>
            </a:r>
            <a:r>
              <a:rPr lang="en-US" sz="3600" b="1" smtClean="0">
                <a:solidFill>
                  <a:srgbClr val="002060"/>
                </a:solidFill>
                <a:sym typeface="Symbol" pitchFamily="18" charset="2"/>
              </a:rPr>
              <a:t>B</a:t>
            </a:r>
            <a:r>
              <a:rPr lang="id-ID" sz="3600" b="1" smtClean="0">
                <a:solidFill>
                  <a:srgbClr val="002060"/>
                </a:solidFill>
                <a:sym typeface="Symbol" pitchFamily="18" charset="2"/>
              </a:rPr>
              <a:t> </a:t>
            </a:r>
            <a:r>
              <a:rPr lang="id-ID" sz="3600" smtClean="0">
                <a:sym typeface="Symbol" pitchFamily="18" charset="2"/>
              </a:rPr>
              <a:t>atau</a:t>
            </a:r>
            <a:r>
              <a:rPr lang="id-ID" sz="3600" b="1" smtClean="0">
                <a:sym typeface="Symbol" pitchFamily="18" charset="2"/>
              </a:rPr>
              <a:t> </a:t>
            </a:r>
            <a:r>
              <a:rPr lang="en-US" sz="3600" b="1" smtClean="0">
                <a:solidFill>
                  <a:srgbClr val="800000"/>
                </a:solidFill>
              </a:rPr>
              <a:t>A </a:t>
            </a:r>
            <a:r>
              <a:rPr lang="en-US" sz="3600" b="1" smtClean="0">
                <a:solidFill>
                  <a:srgbClr val="800000"/>
                </a:solidFill>
                <a:latin typeface="Calibri"/>
                <a:cs typeface="Calibri"/>
                <a:sym typeface="Symbol" pitchFamily="18" charset="2"/>
              </a:rPr>
              <a:t>≠</a:t>
            </a:r>
            <a:r>
              <a:rPr lang="en-US" sz="3600" b="1" smtClean="0">
                <a:solidFill>
                  <a:srgbClr val="800000"/>
                </a:solidFill>
                <a:sym typeface="Symbol" pitchFamily="18" charset="2"/>
              </a:rPr>
              <a:t>  B</a:t>
            </a:r>
            <a:r>
              <a:rPr lang="id-ID" sz="3600" b="1" smtClean="0">
                <a:solidFill>
                  <a:srgbClr val="800000"/>
                </a:solidFill>
                <a:sym typeface="Symbol" pitchFamily="18" charset="2"/>
              </a:rPr>
              <a:t> </a:t>
            </a:r>
            <a:endParaRPr lang="en-US" sz="3600" b="1">
              <a:solidFill>
                <a:srgbClr val="80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514600" y="1295400"/>
            <a:ext cx="3733800" cy="2743200"/>
            <a:chOff x="1448" y="1164"/>
            <a:chExt cx="2824" cy="1668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1450" y="1164"/>
              <a:ext cx="2822" cy="166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620" y="1581"/>
              <a:ext cx="1321" cy="101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1448" y="1176"/>
              <a:ext cx="300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S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1988" y="1940"/>
              <a:ext cx="361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2521" y="1581"/>
              <a:ext cx="1381" cy="994"/>
            </a:xfrm>
            <a:prstGeom prst="ellipse">
              <a:avLst/>
            </a:prstGeom>
            <a:solidFill>
              <a:schemeClr val="accent3">
                <a:lumMod val="75000"/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197" y="1932"/>
              <a:ext cx="361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28596" y="4191000"/>
            <a:ext cx="792961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smtClean="0"/>
              <a:t>Operasi Irisan (intersection)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smtClean="0"/>
              <a:t>Jika </a:t>
            </a:r>
            <a:r>
              <a:rPr lang="en-US" sz="2800"/>
              <a:t>ada anggota himpunan A juga merupakan anggota himpunan B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438400" y="591185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/>
              <a:t>Ditulis : </a:t>
            </a:r>
            <a:r>
              <a:rPr lang="en-US" sz="3600" b="1">
                <a:solidFill>
                  <a:srgbClr val="800000"/>
                </a:solidFill>
              </a:rPr>
              <a:t>A  </a:t>
            </a:r>
            <a:r>
              <a:rPr lang="en-US" sz="3600" b="1">
                <a:solidFill>
                  <a:srgbClr val="800000"/>
                </a:solidFill>
                <a:sym typeface="Symbol" pitchFamily="18" charset="2"/>
              </a:rPr>
              <a:t>  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667000" y="1295400"/>
            <a:ext cx="3962400" cy="2667000"/>
            <a:chOff x="3024" y="2571"/>
            <a:chExt cx="2256" cy="1392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3024" y="2571"/>
              <a:ext cx="2256" cy="139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3072" y="2615"/>
              <a:ext cx="24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S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3600" y="2832"/>
              <a:ext cx="1200" cy="9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4032" y="2939"/>
              <a:ext cx="28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3888" y="3371"/>
              <a:ext cx="76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128" y="3419"/>
              <a:ext cx="28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295400" y="4114800"/>
            <a:ext cx="701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/>
              <a:t>Jika semua anggota himpunan B adalah anggota himpunan B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590800" y="51816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smtClean="0"/>
              <a:t>D</a:t>
            </a:r>
            <a:r>
              <a:rPr lang="id-ID" sz="3600" smtClean="0"/>
              <a:t>i</a:t>
            </a:r>
            <a:r>
              <a:rPr lang="en-US" sz="3600" smtClean="0"/>
              <a:t>tulis </a:t>
            </a:r>
            <a:r>
              <a:rPr lang="en-US" sz="3600"/>
              <a:t>:  </a:t>
            </a:r>
            <a:r>
              <a:rPr lang="en-US" sz="3600" b="1">
                <a:solidFill>
                  <a:srgbClr val="800000"/>
                </a:solidFill>
              </a:rPr>
              <a:t>B </a:t>
            </a:r>
            <a:r>
              <a:rPr lang="en-US" sz="3600" b="1">
                <a:solidFill>
                  <a:srgbClr val="800000"/>
                </a:solidFill>
                <a:sym typeface="Symbol" pitchFamily="18" charset="2"/>
              </a:rPr>
              <a:t>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524000" y="10668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685800" y="985838"/>
            <a:ext cx="7924800" cy="2014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/>
              <a:t>S = { bilangan asli }, A = { bilangan ganjil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/>
              <a:t>B = { bilangan prima &gt; 2 },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800"/>
              <a:t>	</a:t>
            </a:r>
            <a:endParaRPr lang="en-US" sz="800" smtClean="0"/>
          </a:p>
          <a:p>
            <a:pPr>
              <a:spcBef>
                <a:spcPct val="20000"/>
              </a:spcBef>
            </a:pPr>
            <a:r>
              <a:rPr lang="en-US" sz="2400" smtClean="0"/>
              <a:t>himpunan di atas dapat dinyatakan dalam diagram Venn berikut :</a:t>
            </a:r>
            <a:endParaRPr lang="en-US" sz="3200"/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914400" y="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LATIHAN -1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57200" y="3048000"/>
            <a:ext cx="3733800" cy="1676400"/>
            <a:chOff x="457200" y="3048000"/>
            <a:chExt cx="3733800" cy="1676400"/>
          </a:xfrm>
        </p:grpSpPr>
        <p:grpSp>
          <p:nvGrpSpPr>
            <p:cNvPr id="2" name="Group 35"/>
            <p:cNvGrpSpPr>
              <a:grpSpLocks/>
            </p:cNvGrpSpPr>
            <p:nvPr/>
          </p:nvGrpSpPr>
          <p:grpSpPr bwMode="auto">
            <a:xfrm>
              <a:off x="990600" y="3048000"/>
              <a:ext cx="3200400" cy="1676400"/>
              <a:chOff x="840" y="2080"/>
              <a:chExt cx="1080" cy="752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864" y="2112"/>
                <a:ext cx="1056" cy="720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Oval 5"/>
              <p:cNvSpPr>
                <a:spLocks noChangeArrowheads="1"/>
              </p:cNvSpPr>
              <p:nvPr/>
            </p:nvSpPr>
            <p:spPr bwMode="auto">
              <a:xfrm>
                <a:off x="952" y="2256"/>
                <a:ext cx="336" cy="3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Oval 6"/>
              <p:cNvSpPr>
                <a:spLocks noChangeArrowheads="1"/>
              </p:cNvSpPr>
              <p:nvPr/>
            </p:nvSpPr>
            <p:spPr bwMode="auto">
              <a:xfrm>
                <a:off x="1392" y="2256"/>
                <a:ext cx="336" cy="32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840" y="2080"/>
                <a:ext cx="1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1063" y="23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A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1522" y="2286"/>
                <a:ext cx="1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B</a:t>
                </a:r>
              </a:p>
            </p:txBody>
          </p:sp>
        </p:grp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457200" y="3048000"/>
              <a:ext cx="362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2060"/>
                  </a:solidFill>
                </a:rPr>
                <a:t>A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57200" y="4800602"/>
            <a:ext cx="3733800" cy="1677008"/>
            <a:chOff x="457200" y="4800602"/>
            <a:chExt cx="3733800" cy="1677008"/>
          </a:xfrm>
        </p:grpSpPr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990600" y="4800602"/>
              <a:ext cx="3200400" cy="1677008"/>
              <a:chOff x="864" y="2976"/>
              <a:chExt cx="1080" cy="662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888" y="3008"/>
                <a:ext cx="1056" cy="630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Oval 13"/>
              <p:cNvSpPr>
                <a:spLocks noChangeArrowheads="1"/>
              </p:cNvSpPr>
              <p:nvPr/>
            </p:nvSpPr>
            <p:spPr bwMode="auto">
              <a:xfrm>
                <a:off x="1056" y="3096"/>
                <a:ext cx="336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14"/>
              <p:cNvSpPr>
                <a:spLocks noChangeArrowheads="1"/>
              </p:cNvSpPr>
              <p:nvPr/>
            </p:nvSpPr>
            <p:spPr bwMode="auto">
              <a:xfrm>
                <a:off x="1296" y="3096"/>
                <a:ext cx="336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864" y="2976"/>
                <a:ext cx="19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1113" y="3277"/>
                <a:ext cx="240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A</a:t>
                </a:r>
              </a:p>
            </p:txBody>
          </p:sp>
          <p:sp>
            <p:nvSpPr>
              <p:cNvPr id="18" name="Text Box 17"/>
              <p:cNvSpPr txBox="1">
                <a:spLocks noChangeArrowheads="1"/>
              </p:cNvSpPr>
              <p:nvPr/>
            </p:nvSpPr>
            <p:spPr bwMode="auto">
              <a:xfrm>
                <a:off x="1432" y="3275"/>
                <a:ext cx="192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B</a:t>
                </a:r>
              </a:p>
            </p:txBody>
          </p:sp>
        </p:grpSp>
        <p:sp>
          <p:nvSpPr>
            <p:cNvPr id="34" name="Text Box 42"/>
            <p:cNvSpPr txBox="1">
              <a:spLocks noChangeArrowheads="1"/>
            </p:cNvSpPr>
            <p:nvPr/>
          </p:nvSpPr>
          <p:spPr bwMode="auto">
            <a:xfrm>
              <a:off x="457200" y="4857760"/>
              <a:ext cx="35137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800000"/>
                  </a:solidFill>
                </a:rPr>
                <a:t>B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72000" y="3047999"/>
            <a:ext cx="3627968" cy="1666368"/>
            <a:chOff x="4572000" y="3047999"/>
            <a:chExt cx="3627968" cy="1666368"/>
          </a:xfrm>
        </p:grpSpPr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5029201" y="3047999"/>
              <a:ext cx="3170767" cy="1666368"/>
              <a:chOff x="3408" y="2064"/>
              <a:chExt cx="1070" cy="715"/>
            </a:xfrm>
          </p:grpSpPr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422" y="2090"/>
                <a:ext cx="1056" cy="689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7"/>
              <p:cNvSpPr>
                <a:spLocks noChangeArrowheads="1"/>
              </p:cNvSpPr>
              <p:nvPr/>
            </p:nvSpPr>
            <p:spPr bwMode="auto">
              <a:xfrm>
                <a:off x="3607" y="2145"/>
                <a:ext cx="752" cy="3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3742" y="2225"/>
                <a:ext cx="432" cy="29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9"/>
              <p:cNvSpPr txBox="1">
                <a:spLocks noChangeArrowheads="1"/>
              </p:cNvSpPr>
              <p:nvPr/>
            </p:nvSpPr>
            <p:spPr bwMode="auto">
              <a:xfrm>
                <a:off x="3408" y="2064"/>
                <a:ext cx="192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  <p:sp>
            <p:nvSpPr>
              <p:cNvPr id="31" name="Text Box 30"/>
              <p:cNvSpPr txBox="1">
                <a:spLocks noChangeArrowheads="1"/>
              </p:cNvSpPr>
              <p:nvPr/>
            </p:nvSpPr>
            <p:spPr bwMode="auto">
              <a:xfrm>
                <a:off x="3614" y="2198"/>
                <a:ext cx="240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A</a:t>
                </a:r>
              </a:p>
            </p:txBody>
          </p:sp>
          <p:sp>
            <p:nvSpPr>
              <p:cNvPr id="32" name="Text Box 31"/>
              <p:cNvSpPr txBox="1">
                <a:spLocks noChangeArrowheads="1"/>
              </p:cNvSpPr>
              <p:nvPr/>
            </p:nvSpPr>
            <p:spPr bwMode="auto">
              <a:xfrm>
                <a:off x="3871" y="2279"/>
                <a:ext cx="192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B</a:t>
                </a:r>
              </a:p>
            </p:txBody>
          </p:sp>
        </p:grp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4572000" y="3048000"/>
              <a:ext cx="3481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72000" y="4800600"/>
            <a:ext cx="3657600" cy="1676400"/>
            <a:chOff x="4572000" y="4800600"/>
            <a:chExt cx="3657600" cy="1676400"/>
          </a:xfrm>
        </p:grpSpPr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5029200" y="4800600"/>
              <a:ext cx="3200400" cy="1676400"/>
              <a:chOff x="3408" y="2976"/>
              <a:chExt cx="1080" cy="752"/>
            </a:xfrm>
          </p:grpSpPr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432" y="3008"/>
                <a:ext cx="1056" cy="720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20"/>
              <p:cNvSpPr>
                <a:spLocks noChangeArrowheads="1"/>
              </p:cNvSpPr>
              <p:nvPr/>
            </p:nvSpPr>
            <p:spPr bwMode="auto">
              <a:xfrm>
                <a:off x="3744" y="3216"/>
                <a:ext cx="33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21"/>
              <p:cNvSpPr>
                <a:spLocks noChangeArrowheads="1"/>
              </p:cNvSpPr>
              <p:nvPr/>
            </p:nvSpPr>
            <p:spPr bwMode="auto">
              <a:xfrm>
                <a:off x="3552" y="3072"/>
                <a:ext cx="744" cy="5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3408" y="2976"/>
                <a:ext cx="192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3792" y="3264"/>
                <a:ext cx="240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A</a:t>
                </a:r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3576" y="3168"/>
                <a:ext cx="192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B</a:t>
                </a:r>
              </a:p>
            </p:txBody>
          </p:sp>
        </p:grpSp>
        <p:sp>
          <p:nvSpPr>
            <p:cNvPr id="36" name="Text Box 44"/>
            <p:cNvSpPr txBox="1">
              <a:spLocks noChangeArrowheads="1"/>
            </p:cNvSpPr>
            <p:nvPr/>
          </p:nvSpPr>
          <p:spPr bwMode="auto">
            <a:xfrm>
              <a:off x="4572000" y="4953000"/>
              <a:ext cx="4048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Pembahasan</a:t>
            </a:r>
            <a:r>
              <a:rPr lang="id-ID" smtClean="0">
                <a:solidFill>
                  <a:schemeClr val="bg1"/>
                </a:solidFill>
              </a:rPr>
              <a:t> 1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4422"/>
            <a:ext cx="7391400" cy="290989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	S = { 1, 2, 3, 4, 5, . . . }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A = { 1, 3, 5, 7, 11, . . .}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B = { 3, 5, 7, 11, . . .}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</a:t>
            </a:r>
            <a:r>
              <a:rPr lang="en-US" sz="2000" i="1" smtClean="0"/>
              <a:t>Karena semua anggota himpunan B dimuat di A maka B  </a:t>
            </a:r>
            <a:r>
              <a:rPr lang="en-US" sz="2000" i="1" smtClean="0">
                <a:sym typeface="Symbol" pitchFamily="18" charset="2"/>
              </a:rPr>
              <a:t>  A, artinya kurva B ada di dalam kurva A.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jawaban </a:t>
            </a:r>
            <a:r>
              <a:rPr lang="en-US" sz="2800" b="1" smtClean="0">
                <a:sym typeface="Symbol" pitchFamily="18" charset="2"/>
              </a:rPr>
              <a:t>C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86116" y="3786190"/>
            <a:ext cx="3627968" cy="1666368"/>
            <a:chOff x="4572000" y="3047999"/>
            <a:chExt cx="3627968" cy="1666368"/>
          </a:xfrm>
        </p:grpSpPr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5029201" y="3047999"/>
              <a:ext cx="3170767" cy="1666368"/>
              <a:chOff x="3408" y="2064"/>
              <a:chExt cx="1070" cy="715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3422" y="2090"/>
                <a:ext cx="1056" cy="689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Oval 7"/>
              <p:cNvSpPr>
                <a:spLocks noChangeArrowheads="1"/>
              </p:cNvSpPr>
              <p:nvPr/>
            </p:nvSpPr>
            <p:spPr bwMode="auto">
              <a:xfrm>
                <a:off x="3607" y="2145"/>
                <a:ext cx="752" cy="3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auto">
              <a:xfrm>
                <a:off x="3742" y="2225"/>
                <a:ext cx="432" cy="29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Text Box 29"/>
              <p:cNvSpPr txBox="1">
                <a:spLocks noChangeArrowheads="1"/>
              </p:cNvSpPr>
              <p:nvPr/>
            </p:nvSpPr>
            <p:spPr bwMode="auto">
              <a:xfrm>
                <a:off x="3408" y="2064"/>
                <a:ext cx="192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  <p:sp>
            <p:nvSpPr>
              <p:cNvPr id="11" name="Text Box 30"/>
              <p:cNvSpPr txBox="1">
                <a:spLocks noChangeArrowheads="1"/>
              </p:cNvSpPr>
              <p:nvPr/>
            </p:nvSpPr>
            <p:spPr bwMode="auto">
              <a:xfrm>
                <a:off x="3614" y="2198"/>
                <a:ext cx="240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A</a:t>
                </a:r>
              </a:p>
            </p:txBody>
          </p:sp>
          <p:sp>
            <p:nvSpPr>
              <p:cNvPr id="12" name="Text Box 31"/>
              <p:cNvSpPr txBox="1">
                <a:spLocks noChangeArrowheads="1"/>
              </p:cNvSpPr>
              <p:nvPr/>
            </p:nvSpPr>
            <p:spPr bwMode="auto">
              <a:xfrm>
                <a:off x="3871" y="2279"/>
                <a:ext cx="192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B</a:t>
                </a:r>
              </a:p>
            </p:txBody>
          </p:sp>
        </p:grpSp>
        <p:sp>
          <p:nvSpPr>
            <p:cNvPr id="6" name="Text Box 43"/>
            <p:cNvSpPr txBox="1">
              <a:spLocks noChangeArrowheads="1"/>
            </p:cNvSpPr>
            <p:nvPr/>
          </p:nvSpPr>
          <p:spPr bwMode="auto">
            <a:xfrm>
              <a:off x="4572000" y="3048000"/>
              <a:ext cx="3481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LATIHAN - 2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5307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ndara" pitchFamily="34" charset="0"/>
              </a:rPr>
              <a:t>Perhatikan gambar</a:t>
            </a:r>
            <a:r>
              <a:rPr lang="id-ID" sz="2800" smtClean="0">
                <a:solidFill>
                  <a:schemeClr val="accent6">
                    <a:lumMod val="50000"/>
                  </a:schemeClr>
                </a:solidFill>
                <a:latin typeface="Candara" pitchFamily="34" charset="0"/>
              </a:rPr>
              <a:t>, y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ndara" pitchFamily="34" charset="0"/>
              </a:rPr>
              <a:t>ang bukan anggota K adalah . . .</a:t>
            </a:r>
            <a:endParaRPr lang="id-ID" sz="2800" smtClean="0">
              <a:solidFill>
                <a:schemeClr val="accent6">
                  <a:lumMod val="50000"/>
                </a:schemeClr>
              </a:solidFill>
              <a:latin typeface="Candara" pitchFamily="34" charset="0"/>
            </a:endParaRPr>
          </a:p>
          <a:p>
            <a:pPr marL="0" indent="0" eaLnBrk="1" hangingPunct="1">
              <a:buFontTx/>
              <a:buNone/>
            </a:pPr>
            <a:endParaRPr lang="en-US" sz="2800" smtClean="0">
              <a:solidFill>
                <a:schemeClr val="accent6">
                  <a:lumMod val="50000"/>
                </a:schemeClr>
              </a:solidFill>
              <a:latin typeface="Candara" pitchFamily="34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omic Sans MS" pitchFamily="66" charset="0"/>
              </a:rPr>
              <a:t>a. { 7, 8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omic Sans MS" pitchFamily="66" charset="0"/>
              </a:rPr>
              <a:t>b. { 1, 2, 9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omic Sans MS" pitchFamily="66" charset="0"/>
              </a:rPr>
              <a:t>c. {  3, 4, 5, 6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omic Sans MS" pitchFamily="66" charset="0"/>
              </a:rPr>
              <a:t>d. { 1, 2, 7, 8, 9 }</a:t>
            </a:r>
            <a:r>
              <a:rPr lang="en-US" smtClean="0">
                <a:latin typeface="Comic Sans MS" pitchFamily="66" charset="0"/>
              </a:rPr>
              <a:t> 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114800" y="3048000"/>
            <a:ext cx="4114800" cy="2895600"/>
            <a:chOff x="2928" y="1791"/>
            <a:chExt cx="1893" cy="1425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928" y="1824"/>
              <a:ext cx="1680" cy="1238"/>
              <a:chOff x="2928" y="1920"/>
              <a:chExt cx="1680" cy="1238"/>
            </a:xfrm>
          </p:grpSpPr>
          <p:sp>
            <p:nvSpPr>
              <p:cNvPr id="16403" name="Oval 7"/>
              <p:cNvSpPr>
                <a:spLocks noChangeArrowheads="1"/>
              </p:cNvSpPr>
              <p:nvPr/>
            </p:nvSpPr>
            <p:spPr bwMode="auto">
              <a:xfrm>
                <a:off x="3120" y="2208"/>
                <a:ext cx="795" cy="95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Oval 8"/>
              <p:cNvSpPr>
                <a:spLocks noChangeArrowheads="1"/>
              </p:cNvSpPr>
              <p:nvPr/>
            </p:nvSpPr>
            <p:spPr bwMode="auto">
              <a:xfrm>
                <a:off x="3696" y="2208"/>
                <a:ext cx="912" cy="95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5" name="Text Box 9"/>
              <p:cNvSpPr txBox="1">
                <a:spLocks noChangeArrowheads="1"/>
              </p:cNvSpPr>
              <p:nvPr/>
            </p:nvSpPr>
            <p:spPr bwMode="auto">
              <a:xfrm>
                <a:off x="2928" y="1920"/>
                <a:ext cx="341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2928" y="1791"/>
              <a:ext cx="1893" cy="1425"/>
              <a:chOff x="2928" y="1791"/>
              <a:chExt cx="1893" cy="1425"/>
            </a:xfrm>
          </p:grpSpPr>
          <p:sp>
            <p:nvSpPr>
              <p:cNvPr id="16391" name="Rectangle 6"/>
              <p:cNvSpPr>
                <a:spLocks noChangeArrowheads="1"/>
              </p:cNvSpPr>
              <p:nvPr/>
            </p:nvSpPr>
            <p:spPr bwMode="auto">
              <a:xfrm>
                <a:off x="2928" y="1791"/>
                <a:ext cx="1877" cy="142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Text Box 10"/>
              <p:cNvSpPr txBox="1">
                <a:spLocks noChangeArrowheads="1"/>
              </p:cNvSpPr>
              <p:nvPr/>
            </p:nvSpPr>
            <p:spPr bwMode="auto">
              <a:xfrm>
                <a:off x="3269" y="2160"/>
                <a:ext cx="427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K</a:t>
                </a:r>
              </a:p>
            </p:txBody>
          </p:sp>
          <p:sp>
            <p:nvSpPr>
              <p:cNvPr id="16393" name="Text Box 11"/>
              <p:cNvSpPr txBox="1">
                <a:spLocks noChangeArrowheads="1"/>
              </p:cNvSpPr>
              <p:nvPr/>
            </p:nvSpPr>
            <p:spPr bwMode="auto">
              <a:xfrm>
                <a:off x="3893" y="2160"/>
                <a:ext cx="341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L</a:t>
                </a:r>
              </a:p>
            </p:txBody>
          </p:sp>
          <p:sp>
            <p:nvSpPr>
              <p:cNvPr id="16394" name="Text Box 12"/>
              <p:cNvSpPr txBox="1">
                <a:spLocks noChangeArrowheads="1"/>
              </p:cNvSpPr>
              <p:nvPr/>
            </p:nvSpPr>
            <p:spPr bwMode="auto">
              <a:xfrm>
                <a:off x="3413" y="1824"/>
                <a:ext cx="240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.1</a:t>
                </a:r>
              </a:p>
            </p:txBody>
          </p:sp>
          <p:sp>
            <p:nvSpPr>
              <p:cNvPr id="16395" name="Text Box 13"/>
              <p:cNvSpPr txBox="1">
                <a:spLocks noChangeArrowheads="1"/>
              </p:cNvSpPr>
              <p:nvPr/>
            </p:nvSpPr>
            <p:spPr bwMode="auto">
              <a:xfrm>
                <a:off x="4229" y="1872"/>
                <a:ext cx="28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.2</a:t>
                </a:r>
              </a:p>
            </p:txBody>
          </p:sp>
          <p:sp>
            <p:nvSpPr>
              <p:cNvPr id="16396" name="Text Box 14"/>
              <p:cNvSpPr txBox="1">
                <a:spLocks noChangeArrowheads="1"/>
              </p:cNvSpPr>
              <p:nvPr/>
            </p:nvSpPr>
            <p:spPr bwMode="auto">
              <a:xfrm>
                <a:off x="3125" y="2352"/>
                <a:ext cx="28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.3</a:t>
                </a:r>
              </a:p>
            </p:txBody>
          </p:sp>
          <p:sp>
            <p:nvSpPr>
              <p:cNvPr id="16397" name="Text Box 15"/>
              <p:cNvSpPr txBox="1">
                <a:spLocks noChangeArrowheads="1"/>
              </p:cNvSpPr>
              <p:nvPr/>
            </p:nvSpPr>
            <p:spPr bwMode="auto">
              <a:xfrm>
                <a:off x="3221" y="2592"/>
                <a:ext cx="33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.4</a:t>
                </a:r>
              </a:p>
            </p:txBody>
          </p:sp>
          <p:sp>
            <p:nvSpPr>
              <p:cNvPr id="16398" name="Text Box 16"/>
              <p:cNvSpPr txBox="1">
                <a:spLocks noChangeArrowheads="1"/>
              </p:cNvSpPr>
              <p:nvPr/>
            </p:nvSpPr>
            <p:spPr bwMode="auto">
              <a:xfrm>
                <a:off x="3365" y="2352"/>
                <a:ext cx="28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.</a:t>
                </a:r>
                <a:r>
                  <a:rPr lang="en-US" sz="2400"/>
                  <a:t>5</a:t>
                </a:r>
              </a:p>
            </p:txBody>
          </p:sp>
          <p:sp>
            <p:nvSpPr>
              <p:cNvPr id="16399" name="Text Box 17"/>
              <p:cNvSpPr txBox="1">
                <a:spLocks noChangeArrowheads="1"/>
              </p:cNvSpPr>
              <p:nvPr/>
            </p:nvSpPr>
            <p:spPr bwMode="auto">
              <a:xfrm>
                <a:off x="3653" y="2496"/>
                <a:ext cx="28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.</a:t>
                </a:r>
                <a:r>
                  <a:rPr lang="en-US" sz="2400"/>
                  <a:t>6</a:t>
                </a:r>
              </a:p>
            </p:txBody>
          </p:sp>
          <p:sp>
            <p:nvSpPr>
              <p:cNvPr id="16400" name="Text Box 18"/>
              <p:cNvSpPr txBox="1">
                <a:spLocks noChangeArrowheads="1"/>
              </p:cNvSpPr>
              <p:nvPr/>
            </p:nvSpPr>
            <p:spPr bwMode="auto">
              <a:xfrm>
                <a:off x="4133" y="2304"/>
                <a:ext cx="288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.7</a:t>
                </a:r>
              </a:p>
            </p:txBody>
          </p:sp>
          <p:sp>
            <p:nvSpPr>
              <p:cNvPr id="16401" name="Text Box 19"/>
              <p:cNvSpPr txBox="1">
                <a:spLocks noChangeArrowheads="1"/>
              </p:cNvSpPr>
              <p:nvPr/>
            </p:nvSpPr>
            <p:spPr bwMode="auto">
              <a:xfrm>
                <a:off x="4037" y="2640"/>
                <a:ext cx="33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.</a:t>
                </a:r>
                <a:r>
                  <a:rPr lang="en-US" sz="2400"/>
                  <a:t>8</a:t>
                </a:r>
              </a:p>
            </p:txBody>
          </p:sp>
          <p:sp>
            <p:nvSpPr>
              <p:cNvPr id="16402" name="Text Box 20"/>
              <p:cNvSpPr txBox="1">
                <a:spLocks noChangeArrowheads="1"/>
              </p:cNvSpPr>
              <p:nvPr/>
            </p:nvSpPr>
            <p:spPr bwMode="auto">
              <a:xfrm>
                <a:off x="4437" y="2880"/>
                <a:ext cx="384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.9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Pembahasan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800" smtClean="0">
              <a:solidFill>
                <a:schemeClr val="bg2"/>
              </a:solidFill>
            </a:endParaRPr>
          </a:p>
          <a:p>
            <a:pPr eaLnBrk="1" hangingPunct="1">
              <a:buFontTx/>
              <a:buNone/>
            </a:pPr>
            <a:endParaRPr lang="en-US" sz="2800" smtClean="0">
              <a:solidFill>
                <a:schemeClr val="bg2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/>
              <a:t>S = { 1, 2, 3, . . ., 9 }</a:t>
            </a:r>
          </a:p>
          <a:p>
            <a:pPr eaLnBrk="1" hangingPunct="1">
              <a:buFontTx/>
              <a:buNone/>
            </a:pPr>
            <a:r>
              <a:rPr lang="en-US" sz="2800" smtClean="0"/>
              <a:t>K = { 3, 4, 5, 6 }</a:t>
            </a:r>
          </a:p>
          <a:p>
            <a:pPr eaLnBrk="1" hangingPunct="1">
              <a:buFontTx/>
              <a:buNone/>
            </a:pPr>
            <a:r>
              <a:rPr lang="en-US" sz="2800" smtClean="0"/>
              <a:t>Anggota S yang tidak</a:t>
            </a:r>
          </a:p>
          <a:p>
            <a:pPr eaLnBrk="1" hangingPunct="1">
              <a:buFontTx/>
              <a:buNone/>
            </a:pPr>
            <a:r>
              <a:rPr lang="en-US" sz="2800" smtClean="0"/>
              <a:t>menjadi anggota K</a:t>
            </a:r>
          </a:p>
          <a:p>
            <a:pPr eaLnBrk="1" hangingPunct="1">
              <a:buFontTx/>
              <a:buNone/>
            </a:pPr>
            <a:r>
              <a:rPr lang="en-US" sz="2800" smtClean="0"/>
              <a:t>adalah : { 1, 2, 7, 8, 9 }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9900"/>
                </a:solidFill>
              </a:rPr>
              <a:t>Jadi jawaban yang benar adalah : D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267200" y="1524000"/>
            <a:ext cx="3886200" cy="2819400"/>
            <a:chOff x="3504" y="1344"/>
            <a:chExt cx="1845" cy="1344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504" y="1375"/>
              <a:ext cx="1637" cy="1168"/>
              <a:chOff x="3504" y="1375"/>
              <a:chExt cx="1637" cy="1168"/>
            </a:xfrm>
          </p:grpSpPr>
          <p:sp>
            <p:nvSpPr>
              <p:cNvPr id="17426" name="Oval 6"/>
              <p:cNvSpPr>
                <a:spLocks noChangeArrowheads="1"/>
              </p:cNvSpPr>
              <p:nvPr/>
            </p:nvSpPr>
            <p:spPr bwMode="auto">
              <a:xfrm>
                <a:off x="3691" y="1647"/>
                <a:ext cx="775" cy="896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7" name="Oval 7"/>
              <p:cNvSpPr>
                <a:spLocks noChangeArrowheads="1"/>
              </p:cNvSpPr>
              <p:nvPr/>
            </p:nvSpPr>
            <p:spPr bwMode="auto">
              <a:xfrm>
                <a:off x="4252" y="1647"/>
                <a:ext cx="889" cy="8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8" name="Text Box 8"/>
              <p:cNvSpPr txBox="1">
                <a:spLocks noChangeArrowheads="1"/>
              </p:cNvSpPr>
              <p:nvPr/>
            </p:nvSpPr>
            <p:spPr bwMode="auto">
              <a:xfrm>
                <a:off x="3504" y="1375"/>
                <a:ext cx="333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/>
                  <a:t>S</a:t>
                </a:r>
              </a:p>
            </p:txBody>
          </p:sp>
        </p:grpSp>
        <p:sp>
          <p:nvSpPr>
            <p:cNvPr id="17414" name="Rectangle 10"/>
            <p:cNvSpPr>
              <a:spLocks noChangeArrowheads="1"/>
            </p:cNvSpPr>
            <p:nvPr/>
          </p:nvSpPr>
          <p:spPr bwMode="auto">
            <a:xfrm>
              <a:off x="3504" y="1344"/>
              <a:ext cx="1829" cy="1344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Text Box 11"/>
            <p:cNvSpPr txBox="1">
              <a:spLocks noChangeArrowheads="1"/>
            </p:cNvSpPr>
            <p:nvPr/>
          </p:nvSpPr>
          <p:spPr bwMode="auto">
            <a:xfrm>
              <a:off x="3835" y="1692"/>
              <a:ext cx="418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K</a:t>
              </a:r>
            </a:p>
          </p:txBody>
        </p:sp>
        <p:sp>
          <p:nvSpPr>
            <p:cNvPr id="17416" name="Text Box 12"/>
            <p:cNvSpPr txBox="1">
              <a:spLocks noChangeArrowheads="1"/>
            </p:cNvSpPr>
            <p:nvPr/>
          </p:nvSpPr>
          <p:spPr bwMode="auto">
            <a:xfrm>
              <a:off x="4445" y="1692"/>
              <a:ext cx="33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L</a:t>
              </a:r>
            </a:p>
          </p:txBody>
        </p:sp>
        <p:sp>
          <p:nvSpPr>
            <p:cNvPr id="17417" name="Text Box 13"/>
            <p:cNvSpPr txBox="1">
              <a:spLocks noChangeArrowheads="1"/>
            </p:cNvSpPr>
            <p:nvPr/>
          </p:nvSpPr>
          <p:spPr bwMode="auto">
            <a:xfrm>
              <a:off x="3825" y="1359"/>
              <a:ext cx="3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1</a:t>
              </a:r>
            </a:p>
          </p:txBody>
        </p:sp>
        <p:sp>
          <p:nvSpPr>
            <p:cNvPr id="17418" name="Text Box 14"/>
            <p:cNvSpPr txBox="1">
              <a:spLocks noChangeArrowheads="1"/>
            </p:cNvSpPr>
            <p:nvPr/>
          </p:nvSpPr>
          <p:spPr bwMode="auto">
            <a:xfrm>
              <a:off x="4772" y="1419"/>
              <a:ext cx="281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2</a:t>
              </a:r>
            </a:p>
          </p:txBody>
        </p:sp>
        <p:sp>
          <p:nvSpPr>
            <p:cNvPr id="17419" name="Text Box 15"/>
            <p:cNvSpPr txBox="1">
              <a:spLocks noChangeArrowheads="1"/>
            </p:cNvSpPr>
            <p:nvPr/>
          </p:nvSpPr>
          <p:spPr bwMode="auto">
            <a:xfrm>
              <a:off x="3696" y="1874"/>
              <a:ext cx="281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3</a:t>
              </a:r>
            </a:p>
          </p:txBody>
        </p:sp>
        <p:sp>
          <p:nvSpPr>
            <p:cNvPr id="17420" name="Text Box 16"/>
            <p:cNvSpPr txBox="1">
              <a:spLocks noChangeArrowheads="1"/>
            </p:cNvSpPr>
            <p:nvPr/>
          </p:nvSpPr>
          <p:spPr bwMode="auto">
            <a:xfrm>
              <a:off x="3790" y="2099"/>
              <a:ext cx="327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4</a:t>
              </a:r>
            </a:p>
          </p:txBody>
        </p:sp>
        <p:sp>
          <p:nvSpPr>
            <p:cNvPr id="17421" name="Text Box 17"/>
            <p:cNvSpPr txBox="1">
              <a:spLocks noChangeArrowheads="1"/>
            </p:cNvSpPr>
            <p:nvPr/>
          </p:nvSpPr>
          <p:spPr bwMode="auto">
            <a:xfrm>
              <a:off x="3929" y="1874"/>
              <a:ext cx="28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5</a:t>
              </a:r>
            </a:p>
          </p:txBody>
        </p:sp>
        <p:sp>
          <p:nvSpPr>
            <p:cNvPr id="17422" name="Text Box 18"/>
            <p:cNvSpPr txBox="1">
              <a:spLocks noChangeArrowheads="1"/>
            </p:cNvSpPr>
            <p:nvPr/>
          </p:nvSpPr>
          <p:spPr bwMode="auto">
            <a:xfrm>
              <a:off x="4211" y="2009"/>
              <a:ext cx="280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.6</a:t>
              </a:r>
            </a:p>
          </p:txBody>
        </p:sp>
        <p:sp>
          <p:nvSpPr>
            <p:cNvPr id="17423" name="Text Box 19"/>
            <p:cNvSpPr txBox="1">
              <a:spLocks noChangeArrowheads="1"/>
            </p:cNvSpPr>
            <p:nvPr/>
          </p:nvSpPr>
          <p:spPr bwMode="auto">
            <a:xfrm>
              <a:off x="4678" y="1828"/>
              <a:ext cx="281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7</a:t>
              </a:r>
            </a:p>
          </p:txBody>
        </p:sp>
        <p:sp>
          <p:nvSpPr>
            <p:cNvPr id="17424" name="Text Box 20"/>
            <p:cNvSpPr txBox="1">
              <a:spLocks noChangeArrowheads="1"/>
            </p:cNvSpPr>
            <p:nvPr/>
          </p:nvSpPr>
          <p:spPr bwMode="auto">
            <a:xfrm>
              <a:off x="4585" y="2145"/>
              <a:ext cx="328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.8</a:t>
              </a:r>
            </a:p>
          </p:txBody>
        </p:sp>
        <p:sp>
          <p:nvSpPr>
            <p:cNvPr id="17425" name="Text Box 21"/>
            <p:cNvSpPr txBox="1">
              <a:spLocks noChangeArrowheads="1"/>
            </p:cNvSpPr>
            <p:nvPr/>
          </p:nvSpPr>
          <p:spPr bwMode="auto">
            <a:xfrm>
              <a:off x="4975" y="2371"/>
              <a:ext cx="37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.</a:t>
              </a:r>
              <a:r>
                <a:rPr lang="en-US" sz="2400"/>
                <a:t>9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Sistem Bilangan Real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905000" y="1428736"/>
            <a:ext cx="5334000" cy="838200"/>
          </a:xfrm>
          <a:prstGeom prst="roundRect">
            <a:avLst/>
          </a:prstGeom>
          <a:gradFill>
            <a:gsLst>
              <a:gs pos="0">
                <a:srgbClr val="002060"/>
              </a:gs>
              <a:gs pos="50000">
                <a:schemeClr val="bg2">
                  <a:lumMod val="2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BILANGAN </a:t>
            </a:r>
            <a:r>
              <a:rPr lang="en-US" sz="2800" b="1" smtClean="0">
                <a:latin typeface="Candara" pitchFamily="34" charset="0"/>
              </a:rPr>
              <a:t>REAL</a:t>
            </a:r>
            <a:endParaRPr lang="id-ID" sz="2800" b="1" smtClean="0">
              <a:latin typeface="Candara" pitchFamily="34" charset="0"/>
            </a:endParaRPr>
          </a:p>
          <a:p>
            <a:pPr algn="ctr"/>
            <a:r>
              <a:rPr lang="id-ID" sz="2800" smtClean="0">
                <a:latin typeface="Candara" pitchFamily="34" charset="0"/>
              </a:rPr>
              <a:t>(</a:t>
            </a:r>
            <a:r>
              <a:rPr lang="en-US" sz="2800" smtClean="0">
                <a:latin typeface="Candara" pitchFamily="34" charset="0"/>
              </a:rPr>
              <a:t>the set of all integers</a:t>
            </a:r>
            <a:r>
              <a:rPr lang="id-ID" sz="2800" smtClean="0">
                <a:latin typeface="Candara" pitchFamily="34" charset="0"/>
              </a:rPr>
              <a:t>)</a:t>
            </a:r>
            <a:endParaRPr lang="en-US" sz="2800">
              <a:latin typeface="Candar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" y="2643182"/>
            <a:ext cx="3505200" cy="833454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rgbClr val="003300"/>
              </a:gs>
            </a:gsLst>
            <a:lin ang="5400000" scaled="0"/>
          </a:gra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Maiandra GD" pitchFamily="34" charset="0"/>
              </a:rPr>
              <a:t>BILANGAN RASIONAL</a:t>
            </a:r>
            <a:endParaRPr lang="id-ID" sz="2000" b="1" smtClean="0">
              <a:latin typeface="Maiandra GD" pitchFamily="34" charset="0"/>
            </a:endParaRPr>
          </a:p>
          <a:p>
            <a:pPr algn="ctr"/>
            <a:r>
              <a:rPr lang="en-US" sz="2400" i="1" smtClean="0">
                <a:latin typeface="Candara" pitchFamily="34" charset="0"/>
              </a:rPr>
              <a:t>(Rational Numbers</a:t>
            </a:r>
            <a:r>
              <a:rPr lang="id-ID" sz="2400" i="1" smtClean="0">
                <a:latin typeface="Candara" pitchFamily="34" charset="0"/>
              </a:rPr>
              <a:t>)</a:t>
            </a:r>
            <a:endParaRPr lang="en-US" sz="2400" b="1" i="1">
              <a:latin typeface="Candar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81600" y="2643182"/>
            <a:ext cx="3505200" cy="833454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rgbClr val="003300"/>
              </a:gs>
            </a:gsLst>
            <a:lin ang="5400000" scaled="0"/>
          </a:gra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Maiandra GD" pitchFamily="34" charset="0"/>
              </a:rPr>
              <a:t>BILANGAN IRRASIONAL</a:t>
            </a:r>
            <a:endParaRPr lang="id-ID" sz="2000" b="1" smtClean="0">
              <a:latin typeface="Maiandra GD" pitchFamily="34" charset="0"/>
            </a:endParaRPr>
          </a:p>
          <a:p>
            <a:pPr algn="ctr"/>
            <a:r>
              <a:rPr lang="en-US" sz="2400" i="1" smtClean="0">
                <a:latin typeface="Candara" pitchFamily="34" charset="0"/>
              </a:rPr>
              <a:t>(Irrational Numbers</a:t>
            </a:r>
            <a:r>
              <a:rPr lang="id-ID" sz="2400" i="1" smtClean="0">
                <a:latin typeface="Candara" pitchFamily="34" charset="0"/>
              </a:rPr>
              <a:t>)</a:t>
            </a:r>
            <a:endParaRPr lang="en-US" sz="2400" b="1" i="1">
              <a:latin typeface="Candar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05112" y="4143380"/>
            <a:ext cx="3581400" cy="60960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800000"/>
                </a:solidFill>
              </a:rPr>
              <a:t>BILANGAN BULAT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05112" y="5248292"/>
            <a:ext cx="3581400" cy="60960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800000"/>
                </a:solidFill>
              </a:rPr>
              <a:t>BILANGAN PECAHAN</a:t>
            </a:r>
            <a:endParaRPr lang="en-US" sz="2000" b="1">
              <a:solidFill>
                <a:srgbClr val="800000"/>
              </a:solidFill>
            </a:endParaRPr>
          </a:p>
        </p:txBody>
      </p:sp>
      <p:cxnSp>
        <p:nvCxnSpPr>
          <p:cNvPr id="15" name="Elbow Connector 14"/>
          <p:cNvCxnSpPr>
            <a:stCxn id="8" idx="2"/>
            <a:endCxn id="9" idx="0"/>
          </p:cNvCxnSpPr>
          <p:nvPr/>
        </p:nvCxnSpPr>
        <p:spPr>
          <a:xfrm rot="5400000">
            <a:off x="3278977" y="1350159"/>
            <a:ext cx="376246" cy="22098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2"/>
            <a:endCxn id="11" idx="0"/>
          </p:cNvCxnSpPr>
          <p:nvPr/>
        </p:nvCxnSpPr>
        <p:spPr>
          <a:xfrm rot="16200000" flipH="1">
            <a:off x="5564977" y="1273959"/>
            <a:ext cx="376246" cy="23622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9" idx="2"/>
            <a:endCxn id="12" idx="1"/>
          </p:cNvCxnSpPr>
          <p:nvPr/>
        </p:nvCxnSpPr>
        <p:spPr>
          <a:xfrm rot="16200000" flipH="1">
            <a:off x="2047884" y="3790952"/>
            <a:ext cx="971544" cy="34291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2"/>
            <a:endCxn id="13" idx="1"/>
          </p:cNvCxnSpPr>
          <p:nvPr/>
        </p:nvCxnSpPr>
        <p:spPr>
          <a:xfrm rot="16200000" flipH="1">
            <a:off x="1495428" y="4343408"/>
            <a:ext cx="2076456" cy="342912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LATIHAN - 3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5676920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mtClean="0">
                <a:latin typeface="Candara" pitchFamily="34" charset="0"/>
              </a:rPr>
              <a:t>K = { k, o, m, p, a, s }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andara" pitchFamily="34" charset="0"/>
              </a:rPr>
              <a:t>L = { m, a, s, u, k }</a:t>
            </a:r>
            <a:endParaRPr lang="id-ID" smtClean="0">
              <a:latin typeface="Candara" pitchFamily="34" charset="0"/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rgbClr val="009900"/>
              </a:solidFill>
              <a:latin typeface="Candara" pitchFamily="34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800000"/>
                </a:solidFill>
                <a:latin typeface="Candara" pitchFamily="34" charset="0"/>
              </a:rPr>
              <a:t>K </a:t>
            </a:r>
            <a:r>
              <a:rPr lang="en-US" smtClean="0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 L = . . . </a:t>
            </a:r>
            <a:r>
              <a:rPr lang="id-ID" smtClean="0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???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009900"/>
              </a:solidFill>
              <a:latin typeface="Candara" pitchFamily="34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andara" pitchFamily="34" charset="0"/>
                <a:sym typeface="Symbol" pitchFamily="18" charset="2"/>
              </a:rPr>
              <a:t>a. { p. o, s, u, k, m, a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andara" pitchFamily="34" charset="0"/>
                <a:sym typeface="Symbol" pitchFamily="18" charset="2"/>
              </a:rPr>
              <a:t>b. { m, a, s, b, u, k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andara" pitchFamily="34" charset="0"/>
                <a:sym typeface="Symbol" pitchFamily="18" charset="2"/>
              </a:rPr>
              <a:t>c. { p, a, k, u, m, i, s}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  <a:latin typeface="Candara" pitchFamily="34" charset="0"/>
                <a:sym typeface="Symbol" pitchFamily="18" charset="2"/>
              </a:rPr>
              <a:t>d. { k, a, m, p, u, s 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LATIHAN - 4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6934200" cy="483872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smtClean="0"/>
              <a:t>P = { faktor dari 10 }</a:t>
            </a:r>
          </a:p>
          <a:p>
            <a:pPr eaLnBrk="1" hangingPunct="1">
              <a:buFontTx/>
              <a:buNone/>
            </a:pPr>
            <a:r>
              <a:rPr lang="en-US" smtClean="0"/>
              <a:t>Q = { tiga bilangan prima pertama }</a:t>
            </a:r>
            <a:endParaRPr lang="id-ID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800000"/>
                </a:solidFill>
              </a:rPr>
              <a:t>P </a:t>
            </a:r>
            <a:r>
              <a:rPr lang="en-US" smtClean="0">
                <a:solidFill>
                  <a:srgbClr val="800000"/>
                </a:solidFill>
                <a:sym typeface="Symbol" pitchFamily="18" charset="2"/>
              </a:rPr>
              <a:t> Q = . . . .</a:t>
            </a:r>
            <a:r>
              <a:rPr lang="id-ID" smtClean="0">
                <a:solidFill>
                  <a:srgbClr val="800000"/>
                </a:solidFill>
                <a:sym typeface="Symbol" pitchFamily="18" charset="2"/>
              </a:rPr>
              <a:t> ???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3300"/>
                </a:solidFill>
                <a:sym typeface="Symbol" pitchFamily="18" charset="2"/>
              </a:rPr>
              <a:t>a.  {  1, 2, 3, 4, 5, 7, 10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3300"/>
                </a:solidFill>
                <a:sym typeface="Symbol" pitchFamily="18" charset="2"/>
              </a:rPr>
              <a:t>b.  {  1, 2, 3, 4, 5, 10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3300"/>
                </a:solidFill>
                <a:sym typeface="Symbol" pitchFamily="18" charset="2"/>
              </a:rPr>
              <a:t>c.  {  1, 2, 3, 5, 7, 10 }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3300"/>
                </a:solidFill>
                <a:sym typeface="Symbol" pitchFamily="18" charset="2"/>
              </a:rPr>
              <a:t>d.  {  1, 2, 3, 5, 10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Pembahasan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7086600" cy="3044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 = { 1, 2, 5, 10 }</a:t>
            </a:r>
          </a:p>
          <a:p>
            <a:pPr eaLnBrk="1" hangingPunct="1">
              <a:buFontTx/>
              <a:buNone/>
            </a:pPr>
            <a:r>
              <a:rPr lang="en-US" smtClean="0"/>
              <a:t>Q = { 2, 3, 5 }, </a:t>
            </a:r>
          </a:p>
          <a:p>
            <a:pPr eaLnBrk="1" hangingPunct="1">
              <a:buFontTx/>
              <a:buNone/>
            </a:pPr>
            <a:r>
              <a:rPr lang="en-US" smtClean="0"/>
              <a:t>maka :</a:t>
            </a:r>
          </a:p>
          <a:p>
            <a:pPr eaLnBrk="1" hangingPunct="1">
              <a:buFontTx/>
              <a:buNone/>
            </a:pPr>
            <a:r>
              <a:rPr lang="en-US" smtClean="0"/>
              <a:t>P </a:t>
            </a:r>
            <a:r>
              <a:rPr lang="en-US" smtClean="0">
                <a:sym typeface="Symbol" pitchFamily="18" charset="2"/>
              </a:rPr>
              <a:t> Q  = { 1, 2, 3, 5, 10 }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Jadi jawaban yang benar adalah : 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LATIHAN - 5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105804" cy="3044825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en-US" sz="2800" smtClean="0">
                <a:latin typeface="Candara" pitchFamily="34" charset="0"/>
              </a:rPr>
              <a:t>Jika himpunan A </a:t>
            </a:r>
            <a:r>
              <a:rPr lang="en-US" sz="2800" smtClean="0">
                <a:latin typeface="Candara" pitchFamily="34" charset="0"/>
                <a:sym typeface="Symbol" pitchFamily="18" charset="2"/>
              </a:rPr>
              <a:t> B dengan n(A) = 11 dan n(B) = 18,</a:t>
            </a:r>
            <a:endParaRPr lang="id-ID" sz="2800" smtClean="0">
              <a:latin typeface="Candara" pitchFamily="34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endParaRPr lang="id-ID" sz="2800" smtClean="0">
              <a:latin typeface="Candara" pitchFamily="34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r>
              <a:rPr lang="en-US" sz="2800" smtClean="0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maka n ( A  B ) = . . .</a:t>
            </a:r>
            <a:r>
              <a:rPr lang="id-ID" sz="2800" smtClean="0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 ???</a:t>
            </a:r>
            <a:r>
              <a:rPr lang="en-US" sz="2800" smtClean="0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 </a:t>
            </a:r>
          </a:p>
          <a:p>
            <a:pPr eaLnBrk="1" hangingPunct="1">
              <a:buFontTx/>
              <a:buNone/>
            </a:pPr>
            <a:endParaRPr lang="en-US" sz="2800" smtClean="0">
              <a:latin typeface="Candara" pitchFamily="34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Candara" pitchFamily="34" charset="0"/>
                <a:sym typeface="Symbol" pitchFamily="18" charset="2"/>
              </a:rPr>
              <a:t>		</a:t>
            </a:r>
            <a:r>
              <a:rPr lang="en-US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a.  7</a:t>
            </a:r>
            <a:endParaRPr lang="id-ID" sz="2800" smtClean="0">
              <a:solidFill>
                <a:srgbClr val="003300"/>
              </a:solidFill>
              <a:latin typeface="Candara" pitchFamily="34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		b.  11</a:t>
            </a:r>
            <a:endParaRPr lang="id-ID" sz="2800" smtClean="0">
              <a:solidFill>
                <a:srgbClr val="003300"/>
              </a:solidFill>
              <a:latin typeface="Candara" pitchFamily="34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		c.  18</a:t>
            </a:r>
            <a:endParaRPr lang="id-ID" sz="2800" smtClean="0">
              <a:solidFill>
                <a:srgbClr val="003300"/>
              </a:solidFill>
              <a:latin typeface="Candara" pitchFamily="34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	</a:t>
            </a:r>
            <a:r>
              <a:rPr lang="id-ID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	</a:t>
            </a:r>
            <a:r>
              <a:rPr lang="en-US" sz="2800" smtClean="0">
                <a:solidFill>
                  <a:srgbClr val="003300"/>
                </a:solidFill>
                <a:latin typeface="Candara" pitchFamily="34" charset="0"/>
                <a:sym typeface="Symbol" pitchFamily="18" charset="2"/>
              </a:rPr>
              <a:t>d.  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LATIHAN - 6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7924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smtClean="0"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006600"/>
                </a:solidFill>
                <a:latin typeface="Maiandra GD" pitchFamily="34" charset="0"/>
              </a:rPr>
              <a:t>Diagram Venn dibawah ini menunjukkan banyak siswa yang mengikuti ekstra kurikuler basket dan voli dalam sebuah kelas.</a:t>
            </a:r>
            <a:endParaRPr lang="id-ID" sz="2600" smtClean="0">
              <a:solidFill>
                <a:srgbClr val="006600"/>
              </a:solidFill>
              <a:latin typeface="Maiandra GD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d-ID" sz="2600" smtClean="0">
              <a:latin typeface="Maiandra GD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600" smtClean="0"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800000"/>
                </a:solidFill>
                <a:latin typeface="Maiandra GD" pitchFamily="34" charset="0"/>
              </a:rPr>
              <a:t>Banyak siswa yang tidak gemar basket adalah . .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smtClean="0">
              <a:latin typeface="Maiandra GD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600" smtClean="0"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002060"/>
                </a:solidFill>
                <a:latin typeface="Maiandra GD" pitchFamily="34" charset="0"/>
              </a:rPr>
              <a:t>a.  12 orang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600" smtClean="0">
                <a:solidFill>
                  <a:srgbClr val="002060"/>
                </a:solidFill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002060"/>
                </a:solidFill>
                <a:latin typeface="Maiandra GD" pitchFamily="34" charset="0"/>
              </a:rPr>
              <a:t>b.  15 orang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600" smtClean="0">
                <a:solidFill>
                  <a:srgbClr val="002060"/>
                </a:solidFill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002060"/>
                </a:solidFill>
                <a:latin typeface="Maiandra GD" pitchFamily="34" charset="0"/>
              </a:rPr>
              <a:t>c.  19 orang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600" smtClean="0">
                <a:solidFill>
                  <a:srgbClr val="002060"/>
                </a:solidFill>
                <a:latin typeface="Maiandra GD" pitchFamily="34" charset="0"/>
              </a:rPr>
              <a:t>	</a:t>
            </a:r>
            <a:r>
              <a:rPr lang="en-US" sz="2600" smtClean="0">
                <a:solidFill>
                  <a:srgbClr val="002060"/>
                </a:solidFill>
                <a:latin typeface="Maiandra GD" pitchFamily="34" charset="0"/>
              </a:rPr>
              <a:t>d.  22 orang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756445" y="3615286"/>
            <a:ext cx="4101703" cy="2671233"/>
            <a:chOff x="2685" y="2242"/>
            <a:chExt cx="2067" cy="1262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2687" y="2263"/>
              <a:ext cx="2065" cy="1241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Oval 6"/>
            <p:cNvSpPr>
              <a:spLocks noChangeArrowheads="1"/>
            </p:cNvSpPr>
            <p:nvPr/>
          </p:nvSpPr>
          <p:spPr bwMode="auto">
            <a:xfrm>
              <a:off x="3015" y="2539"/>
              <a:ext cx="825" cy="8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3485" y="2539"/>
              <a:ext cx="835" cy="8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2685" y="2242"/>
              <a:ext cx="37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S</a:t>
              </a: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2976" y="2352"/>
              <a:ext cx="57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Basket</a:t>
              </a: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3808" y="2328"/>
              <a:ext cx="37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voli</a:t>
              </a: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120" y="2832"/>
              <a:ext cx="19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8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3560" y="2832"/>
              <a:ext cx="2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3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3936" y="2832"/>
              <a:ext cx="2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12</a:t>
              </a: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4368" y="3072"/>
              <a:ext cx="28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7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>
                    <a:lumMod val="95000"/>
                  </a:schemeClr>
                </a:solidFill>
              </a:rPr>
              <a:t>LATIHAN - 7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214422"/>
            <a:ext cx="7658128" cy="4530725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smtClean="0"/>
              <a:t>Dalam sebuah kelas terdapat 17 siswa gemar matematika, 15 siswa gemar fisika, 8 siswa gemar keduanya.</a:t>
            </a:r>
            <a:endParaRPr lang="id-ID" smtClean="0"/>
          </a:p>
          <a:p>
            <a:pPr marL="0" indent="0" eaLnBrk="1" hangingPunct="1">
              <a:buFontTx/>
              <a:buNone/>
            </a:pPr>
            <a:r>
              <a:rPr lang="en-US" smtClean="0">
                <a:solidFill>
                  <a:srgbClr val="002060"/>
                </a:solidFill>
              </a:rPr>
              <a:t>Banyak siswa dalam kelas adalah . . .</a:t>
            </a:r>
            <a:endParaRPr lang="id-ID" smtClean="0">
              <a:solidFill>
                <a:srgbClr val="002060"/>
              </a:solidFill>
            </a:endParaRPr>
          </a:p>
          <a:p>
            <a:pPr marL="514350" indent="-514350">
              <a:buAutoNum type="alphaLcPeriod"/>
            </a:pPr>
            <a:r>
              <a:rPr lang="en-US" smtClean="0">
                <a:solidFill>
                  <a:srgbClr val="800000"/>
                </a:solidFill>
              </a:rPr>
              <a:t>16 siswa	</a:t>
            </a:r>
            <a:endParaRPr lang="id-ID" smtClean="0">
              <a:solidFill>
                <a:srgbClr val="800000"/>
              </a:solidFill>
            </a:endParaRPr>
          </a:p>
          <a:p>
            <a:pPr marL="514350" indent="-514350">
              <a:buAutoNum type="alphaLcPeriod"/>
            </a:pPr>
            <a:r>
              <a:rPr lang="en-US" smtClean="0">
                <a:solidFill>
                  <a:srgbClr val="800000"/>
                </a:solidFill>
              </a:rPr>
              <a:t>24 siswa</a:t>
            </a:r>
            <a:endParaRPr lang="id-ID" smtClean="0">
              <a:solidFill>
                <a:srgbClr val="800000"/>
              </a:solidFill>
            </a:endParaRPr>
          </a:p>
          <a:p>
            <a:pPr marL="514350" indent="-514350">
              <a:buAutoNum type="alphaLcPeriod"/>
            </a:pPr>
            <a:r>
              <a:rPr lang="en-US" smtClean="0">
                <a:solidFill>
                  <a:srgbClr val="800000"/>
                </a:solidFill>
              </a:rPr>
              <a:t>32 siswa</a:t>
            </a:r>
            <a:endParaRPr lang="id-ID" smtClean="0">
              <a:solidFill>
                <a:srgbClr val="800000"/>
              </a:solidFill>
            </a:endParaRPr>
          </a:p>
          <a:p>
            <a:pPr marL="514350" indent="-514350">
              <a:buAutoNum type="alphaLcPeriod"/>
            </a:pPr>
            <a:r>
              <a:rPr lang="en-US" smtClean="0">
                <a:solidFill>
                  <a:srgbClr val="800000"/>
                </a:solidFill>
              </a:rPr>
              <a:t>40 siswa</a:t>
            </a:r>
          </a:p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ESA143 – MATERI 1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See You</a:t>
            </a:r>
          </a:p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Next Class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Sistem Bilangan Real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71736" y="1679192"/>
            <a:ext cx="6357982" cy="892552"/>
          </a:xfrm>
          <a:prstGeom prst="rect">
            <a:avLst/>
          </a:prstGeom>
          <a:ln>
            <a:solidFill>
              <a:srgbClr val="003300"/>
            </a:solidFill>
            <a:prstDash val="sysDot"/>
          </a:ln>
        </p:spPr>
        <p:txBody>
          <a:bodyPr wrap="square">
            <a:spAutoFit/>
          </a:bodyPr>
          <a:lstStyle/>
          <a:p>
            <a:endParaRPr lang="id-ID" sz="1200" smtClean="0">
              <a:latin typeface="Segoe Print" pitchFamily="2" charset="0"/>
            </a:endParaRPr>
          </a:p>
          <a:p>
            <a:r>
              <a:rPr lang="en-US" sz="2000" smtClean="0">
                <a:latin typeface="Segoe Print" pitchFamily="2" charset="0"/>
              </a:rPr>
              <a:t>adalah bilangan </a:t>
            </a:r>
            <a:r>
              <a:rPr lang="id-ID" sz="2000" smtClean="0">
                <a:latin typeface="Segoe Print" pitchFamily="2" charset="0"/>
              </a:rPr>
              <a:t>yang </a:t>
            </a:r>
            <a:r>
              <a:rPr lang="en-US" sz="2000" smtClean="0">
                <a:latin typeface="Segoe Print" pitchFamily="2" charset="0"/>
              </a:rPr>
              <a:t>dapat dinyatakan sebagai rasio dari dua buah bilangan asli (</a:t>
            </a:r>
            <a:r>
              <a:rPr lang="en-US" sz="2000" i="1" smtClean="0">
                <a:latin typeface="Segoe Print" pitchFamily="2" charset="0"/>
              </a:rPr>
              <a:t>Integer</a:t>
            </a:r>
            <a:r>
              <a:rPr lang="en-US" sz="2000" smtClean="0">
                <a:latin typeface="Segoe Print" pitchFamily="2" charset="0"/>
              </a:rPr>
              <a:t>)</a:t>
            </a:r>
            <a:endParaRPr lang="en-US" sz="2000">
              <a:latin typeface="Segoe Print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2486" y="1000108"/>
            <a:ext cx="3505200" cy="833454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rgbClr val="003300"/>
              </a:gs>
            </a:gsLst>
            <a:lin ang="5400000" scaled="0"/>
          </a:gra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Maiandra GD" pitchFamily="34" charset="0"/>
              </a:rPr>
              <a:t>BILANGAN RASIONAL</a:t>
            </a:r>
            <a:endParaRPr lang="id-ID" sz="2000" b="1" smtClean="0">
              <a:latin typeface="Maiandra GD" pitchFamily="34" charset="0"/>
            </a:endParaRPr>
          </a:p>
          <a:p>
            <a:pPr algn="ctr"/>
            <a:r>
              <a:rPr lang="en-US" sz="2400" i="1" smtClean="0">
                <a:latin typeface="Candara" pitchFamily="34" charset="0"/>
              </a:rPr>
              <a:t>(Rational Numbers</a:t>
            </a:r>
            <a:r>
              <a:rPr lang="id-ID" sz="2400" i="1" smtClean="0">
                <a:latin typeface="Candara" pitchFamily="34" charset="0"/>
              </a:rPr>
              <a:t>)</a:t>
            </a:r>
            <a:endParaRPr lang="en-US" sz="2400" b="1" i="1">
              <a:latin typeface="Candar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2976" y="2643182"/>
            <a:ext cx="4105276" cy="46166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  <a:latin typeface="Candara" pitchFamily="34" charset="0"/>
              </a:rPr>
              <a:t>Asli Positif (</a:t>
            </a:r>
            <a:r>
              <a:rPr lang="en-US" sz="2400" i="1" smtClean="0">
                <a:solidFill>
                  <a:srgbClr val="002060"/>
                </a:solidFill>
                <a:latin typeface="Candara" pitchFamily="34" charset="0"/>
              </a:rPr>
              <a:t>Positive Integer</a:t>
            </a:r>
            <a:r>
              <a:rPr lang="en-US" sz="2400" smtClean="0">
                <a:solidFill>
                  <a:srgbClr val="002060"/>
                </a:solidFill>
                <a:latin typeface="Candara" pitchFamily="34" charset="0"/>
              </a:rPr>
              <a:t>)</a:t>
            </a:r>
            <a:endParaRPr lang="en-US" sz="240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42976" y="3571876"/>
            <a:ext cx="4105276" cy="46166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rgbClr val="003300"/>
                </a:solidFill>
                <a:latin typeface="Candara" pitchFamily="34" charset="0"/>
              </a:rPr>
              <a:t>Asli Negatif </a:t>
            </a:r>
            <a:r>
              <a:rPr lang="en-US" sz="2400" i="1" smtClean="0">
                <a:solidFill>
                  <a:srgbClr val="003300"/>
                </a:solidFill>
                <a:latin typeface="Candara" pitchFamily="34" charset="0"/>
              </a:rPr>
              <a:t>(Negative Integer)</a:t>
            </a:r>
            <a:endParaRPr lang="en-US" sz="2400">
              <a:solidFill>
                <a:srgbClr val="003300"/>
              </a:solidFill>
              <a:latin typeface="Candara" pitchFamily="34" charset="0"/>
            </a:endParaRPr>
          </a:p>
        </p:txBody>
      </p:sp>
      <p:cxnSp>
        <p:nvCxnSpPr>
          <p:cNvPr id="20" name="Elbow Connector 19"/>
          <p:cNvCxnSpPr>
            <a:stCxn id="9" idx="1"/>
            <a:endCxn id="17" idx="1"/>
          </p:cNvCxnSpPr>
          <p:nvPr/>
        </p:nvCxnSpPr>
        <p:spPr>
          <a:xfrm rot="10800000" flipH="1" flipV="1">
            <a:off x="852486" y="1416835"/>
            <a:ext cx="290490" cy="1457180"/>
          </a:xfrm>
          <a:prstGeom prst="bentConnector3">
            <a:avLst>
              <a:gd name="adj1" fmla="val -78695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189553" y="3048656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1, 2, 3,…</a:t>
            </a:r>
            <a:endParaRPr lang="en-US" sz="2000">
              <a:solidFill>
                <a:srgbClr val="002060"/>
              </a:solidFill>
            </a:endParaRPr>
          </a:p>
        </p:txBody>
      </p:sp>
      <p:cxnSp>
        <p:nvCxnSpPr>
          <p:cNvPr id="25" name="Elbow Connector 19"/>
          <p:cNvCxnSpPr>
            <a:stCxn id="9" idx="1"/>
            <a:endCxn id="18" idx="1"/>
          </p:cNvCxnSpPr>
          <p:nvPr/>
        </p:nvCxnSpPr>
        <p:spPr>
          <a:xfrm rot="10800000" flipH="1" flipV="1">
            <a:off x="852486" y="1416835"/>
            <a:ext cx="290490" cy="2385874"/>
          </a:xfrm>
          <a:prstGeom prst="bentConnector3">
            <a:avLst>
              <a:gd name="adj1" fmla="val -78695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176286" y="3977358"/>
            <a:ext cx="13099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smtClean="0">
                <a:solidFill>
                  <a:srgbClr val="003300"/>
                </a:solidFill>
              </a:rPr>
              <a:t>...,</a:t>
            </a:r>
            <a:r>
              <a:rPr lang="en-US" sz="2000" smtClean="0">
                <a:solidFill>
                  <a:srgbClr val="003300"/>
                </a:solidFill>
              </a:rPr>
              <a:t>-3, -2, -1</a:t>
            </a:r>
            <a:endParaRPr lang="en-US" sz="2000">
              <a:solidFill>
                <a:srgbClr val="0033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15074" y="3143248"/>
            <a:ext cx="1785950" cy="46166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Bilangan 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5286380" y="2857496"/>
            <a:ext cx="428628" cy="928694"/>
          </a:xfrm>
          <a:prstGeom prst="rightBrace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Rectangle 34"/>
          <p:cNvSpPr/>
          <p:nvPr/>
        </p:nvSpPr>
        <p:spPr>
          <a:xfrm>
            <a:off x="5651438" y="2928934"/>
            <a:ext cx="706512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b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28992" y="4214818"/>
            <a:ext cx="5143536" cy="60960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800000"/>
                </a:solidFill>
              </a:rPr>
              <a:t>BILANGAN BULAT</a:t>
            </a:r>
            <a:r>
              <a:rPr lang="id-ID" sz="2000" b="1" smtClean="0">
                <a:solidFill>
                  <a:srgbClr val="800000"/>
                </a:solidFill>
              </a:rPr>
              <a:t> </a:t>
            </a:r>
            <a:r>
              <a:rPr lang="en-US" sz="2000" smtClean="0">
                <a:solidFill>
                  <a:srgbClr val="800000"/>
                </a:solidFill>
              </a:rPr>
              <a:t>(</a:t>
            </a:r>
            <a:r>
              <a:rPr lang="en-US" sz="2000" i="1" smtClean="0">
                <a:solidFill>
                  <a:srgbClr val="800000"/>
                </a:solidFill>
              </a:rPr>
              <a:t>Set of Natural Numbers</a:t>
            </a:r>
            <a:r>
              <a:rPr lang="en-US" sz="2000" smtClean="0">
                <a:solidFill>
                  <a:srgbClr val="800000"/>
                </a:solidFill>
              </a:rPr>
              <a:t>)</a:t>
            </a:r>
            <a:endParaRPr lang="en-US" sz="2000" b="1">
              <a:solidFill>
                <a:srgbClr val="800000"/>
              </a:solidFill>
            </a:endParaRPr>
          </a:p>
        </p:txBody>
      </p:sp>
      <p:cxnSp>
        <p:nvCxnSpPr>
          <p:cNvPr id="19" name="Straight Arrow Connector 18"/>
          <p:cNvCxnSpPr>
            <a:endCxn id="15" idx="0"/>
          </p:cNvCxnSpPr>
          <p:nvPr/>
        </p:nvCxnSpPr>
        <p:spPr>
          <a:xfrm rot="5400000">
            <a:off x="5679686" y="3892950"/>
            <a:ext cx="642942" cy="794"/>
          </a:xfrm>
          <a:prstGeom prst="straightConnector1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766194" y="4786322"/>
            <a:ext cx="2377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/>
              <a:t>( ...-3,-2,-1,0,1,2,3,...)</a:t>
            </a:r>
            <a:endParaRPr lang="en-US" sz="2000"/>
          </a:p>
        </p:txBody>
      </p:sp>
      <p:sp>
        <p:nvSpPr>
          <p:cNvPr id="36" name="Rectangle 35"/>
          <p:cNvSpPr/>
          <p:nvPr/>
        </p:nvSpPr>
        <p:spPr>
          <a:xfrm>
            <a:off x="714348" y="5715016"/>
            <a:ext cx="7858180" cy="707886"/>
          </a:xfrm>
          <a:prstGeom prst="rect">
            <a:avLst/>
          </a:prstGeom>
          <a:ln>
            <a:solidFill>
              <a:srgbClr val="003300"/>
            </a:solidFill>
            <a:prstDash val="sysDot"/>
          </a:ln>
        </p:spPr>
        <p:txBody>
          <a:bodyPr wrap="square">
            <a:spAutoFit/>
          </a:bodyPr>
          <a:lstStyle/>
          <a:p>
            <a:endParaRPr lang="id-ID" sz="800" smtClean="0">
              <a:solidFill>
                <a:srgbClr val="002060"/>
              </a:solidFill>
              <a:latin typeface="Maiandra GD" pitchFamily="34" charset="0"/>
            </a:endParaRPr>
          </a:p>
          <a:p>
            <a:r>
              <a:rPr lang="en-US" sz="1600" smtClean="0">
                <a:solidFill>
                  <a:srgbClr val="002060"/>
                </a:solidFill>
                <a:latin typeface="Maiandra GD" pitchFamily="34" charset="0"/>
              </a:rPr>
              <a:t>dapat dinyatakan sebagai perbandingan (ratio) dua bilangan bulat seperti 1/3, 4/6 ….</a:t>
            </a:r>
            <a:endParaRPr lang="id-ID" sz="1600" smtClean="0">
              <a:solidFill>
                <a:srgbClr val="002060"/>
              </a:solidFill>
              <a:latin typeface="Maiandra GD" pitchFamily="34" charset="0"/>
            </a:endParaRPr>
          </a:p>
          <a:p>
            <a:r>
              <a:rPr lang="en-US" sz="1600" smtClean="0">
                <a:solidFill>
                  <a:srgbClr val="003300"/>
                </a:solidFill>
                <a:latin typeface="Maiandra GD" pitchFamily="34" charset="0"/>
              </a:rPr>
              <a:t>atau bilangan pecahan negative –2/4, -6/8 ….</a:t>
            </a:r>
            <a:endParaRPr lang="en-US" sz="1600">
              <a:solidFill>
                <a:srgbClr val="003300"/>
              </a:solidFill>
              <a:latin typeface="Maiandra GD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428992" y="5248292"/>
            <a:ext cx="5143536" cy="609600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800000"/>
                </a:solidFill>
              </a:rPr>
              <a:t>BILANGAN BULAT</a:t>
            </a:r>
            <a:r>
              <a:rPr lang="id-ID" sz="2000" b="1" smtClean="0">
                <a:solidFill>
                  <a:srgbClr val="800000"/>
                </a:solidFill>
              </a:rPr>
              <a:t> </a:t>
            </a:r>
            <a:r>
              <a:rPr lang="en-US" sz="2000" smtClean="0">
                <a:solidFill>
                  <a:srgbClr val="800000"/>
                </a:solidFill>
              </a:rPr>
              <a:t>(</a:t>
            </a:r>
            <a:r>
              <a:rPr lang="en-US" sz="2000" i="1" smtClean="0">
                <a:solidFill>
                  <a:srgbClr val="800000"/>
                </a:solidFill>
              </a:rPr>
              <a:t>Set of Natural Numbers</a:t>
            </a:r>
            <a:r>
              <a:rPr lang="en-US" sz="2000" smtClean="0">
                <a:solidFill>
                  <a:srgbClr val="800000"/>
                </a:solidFill>
              </a:rPr>
              <a:t>)</a:t>
            </a:r>
            <a:endParaRPr lang="en-US" sz="20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7" grpId="0" animBg="1"/>
      <p:bldP spid="18" grpId="0" animBg="1"/>
      <p:bldP spid="24" grpId="0"/>
      <p:bldP spid="30" grpId="0"/>
      <p:bldP spid="33" grpId="0" animBg="1"/>
      <p:bldP spid="34" grpId="0" animBg="1"/>
      <p:bldP spid="35" grpId="1"/>
      <p:bldP spid="15" grpId="0" animBg="1"/>
      <p:bldP spid="31" grpId="0"/>
      <p:bldP spid="36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Sistem Bilangan Real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90722" y="2805540"/>
            <a:ext cx="6357982" cy="2123658"/>
          </a:xfrm>
          <a:prstGeom prst="rect">
            <a:avLst/>
          </a:prstGeom>
          <a:ln>
            <a:solidFill>
              <a:srgbClr val="003300"/>
            </a:solidFill>
            <a:prstDash val="sysDot"/>
          </a:ln>
        </p:spPr>
        <p:txBody>
          <a:bodyPr wrap="square">
            <a:spAutoFit/>
          </a:bodyPr>
          <a:lstStyle/>
          <a:p>
            <a:endParaRPr lang="id-ID" sz="1200" smtClean="0">
              <a:latin typeface="Segoe Print" pitchFamily="2" charset="0"/>
            </a:endParaRPr>
          </a:p>
          <a:p>
            <a:r>
              <a:rPr lang="en-US" sz="2000" smtClean="0">
                <a:solidFill>
                  <a:srgbClr val="800000"/>
                </a:solidFill>
                <a:latin typeface="Segoe Print" pitchFamily="2" charset="0"/>
              </a:rPr>
              <a:t>Bilangan yang tidak dapat ditulis dalam bentuk perbandingan dua buah bilangan bulat, dinamakan bilangan irrasional (Irrasional Numbers), misalnya √2 = 1,4142.. yang mempunyai decimal tak berkesudahan (nonterminating decimal)</a:t>
            </a:r>
            <a:endParaRPr lang="en-US" sz="2000">
              <a:solidFill>
                <a:srgbClr val="800000"/>
              </a:solidFill>
              <a:latin typeface="Segoe Print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1472" y="2126456"/>
            <a:ext cx="3505200" cy="833454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rgbClr val="003300"/>
              </a:gs>
            </a:gsLst>
            <a:lin ang="5400000" scaled="0"/>
          </a:gradFill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Maiandra GD" pitchFamily="34" charset="0"/>
              </a:rPr>
              <a:t>BILANGAN IRRASIONAL</a:t>
            </a:r>
            <a:endParaRPr lang="id-ID" sz="2000" b="1" smtClean="0">
              <a:latin typeface="Maiandra GD" pitchFamily="34" charset="0"/>
            </a:endParaRPr>
          </a:p>
          <a:p>
            <a:pPr algn="ctr"/>
            <a:r>
              <a:rPr lang="en-US" sz="2400" i="1" smtClean="0">
                <a:latin typeface="Candara" pitchFamily="34" charset="0"/>
              </a:rPr>
              <a:t>(Irrational Numbers</a:t>
            </a:r>
            <a:r>
              <a:rPr lang="id-ID" sz="2400" i="1" smtClean="0">
                <a:latin typeface="Candara" pitchFamily="34" charset="0"/>
              </a:rPr>
              <a:t>)</a:t>
            </a:r>
            <a:endParaRPr lang="en-US" sz="2400" b="1" i="1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57356" y="1500174"/>
            <a:ext cx="7000924" cy="1200329"/>
          </a:xfrm>
          <a:prstGeom prst="rect">
            <a:avLst/>
          </a:prstGeom>
          <a:ln>
            <a:solidFill>
              <a:srgbClr val="003300"/>
            </a:solidFill>
            <a:prstDash val="sysDot"/>
          </a:ln>
        </p:spPr>
        <p:txBody>
          <a:bodyPr wrap="square">
            <a:spAutoFit/>
          </a:bodyPr>
          <a:lstStyle/>
          <a:p>
            <a:endParaRPr lang="id-ID" sz="1200" smtClean="0">
              <a:latin typeface="Segoe Print" pitchFamily="2" charset="0"/>
            </a:endParaRPr>
          </a:p>
          <a:p>
            <a:r>
              <a:rPr lang="id-ID" sz="2000" i="1" smtClean="0">
                <a:solidFill>
                  <a:srgbClr val="002060"/>
                </a:solidFill>
                <a:latin typeface="Maiandra GD" pitchFamily="34" charset="0"/>
              </a:rPr>
              <a:t>S</a:t>
            </a:r>
            <a:r>
              <a:rPr lang="sv-SE" sz="2000" i="1" smtClean="0">
                <a:solidFill>
                  <a:srgbClr val="002060"/>
                </a:solidFill>
                <a:latin typeface="Maiandra GD" pitchFamily="34" charset="0"/>
              </a:rPr>
              <a:t>egala koleksi benda-benda</a:t>
            </a:r>
            <a:r>
              <a:rPr lang="id-ID" sz="2000" i="1" smtClean="0">
                <a:solidFill>
                  <a:srgbClr val="002060"/>
                </a:solidFill>
                <a:latin typeface="Maiandra GD" pitchFamily="34" charset="0"/>
              </a:rPr>
              <a:t> </a:t>
            </a:r>
            <a:r>
              <a:rPr lang="sv-SE" sz="2000" i="1" smtClean="0">
                <a:solidFill>
                  <a:srgbClr val="002060"/>
                </a:solidFill>
                <a:latin typeface="Maiandra GD" pitchFamily="34" charset="0"/>
              </a:rPr>
              <a:t>tertentu yang dianggap sebagai satu kesatuan</a:t>
            </a:r>
            <a:r>
              <a:rPr lang="id-ID" sz="2000" i="1" smtClean="0">
                <a:latin typeface="Maiandra GD" pitchFamily="34" charset="0"/>
              </a:rPr>
              <a:t> atau dengan kata lain adalah </a:t>
            </a:r>
            <a:r>
              <a:rPr lang="id-ID" sz="2000" i="1" smtClean="0">
                <a:solidFill>
                  <a:srgbClr val="003300"/>
                </a:solidFill>
                <a:latin typeface="Maiandra GD" pitchFamily="34" charset="0"/>
              </a:rPr>
              <a:t>kumpulan objek yang memiliki sifat yg dapat didefinisikan dengan jelas</a:t>
            </a:r>
            <a:endParaRPr lang="en-US" sz="2000" i="1">
              <a:solidFill>
                <a:srgbClr val="003300"/>
              </a:solidFill>
              <a:latin typeface="Maiandra GD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4348" y="1071546"/>
            <a:ext cx="2576506" cy="642942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i="1" smtClean="0">
                <a:latin typeface="Candara" pitchFamily="34" charset="0"/>
              </a:rPr>
              <a:t>D</a:t>
            </a:r>
            <a:r>
              <a:rPr lang="en-US" sz="3200" b="1" i="1" smtClean="0">
                <a:latin typeface="Candara" pitchFamily="34" charset="0"/>
              </a:rPr>
              <a:t>efinisi</a:t>
            </a:r>
            <a:endParaRPr lang="en-US" sz="3200" b="1" i="1">
              <a:latin typeface="Candara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85786" y="2857496"/>
            <a:ext cx="1000132" cy="3714776"/>
          </a:xfrm>
          <a:prstGeom prst="roundRect">
            <a:avLst/>
          </a:prstGeom>
          <a:gradFill>
            <a:gsLst>
              <a:gs pos="0">
                <a:schemeClr val="bg2">
                  <a:lumMod val="25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bg2">
                  <a:lumMod val="1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id-ID" b="1" smtClean="0">
                <a:ln>
                  <a:solidFill>
                    <a:srgbClr val="FFC000"/>
                  </a:solidFill>
                </a:ln>
                <a:solidFill>
                  <a:srgbClr val="FFFF66"/>
                </a:solidFill>
                <a:latin typeface="Segoe Print" pitchFamily="2" charset="0"/>
              </a:rPr>
              <a:t>GENERAL</a:t>
            </a:r>
            <a:endParaRPr lang="en-US" b="1">
              <a:ln>
                <a:solidFill>
                  <a:srgbClr val="FFC000"/>
                </a:solidFill>
              </a:ln>
              <a:solidFill>
                <a:srgbClr val="FFFF66"/>
              </a:solidFill>
              <a:latin typeface="Segoe Pri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04000" y="3391445"/>
            <a:ext cx="6572280" cy="1754326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Dinamakan “HIMPUNAN UNIVERSAL” atau “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HIMPUNAN</a:t>
            </a: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” saja.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Dilambangkan dengan notasi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U</a:t>
            </a: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.</a:t>
            </a:r>
            <a:endParaRPr lang="en-US" smtClean="0">
              <a:solidFill>
                <a:srgbClr val="003300"/>
              </a:solidFill>
              <a:latin typeface="Maiandra GD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Kecuali dinyatakan lain, setiap himpunan tertentu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dianggap terdiri dari </a:t>
            </a: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beberapa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himpunan bagian </a:t>
            </a: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yang masing-masing mempunyai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anggota</a:t>
            </a:r>
            <a:r>
              <a:rPr lang="id-ID" smtClean="0">
                <a:solidFill>
                  <a:srgbClr val="003300"/>
                </a:solidFill>
                <a:latin typeface="Maiandra GD" pitchFamily="34" charset="0"/>
              </a:rPr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04000" y="2857496"/>
            <a:ext cx="3339570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id-ID" sz="2800" smtClean="0">
                <a:solidFill>
                  <a:srgbClr val="002060"/>
                </a:solidFill>
                <a:latin typeface="Candara" pitchFamily="34" charset="0"/>
              </a:rPr>
              <a:t>Himpunan </a:t>
            </a:r>
            <a:r>
              <a:rPr lang="en-US" sz="2800" smtClean="0">
                <a:solidFill>
                  <a:srgbClr val="002060"/>
                </a:solidFill>
                <a:latin typeface="Candara" pitchFamily="34" charset="0"/>
              </a:rPr>
              <a:t>Universal</a:t>
            </a:r>
            <a:r>
              <a:rPr lang="id-ID" sz="280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endParaRPr lang="en-US" sz="2800" i="1" smtClean="0">
              <a:solidFill>
                <a:srgbClr val="002060"/>
              </a:solidFill>
              <a:latin typeface="Candara" pitchFamily="34" charset="0"/>
            </a:endParaRPr>
          </a:p>
        </p:txBody>
      </p:sp>
      <p:cxnSp>
        <p:nvCxnSpPr>
          <p:cNvPr id="32" name="Elbow Connector 19"/>
          <p:cNvCxnSpPr>
            <a:stCxn id="29" idx="3"/>
            <a:endCxn id="31" idx="1"/>
          </p:cNvCxnSpPr>
          <p:nvPr/>
        </p:nvCxnSpPr>
        <p:spPr>
          <a:xfrm flipV="1">
            <a:off x="1785918" y="3119106"/>
            <a:ext cx="518082" cy="1595778"/>
          </a:xfrm>
          <a:prstGeom prst="bentConnector3">
            <a:avLst>
              <a:gd name="adj1" fmla="val 50000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19"/>
          <p:cNvCxnSpPr>
            <a:stCxn id="29" idx="3"/>
            <a:endCxn id="35" idx="1"/>
          </p:cNvCxnSpPr>
          <p:nvPr/>
        </p:nvCxnSpPr>
        <p:spPr>
          <a:xfrm>
            <a:off x="1785918" y="4714884"/>
            <a:ext cx="518082" cy="1618932"/>
          </a:xfrm>
          <a:prstGeom prst="bentConnector3">
            <a:avLst>
              <a:gd name="adj1" fmla="val 50000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304000" y="5429264"/>
            <a:ext cx="6572280" cy="646331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id-ID" smtClean="0">
                <a:solidFill>
                  <a:schemeClr val="tx2">
                    <a:lumMod val="50000"/>
                  </a:schemeClr>
                </a:solidFill>
                <a:latin typeface="Maiandra GD" pitchFamily="34" charset="0"/>
              </a:rPr>
              <a:t>Himpuan yang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tidak mempunyai satu anggotapun</a:t>
            </a:r>
            <a:r>
              <a:rPr lang="id-ID" smtClean="0">
                <a:solidFill>
                  <a:schemeClr val="tx2">
                    <a:lumMod val="50000"/>
                  </a:schemeClr>
                </a:solidFill>
                <a:latin typeface="Maiandra GD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id-ID" smtClean="0">
                <a:solidFill>
                  <a:schemeClr val="tx2">
                    <a:lumMod val="50000"/>
                  </a:schemeClr>
                </a:solidFill>
                <a:latin typeface="Maiandra GD" pitchFamily="34" charset="0"/>
              </a:rPr>
              <a:t>Dilambangkan dengan notasi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{  }</a:t>
            </a:r>
            <a:r>
              <a:rPr lang="id-ID" smtClean="0">
                <a:solidFill>
                  <a:schemeClr val="tx2">
                    <a:lumMod val="50000"/>
                  </a:schemeClr>
                </a:solidFill>
                <a:latin typeface="Maiandra GD" pitchFamily="34" charset="0"/>
              </a:rPr>
              <a:t> atau </a:t>
            </a:r>
            <a:r>
              <a:rPr lang="id-ID" smtClean="0">
                <a:solidFill>
                  <a:srgbClr val="800000"/>
                </a:solidFill>
                <a:latin typeface="Maiandra GD" pitchFamily="34" charset="0"/>
              </a:rPr>
              <a:t>Ø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4000" y="6072206"/>
            <a:ext cx="333957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txBody>
          <a:bodyPr wrap="square" anchor="ctr">
            <a:spAutoFit/>
          </a:bodyPr>
          <a:lstStyle/>
          <a:p>
            <a:pPr marL="342900" indent="-342900"/>
            <a:r>
              <a:rPr lang="es-ES" sz="2800" smtClean="0">
                <a:solidFill>
                  <a:srgbClr val="003300"/>
                </a:solidFill>
                <a:latin typeface="Candara" pitchFamily="34" charset="0"/>
              </a:rPr>
              <a:t>H</a:t>
            </a:r>
            <a:r>
              <a:rPr lang="id-ID" sz="2800" smtClean="0">
                <a:solidFill>
                  <a:srgbClr val="003300"/>
                </a:solidFill>
                <a:latin typeface="Candara" pitchFamily="34" charset="0"/>
              </a:rPr>
              <a:t>impunan Kosong</a:t>
            </a:r>
            <a:endParaRPr lang="es-ES" sz="2800" i="1" smtClean="0">
              <a:solidFill>
                <a:srgbClr val="0033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9" grpId="0" animBg="1"/>
      <p:bldP spid="30" grpId="0" build="allAtOnce" animBg="1"/>
      <p:bldP spid="31" grpId="0" animBg="1"/>
      <p:bldP spid="34" grpId="0" build="allAtOnce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00166" y="1540551"/>
            <a:ext cx="7358114" cy="4062651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457200" indent="-457200"/>
            <a:endParaRPr lang="id-ID" smtClean="0">
              <a:solidFill>
                <a:srgbClr val="003300"/>
              </a:solidFill>
              <a:latin typeface="Maiandra GD" pitchFamily="34" charset="0"/>
            </a:endParaRPr>
          </a:p>
          <a:p>
            <a:pPr marL="457200" indent="-457200">
              <a:spcAft>
                <a:spcPts val="240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ü"/>
            </a:pP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Obyek-obyek </a:t>
            </a:r>
            <a:r>
              <a:rPr lang="id-ID" sz="2000" smtClean="0">
                <a:latin typeface="Maiandra GD" pitchFamily="34" charset="0"/>
              </a:rPr>
              <a:t>yang membentuk suatu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HIMPUNAN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 </a:t>
            </a:r>
            <a:r>
              <a:rPr lang="id-ID" sz="2000" smtClean="0">
                <a:latin typeface="Maiandra GD" pitchFamily="34" charset="0"/>
              </a:rPr>
              <a:t>disebut anggota-anggota atau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ANGGOTA</a:t>
            </a:r>
            <a:r>
              <a:rPr lang="id-ID" sz="2000" smtClean="0">
                <a:latin typeface="Maiandra GD" pitchFamily="34" charset="0"/>
              </a:rPr>
              <a:t> saja.</a:t>
            </a:r>
          </a:p>
          <a:p>
            <a:pPr marL="457200" indent="-457200">
              <a:spcAft>
                <a:spcPts val="240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ü"/>
            </a:pP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Obyek-obyek </a:t>
            </a:r>
            <a:r>
              <a:rPr lang="id-ID" sz="2000" smtClean="0">
                <a:latin typeface="Maiandra GD" pitchFamily="34" charset="0"/>
              </a:rPr>
              <a:t>suatu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HIMPUNAN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 bisa berupa orang-orang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tertentu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, hewan-hewan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tertentu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, benda-benda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tertentu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, angka-angka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tertentu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 dan lain-lain.</a:t>
            </a:r>
          </a:p>
          <a:p>
            <a:pPr marL="457200" indent="-457200">
              <a:spcAft>
                <a:spcPts val="240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ü"/>
            </a:pPr>
            <a:r>
              <a:rPr lang="id-ID" sz="2000" smtClean="0">
                <a:latin typeface="Maiandra GD" pitchFamily="34" charset="0"/>
              </a:rPr>
              <a:t>Suatu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HIMPUNAN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 </a:t>
            </a:r>
            <a:r>
              <a:rPr lang="id-ID" sz="2000" smtClean="0">
                <a:latin typeface="Maiandra GD" pitchFamily="34" charset="0"/>
              </a:rPr>
              <a:t>dilambangkan dengan huruf besar (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A, B, C, D, E ...</a:t>
            </a:r>
            <a:r>
              <a:rPr lang="id-ID" sz="2000" smtClean="0">
                <a:latin typeface="Maiandra GD" pitchFamily="34" charset="0"/>
              </a:rPr>
              <a:t>).</a:t>
            </a:r>
          </a:p>
          <a:p>
            <a:pPr marL="457200" indent="-457200">
              <a:spcAft>
                <a:spcPts val="240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ü"/>
            </a:pP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Sedangkan 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ANGGOTA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 dilambangkan dengan huruf kecil (</a:t>
            </a:r>
            <a:r>
              <a:rPr lang="id-ID" sz="2000" smtClean="0">
                <a:solidFill>
                  <a:srgbClr val="800000"/>
                </a:solidFill>
                <a:latin typeface="Maiandra GD" pitchFamily="34" charset="0"/>
              </a:rPr>
              <a:t>a, b, c, d, e, f, g, h, i, j, k, l...</a:t>
            </a:r>
            <a:r>
              <a:rPr lang="id-ID" sz="2000" smtClean="0">
                <a:solidFill>
                  <a:srgbClr val="003300"/>
                </a:solidFill>
                <a:latin typeface="Maiandra GD" pitchFamily="34" charset="0"/>
              </a:rPr>
              <a:t>)</a:t>
            </a:r>
            <a:endParaRPr lang="id-ID" sz="2000" smtClean="0">
              <a:latin typeface="Maiandra GD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14348" y="1071546"/>
            <a:ext cx="2357454" cy="642942"/>
          </a:xfrm>
          <a:prstGeom prst="roundRect">
            <a:avLst>
              <a:gd name="adj" fmla="val 10000"/>
            </a:avLst>
          </a:prstGeom>
          <a:gradFill>
            <a:gsLst>
              <a:gs pos="0">
                <a:schemeClr val="bg2">
                  <a:lumMod val="25000"/>
                </a:schemeClr>
              </a:gs>
              <a:gs pos="80000">
                <a:schemeClr val="tx2">
                  <a:lumMod val="50000"/>
                </a:schemeClr>
              </a:gs>
              <a:gs pos="100000">
                <a:schemeClr val="bg2">
                  <a:lumMod val="50000"/>
                </a:schemeClr>
              </a:gs>
            </a:gsLst>
          </a:gradFill>
          <a:effectLst>
            <a:outerShdw blurRad="63500" dist="38100" dir="5400000" rotWithShape="0">
              <a:srgbClr val="002060"/>
            </a:outerShdw>
          </a:effectLst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lvl="0" eaLnBrk="0" hangingPunct="0"/>
            <a:r>
              <a:rPr lang="id-ID" sz="2400" b="1" smtClean="0">
                <a:ln>
                  <a:solidFill>
                    <a:srgbClr val="FFC000"/>
                  </a:solidFill>
                </a:ln>
                <a:solidFill>
                  <a:srgbClr val="FFFF66"/>
                </a:solidFill>
                <a:latin typeface="Candara" pitchFamily="34" charset="0"/>
              </a:rPr>
              <a:t>General </a:t>
            </a:r>
            <a:r>
              <a:rPr lang="id-ID" i="1" smtClean="0">
                <a:ln>
                  <a:solidFill>
                    <a:srgbClr val="FFC000"/>
                  </a:solidFill>
                </a:ln>
                <a:solidFill>
                  <a:srgbClr val="FFFF66"/>
                </a:solidFill>
                <a:latin typeface="Candara" pitchFamily="34" charset="0"/>
              </a:rPr>
              <a:t>(others)</a:t>
            </a:r>
            <a:endParaRPr lang="en-US" i="1">
              <a:ln>
                <a:solidFill>
                  <a:srgbClr val="FFC000"/>
                </a:solidFill>
              </a:ln>
              <a:solidFill>
                <a:srgbClr val="FFFF66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00166" y="1540551"/>
            <a:ext cx="7358114" cy="4370427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457200" indent="-457200"/>
            <a:endParaRPr lang="id-ID" smtClean="0">
              <a:solidFill>
                <a:srgbClr val="003300"/>
              </a:solidFill>
              <a:latin typeface="Maiandra GD" pitchFamily="34" charset="0"/>
            </a:endParaRPr>
          </a:p>
          <a:p>
            <a:pPr marL="457200" indent="-457200">
              <a:spcAft>
                <a:spcPts val="2400"/>
              </a:spcAft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800000"/>
                </a:solidFill>
              </a:rPr>
              <a:t>p </a:t>
            </a:r>
            <a:r>
              <a:rPr lang="id-ID" sz="2400" b="1" smtClean="0">
                <a:solidFill>
                  <a:srgbClr val="800000"/>
                </a:solidFill>
              </a:rPr>
              <a:t>∈</a:t>
            </a:r>
            <a:r>
              <a:rPr lang="id-ID" sz="2000" b="1" smtClean="0">
                <a:solidFill>
                  <a:srgbClr val="800000"/>
                </a:solidFill>
              </a:rPr>
              <a:t> A </a:t>
            </a:r>
            <a:r>
              <a:rPr lang="id-ID" sz="2000" smtClean="0"/>
              <a:t>; obyek p anggota/elemen himpunan A</a:t>
            </a:r>
          </a:p>
          <a:p>
            <a:pPr marL="457200" indent="-457200">
              <a:spcAft>
                <a:spcPts val="2400"/>
              </a:spcAft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800000"/>
                </a:solidFill>
              </a:rPr>
              <a:t>A </a:t>
            </a:r>
            <a:r>
              <a:rPr lang="id-ID" sz="2400" b="1" smtClean="0">
                <a:solidFill>
                  <a:srgbClr val="800000"/>
                </a:solidFill>
              </a:rPr>
              <a:t>⊂ </a:t>
            </a:r>
            <a:r>
              <a:rPr lang="id-ID" sz="2000" b="1" smtClean="0">
                <a:solidFill>
                  <a:srgbClr val="800000"/>
                </a:solidFill>
              </a:rPr>
              <a:t>B </a:t>
            </a:r>
            <a:r>
              <a:rPr lang="id-ID" sz="2000" smtClean="0"/>
              <a:t>; himpunan A merupakan himpunan bagian B</a:t>
            </a:r>
          </a:p>
          <a:p>
            <a:pPr marL="457200" indent="-457200">
              <a:spcAft>
                <a:spcPts val="2400"/>
              </a:spcAft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800000"/>
                </a:solidFill>
              </a:rPr>
              <a:t>A </a:t>
            </a:r>
            <a:r>
              <a:rPr lang="id-ID" sz="2400" b="1" smtClean="0">
                <a:solidFill>
                  <a:srgbClr val="800000"/>
                </a:solidFill>
              </a:rPr>
              <a:t>=</a:t>
            </a:r>
            <a:r>
              <a:rPr lang="id-ID" sz="2000" b="1" smtClean="0">
                <a:solidFill>
                  <a:srgbClr val="800000"/>
                </a:solidFill>
              </a:rPr>
              <a:t> B</a:t>
            </a:r>
            <a:r>
              <a:rPr lang="id-ID" sz="2000" smtClean="0"/>
              <a:t> ; himpuan A sama dengan himpunan B</a:t>
            </a:r>
          </a:p>
          <a:p>
            <a:pPr marL="457200" indent="-457200"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smtClean="0"/>
              <a:t>Pernyataan ingkar “</a:t>
            </a:r>
            <a:r>
              <a:rPr lang="id-ID" sz="2000" b="1" smtClean="0">
                <a:solidFill>
                  <a:srgbClr val="002060"/>
                </a:solidFill>
              </a:rPr>
              <a:t>/</a:t>
            </a:r>
            <a:r>
              <a:rPr lang="id-ID" sz="2000" smtClean="0"/>
              <a:t> ”</a:t>
            </a:r>
          </a:p>
          <a:p>
            <a:pPr marL="914400" lvl="1" indent="-457200"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002060"/>
                </a:solidFill>
              </a:rPr>
              <a:t>p ∉ A 	</a:t>
            </a:r>
            <a:r>
              <a:rPr lang="id-ID" sz="2000" smtClean="0"/>
              <a:t>; obyek p bukan merupakan anggota himpuan A</a:t>
            </a:r>
          </a:p>
          <a:p>
            <a:pPr marL="914400" lvl="1" indent="-457200"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002060"/>
                </a:solidFill>
              </a:rPr>
              <a:t>A </a:t>
            </a:r>
            <a:r>
              <a:rPr lang="id-ID" sz="2400" b="1" smtClean="0">
                <a:solidFill>
                  <a:srgbClr val="002060"/>
                </a:solidFill>
              </a:rPr>
              <a:t>⊂ </a:t>
            </a:r>
            <a:r>
              <a:rPr lang="id-ID" sz="2000" b="1" smtClean="0">
                <a:solidFill>
                  <a:srgbClr val="002060"/>
                </a:solidFill>
              </a:rPr>
              <a:t>B 	</a:t>
            </a:r>
            <a:r>
              <a:rPr lang="id-ID" sz="2000" smtClean="0"/>
              <a:t>; himpunan A bukan merupakan himpunan bagian</a:t>
            </a:r>
          </a:p>
          <a:p>
            <a:pPr marL="914400" lvl="1" indent="-457200">
              <a:buClr>
                <a:srgbClr val="003300"/>
              </a:buClr>
            </a:pPr>
            <a:r>
              <a:rPr lang="id-ID" sz="2000" smtClean="0"/>
              <a:t>		  dari himpunan B</a:t>
            </a:r>
          </a:p>
          <a:p>
            <a:pPr marL="914400" lvl="1" indent="-457200">
              <a:buClr>
                <a:srgbClr val="003300"/>
              </a:buClr>
              <a:buFont typeface="Wingdings" pitchFamily="2" charset="2"/>
              <a:buChar char="Ø"/>
            </a:pPr>
            <a:r>
              <a:rPr lang="id-ID" sz="2000" b="1" smtClean="0">
                <a:solidFill>
                  <a:srgbClr val="002060"/>
                </a:solidFill>
              </a:rPr>
              <a:t>A </a:t>
            </a:r>
            <a:r>
              <a:rPr lang="id-ID" sz="2400" b="1" smtClean="0">
                <a:solidFill>
                  <a:srgbClr val="002060"/>
                </a:solidFill>
              </a:rPr>
              <a:t>≠</a:t>
            </a:r>
            <a:r>
              <a:rPr lang="id-ID" sz="2000" b="1" smtClean="0">
                <a:solidFill>
                  <a:srgbClr val="002060"/>
                </a:solidFill>
              </a:rPr>
              <a:t> B	</a:t>
            </a:r>
            <a:r>
              <a:rPr lang="id-ID" sz="2000" smtClean="0"/>
              <a:t>; himpunan A tidak sama dengan himpunan B</a:t>
            </a:r>
          </a:p>
          <a:p>
            <a:pPr marL="914400" lvl="1" indent="-457200">
              <a:buClr>
                <a:srgbClr val="003300"/>
              </a:buClr>
            </a:pPr>
            <a:endParaRPr lang="id-ID" sz="2000" smtClean="0">
              <a:solidFill>
                <a:srgbClr val="00206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14348" y="1071546"/>
            <a:ext cx="3929090" cy="642942"/>
          </a:xfrm>
          <a:prstGeom prst="roundRect">
            <a:avLst>
              <a:gd name="adj" fmla="val 10000"/>
            </a:avLst>
          </a:prstGeom>
          <a:gradFill>
            <a:gsLst>
              <a:gs pos="0">
                <a:schemeClr val="bg2">
                  <a:lumMod val="25000"/>
                </a:schemeClr>
              </a:gs>
              <a:gs pos="80000">
                <a:srgbClr val="003300"/>
              </a:gs>
              <a:gs pos="100000">
                <a:schemeClr val="bg2">
                  <a:lumMod val="50000"/>
                </a:schemeClr>
              </a:gs>
            </a:gsLst>
          </a:gradFill>
          <a:effectLst>
            <a:outerShdw blurRad="63500" dist="38100" dir="5400000" rotWithShape="0">
              <a:srgbClr val="002060"/>
            </a:outerShdw>
          </a:effectLst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lvl="0" eaLnBrk="0" hangingPunct="0"/>
            <a:r>
              <a:rPr lang="id-ID" sz="2400" b="1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NOTASI </a:t>
            </a:r>
            <a:r>
              <a:rPr lang="id-ID" i="1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(penulisan matematis)</a:t>
            </a:r>
            <a:endParaRPr lang="en-US" i="1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78893" y="4644000"/>
            <a:ext cx="285752" cy="71438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85786" y="1357298"/>
            <a:ext cx="1000132" cy="4786346"/>
          </a:xfrm>
          <a:prstGeom prst="roundRect">
            <a:avLst/>
          </a:prstGeom>
          <a:gradFill>
            <a:gsLst>
              <a:gs pos="0">
                <a:schemeClr val="bg2">
                  <a:lumMod val="9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2400" b="1" smtClean="0">
                <a:solidFill>
                  <a:srgbClr val="800000"/>
                </a:solidFill>
                <a:latin typeface="Candara" pitchFamily="34" charset="0"/>
              </a:rPr>
              <a:t>P</a:t>
            </a:r>
            <a:r>
              <a:rPr lang="id-ID" sz="2400" b="1" smtClean="0">
                <a:solidFill>
                  <a:srgbClr val="800000"/>
                </a:solidFill>
                <a:latin typeface="Candara" pitchFamily="34" charset="0"/>
              </a:rPr>
              <a:t>ENYAJIAN</a:t>
            </a:r>
          </a:p>
          <a:p>
            <a:pPr algn="ctr"/>
            <a:r>
              <a:rPr lang="id-ID" sz="2800" b="1" smtClean="0">
                <a:solidFill>
                  <a:srgbClr val="800000"/>
                </a:solidFill>
                <a:latin typeface="Candara" pitchFamily="34" charset="0"/>
              </a:rPr>
              <a:t>HIMPUNAN</a:t>
            </a:r>
            <a:r>
              <a:rPr lang="id-ID" sz="2400" b="1" smtClean="0">
                <a:solidFill>
                  <a:srgbClr val="800000"/>
                </a:solidFill>
                <a:latin typeface="Candara" pitchFamily="34" charset="0"/>
              </a:rPr>
              <a:t> </a:t>
            </a:r>
            <a:endParaRPr lang="en-US" sz="24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04000" y="1857364"/>
            <a:ext cx="6572280" cy="646331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i="1" smtClean="0"/>
              <a:t>yaitu dengan menuliskan semua elemen himpunan tersebut di</a:t>
            </a:r>
            <a:r>
              <a:rPr lang="id-ID" i="1" smtClean="0"/>
              <a:t> </a:t>
            </a:r>
            <a:r>
              <a:rPr lang="en-US" i="1" smtClean="0"/>
              <a:t>dalam kurung kurawal</a:t>
            </a:r>
            <a:endParaRPr lang="en-US" i="1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304000" y="2500306"/>
            <a:ext cx="5562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600" b="0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Maiandra GD" pitchFamily="34" charset="0"/>
                <a:ea typeface="Times New Roman" pitchFamily="18" charset="0"/>
                <a:cs typeface="Tahoma" pitchFamily="34" charset="0"/>
              </a:rPr>
              <a:t>Contoh : 	Himpunan A = { Jakarta, Medan, Surabaya }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Maiandra G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Maiandra GD" pitchFamily="34" charset="0"/>
                <a:ea typeface="Times New Roman" pitchFamily="18" charset="0"/>
                <a:cs typeface="Tahoma" pitchFamily="34" charset="0"/>
              </a:rPr>
              <a:t>	Himpunan N = { 1, 2, 3, ... }</a:t>
            </a:r>
            <a:endParaRPr kumimoji="0" lang="es-ES" sz="1600" b="0" i="0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Maiandra GD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04000" y="1357298"/>
            <a:ext cx="5125520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en-US" sz="2800" smtClean="0">
                <a:solidFill>
                  <a:srgbClr val="006600"/>
                </a:solidFill>
                <a:latin typeface="Candara" pitchFamily="34" charset="0"/>
              </a:rPr>
              <a:t>Pendaftaran</a:t>
            </a:r>
            <a:r>
              <a:rPr lang="en-US" sz="2000" smtClean="0">
                <a:solidFill>
                  <a:srgbClr val="006600"/>
                </a:solidFill>
                <a:latin typeface="Candara" pitchFamily="34" charset="0"/>
              </a:rPr>
              <a:t> </a:t>
            </a:r>
            <a:r>
              <a:rPr lang="en-US" i="1" smtClean="0">
                <a:solidFill>
                  <a:srgbClr val="006600"/>
                </a:solidFill>
                <a:latin typeface="Candara" pitchFamily="34" charset="0"/>
              </a:rPr>
              <a:t>(Tabular-Form </a:t>
            </a:r>
            <a:r>
              <a:rPr lang="id-ID" i="1" smtClean="0">
                <a:solidFill>
                  <a:srgbClr val="006600"/>
                </a:solidFill>
                <a:latin typeface="Candara" pitchFamily="34" charset="0"/>
              </a:rPr>
              <a:t>/</a:t>
            </a:r>
            <a:r>
              <a:rPr lang="en-US" i="1" smtClean="0">
                <a:solidFill>
                  <a:srgbClr val="006600"/>
                </a:solidFill>
                <a:latin typeface="Candara" pitchFamily="34" charset="0"/>
              </a:rPr>
              <a:t> </a:t>
            </a:r>
            <a:r>
              <a:rPr lang="id-ID" i="1" smtClean="0">
                <a:solidFill>
                  <a:srgbClr val="006600"/>
                </a:solidFill>
                <a:latin typeface="Candara" pitchFamily="34" charset="0"/>
              </a:rPr>
              <a:t>E</a:t>
            </a:r>
            <a:r>
              <a:rPr lang="en-US" i="1" smtClean="0">
                <a:solidFill>
                  <a:srgbClr val="006600"/>
                </a:solidFill>
                <a:latin typeface="Candara" pitchFamily="34" charset="0"/>
              </a:rPr>
              <a:t>numeration)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04000" y="4500570"/>
            <a:ext cx="6572280" cy="646331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s-ES" i="1" smtClean="0"/>
              <a:t>yaitu dengan menuliskan sifat/ketentuan mengenai elemen himpunan tersebut</a:t>
            </a:r>
            <a:endParaRPr lang="en-US" i="1"/>
          </a:p>
        </p:txBody>
      </p:sp>
      <p:sp>
        <p:nvSpPr>
          <p:cNvPr id="16" name="Rectangle 15"/>
          <p:cNvSpPr/>
          <p:nvPr/>
        </p:nvSpPr>
        <p:spPr>
          <a:xfrm>
            <a:off x="2304000" y="4000504"/>
            <a:ext cx="512552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txBody>
          <a:bodyPr wrap="square" anchor="ctr">
            <a:spAutoFit/>
          </a:bodyPr>
          <a:lstStyle/>
          <a:p>
            <a:pPr marL="342900" indent="-342900"/>
            <a:r>
              <a:rPr lang="es-ES" sz="2800" smtClean="0">
                <a:solidFill>
                  <a:srgbClr val="006600"/>
                </a:solidFill>
                <a:latin typeface="Candara" pitchFamily="34" charset="0"/>
              </a:rPr>
              <a:t>Pencirian</a:t>
            </a:r>
            <a:r>
              <a:rPr lang="es-ES" sz="2400" smtClean="0">
                <a:solidFill>
                  <a:srgbClr val="006600"/>
                </a:solidFill>
                <a:latin typeface="Candara" pitchFamily="34" charset="0"/>
              </a:rPr>
              <a:t> </a:t>
            </a:r>
            <a:r>
              <a:rPr lang="es-ES" i="1" smtClean="0">
                <a:solidFill>
                  <a:srgbClr val="006600"/>
                </a:solidFill>
                <a:latin typeface="Candara" pitchFamily="34" charset="0"/>
              </a:rPr>
              <a:t>(Set-Builder Form </a:t>
            </a:r>
            <a:r>
              <a:rPr lang="id-ID" i="1" smtClean="0">
                <a:solidFill>
                  <a:srgbClr val="006600"/>
                </a:solidFill>
                <a:latin typeface="Candara" pitchFamily="34" charset="0"/>
              </a:rPr>
              <a:t>/</a:t>
            </a:r>
            <a:r>
              <a:rPr lang="es-ES" i="1" smtClean="0">
                <a:solidFill>
                  <a:srgbClr val="006600"/>
                </a:solidFill>
                <a:latin typeface="Candara" pitchFamily="34" charset="0"/>
              </a:rPr>
              <a:t> description)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04000" y="5143512"/>
            <a:ext cx="57775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smtClean="0">
                <a:solidFill>
                  <a:srgbClr val="800000"/>
                </a:solidFill>
                <a:latin typeface="Maiandra GD" pitchFamily="34" charset="0"/>
              </a:rPr>
              <a:t>Contoh :	Himpunan S = { X | X adalah bilangan genap }</a:t>
            </a:r>
          </a:p>
          <a:p>
            <a:r>
              <a:rPr lang="es-ES" sz="1600" smtClean="0">
                <a:solidFill>
                  <a:srgbClr val="800000"/>
                </a:solidFill>
                <a:latin typeface="Maiandra GD" pitchFamily="34" charset="0"/>
              </a:rPr>
              <a:t>	Himpunan T = { X | X adalah pelajar yang pandai }</a:t>
            </a:r>
            <a:endParaRPr lang="en-US" sz="1600" smtClean="0">
              <a:solidFill>
                <a:srgbClr val="800000"/>
              </a:solidFill>
              <a:latin typeface="Maiandra GD" pitchFamily="34" charset="0"/>
            </a:endParaRPr>
          </a:p>
        </p:txBody>
      </p:sp>
      <p:cxnSp>
        <p:nvCxnSpPr>
          <p:cNvPr id="21" name="Elbow Connector 19"/>
          <p:cNvCxnSpPr>
            <a:stCxn id="14" idx="3"/>
            <a:endCxn id="15" idx="1"/>
          </p:cNvCxnSpPr>
          <p:nvPr/>
        </p:nvCxnSpPr>
        <p:spPr>
          <a:xfrm flipV="1">
            <a:off x="1785918" y="1618908"/>
            <a:ext cx="518082" cy="2131563"/>
          </a:xfrm>
          <a:prstGeom prst="bentConnector3">
            <a:avLst>
              <a:gd name="adj1" fmla="val 50000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19"/>
          <p:cNvCxnSpPr>
            <a:stCxn id="14" idx="3"/>
            <a:endCxn id="16" idx="1"/>
          </p:cNvCxnSpPr>
          <p:nvPr/>
        </p:nvCxnSpPr>
        <p:spPr>
          <a:xfrm>
            <a:off x="1785918" y="3750471"/>
            <a:ext cx="518082" cy="511643"/>
          </a:xfrm>
          <a:prstGeom prst="bentConnector3">
            <a:avLst>
              <a:gd name="adj1" fmla="val 50000"/>
            </a:avLst>
          </a:prstGeom>
          <a:ln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/>
      <p:bldP spid="15" grpId="0" animBg="1"/>
      <p:bldP spid="19" grpId="0" animBg="1"/>
      <p:bldP spid="16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Himpunan (Sets)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85918" y="1500174"/>
            <a:ext cx="4786346" cy="3286148"/>
          </a:xfrm>
          <a:prstGeom prst="rect">
            <a:avLst/>
          </a:prstGeom>
          <a:solidFill>
            <a:schemeClr val="bg2">
              <a:lumMod val="50000"/>
              <a:alpha val="20000"/>
            </a:schemeClr>
          </a:solidFill>
          <a:ln w="6350">
            <a:solidFill>
              <a:srgbClr val="8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id-ID" sz="1400" smtClean="0">
              <a:solidFill>
                <a:srgbClr val="800000"/>
              </a:solidFill>
              <a:ea typeface="Times New Roman" pitchFamily="18" charset="0"/>
              <a:cs typeface="Tahoma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rgbClr val="800000"/>
                </a:solidFill>
                <a:ea typeface="Times New Roman" pitchFamily="18" charset="0"/>
                <a:cs typeface="Tahoma" pitchFamily="34" charset="0"/>
              </a:rPr>
              <a:t>U </a:t>
            </a:r>
            <a:r>
              <a:rPr lang="sv-SE" sz="3200" smtClean="0">
                <a:solidFill>
                  <a:srgbClr val="800000"/>
                </a:solidFill>
                <a:ea typeface="Times New Roman" pitchFamily="18" charset="0"/>
                <a:cs typeface="Tahoma" pitchFamily="34" charset="0"/>
              </a:rPr>
              <a:t>= { </a:t>
            </a:r>
            <a:r>
              <a:rPr lang="id-ID" sz="3200" smtClean="0">
                <a:solidFill>
                  <a:srgbClr val="800000"/>
                </a:solidFill>
                <a:ea typeface="Times New Roman" pitchFamily="18" charset="0"/>
                <a:cs typeface="Tahoma" pitchFamily="34" charset="0"/>
              </a:rPr>
              <a:t>1,2,3,4,5,6,7,8,9</a:t>
            </a:r>
            <a:r>
              <a:rPr lang="sv-SE" sz="3200" smtClean="0">
                <a:solidFill>
                  <a:srgbClr val="800000"/>
                </a:solidFill>
                <a:ea typeface="Times New Roman" pitchFamily="18" charset="0"/>
                <a:cs typeface="Tahoma" pitchFamily="34" charset="0"/>
              </a:rPr>
              <a:t>}</a:t>
            </a:r>
            <a:endParaRPr lang="en-US" sz="3200" smtClean="0">
              <a:solidFill>
                <a:srgbClr val="800000"/>
              </a:solidFill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A = {0,1,2,3,4}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rgbClr val="003300"/>
                </a:solidFill>
                <a:ea typeface="Times New Roman" pitchFamily="18" charset="0"/>
                <a:cs typeface="Tahoma" pitchFamily="34" charset="0"/>
              </a:rPr>
              <a:t>B </a:t>
            </a:r>
            <a:r>
              <a:rPr lang="es-ES" sz="3200" smtClean="0">
                <a:solidFill>
                  <a:srgbClr val="003300"/>
                </a:solidFill>
                <a:ea typeface="Times New Roman" pitchFamily="18" charset="0"/>
                <a:cs typeface="Tahoma" pitchFamily="34" charset="0"/>
              </a:rPr>
              <a:t>= { </a:t>
            </a:r>
            <a:r>
              <a:rPr lang="id-ID" sz="3200" smtClean="0">
                <a:solidFill>
                  <a:srgbClr val="003300"/>
                </a:solidFill>
                <a:ea typeface="Times New Roman" pitchFamily="18" charset="0"/>
                <a:cs typeface="Tahoma" pitchFamily="34" charset="0"/>
              </a:rPr>
              <a:t>5,6,7,8,9</a:t>
            </a:r>
            <a:r>
              <a:rPr lang="es-ES" sz="3200" smtClean="0">
                <a:solidFill>
                  <a:srgbClr val="003300"/>
                </a:solidFill>
                <a:ea typeface="Times New Roman" pitchFamily="18" charset="0"/>
                <a:cs typeface="Tahoma" pitchFamily="34" charset="0"/>
              </a:rPr>
              <a:t>}</a:t>
            </a:r>
            <a:endParaRPr lang="id-ID" sz="3200" smtClean="0">
              <a:solidFill>
                <a:srgbClr val="003300"/>
              </a:solidFill>
              <a:ea typeface="Times New Roman" pitchFamily="18" charset="0"/>
              <a:cs typeface="Tahoma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chemeClr val="accent6">
                    <a:lumMod val="50000"/>
                  </a:schemeClr>
                </a:solidFill>
                <a:ea typeface="Times New Roman" pitchFamily="18" charset="0"/>
                <a:cs typeface="Tahoma" pitchFamily="34" charset="0"/>
              </a:rPr>
              <a:t>C = {0,1,2,3,4}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chemeClr val="accent2">
                    <a:lumMod val="50000"/>
                  </a:schemeClr>
                </a:solidFill>
              </a:rPr>
              <a:t>D = {7,8}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3200" smtClean="0">
                <a:solidFill>
                  <a:schemeClr val="tx1"/>
                </a:solidFill>
              </a:rPr>
              <a:t>E = {9}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14348" y="1071546"/>
            <a:ext cx="1428760" cy="642942"/>
          </a:xfrm>
          <a:prstGeom prst="roundRect">
            <a:avLst>
              <a:gd name="adj" fmla="val 10000"/>
            </a:avLst>
          </a:prstGeom>
          <a:gradFill>
            <a:gsLst>
              <a:gs pos="0">
                <a:schemeClr val="bg2">
                  <a:lumMod val="90000"/>
                </a:schemeClr>
              </a:gs>
              <a:gs pos="80000">
                <a:schemeClr val="bg2">
                  <a:lumMod val="75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effectLst>
            <a:outerShdw blurRad="63500" dist="38100" dir="5400000" rotWithShape="0">
              <a:srgbClr val="002060"/>
            </a:outerShdw>
          </a:effectLst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lvl="0" eaLnBrk="0" hangingPunct="0"/>
            <a:r>
              <a:rPr lang="id-ID" sz="2400" b="1" smtClean="0">
                <a:solidFill>
                  <a:srgbClr val="006600"/>
                </a:solidFill>
                <a:latin typeface="Candara" pitchFamily="34" charset="0"/>
              </a:rPr>
              <a:t>Ilustrasi ;</a:t>
            </a:r>
            <a:endParaRPr lang="en-US" sz="2400" b="1">
              <a:solidFill>
                <a:srgbClr val="0066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1199</Words>
  <Application>Microsoft Office PowerPoint</Application>
  <PresentationFormat>On-screen Show (4:3)</PresentationFormat>
  <Paragraphs>260</Paragraphs>
  <Slides>26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ESA143 – MATEMATIKA</vt:lpstr>
      <vt:lpstr>Sistem Bilangan Real</vt:lpstr>
      <vt:lpstr>Sistem Bilangan Real</vt:lpstr>
      <vt:lpstr>Sistem Bilangan Real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Himpunan (Sets)</vt:lpstr>
      <vt:lpstr>Slide 16</vt:lpstr>
      <vt:lpstr>Pembahasan 1</vt:lpstr>
      <vt:lpstr>LATIHAN - 2</vt:lpstr>
      <vt:lpstr>Pembahasan</vt:lpstr>
      <vt:lpstr>LATIHAN - 3</vt:lpstr>
      <vt:lpstr>LATIHAN - 4</vt:lpstr>
      <vt:lpstr>Pembahasan</vt:lpstr>
      <vt:lpstr>LATIHAN - 5</vt:lpstr>
      <vt:lpstr>LATIHAN - 6</vt:lpstr>
      <vt:lpstr>LATIHAN - 7</vt:lpstr>
      <vt:lpstr>ESA143 – MATERI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owner</cp:lastModifiedBy>
  <cp:revision>32</cp:revision>
  <dcterms:created xsi:type="dcterms:W3CDTF">2017-09-11T10:26:06Z</dcterms:created>
  <dcterms:modified xsi:type="dcterms:W3CDTF">2018-09-09T19:56:29Z</dcterms:modified>
</cp:coreProperties>
</file>