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1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2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AEE68-358A-4FA9-BD5E-6D898D5685CF}" type="datetimeFigureOut">
              <a:rPr lang="id-ID" smtClean="0"/>
              <a:t>22/03/2020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C5AA-B271-48C0-8A86-00F3DAD105A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3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4522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2152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4754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790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1196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7221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6069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1682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8846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8011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0954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3535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3133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5915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9647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4072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2650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5363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0871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3067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0313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021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6952" y="1124744"/>
            <a:ext cx="5542384" cy="1037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9832" y="3573016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 dirty="0" smtClean="0"/>
              <a:t>SESI PERKULIHAN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2987824" y="5132412"/>
            <a:ext cx="5360640" cy="4568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969888" y="4916388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35896" y="2204864"/>
            <a:ext cx="4176713" cy="7207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d-ID" dirty="0" smtClean="0"/>
              <a:t>MATA KULIAH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575" y="4149725"/>
            <a:ext cx="5127625" cy="1198563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d-ID" dirty="0" smtClean="0"/>
              <a:t>Topik Perkuliahan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3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128571-7630-41A9-A9C9-1AED14AD61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6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2697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916832"/>
            <a:ext cx="7992888" cy="4176464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Courier New" panose="02070309020205020404" pitchFamily="49" charset="0"/>
              <a:buChar char="o"/>
              <a:defRPr sz="2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19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05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868144" y="6495420"/>
            <a:ext cx="3097213" cy="3333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www.esaunggul.ac.id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8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8313" y="1773238"/>
            <a:ext cx="3959671" cy="4176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43438" y="1773238"/>
            <a:ext cx="3960812" cy="4176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46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21576B-E1C5-45F0-93D0-4652DD844997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864BF1-00C7-481D-B429-40D01BB6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8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93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33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008313" cy="129614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76672"/>
            <a:ext cx="5111750" cy="564949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51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603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esaunggul.ac.id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6" y="6489371"/>
            <a:ext cx="217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4"/>
              </a:rPr>
              <a:t>www.esaunggul.ac.id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2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62" r:id="rId10"/>
    <p:sldLayoutId id="214748366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806" y="2179887"/>
            <a:ext cx="6145657" cy="648072"/>
          </a:xfrm>
        </p:spPr>
        <p:txBody>
          <a:bodyPr/>
          <a:lstStyle/>
          <a:p>
            <a:pPr algn="l"/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Dr. Iphov Kumala Sriwana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3573016"/>
            <a:ext cx="5688632" cy="432048"/>
          </a:xfrm>
        </p:spPr>
        <p:txBody>
          <a:bodyPr/>
          <a:lstStyle/>
          <a:p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27784" y="1268760"/>
            <a:ext cx="6151123" cy="720080"/>
          </a:xfrm>
        </p:spPr>
        <p:txBody>
          <a:bodyPr/>
          <a:lstStyle/>
          <a:p>
            <a:pPr algn="l"/>
            <a:r>
              <a:rPr lang="id-ID" sz="3200" b="1" dirty="0" smtClean="0"/>
              <a:t>Penelitian Operasional II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87824" y="4149080"/>
            <a:ext cx="5616624" cy="1367507"/>
          </a:xfrm>
        </p:spPr>
        <p:txBody>
          <a:bodyPr/>
          <a:lstStyle/>
          <a:p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Antrian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</a:t>
            </a:r>
            <a:r>
              <a:rPr lang="en-US" sz="3600" dirty="0" err="1" smtClean="0">
                <a:latin typeface="Comic Sans MS" pitchFamily="66" charset="0"/>
              </a:rPr>
              <a:t>dengan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Panjang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Sistem</a:t>
            </a:r>
            <a:r>
              <a:rPr lang="en-US" sz="3600" dirty="0" smtClean="0">
                <a:latin typeface="Comic Sans MS" pitchFamily="66" charset="0"/>
              </a:rPr>
              <a:t> N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333500"/>
            <a:ext cx="8229600" cy="4792663"/>
          </a:xfrm>
        </p:spPr>
        <p:txBody>
          <a:bodyPr anchor="t">
            <a:normAutofit/>
          </a:bodyPr>
          <a:lstStyle/>
          <a:p>
            <a:pPr marL="228600" indent="-228600"/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Pada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saat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N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pelanggan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berada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tidak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ada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kedatangan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diinginkan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marL="228600" indent="-228600"/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199" y="2133600"/>
            <a:ext cx="3036539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286000"/>
            <a:ext cx="2725883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3581400"/>
            <a:ext cx="131826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cxnSp>
        <p:nvCxnSpPr>
          <p:cNvPr id="13" name="Straight Arrow Connector 12"/>
          <p:cNvCxnSpPr>
            <a:stCxn id="1029" idx="3"/>
            <a:endCxn id="1030" idx="1"/>
          </p:cNvCxnSpPr>
          <p:nvPr/>
        </p:nvCxnSpPr>
        <p:spPr>
          <a:xfrm>
            <a:off x="2613660" y="3962400"/>
            <a:ext cx="16535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3581400"/>
            <a:ext cx="3498716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4724400"/>
            <a:ext cx="215278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7" name="TextBox 16"/>
          <p:cNvSpPr txBox="1"/>
          <p:nvPr/>
        </p:nvSpPr>
        <p:spPr>
          <a:xfrm>
            <a:off x="42672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Jadi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: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572000"/>
            <a:ext cx="3505200" cy="1371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0846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</a:t>
            </a:r>
            <a:r>
              <a:rPr lang="en-US" sz="3600" dirty="0" err="1" smtClean="0">
                <a:latin typeface="Comic Sans MS" pitchFamily="66" charset="0"/>
              </a:rPr>
              <a:t>dengan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Panjang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Sistem</a:t>
            </a:r>
            <a:r>
              <a:rPr lang="en-US" sz="3600" dirty="0" smtClean="0">
                <a:latin typeface="Comic Sans MS" pitchFamily="66" charset="0"/>
              </a:rPr>
              <a:t> N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Pada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persoalan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ini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          </a:t>
            </a:r>
            <a:r>
              <a:rPr lang="id-ID" dirty="0" smtClean="0">
                <a:solidFill>
                  <a:schemeClr val="tx1"/>
                </a:solidFill>
                <a:latin typeface="Comic Sans MS" pitchFamily="66" charset="0"/>
              </a:rPr>
              <a:t>         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tidak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perlu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&lt;1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karena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kedatangan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dikendalikan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oleh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batas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Hal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ini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berarti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Comic Sans MS"/>
              </a:rPr>
              <a:t>λ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eff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berlaku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bukan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Comic Sans MS"/>
              </a:rPr>
              <a:t>λ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karena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pelanggan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akan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hilang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9943" y="1447800"/>
            <a:ext cx="852615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971799"/>
            <a:ext cx="2514600" cy="9144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3048000"/>
            <a:ext cx="914400" cy="342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3505200"/>
            <a:ext cx="4114800" cy="2667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cxnSp>
        <p:nvCxnSpPr>
          <p:cNvPr id="28" name="Straight Arrow Connector 27"/>
          <p:cNvCxnSpPr>
            <a:stCxn id="7" idx="3"/>
            <a:endCxn id="2052" idx="1"/>
          </p:cNvCxnSpPr>
          <p:nvPr/>
        </p:nvCxnSpPr>
        <p:spPr>
          <a:xfrm flipV="1">
            <a:off x="3276600" y="3219450"/>
            <a:ext cx="914400" cy="20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44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</a:t>
            </a:r>
            <a:r>
              <a:rPr lang="en-US" sz="3600" dirty="0" err="1" smtClean="0">
                <a:latin typeface="Comic Sans MS" pitchFamily="66" charset="0"/>
              </a:rPr>
              <a:t>dengan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Panjang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Sistem</a:t>
            </a:r>
            <a:r>
              <a:rPr lang="en-US" sz="3600" dirty="0" smtClean="0">
                <a:latin typeface="Comic Sans MS" pitchFamily="66" charset="0"/>
              </a:rPr>
              <a:t> N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228600" indent="-228600"/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Jika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b="68665"/>
          <a:stretch>
            <a:fillRect/>
          </a:stretch>
        </p:blipFill>
        <p:spPr bwMode="auto">
          <a:xfrm>
            <a:off x="1752600" y="1295399"/>
            <a:ext cx="2209800" cy="9144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667000"/>
            <a:ext cx="3276600" cy="2209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1645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</a:t>
            </a:r>
            <a:r>
              <a:rPr lang="en-US" sz="3600" dirty="0" err="1" smtClean="0">
                <a:latin typeface="Comic Sans MS" pitchFamily="66" charset="0"/>
              </a:rPr>
              <a:t>dengan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Panjang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Sistem</a:t>
            </a:r>
            <a:r>
              <a:rPr lang="en-US" sz="3600" dirty="0" smtClean="0">
                <a:latin typeface="Comic Sans MS" pitchFamily="66" charset="0"/>
              </a:rPr>
              <a:t> N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Contoh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:</a:t>
            </a:r>
          </a:p>
          <a:p>
            <a:pPr marL="0" indent="0" algn="just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Seandainya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tempat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pencucian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mobil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dari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soal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sebelumnya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mempunyai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fasilitas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parkir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untuk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4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kendaraan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mobil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baru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datang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tidak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masuk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ke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dalam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antrian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,.</a:t>
            </a:r>
          </a:p>
          <a:p>
            <a:pPr marL="0" indent="0" algn="just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Pimpinan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ingin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mengetahui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pengaruh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terhadap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pembatasan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lokasi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parkir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pindah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ke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tempat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lain!</a:t>
            </a:r>
          </a:p>
          <a:p>
            <a:pPr marL="0" indent="0" algn="just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Penyelesaian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: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λ = 4</a:t>
            </a:r>
          </a:p>
          <a:p>
            <a:pPr marL="0" indent="0" algn="just">
              <a:buNone/>
            </a:pPr>
            <a:r>
              <a:rPr lang="el-GR" sz="2400" dirty="0" smtClean="0">
                <a:solidFill>
                  <a:schemeClr val="tx1"/>
                </a:solidFill>
                <a:latin typeface="Comic Sans MS"/>
              </a:rPr>
              <a:t>μ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= 6   </a:t>
            </a:r>
          </a:p>
          <a:p>
            <a:pPr marL="0" indent="0" algn="just">
              <a:buNone/>
            </a:pP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 algn="just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 algn="just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 algn="just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 algn="just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 algn="just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 algn="just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 algn="just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 algn="just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 algn="just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 algn="just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 algn="just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 algn="just">
              <a:buNone/>
              <a:tabLst>
                <a:tab pos="288925" algn="l"/>
                <a:tab pos="808038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1368330" y="4610100"/>
            <a:ext cx="3048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62150" y="4800600"/>
            <a:ext cx="1257300" cy="6858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4419600"/>
            <a:ext cx="2743200" cy="173703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9946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</a:t>
            </a:r>
            <a:r>
              <a:rPr lang="en-US" sz="3600" dirty="0" err="1" smtClean="0">
                <a:latin typeface="Comic Sans MS" pitchFamily="66" charset="0"/>
              </a:rPr>
              <a:t>dengan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Panjang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Sistem</a:t>
            </a:r>
            <a:r>
              <a:rPr lang="en-US" sz="3600" dirty="0" smtClean="0">
                <a:latin typeface="Comic Sans MS" pitchFamily="66" charset="0"/>
              </a:rPr>
              <a:t> N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Autofit/>
          </a:bodyPr>
          <a:lstStyle/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866" y="1295400"/>
            <a:ext cx="7646268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25" y="2362200"/>
            <a:ext cx="5429351" cy="1752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53662" y="4191000"/>
            <a:ext cx="6236677" cy="1066800"/>
          </a:xfrm>
          <a:prstGeom prst="rect">
            <a:avLst/>
          </a:prstGeom>
          <a:noFill/>
        </p:spPr>
      </p:pic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077" y="5410200"/>
            <a:ext cx="5001846" cy="609600"/>
          </a:xfrm>
          <a:prstGeom prst="rect">
            <a:avLst/>
          </a:prstGeom>
          <a:noFill/>
        </p:spPr>
      </p:pic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71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Model </a:t>
            </a:r>
            <a:r>
              <a:rPr lang="en-US" sz="3600" dirty="0" err="1" smtClean="0">
                <a:solidFill>
                  <a:srgbClr val="B13F9A"/>
                </a:solidFill>
                <a:latin typeface="Comic Sans MS" pitchFamily="66" charset="0"/>
              </a:rPr>
              <a:t>Pelayanan</a:t>
            </a:r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 Tunggal  </a:t>
            </a:r>
            <a:r>
              <a:rPr lang="en-US" sz="3600" dirty="0" err="1" smtClean="0">
                <a:solidFill>
                  <a:srgbClr val="B13F9A"/>
                </a:solidFill>
                <a:latin typeface="Comic Sans MS" pitchFamily="66" charset="0"/>
              </a:rPr>
              <a:t>dengan</a:t>
            </a:r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B13F9A"/>
                </a:solidFill>
                <a:latin typeface="Comic Sans MS" pitchFamily="66" charset="0"/>
              </a:rPr>
              <a:t>Panjang</a:t>
            </a:r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B13F9A"/>
                </a:solidFill>
                <a:latin typeface="Comic Sans MS" pitchFamily="66" charset="0"/>
              </a:rPr>
              <a:t>Sistem</a:t>
            </a:r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 N (cont’)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819400"/>
          </a:xfrm>
        </p:spPr>
        <p:txBody>
          <a:bodyPr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Pada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lama W = ½ jam = 30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menit</a:t>
            </a:r>
            <a:endParaRPr lang="en-US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Penurunan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waktu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selesai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8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menit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atau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20%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Pada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lama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jumlah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pelanggan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dilayani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selama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24 jam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turun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48%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dari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pelanggan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potensial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0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Jamak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168275" indent="-168275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Tiga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model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akan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ditinjau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dari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model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pelayanan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jamak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:</a:t>
            </a:r>
          </a:p>
          <a:p>
            <a:pPr marL="274320" lvl="1" indent="0"/>
            <a:r>
              <a:rPr lang="en-US" sz="2400" dirty="0" smtClean="0">
                <a:latin typeface="Comic Sans MS" pitchFamily="66" charset="0"/>
              </a:rPr>
              <a:t> 2 model </a:t>
            </a:r>
            <a:r>
              <a:rPr lang="en-US" sz="2400" dirty="0" err="1" smtClean="0">
                <a:latin typeface="Comic Sans MS" pitchFamily="66" charset="0"/>
              </a:rPr>
              <a:t>dengan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pelayanan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jamak</a:t>
            </a:r>
            <a:endParaRPr lang="en-US" sz="2400" dirty="0" smtClean="0">
              <a:latin typeface="Comic Sans MS" pitchFamily="66" charset="0"/>
            </a:endParaRPr>
          </a:p>
          <a:p>
            <a:pPr marL="274320" lvl="1" indent="0"/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dilanjutkan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dengan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pelayanan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tidak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terbatas</a:t>
            </a:r>
            <a:endParaRPr lang="en-US" sz="2400" dirty="0" smtClean="0">
              <a:latin typeface="Comic Sans MS" pitchFamily="66" charset="0"/>
            </a:endParaRPr>
          </a:p>
          <a:p>
            <a:pPr marL="0" indent="0"/>
            <a:endParaRPr lang="id-ID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(M/M/c) : (GD/~/~)</a:t>
            </a: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Digunakan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c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pelayanan</a:t>
            </a: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Tingkat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kedatangan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λ</a:t>
            </a:r>
            <a:endParaRPr lang="en-US" sz="2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  <a:latin typeface="Comic Sans MS"/>
              </a:rPr>
              <a:t> Tingkat </a:t>
            </a:r>
            <a:r>
              <a:rPr lang="en-US" sz="2400" dirty="0" err="1" smtClean="0">
                <a:solidFill>
                  <a:schemeClr val="tx1"/>
                </a:solidFill>
                <a:latin typeface="Comic Sans MS"/>
              </a:rPr>
              <a:t>pelayanan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l-GR" sz="2400" dirty="0" smtClean="0">
                <a:solidFill>
                  <a:schemeClr val="tx1"/>
                </a:solidFill>
                <a:latin typeface="Comic Sans MS"/>
              </a:rPr>
              <a:t>μ</a:t>
            </a:r>
            <a:endParaRPr lang="en-US" sz="2400" dirty="0" smtClean="0">
              <a:solidFill>
                <a:schemeClr val="tx1"/>
              </a:solidFill>
              <a:latin typeface="Comic Sans MS"/>
            </a:endParaRP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/>
              </a:rPr>
              <a:t>Tidak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/>
              </a:rPr>
              <a:t>terdapat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/>
              </a:rPr>
              <a:t>batasan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Comic Sans MS"/>
              </a:rPr>
              <a:t>maka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l-GR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λ</a:t>
            </a:r>
            <a:r>
              <a:rPr lang="en-US" sz="2400" dirty="0" err="1" smtClean="0">
                <a:solidFill>
                  <a:schemeClr val="tx1"/>
                </a:solidFill>
                <a:latin typeface="Comic Sans MS"/>
              </a:rPr>
              <a:t>eff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</a:rPr>
              <a:t> = </a:t>
            </a:r>
            <a:r>
              <a:rPr lang="el-GR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λ</a:t>
            </a: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274320" lvl="1" indent="0"/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57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4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40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Jamak</a:t>
            </a:r>
            <a:r>
              <a:rPr lang="en-US" sz="3600" dirty="0" smtClean="0">
                <a:latin typeface="Comic Sans MS" pitchFamily="66" charset="0"/>
              </a:rPr>
              <a:t>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B871-7B64-45E1-A6D7-BBBA15841E50}" type="datetime1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168275" indent="-168275">
              <a:buNone/>
            </a:pPr>
            <a:endParaRPr lang="en-US" dirty="0" smtClean="0">
              <a:latin typeface="Comic Sans MS" pitchFamily="66" charset="0"/>
            </a:endParaRPr>
          </a:p>
          <a:p>
            <a:pPr marL="168275" indent="-168275">
              <a:buNone/>
            </a:pPr>
            <a:endParaRPr lang="en-US" dirty="0" smtClean="0">
              <a:latin typeface="Comic Sans MS" pitchFamily="66" charset="0"/>
            </a:endParaRPr>
          </a:p>
          <a:p>
            <a:pPr marL="274320" lvl="1" indent="0"/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599"/>
            <a:ext cx="2209800" cy="11090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2971800" y="1752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Jadi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219200"/>
            <a:ext cx="4937342" cy="1447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743200"/>
            <a:ext cx="1371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2743200"/>
            <a:ext cx="3490912" cy="1451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cxnSp>
        <p:nvCxnSpPr>
          <p:cNvPr id="14" name="Curved Connector 13"/>
          <p:cNvCxnSpPr>
            <a:stCxn id="4099" idx="3"/>
            <a:endCxn id="4100" idx="1"/>
          </p:cNvCxnSpPr>
          <p:nvPr/>
        </p:nvCxnSpPr>
        <p:spPr>
          <a:xfrm>
            <a:off x="2133600" y="3009900"/>
            <a:ext cx="2057400" cy="45924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3581400"/>
            <a:ext cx="2743200" cy="2590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000" y="4419600"/>
            <a:ext cx="20574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5600" y="4572000"/>
            <a:ext cx="1524000" cy="12198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5065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Model </a:t>
            </a:r>
            <a:r>
              <a:rPr lang="en-US" sz="3600" dirty="0" err="1" smtClean="0">
                <a:solidFill>
                  <a:srgbClr val="B13F9A"/>
                </a:solidFill>
                <a:latin typeface="Comic Sans MS" pitchFamily="66" charset="0"/>
              </a:rPr>
              <a:t>Pelayanan</a:t>
            </a:r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B13F9A"/>
                </a:solidFill>
                <a:latin typeface="Comic Sans MS" pitchFamily="66" charset="0"/>
              </a:rPr>
              <a:t>Jamak</a:t>
            </a:r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 (cont’)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Contoh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:</a:t>
            </a:r>
          </a:p>
          <a:p>
            <a:pPr algn="just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</a:rPr>
              <a:t>Sebuah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wilayah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dilayani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oleh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dua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perusahaan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taksi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setiap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perusahaan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mempunyai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dua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buah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taksi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id-ID" sz="2400" dirty="0" smtClean="0">
                <a:solidFill>
                  <a:schemeClr val="tx1"/>
                </a:solidFill>
              </a:rPr>
              <a:t> K</a:t>
            </a:r>
            <a:r>
              <a:rPr lang="en-US" sz="2400" dirty="0" err="1" smtClean="0">
                <a:solidFill>
                  <a:schemeClr val="tx1"/>
                </a:solidFill>
              </a:rPr>
              <a:t>edua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perusahaan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diketahui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membagi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pasarnya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hampir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sama</a:t>
            </a:r>
            <a:r>
              <a:rPr lang="en-US" sz="2400" dirty="0" smtClean="0">
                <a:solidFill>
                  <a:schemeClr val="tx1"/>
                </a:solidFill>
              </a:rPr>
              <a:t>. Hal </a:t>
            </a:r>
            <a:r>
              <a:rPr lang="en-US" sz="2400" dirty="0" err="1" smtClean="0">
                <a:solidFill>
                  <a:schemeClr val="tx1"/>
                </a:solidFill>
              </a:rPr>
              <a:t>ini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diketahui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pesanan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setiap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perusahaan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tingkat</a:t>
            </a:r>
            <a:r>
              <a:rPr lang="en-US" sz="2400" dirty="0" smtClean="0">
                <a:solidFill>
                  <a:schemeClr val="tx1"/>
                </a:solidFill>
              </a:rPr>
              <a:t> 8/jam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id-ID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Rata-rata </a:t>
            </a:r>
            <a:r>
              <a:rPr lang="en-US" sz="2400" dirty="0" err="1" smtClean="0">
                <a:solidFill>
                  <a:schemeClr val="tx1"/>
                </a:solidFill>
              </a:rPr>
              <a:t>waktu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perjalanan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dari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taksi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</a:rPr>
              <a:t> 12menit.  </a:t>
            </a:r>
            <a:r>
              <a:rPr lang="en-US" sz="2400" dirty="0" err="1" smtClean="0">
                <a:solidFill>
                  <a:schemeClr val="tx1"/>
                </a:solidFill>
              </a:rPr>
              <a:t>Pesanan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terdistribusi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secara</a:t>
            </a:r>
            <a:r>
              <a:rPr lang="en-US" sz="2400" dirty="0" smtClean="0">
                <a:solidFill>
                  <a:schemeClr val="tx1"/>
                </a:solidFill>
              </a:rPr>
              <a:t> Poisson </a:t>
            </a:r>
            <a:r>
              <a:rPr lang="en-US" sz="2400" dirty="0" err="1" smtClean="0">
                <a:solidFill>
                  <a:schemeClr val="tx1"/>
                </a:solidFill>
              </a:rPr>
              <a:t>sedangkan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waktu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perjalanan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terdistribusi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secara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Eksponensial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id-ID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Kedua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Perusahaan </a:t>
            </a:r>
            <a:r>
              <a:rPr lang="en-US" sz="2400" dirty="0" err="1" smtClean="0">
                <a:solidFill>
                  <a:schemeClr val="tx1"/>
                </a:solidFill>
              </a:rPr>
              <a:t>tersebut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baru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dibeli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oleh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seorang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pemodal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id-ID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menyatukan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sistem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pemesanan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taksi</a:t>
            </a:r>
            <a:r>
              <a:rPr lang="en-US" sz="2400" dirty="0" smtClean="0">
                <a:solidFill>
                  <a:schemeClr val="tx1"/>
                </a:solidFill>
              </a:rPr>
              <a:t> agar </a:t>
            </a:r>
            <a:r>
              <a:rPr lang="en-US" sz="2400" dirty="0" err="1" smtClean="0">
                <a:solidFill>
                  <a:schemeClr val="tx1"/>
                </a:solidFill>
              </a:rPr>
              <a:t>pelayanan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terhadap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pelanggan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lebih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baik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id-ID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Analisa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Rencana</a:t>
            </a:r>
            <a:r>
              <a:rPr lang="en-US" sz="2400" dirty="0" smtClean="0">
                <a:solidFill>
                  <a:schemeClr val="tx1"/>
                </a:solidFill>
              </a:rPr>
              <a:t> Orang </a:t>
            </a:r>
            <a:r>
              <a:rPr lang="en-US" sz="2400" dirty="0" err="1" smtClean="0">
                <a:solidFill>
                  <a:schemeClr val="tx1"/>
                </a:solidFill>
              </a:rPr>
              <a:t>tersebut</a:t>
            </a:r>
            <a:r>
              <a:rPr lang="en-US" sz="2400" dirty="0" smtClean="0">
                <a:solidFill>
                  <a:schemeClr val="tx1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84439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Model </a:t>
            </a:r>
            <a:r>
              <a:rPr lang="en-US" sz="3600" dirty="0" err="1" smtClean="0">
                <a:solidFill>
                  <a:srgbClr val="B13F9A"/>
                </a:solidFill>
                <a:latin typeface="Comic Sans MS" pitchFamily="66" charset="0"/>
              </a:rPr>
              <a:t>Pelayanan</a:t>
            </a:r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B13F9A"/>
                </a:solidFill>
                <a:latin typeface="Comic Sans MS" pitchFamily="66" charset="0"/>
              </a:rPr>
              <a:t>Jamak</a:t>
            </a:r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 (cont’)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Penyelesaian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: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819400"/>
            <a:ext cx="2886316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981200"/>
            <a:ext cx="1210614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5"/>
          <a:srcRect r="44650"/>
          <a:stretch>
            <a:fillRect/>
          </a:stretch>
        </p:blipFill>
        <p:spPr bwMode="auto">
          <a:xfrm>
            <a:off x="6629400" y="2819400"/>
            <a:ext cx="14478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2819400"/>
            <a:ext cx="1190984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3657600"/>
            <a:ext cx="7240388" cy="1295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400" y="1981200"/>
            <a:ext cx="2831557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9400" y="1981200"/>
            <a:ext cx="11430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3" name="TextBox 12"/>
          <p:cNvSpPr txBox="1"/>
          <p:nvPr/>
        </p:nvSpPr>
        <p:spPr>
          <a:xfrm>
            <a:off x="1940511" y="5410200"/>
            <a:ext cx="5262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Sistem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baru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lebih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baik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dari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Sitem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Lama 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algn="just"/>
            <a:r>
              <a:rPr lang="id-ID" dirty="0" smtClean="0">
                <a:solidFill>
                  <a:schemeClr val="tx1"/>
                </a:solidFill>
              </a:rPr>
              <a:t>Model antrian yang ada dibagian ini adalah masalah antrian yang mempunyai karakter sebagai berikut:</a:t>
            </a:r>
            <a:endParaRPr lang="en-US" dirty="0" smtClean="0">
              <a:solidFill>
                <a:schemeClr val="tx1"/>
              </a:solidFill>
            </a:endParaRPr>
          </a:p>
          <a:p>
            <a:pPr marL="273050" indent="15875" algn="just">
              <a:buNone/>
            </a:pPr>
            <a:r>
              <a:rPr lang="id-ID" dirty="0" smtClean="0">
                <a:solidFill>
                  <a:schemeClr val="tx1"/>
                </a:solidFill>
              </a:rPr>
              <a:t>1. Antrian tunggal yang tidak terbatas</a:t>
            </a:r>
            <a:endParaRPr lang="en-US" dirty="0" smtClean="0">
              <a:solidFill>
                <a:schemeClr val="tx1"/>
              </a:solidFill>
            </a:endParaRPr>
          </a:p>
          <a:p>
            <a:pPr marL="273050" indent="15875" algn="just">
              <a:buNone/>
            </a:pPr>
            <a:r>
              <a:rPr lang="id-ID" dirty="0" smtClean="0">
                <a:solidFill>
                  <a:schemeClr val="tx1"/>
                </a:solidFill>
              </a:rPr>
              <a:t>2. Jumlah kedatangan yang terdistribusi secara Poisson</a:t>
            </a:r>
            <a:endParaRPr lang="en-US" dirty="0" smtClean="0">
              <a:solidFill>
                <a:schemeClr val="tx1"/>
              </a:solidFill>
            </a:endParaRPr>
          </a:p>
          <a:p>
            <a:pPr marL="273050" indent="15875" algn="just">
              <a:buNone/>
            </a:pPr>
            <a:r>
              <a:rPr lang="id-ID" dirty="0" smtClean="0">
                <a:solidFill>
                  <a:schemeClr val="tx1"/>
                </a:solidFill>
              </a:rPr>
              <a:t>3. Sumber kedatangan tidak terbatas</a:t>
            </a:r>
            <a:endParaRPr lang="en-US" dirty="0" smtClean="0">
              <a:solidFill>
                <a:schemeClr val="tx1"/>
              </a:solidFill>
            </a:endParaRPr>
          </a:p>
          <a:p>
            <a:pPr marL="273050" indent="15875" algn="just">
              <a:buNone/>
            </a:pPr>
            <a:r>
              <a:rPr lang="id-ID" dirty="0" smtClean="0">
                <a:solidFill>
                  <a:schemeClr val="tx1"/>
                </a:solidFill>
              </a:rPr>
              <a:t>4. disiplin antrian adalah first come first serve</a:t>
            </a:r>
            <a:endParaRPr lang="en-US" dirty="0" smtClean="0">
              <a:solidFill>
                <a:schemeClr val="tx1"/>
              </a:solidFill>
            </a:endParaRPr>
          </a:p>
          <a:p>
            <a:pPr marL="273050" indent="15875" algn="just">
              <a:buNone/>
            </a:pPr>
            <a:r>
              <a:rPr lang="id-ID" dirty="0" smtClean="0">
                <a:solidFill>
                  <a:schemeClr val="tx1"/>
                </a:solidFill>
              </a:rPr>
              <a:t>5. waktu pelayanan terdistribusi secara eksponensial</a:t>
            </a:r>
            <a:endParaRPr lang="en-US" dirty="0" smtClean="0">
              <a:solidFill>
                <a:schemeClr val="tx1"/>
              </a:solidFill>
            </a:endParaRPr>
          </a:p>
          <a:p>
            <a:pPr marL="273050" indent="15875"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3050" indent="15875" algn="just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[M/M/I] : [GD/~/~]</a:t>
            </a:r>
          </a:p>
          <a:p>
            <a:pPr marL="1082675" indent="-1082675" algn="just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7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(M/M/c)</a:t>
            </a:r>
            <a:r>
              <a:rPr lang="en-US" sz="4800" dirty="0" smtClean="0">
                <a:latin typeface="Comic Sans MS" pitchFamily="66" charset="0"/>
                <a:sym typeface="Wingdings" pitchFamily="2" charset="2"/>
              </a:rPr>
              <a:t> : (GD/N/~) </a:t>
            </a:r>
            <a:r>
              <a:rPr lang="en-US" sz="4800" dirty="0" err="1" smtClean="0">
                <a:latin typeface="Comic Sans MS" pitchFamily="66" charset="0"/>
                <a:sym typeface="Wingdings" pitchFamily="2" charset="2"/>
              </a:rPr>
              <a:t>c≤N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Panjang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dibatasi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sampai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N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Panjang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antrian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dibatasi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sampai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N-c</a:t>
            </a: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Tingkat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kedatangan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Comic Sans MS" pitchFamily="66" charset="0"/>
              </a:rPr>
              <a:t>λ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Tingkat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pelayanan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Comic Sans MS" pitchFamily="66" charset="0"/>
              </a:rPr>
              <a:t>μ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799" y="3352800"/>
            <a:ext cx="2686987" cy="1371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276600"/>
            <a:ext cx="3552462" cy="14970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4953000"/>
            <a:ext cx="4724400" cy="12641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1844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(M/M/c)</a:t>
            </a:r>
            <a:r>
              <a:rPr lang="en-US" sz="4800" dirty="0" smtClean="0">
                <a:latin typeface="Comic Sans MS" pitchFamily="66" charset="0"/>
                <a:sym typeface="Wingdings" pitchFamily="2" charset="2"/>
              </a:rPr>
              <a:t> : (GD/N/~) </a:t>
            </a:r>
            <a:r>
              <a:rPr lang="en-US" sz="4800" dirty="0" err="1" smtClean="0">
                <a:latin typeface="Comic Sans MS" pitchFamily="66" charset="0"/>
                <a:sym typeface="Wingdings" pitchFamily="2" charset="2"/>
              </a:rPr>
              <a:t>c≤N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76400"/>
            <a:ext cx="838200" cy="4358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676400"/>
            <a:ext cx="5257800" cy="24167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cxnSp>
        <p:nvCxnSpPr>
          <p:cNvPr id="12" name="Curved Connector 11"/>
          <p:cNvCxnSpPr>
            <a:endCxn id="69635" idx="1"/>
          </p:cNvCxnSpPr>
          <p:nvPr/>
        </p:nvCxnSpPr>
        <p:spPr>
          <a:xfrm>
            <a:off x="1524000" y="1981200"/>
            <a:ext cx="1143000" cy="90355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52197" y="4419600"/>
            <a:ext cx="3839607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5181600"/>
            <a:ext cx="2743200" cy="8118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5727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B13F9A"/>
                </a:solidFill>
                <a:latin typeface="Comic Sans MS" pitchFamily="66" charset="0"/>
              </a:rPr>
              <a:t>(M/M/c)</a:t>
            </a:r>
            <a:r>
              <a:rPr lang="en-US" sz="4800" dirty="0" smtClean="0">
                <a:solidFill>
                  <a:srgbClr val="B13F9A"/>
                </a:solidFill>
                <a:latin typeface="Comic Sans MS" pitchFamily="66" charset="0"/>
                <a:sym typeface="Wingdings" pitchFamily="2" charset="2"/>
              </a:rPr>
              <a:t> : (GD/N/~) </a:t>
            </a:r>
            <a:r>
              <a:rPr lang="en-US" sz="4800" dirty="0" err="1" smtClean="0">
                <a:solidFill>
                  <a:srgbClr val="B13F9A"/>
                </a:solidFill>
                <a:latin typeface="Comic Sans MS" pitchFamily="66" charset="0"/>
                <a:sym typeface="Wingdings" pitchFamily="2" charset="2"/>
              </a:rPr>
              <a:t>c≤N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</a:rPr>
              <a:t>Contoh</a:t>
            </a:r>
            <a:r>
              <a:rPr lang="en-US" sz="2400" dirty="0" smtClean="0">
                <a:solidFill>
                  <a:schemeClr val="tx1"/>
                </a:solidFill>
              </a:rPr>
              <a:t> :</a:t>
            </a:r>
          </a:p>
          <a:p>
            <a:pPr algn="just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Dari </a:t>
            </a:r>
            <a:r>
              <a:rPr lang="en-US" sz="2400" dirty="0" err="1" smtClean="0">
                <a:solidFill>
                  <a:schemeClr val="tx1"/>
                </a:solidFill>
              </a:rPr>
              <a:t>soal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sebelumnya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seandainya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tidak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memungkinkan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menambah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taksi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baru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Pemilik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disarankan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mengurangi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waktu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tunggu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petugas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menerima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pesanan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memberi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tahu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pelanggan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pelanggan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menunggu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mencapai</a:t>
            </a:r>
            <a:r>
              <a:rPr lang="en-US" sz="2400" dirty="0" smtClean="0">
                <a:solidFill>
                  <a:schemeClr val="tx1"/>
                </a:solidFill>
              </a:rPr>
              <a:t> 6 orang. </a:t>
            </a:r>
            <a:r>
              <a:rPr lang="en-US" sz="2400" dirty="0" smtClean="0">
                <a:solidFill>
                  <a:schemeClr val="tx1"/>
                </a:solidFill>
              </a:rPr>
              <a:t>Hal </a:t>
            </a:r>
            <a:r>
              <a:rPr lang="en-US" sz="2400" dirty="0" err="1" smtClean="0">
                <a:solidFill>
                  <a:schemeClr val="tx1"/>
                </a:solidFill>
              </a:rPr>
              <a:t>ini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menyebabkan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pelanggan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mencari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taksi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tempat</a:t>
            </a:r>
            <a:r>
              <a:rPr lang="en-US" sz="2400" dirty="0" smtClean="0">
                <a:solidFill>
                  <a:schemeClr val="tx1"/>
                </a:solidFill>
              </a:rPr>
              <a:t> lain. Hal </a:t>
            </a:r>
            <a:r>
              <a:rPr lang="en-US" sz="2400" dirty="0" err="1" smtClean="0">
                <a:solidFill>
                  <a:schemeClr val="tx1"/>
                </a:solidFill>
              </a:rPr>
              <a:t>ini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mengurangi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waktu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tunggu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id-ID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Apakah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menguntungka</a:t>
            </a:r>
            <a:r>
              <a:rPr lang="id-ID" sz="2400" dirty="0" smtClean="0">
                <a:solidFill>
                  <a:schemeClr val="tx1"/>
                </a:solidFill>
              </a:rPr>
              <a:t>n?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B13F9A"/>
                </a:solidFill>
                <a:latin typeface="Comic Sans MS" pitchFamily="66" charset="0"/>
              </a:rPr>
              <a:t>(M/M/c)</a:t>
            </a:r>
            <a:r>
              <a:rPr lang="en-US" sz="4800" dirty="0" smtClean="0">
                <a:solidFill>
                  <a:srgbClr val="B13F9A"/>
                </a:solidFill>
                <a:latin typeface="Comic Sans MS" pitchFamily="66" charset="0"/>
                <a:sym typeface="Wingdings" pitchFamily="2" charset="2"/>
              </a:rPr>
              <a:t> : (GD/N/~) </a:t>
            </a:r>
            <a:r>
              <a:rPr lang="en-US" sz="4800" dirty="0" err="1" smtClean="0">
                <a:solidFill>
                  <a:srgbClr val="B13F9A"/>
                </a:solidFill>
                <a:latin typeface="Comic Sans MS" pitchFamily="66" charset="0"/>
                <a:sym typeface="Wingdings" pitchFamily="2" charset="2"/>
              </a:rPr>
              <a:t>c≤N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B871-7B64-45E1-A6D7-BBBA15841E50}" type="datetime1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Penyelesaian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algn="just">
              <a:buNone/>
            </a:pP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Setelah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dilakukan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perhitungan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diperoleh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:</a:t>
            </a:r>
          </a:p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el-GR" dirty="0" smtClean="0">
                <a:solidFill>
                  <a:schemeClr val="tx1"/>
                </a:solidFill>
                <a:latin typeface="Comic Sans MS"/>
              </a:rPr>
              <a:t>λ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= 16</a:t>
            </a:r>
          </a:p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  <a:latin typeface="Comic Sans MS"/>
              </a:rPr>
              <a:t>	</a:t>
            </a:r>
            <a:r>
              <a:rPr lang="el-GR" dirty="0" smtClean="0">
                <a:solidFill>
                  <a:schemeClr val="tx1"/>
                </a:solidFill>
                <a:latin typeface="Comic Sans MS"/>
              </a:rPr>
              <a:t>μ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= 5 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Panjang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Sistem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batas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antrian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) = 6+4 = 10</a:t>
            </a:r>
          </a:p>
          <a:p>
            <a:pPr algn="just"/>
            <a:endParaRPr lang="en-US" dirty="0" smtClean="0">
              <a:solidFill>
                <a:schemeClr val="tx1"/>
              </a:solidFill>
              <a:latin typeface="Comic Sans MS"/>
            </a:endParaRPr>
          </a:p>
          <a:p>
            <a:pPr algn="just"/>
            <a:endParaRPr lang="en-US" dirty="0" smtClean="0">
              <a:solidFill>
                <a:schemeClr val="tx1"/>
              </a:solidFill>
              <a:latin typeface="Comic Sans MS"/>
            </a:endParaRPr>
          </a:p>
          <a:p>
            <a:pPr algn="just"/>
            <a:r>
              <a:rPr lang="el-GR" dirty="0" smtClean="0">
                <a:solidFill>
                  <a:schemeClr val="tx1"/>
                </a:solidFill>
                <a:latin typeface="Comic Sans MS"/>
              </a:rPr>
              <a:t>λ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eff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	</a:t>
            </a:r>
            <a:r>
              <a:rPr lang="id-ID" dirty="0" smtClean="0">
                <a:solidFill>
                  <a:schemeClr val="tx1"/>
                </a:solidFill>
                <a:latin typeface="Comic Sans MS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= 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15.42815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Comic Sans MS"/>
              </a:rPr>
              <a:t>L 		= 4.23984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Lq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		= 1.15421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Comic Sans MS"/>
              </a:rPr>
              <a:t>W 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		= 0.27481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Wq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		= 0.07481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Sistem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yang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baru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Wq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= 0.074 = 4.5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menit</a:t>
            </a:r>
            <a:endParaRPr lang="en-US" dirty="0" smtClean="0">
              <a:solidFill>
                <a:schemeClr val="tx1"/>
              </a:solidFill>
              <a:latin typeface="Comic Sans MS"/>
            </a:endParaRPr>
          </a:p>
          <a:p>
            <a:pPr algn="just"/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Sistem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yang lama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Wq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= 0.149 = 9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menit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penurunan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sebesar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50%)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kehilangan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pelanggan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sebesar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0.03571 = 3.6%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Namun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hal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ini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tidak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mencerminkan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penghargaan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terhadap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pelanggan</a:t>
            </a:r>
            <a:endParaRPr lang="en-US" dirty="0" smtClean="0">
              <a:solidFill>
                <a:schemeClr val="tx1"/>
              </a:solidFill>
              <a:latin typeface="Comic Sans MS"/>
            </a:endParaRPr>
          </a:p>
          <a:p>
            <a:pPr algn="just"/>
            <a:endParaRPr lang="en-US" dirty="0" smtClean="0">
              <a:solidFill>
                <a:schemeClr val="tx1"/>
              </a:solidFill>
              <a:latin typeface="Comic Sans MS"/>
            </a:endParaRPr>
          </a:p>
          <a:p>
            <a:pPr algn="just"/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126776"/>
            <a:ext cx="1573530" cy="533400"/>
          </a:xfrm>
          <a:prstGeom prst="rect">
            <a:avLst/>
          </a:prstGeom>
          <a:noFill/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006724"/>
            <a:ext cx="723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59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2492897"/>
            <a:ext cx="8208912" cy="720079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2800" dirty="0" err="1" smtClean="0"/>
              <a:t>Terima</a:t>
            </a:r>
            <a:r>
              <a:rPr lang="en-US" sz="2800" dirty="0" smtClean="0"/>
              <a:t> </a:t>
            </a:r>
            <a:r>
              <a:rPr lang="en-US" sz="2800" dirty="0" err="1" smtClean="0"/>
              <a:t>Kasih</a:t>
            </a:r>
            <a:endParaRPr lang="en-US" sz="28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552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algn="just"/>
            <a:r>
              <a:rPr lang="id-ID" dirty="0" smtClean="0">
                <a:solidFill>
                  <a:schemeClr val="tx1"/>
                </a:solidFill>
              </a:rPr>
              <a:t>Notasi yang digunakan :</a:t>
            </a:r>
            <a:endParaRPr lang="en-US" dirty="0" smtClean="0">
              <a:solidFill>
                <a:schemeClr val="tx1"/>
              </a:solidFill>
            </a:endParaRPr>
          </a:p>
          <a:p>
            <a:pPr marL="1143000" indent="-838200" algn="just">
              <a:buNone/>
            </a:pPr>
            <a:r>
              <a:rPr lang="id-ID" dirty="0" smtClean="0">
                <a:solidFill>
                  <a:schemeClr val="tx1"/>
                </a:solidFill>
                <a:sym typeface="Symbol"/>
              </a:rPr>
              <a:t></a:t>
            </a:r>
            <a:r>
              <a:rPr lang="id-ID" dirty="0" smtClean="0">
                <a:solidFill>
                  <a:schemeClr val="tx1"/>
                </a:solidFill>
              </a:rPr>
              <a:t> = 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id-ID" dirty="0" smtClean="0">
                <a:solidFill>
                  <a:schemeClr val="tx1"/>
                </a:solidFill>
              </a:rPr>
              <a:t>tingkat kedatangan pelanggan per periode waktu</a:t>
            </a:r>
            <a:endParaRPr lang="en-US" dirty="0" smtClean="0">
              <a:solidFill>
                <a:schemeClr val="tx1"/>
              </a:solidFill>
            </a:endParaRPr>
          </a:p>
          <a:p>
            <a:pPr marL="1143000" indent="-838200" algn="just">
              <a:buNone/>
            </a:pPr>
            <a:r>
              <a:rPr lang="id-ID" dirty="0" smtClean="0">
                <a:solidFill>
                  <a:schemeClr val="tx1"/>
                </a:solidFill>
                <a:sym typeface="Symbol"/>
              </a:rPr>
              <a:t></a:t>
            </a:r>
            <a:r>
              <a:rPr lang="id-ID" dirty="0" smtClean="0">
                <a:solidFill>
                  <a:schemeClr val="tx1"/>
                </a:solidFill>
              </a:rPr>
              <a:t> = 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id-ID" dirty="0" smtClean="0">
                <a:solidFill>
                  <a:schemeClr val="tx1"/>
                </a:solidFill>
              </a:rPr>
              <a:t>tingkat waktu penyelesaian rata‑rata per periode waktu</a:t>
            </a:r>
            <a:endParaRPr lang="en-US" dirty="0" smtClean="0">
              <a:solidFill>
                <a:schemeClr val="tx1"/>
              </a:solidFill>
            </a:endParaRPr>
          </a:p>
          <a:p>
            <a:pPr marL="1143000" indent="-838200" algn="just">
              <a:buNone/>
            </a:pPr>
            <a:r>
              <a:rPr lang="id-ID" dirty="0" smtClean="0">
                <a:solidFill>
                  <a:schemeClr val="tx1"/>
                </a:solidFill>
                <a:sym typeface="Symbol"/>
              </a:rPr>
              <a:t></a:t>
            </a:r>
            <a:r>
              <a:rPr lang="id-ID" dirty="0" smtClean="0">
                <a:solidFill>
                  <a:schemeClr val="tx1"/>
                </a:solidFill>
              </a:rPr>
              <a:t> = 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id-ID" dirty="0" smtClean="0">
                <a:solidFill>
                  <a:schemeClr val="tx1"/>
                </a:solidFill>
                <a:sym typeface="Symbol"/>
              </a:rPr>
              <a:t></a:t>
            </a:r>
            <a:r>
              <a:rPr lang="id-ID" dirty="0" smtClean="0">
                <a:solidFill>
                  <a:schemeClr val="tx1"/>
                </a:solidFill>
              </a:rPr>
              <a:t>/</a:t>
            </a:r>
            <a:r>
              <a:rPr lang="id-ID" dirty="0" smtClean="0">
                <a:solidFill>
                  <a:schemeClr val="tx1"/>
                </a:solidFill>
                <a:sym typeface="Symbol"/>
              </a:rPr>
              <a:t></a:t>
            </a:r>
            <a:r>
              <a:rPr lang="id-ID" dirty="0" smtClean="0">
                <a:solidFill>
                  <a:schemeClr val="tx1"/>
                </a:solidFill>
              </a:rPr>
              <a:t> , Intensitas trafik (atau tingkat kegunaan), diasumsikan kurang dari 1</a:t>
            </a:r>
            <a:endParaRPr lang="en-US" dirty="0" smtClean="0">
              <a:solidFill>
                <a:schemeClr val="tx1"/>
              </a:solidFill>
            </a:endParaRPr>
          </a:p>
          <a:p>
            <a:pPr marL="1143000" indent="-838200" algn="just">
              <a:buNone/>
            </a:pPr>
            <a:r>
              <a:rPr lang="id-ID" dirty="0" smtClean="0">
                <a:solidFill>
                  <a:schemeClr val="tx1"/>
                </a:solidFill>
              </a:rPr>
              <a:t>P</a:t>
            </a:r>
            <a:r>
              <a:rPr lang="id-ID" baseline="-25000" dirty="0" smtClean="0">
                <a:solidFill>
                  <a:schemeClr val="tx1"/>
                </a:solidFill>
              </a:rPr>
              <a:t>n</a:t>
            </a:r>
            <a:r>
              <a:rPr lang="id-ID" dirty="0" smtClean="0">
                <a:solidFill>
                  <a:schemeClr val="tx1"/>
                </a:solidFill>
              </a:rPr>
              <a:t> = 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id-ID" dirty="0" smtClean="0">
                <a:solidFill>
                  <a:schemeClr val="tx1"/>
                </a:solidFill>
              </a:rPr>
              <a:t>kemungkinan terdapat n pelanggan dalam sistem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id-ID" dirty="0" smtClean="0">
                <a:solidFill>
                  <a:schemeClr val="tx1"/>
                </a:solidFill>
              </a:rPr>
              <a:t>antrian (yang berada pada antrian dan yang sedang dilayani), n= 0,1,2,3, . . .</a:t>
            </a:r>
            <a:endParaRPr lang="en-US" dirty="0" smtClean="0">
              <a:solidFill>
                <a:schemeClr val="tx1"/>
              </a:solidFill>
            </a:endParaRPr>
          </a:p>
          <a:p>
            <a:pPr marL="1082675" indent="-1082675" algn="just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17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8309429" cy="495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6937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8800"/>
            <a:ext cx="8229600" cy="36536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755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1082675" indent="-1082675" algn="just">
              <a:buNone/>
              <a:tabLst>
                <a:tab pos="288925" algn="l"/>
                <a:tab pos="808038" algn="l"/>
              </a:tabLst>
            </a:pP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Contoh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:</a:t>
            </a:r>
          </a:p>
          <a:p>
            <a:pPr marL="0" indent="0" algn="just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Sebuah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tempat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pencucian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mobil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otomatis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jalur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Kendaraan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datang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rata-rata 4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kendaraan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/jam yang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terdistribusi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secara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Poisson. </a:t>
            </a:r>
          </a:p>
          <a:p>
            <a:pPr marL="0" indent="0" algn="just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Kendaraan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belum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mendapatkan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giliran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antri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untuk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mendapatkan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giliran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Waktu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pencucian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kendaraan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10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menit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terdistribusi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secara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eksponensial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Manajer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menentukan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besarnya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tempat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antrian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.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38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1082675" indent="-1082675">
              <a:buNone/>
              <a:tabLst>
                <a:tab pos="288925" algn="l"/>
                <a:tab pos="808038" algn="l"/>
              </a:tabLst>
            </a:pP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Penyelesaian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:</a:t>
            </a: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id-ID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id-ID" dirty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id-ID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Misalkan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pimpinan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menentukan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90%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kendaraan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datang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menjumpai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tersedia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tempat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parkir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(s=space)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8603" y="2133600"/>
            <a:ext cx="327660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8603" y="3657600"/>
            <a:ext cx="5181600" cy="956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2944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8300" y="1600199"/>
            <a:ext cx="5867400" cy="36023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7423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</a:t>
            </a:r>
            <a:r>
              <a:rPr lang="en-US" sz="3600" dirty="0" err="1" smtClean="0">
                <a:latin typeface="Comic Sans MS" pitchFamily="66" charset="0"/>
              </a:rPr>
              <a:t>dengan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Panjang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Sistem</a:t>
            </a:r>
            <a:r>
              <a:rPr lang="en-US" sz="3600" dirty="0" smtClean="0">
                <a:latin typeface="Comic Sans MS" pitchFamily="66" charset="0"/>
              </a:rPr>
              <a:t> N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 anchor="ctr">
            <a:normAutofit/>
          </a:bodyPr>
          <a:lstStyle/>
          <a:p>
            <a:pPr marL="0" indent="0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(M/M/1) ; (GD/n/~)</a:t>
            </a: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Panjang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maksimum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N</a:t>
            </a: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Panjang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Antrian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maksimum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N-1</a:t>
            </a:r>
          </a:p>
          <a:p>
            <a:pPr marL="228600" indent="-228600"/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Persoalan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ini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terjadi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pada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manufaktur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dimana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panjang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pekerjaan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menunggu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dibatasi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atau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pada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‘take away restaurant’ yang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pelataran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parkirnya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terbatas</a:t>
            </a: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4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-Blanko-PPT-sesi-2-14 baru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0-Blanko-PPT-sesi-2-14 baru (1)</Template>
  <TotalTime>176</TotalTime>
  <Words>622</Words>
  <Application>Microsoft Office PowerPoint</Application>
  <PresentationFormat>On-screen Show (4:3)</PresentationFormat>
  <Paragraphs>195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Comic Sans MS</vt:lpstr>
      <vt:lpstr>Courier New</vt:lpstr>
      <vt:lpstr>Symbol</vt:lpstr>
      <vt:lpstr>Tahoma</vt:lpstr>
      <vt:lpstr>Wingdings</vt:lpstr>
      <vt:lpstr>0-Blanko-PPT-sesi-2-14 baru (1)</vt:lpstr>
      <vt:lpstr>Dr. Iphov Kumala Sriwana</vt:lpstr>
      <vt:lpstr>Model Pelayanan Tunggal </vt:lpstr>
      <vt:lpstr>Model Pelayanan Tunggal  (cont’)</vt:lpstr>
      <vt:lpstr>Model Pelayanan Tunggal  (cont’)</vt:lpstr>
      <vt:lpstr>Model Pelayanan Tunggal  (cont’)</vt:lpstr>
      <vt:lpstr>Model Pelayanan Tunggal  (cont’)</vt:lpstr>
      <vt:lpstr>Model Pelayanan Tunggal  (cont’)</vt:lpstr>
      <vt:lpstr>Model Pelayanan Tunggal  (cont’)</vt:lpstr>
      <vt:lpstr>Model Pelayanan Tunggal  dengan Panjang Sistem N</vt:lpstr>
      <vt:lpstr>Model Pelayanan Tunggal  dengan Panjang Sistem N (cont’)</vt:lpstr>
      <vt:lpstr>Model Pelayanan Tunggal  dengan Panjang Sistem N (cont’)</vt:lpstr>
      <vt:lpstr>Model Pelayanan Tunggal  dengan Panjang Sistem N (cont’)</vt:lpstr>
      <vt:lpstr>Model Pelayanan Tunggal  dengan Panjang Sistem N (cont’)</vt:lpstr>
      <vt:lpstr>Model Pelayanan Tunggal  dengan Panjang Sistem N (cont’)</vt:lpstr>
      <vt:lpstr>Model Pelayanan Tunggal  dengan Panjang Sistem N (cont’)</vt:lpstr>
      <vt:lpstr>Model Pelayanan Jamak</vt:lpstr>
      <vt:lpstr>Model Pelayanan Jamak (cont’)</vt:lpstr>
      <vt:lpstr>Model Pelayanan Jamak (cont’)</vt:lpstr>
      <vt:lpstr>Model Pelayanan Jamak (cont’)</vt:lpstr>
      <vt:lpstr>(M/M/c) : (GD/N/~) c≤N</vt:lpstr>
      <vt:lpstr>(M/M/c) : (GD/N/~) c≤N</vt:lpstr>
      <vt:lpstr>(M/M/c) : (GD/N/~) c≤N</vt:lpstr>
      <vt:lpstr>(M/M/c) : (GD/N/~) c≤N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Mulyo.W</dc:creator>
  <cp:lastModifiedBy>iphov</cp:lastModifiedBy>
  <cp:revision>17</cp:revision>
  <dcterms:created xsi:type="dcterms:W3CDTF">2019-09-17T08:28:18Z</dcterms:created>
  <dcterms:modified xsi:type="dcterms:W3CDTF">2020-03-22T06:50:09Z</dcterms:modified>
</cp:coreProperties>
</file>