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69" r:id="rId2"/>
    <p:sldId id="323" r:id="rId3"/>
    <p:sldId id="322" r:id="rId4"/>
    <p:sldId id="327" r:id="rId5"/>
    <p:sldId id="328" r:id="rId6"/>
    <p:sldId id="324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25" r:id="rId22"/>
    <p:sldId id="321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154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68816-072B-2C47-9AD8-553F00A9F5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CB39-328F-0346-A73B-C5B9FC63F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6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7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9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0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7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0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9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9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E6EEC-3AD5-CF43-9865-4F00B286699E}" type="datetimeFigureOut">
              <a:rPr lang="en-US" smtClean="0"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AD2A-A3F9-9C43-8905-4F5F6DD30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1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endParaRPr lang="en-US"/>
          </a:p>
        </p:txBody>
      </p:sp>
      <p:pic>
        <p:nvPicPr>
          <p:cNvPr id="6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17462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222625" y="3370262"/>
            <a:ext cx="56388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1" dirty="0" smtClean="0">
                <a:solidFill>
                  <a:schemeClr val="bg1"/>
                </a:solidFill>
              </a:rPr>
              <a:t>GIZI DAN FISOLOGI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PERTEMUAN </a:t>
            </a:r>
            <a:r>
              <a:rPr lang="en-US" sz="2000" b="1" dirty="0" smtClean="0">
                <a:solidFill>
                  <a:schemeClr val="bg1"/>
                </a:solidFill>
              </a:rPr>
              <a:t>XIII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Nazhif Gifari</a:t>
            </a:r>
          </a:p>
          <a:p>
            <a:pPr algn="ctr" eaLnBrk="1" hangingPunct="1"/>
            <a:r>
              <a:rPr lang="en-US" sz="2000" b="1" dirty="0" err="1">
                <a:solidFill>
                  <a:schemeClr val="bg1"/>
                </a:solidFill>
              </a:rPr>
              <a:t>Ilmu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Gizi</a:t>
            </a:r>
            <a:r>
              <a:rPr lang="en-US" sz="2000" b="1" dirty="0">
                <a:solidFill>
                  <a:schemeClr val="bg1"/>
                </a:solidFill>
              </a:rPr>
              <a:t> &amp; FIKES</a:t>
            </a:r>
          </a:p>
          <a:p>
            <a:pPr algn="ctr" eaLnBrk="1" hangingPunct="1"/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28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0283"/>
            <a:ext cx="8229600" cy="70735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>
                <a:latin typeface="Tw Cen MT"/>
                <a:cs typeface="Tw Cen MT"/>
              </a:rPr>
              <a:t>Aktivitas</a:t>
            </a:r>
            <a:r>
              <a:rPr lang="en-US" b="1" dirty="0" smtClean="0">
                <a:latin typeface="Tw Cen MT"/>
                <a:cs typeface="Tw Cen MT"/>
              </a:rPr>
              <a:t> </a:t>
            </a:r>
            <a:r>
              <a:rPr lang="en-US" b="1" dirty="0" err="1" smtClean="0">
                <a:latin typeface="Tw Cen MT"/>
                <a:cs typeface="Tw Cen MT"/>
              </a:rPr>
              <a:t>Fisik</a:t>
            </a:r>
            <a:endParaRPr lang="en-US" b="1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33846" cy="4525963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Aktivitas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adalah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setiap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gerakan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tubuh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meningkatkan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pengeluaran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tenaga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energi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atau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pembakaran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 smtClean="0">
                <a:latin typeface="Tw Cen MT"/>
                <a:cs typeface="Tw Cen MT"/>
              </a:rPr>
              <a:t>kalori</a:t>
            </a:r>
            <a:r>
              <a:rPr lang="en-US" sz="2800" dirty="0" smtClean="0">
                <a:latin typeface="Tw Cen MT"/>
                <a:cs typeface="Tw Cen MT"/>
              </a:rPr>
              <a:t>.</a:t>
            </a:r>
          </a:p>
          <a:p>
            <a:r>
              <a:rPr lang="en-US" sz="2800" dirty="0" err="1" smtClean="0">
                <a:latin typeface="Tw Cen MT"/>
                <a:cs typeface="Tw Cen MT"/>
              </a:rPr>
              <a:t>Adapun</a:t>
            </a:r>
            <a:r>
              <a:rPr lang="en-US" sz="2800" dirty="0" smtClean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faktor-faktor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mempengaruhi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kesegaran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jasmani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adalah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usia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jenis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kelamin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aktivitas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asupan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energi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rokok,status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gizi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genetik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intensitas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, lama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frekuensi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ID" sz="2800" dirty="0">
                <a:latin typeface="Tw Cen MT"/>
                <a:cs typeface="Tw Cen MT"/>
              </a:rPr>
              <a:t> </a:t>
            </a:r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834296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560" y="1183805"/>
            <a:ext cx="8498430" cy="4834740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Kebutuhan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tubuh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zat-zat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gizi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memberikan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dampak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pada</a:t>
            </a:r>
            <a:r>
              <a:rPr lang="en-US" sz="2800" dirty="0">
                <a:latin typeface="Tw Cen MT"/>
                <a:cs typeface="Tw Cen MT"/>
              </a:rPr>
              <a:t> status </a:t>
            </a:r>
            <a:r>
              <a:rPr lang="en-US" sz="2800" dirty="0" err="1">
                <a:latin typeface="Tw Cen MT"/>
                <a:cs typeface="Tw Cen MT"/>
              </a:rPr>
              <a:t>gizi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baik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jika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zat-zat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gizi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terpenuhi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kecukupannya</a:t>
            </a:r>
            <a:r>
              <a:rPr lang="en-US" sz="2800" dirty="0">
                <a:latin typeface="Tw Cen MT"/>
                <a:cs typeface="Tw Cen MT"/>
              </a:rPr>
              <a:t>. </a:t>
            </a:r>
            <a:r>
              <a:rPr lang="en-US" sz="2800" dirty="0" err="1">
                <a:latin typeface="Tw Cen MT"/>
                <a:cs typeface="Tw Cen MT"/>
              </a:rPr>
              <a:t>Bagi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seorang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atlet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kebutuhan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asupan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zat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gizinya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berbeda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dibandingkan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kelompok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bukan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atlet</a:t>
            </a:r>
            <a:r>
              <a:rPr lang="en-US" sz="2800" dirty="0">
                <a:latin typeface="Tw Cen MT"/>
                <a:cs typeface="Tw Cen MT"/>
              </a:rPr>
              <a:t>. </a:t>
            </a:r>
            <a:endParaRPr lang="en-US" sz="2800" dirty="0" smtClean="0">
              <a:latin typeface="Tw Cen MT"/>
              <a:cs typeface="Tw Cen MT"/>
            </a:endParaRPr>
          </a:p>
          <a:p>
            <a:r>
              <a:rPr lang="en-US" sz="2800" dirty="0" smtClean="0">
                <a:latin typeface="Tw Cen MT"/>
                <a:cs typeface="Tw Cen MT"/>
              </a:rPr>
              <a:t>Hal </a:t>
            </a:r>
            <a:r>
              <a:rPr lang="en-US" sz="2800" dirty="0" err="1">
                <a:latin typeface="Tw Cen MT"/>
                <a:cs typeface="Tw Cen MT"/>
              </a:rPr>
              <a:t>ini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disebabkan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karena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kegiatan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psiki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olahragawan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berbeda</a:t>
            </a:r>
            <a:r>
              <a:rPr lang="en-US" sz="2800" dirty="0">
                <a:latin typeface="Tw Cen MT"/>
                <a:cs typeface="Tw Cen MT"/>
              </a:rPr>
              <a:t>. </a:t>
            </a:r>
            <a:r>
              <a:rPr lang="en-US" sz="2800" dirty="0" err="1">
                <a:latin typeface="Tw Cen MT"/>
                <a:cs typeface="Tw Cen MT"/>
              </a:rPr>
              <a:t>Seorang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atlet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membutuhkan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energi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dalam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jumlah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leyang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lebih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tinggi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dibandingkan</a:t>
            </a:r>
            <a:r>
              <a:rPr lang="en-US" sz="2800" dirty="0">
                <a:latin typeface="Tw Cen MT"/>
                <a:cs typeface="Tw Cen MT"/>
              </a:rPr>
              <a:t> non-</a:t>
            </a:r>
            <a:r>
              <a:rPr lang="en-US" sz="2800" dirty="0" err="1">
                <a:latin typeface="Tw Cen MT"/>
                <a:cs typeface="Tw Cen MT"/>
              </a:rPr>
              <a:t>atlet</a:t>
            </a:r>
            <a:r>
              <a:rPr lang="en-US" sz="2800" dirty="0">
                <a:latin typeface="Tw Cen MT"/>
                <a:cs typeface="Tw Cen MT"/>
              </a:rPr>
              <a:t>. </a:t>
            </a:r>
            <a:endParaRPr lang="en-ID" sz="2800" dirty="0">
              <a:latin typeface="Tw Cen MT"/>
              <a:cs typeface="Tw Cen MT"/>
            </a:endParaRPr>
          </a:p>
          <a:p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57215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187"/>
            <a:ext cx="8455374" cy="504997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Tw Cen MT"/>
                <a:cs typeface="Tw Cen MT"/>
              </a:rPr>
              <a:t>Adapun</a:t>
            </a:r>
            <a:r>
              <a:rPr lang="en-US" dirty="0">
                <a:latin typeface="Tw Cen MT"/>
                <a:cs typeface="Tw Cen MT"/>
              </a:rPr>
              <a:t> 3 </a:t>
            </a:r>
            <a:r>
              <a:rPr lang="en-US" dirty="0" err="1">
                <a:latin typeface="Tw Cen MT"/>
                <a:cs typeface="Tw Cen MT"/>
              </a:rPr>
              <a:t>tipe</a:t>
            </a:r>
            <a:r>
              <a:rPr lang="en-US" dirty="0">
                <a:latin typeface="Tw Cen MT"/>
                <a:cs typeface="Tw Cen MT"/>
              </a:rPr>
              <a:t>/</a:t>
            </a:r>
            <a:r>
              <a:rPr lang="en-US" dirty="0" err="1">
                <a:latin typeface="Tw Cen MT"/>
                <a:cs typeface="Tw Cen MT"/>
              </a:rPr>
              <a:t>macam</a:t>
            </a:r>
            <a:r>
              <a:rPr lang="en-US" dirty="0">
                <a:latin typeface="Tw Cen MT"/>
                <a:cs typeface="Tw Cen MT"/>
              </a:rPr>
              <a:t>/</a:t>
            </a:r>
            <a:r>
              <a:rPr lang="en-US" dirty="0" err="1">
                <a:latin typeface="Tw Cen MT"/>
                <a:cs typeface="Tw Cen MT"/>
              </a:rPr>
              <a:t>sifat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aktivitas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fisik</a:t>
            </a:r>
            <a:r>
              <a:rPr lang="en-US" dirty="0">
                <a:latin typeface="Tw Cen MT"/>
                <a:cs typeface="Tw Cen MT"/>
              </a:rPr>
              <a:t> yang </a:t>
            </a:r>
            <a:r>
              <a:rPr lang="en-US" dirty="0" err="1">
                <a:latin typeface="Tw Cen MT"/>
                <a:cs typeface="Tw Cen MT"/>
              </a:rPr>
              <a:t>dapat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kita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lakukan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untuk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mempertahankan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kesehatan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tubuh</a:t>
            </a:r>
            <a:r>
              <a:rPr lang="en-US" dirty="0">
                <a:latin typeface="Tw Cen MT"/>
                <a:cs typeface="Tw Cen MT"/>
              </a:rPr>
              <a:t> </a:t>
            </a:r>
            <a:r>
              <a:rPr lang="en-US" dirty="0" err="1">
                <a:latin typeface="Tw Cen MT"/>
                <a:cs typeface="Tw Cen MT"/>
              </a:rPr>
              <a:t>yaitu</a:t>
            </a:r>
            <a:r>
              <a:rPr lang="en-US" dirty="0">
                <a:latin typeface="Tw Cen MT"/>
                <a:cs typeface="Tw Cen MT"/>
              </a:rPr>
              <a:t>: </a:t>
            </a:r>
            <a:endParaRPr lang="en-ID" dirty="0">
              <a:latin typeface="Tw Cen MT"/>
              <a:cs typeface="Tw Cen MT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>
                <a:latin typeface="Tw Cen MT"/>
                <a:cs typeface="Tw Cen MT"/>
              </a:rPr>
              <a:t>Ketahanan</a:t>
            </a:r>
            <a:r>
              <a:rPr lang="en-US" dirty="0">
                <a:latin typeface="Tw Cen MT"/>
                <a:cs typeface="Tw Cen MT"/>
              </a:rPr>
              <a:t> (endurance) </a:t>
            </a:r>
            <a:endParaRPr lang="en-US" dirty="0" smtClean="0">
              <a:latin typeface="Tw Cen MT"/>
              <a:cs typeface="Tw Cen MT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>
                <a:latin typeface="Tw Cen MT"/>
                <a:cs typeface="Tw Cen MT"/>
              </a:rPr>
              <a:t>Kelenturan</a:t>
            </a:r>
            <a:r>
              <a:rPr lang="en-US" dirty="0">
                <a:latin typeface="Tw Cen MT"/>
                <a:cs typeface="Tw Cen MT"/>
              </a:rPr>
              <a:t> (</a:t>
            </a:r>
            <a:r>
              <a:rPr lang="en-US" i="1" dirty="0">
                <a:latin typeface="Tw Cen MT"/>
                <a:cs typeface="Tw Cen MT"/>
              </a:rPr>
              <a:t>flexibility</a:t>
            </a:r>
            <a:r>
              <a:rPr lang="en-ID" dirty="0">
                <a:latin typeface="Tw Cen MT"/>
                <a:cs typeface="Tw Cen MT"/>
              </a:rPr>
              <a:t> </a:t>
            </a:r>
            <a:endParaRPr lang="en-ID" dirty="0" smtClean="0">
              <a:latin typeface="Tw Cen MT"/>
              <a:cs typeface="Tw Cen M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w Cen MT"/>
                <a:cs typeface="Tw Cen MT"/>
              </a:rPr>
              <a:t>Kekuatan</a:t>
            </a:r>
            <a:r>
              <a:rPr lang="en-US" dirty="0">
                <a:latin typeface="Tw Cen MT"/>
                <a:cs typeface="Tw Cen MT"/>
              </a:rPr>
              <a:t> (</a:t>
            </a:r>
            <a:r>
              <a:rPr lang="en-US" i="1" dirty="0">
                <a:latin typeface="Tw Cen MT"/>
                <a:cs typeface="Tw Cen MT"/>
              </a:rPr>
              <a:t>strength</a:t>
            </a:r>
            <a:r>
              <a:rPr lang="en-US" dirty="0">
                <a:latin typeface="Tw Cen MT"/>
                <a:cs typeface="Tw Cen MT"/>
              </a:rPr>
              <a:t>) </a:t>
            </a:r>
            <a:endParaRPr lang="en-ID" dirty="0">
              <a:latin typeface="Tw Cen MT"/>
              <a:cs typeface="Tw Cen MT"/>
            </a:endParaRPr>
          </a:p>
          <a:p>
            <a:pPr lvl="0"/>
            <a:endParaRPr lang="en-ID" dirty="0">
              <a:latin typeface="Tw Cen MT"/>
              <a:cs typeface="Tw Cen MT"/>
            </a:endParaRPr>
          </a:p>
          <a:p>
            <a:pPr marL="0" indent="0">
              <a:buNone/>
            </a:pPr>
            <a:endParaRPr lang="en-US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228501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3805"/>
            <a:ext cx="8229600" cy="49423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dirty="0" err="1" smtClean="0">
                <a:latin typeface="Tw Cen MT"/>
                <a:cs typeface="Tw Cen MT"/>
              </a:rPr>
              <a:t>Aktivitas</a:t>
            </a:r>
            <a:r>
              <a:rPr lang="en-US" sz="2500" dirty="0" smtClean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fisik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tersebut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akan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meningkatkan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pengeluaran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tenaga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dan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energi</a:t>
            </a:r>
            <a:r>
              <a:rPr lang="en-US" sz="2500" dirty="0">
                <a:latin typeface="Tw Cen MT"/>
                <a:cs typeface="Tw Cen MT"/>
              </a:rPr>
              <a:t> (</a:t>
            </a:r>
            <a:r>
              <a:rPr lang="en-US" sz="2500" dirty="0" err="1">
                <a:latin typeface="Tw Cen MT"/>
                <a:cs typeface="Tw Cen MT"/>
              </a:rPr>
              <a:t>pembakaran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kalori</a:t>
            </a:r>
            <a:r>
              <a:rPr lang="en-US" sz="2500" dirty="0">
                <a:latin typeface="Tw Cen MT"/>
                <a:cs typeface="Tw Cen MT"/>
              </a:rPr>
              <a:t>), </a:t>
            </a:r>
            <a:r>
              <a:rPr lang="en-US" sz="2500" dirty="0" err="1">
                <a:latin typeface="Tw Cen MT"/>
                <a:cs typeface="Tw Cen MT"/>
              </a:rPr>
              <a:t>misalnya</a:t>
            </a:r>
            <a:r>
              <a:rPr lang="en-US" sz="2500" dirty="0">
                <a:latin typeface="Tw Cen MT"/>
                <a:cs typeface="Tw Cen MT"/>
              </a:rPr>
              <a:t>: </a:t>
            </a:r>
            <a:endParaRPr lang="en-ID" sz="2500" dirty="0">
              <a:latin typeface="Tw Cen MT"/>
              <a:cs typeface="Tw Cen MT"/>
            </a:endParaRPr>
          </a:p>
          <a:p>
            <a:pPr lvl="0"/>
            <a:r>
              <a:rPr lang="en-US" sz="2500" dirty="0" err="1">
                <a:latin typeface="Tw Cen MT"/>
                <a:cs typeface="Tw Cen MT"/>
              </a:rPr>
              <a:t>Berjalan</a:t>
            </a:r>
            <a:r>
              <a:rPr lang="en-US" sz="2500" dirty="0">
                <a:latin typeface="Tw Cen MT"/>
                <a:cs typeface="Tw Cen MT"/>
              </a:rPr>
              <a:t> kaki (5,6-7 </a:t>
            </a:r>
            <a:r>
              <a:rPr lang="en-US" sz="2500" dirty="0" err="1">
                <a:latin typeface="Tw Cen MT"/>
                <a:cs typeface="Tw Cen MT"/>
              </a:rPr>
              <a:t>kkal</a:t>
            </a:r>
            <a:r>
              <a:rPr lang="en-US" sz="2500" dirty="0">
                <a:latin typeface="Tw Cen MT"/>
                <a:cs typeface="Tw Cen MT"/>
              </a:rPr>
              <a:t>/</a:t>
            </a:r>
            <a:r>
              <a:rPr lang="en-US" sz="2500" dirty="0" err="1">
                <a:latin typeface="Tw Cen MT"/>
                <a:cs typeface="Tw Cen MT"/>
              </a:rPr>
              <a:t>menit</a:t>
            </a:r>
            <a:r>
              <a:rPr lang="en-US" sz="2500" dirty="0">
                <a:latin typeface="Tw Cen MT"/>
                <a:cs typeface="Tw Cen MT"/>
              </a:rPr>
              <a:t>)</a:t>
            </a:r>
            <a:endParaRPr lang="en-ID" sz="2500" dirty="0">
              <a:latin typeface="Tw Cen MT"/>
              <a:cs typeface="Tw Cen MT"/>
            </a:endParaRPr>
          </a:p>
          <a:p>
            <a:pPr lvl="0"/>
            <a:r>
              <a:rPr lang="en-US" sz="2500" dirty="0" err="1">
                <a:latin typeface="Tw Cen MT"/>
                <a:cs typeface="Tw Cen MT"/>
              </a:rPr>
              <a:t>Berkebun</a:t>
            </a:r>
            <a:r>
              <a:rPr lang="en-US" sz="2500" dirty="0">
                <a:latin typeface="Tw Cen MT"/>
                <a:cs typeface="Tw Cen MT"/>
              </a:rPr>
              <a:t> (5,6 </a:t>
            </a:r>
            <a:r>
              <a:rPr lang="en-US" sz="2500" dirty="0" err="1">
                <a:latin typeface="Tw Cen MT"/>
                <a:cs typeface="Tw Cen MT"/>
              </a:rPr>
              <a:t>kkal</a:t>
            </a:r>
            <a:r>
              <a:rPr lang="en-US" sz="2500" dirty="0">
                <a:latin typeface="Tw Cen MT"/>
                <a:cs typeface="Tw Cen MT"/>
              </a:rPr>
              <a:t>/</a:t>
            </a:r>
            <a:r>
              <a:rPr lang="en-US" sz="2500" dirty="0" err="1">
                <a:latin typeface="Tw Cen MT"/>
                <a:cs typeface="Tw Cen MT"/>
              </a:rPr>
              <a:t>menit</a:t>
            </a:r>
            <a:r>
              <a:rPr lang="en-US" sz="2500" dirty="0">
                <a:latin typeface="Tw Cen MT"/>
                <a:cs typeface="Tw Cen MT"/>
              </a:rPr>
              <a:t>) </a:t>
            </a:r>
            <a:endParaRPr lang="en-ID" sz="2500" dirty="0">
              <a:latin typeface="Tw Cen MT"/>
              <a:cs typeface="Tw Cen MT"/>
            </a:endParaRPr>
          </a:p>
          <a:p>
            <a:pPr lvl="0"/>
            <a:r>
              <a:rPr lang="en-US" sz="2500" dirty="0" err="1">
                <a:latin typeface="Tw Cen MT"/>
                <a:cs typeface="Tw Cen MT"/>
              </a:rPr>
              <a:t>Menyetrika</a:t>
            </a:r>
            <a:r>
              <a:rPr lang="en-US" sz="2500" dirty="0">
                <a:latin typeface="Tw Cen MT"/>
                <a:cs typeface="Tw Cen MT"/>
              </a:rPr>
              <a:t> (4,2 </a:t>
            </a:r>
            <a:r>
              <a:rPr lang="en-US" sz="2500" dirty="0" err="1">
                <a:latin typeface="Tw Cen MT"/>
                <a:cs typeface="Tw Cen MT"/>
              </a:rPr>
              <a:t>kkal</a:t>
            </a:r>
            <a:r>
              <a:rPr lang="en-US" sz="2500" dirty="0">
                <a:latin typeface="Tw Cen MT"/>
                <a:cs typeface="Tw Cen MT"/>
              </a:rPr>
              <a:t>/</a:t>
            </a:r>
            <a:r>
              <a:rPr lang="en-US" sz="2500" dirty="0" err="1">
                <a:latin typeface="Tw Cen MT"/>
                <a:cs typeface="Tw Cen MT"/>
              </a:rPr>
              <a:t>menit</a:t>
            </a:r>
            <a:r>
              <a:rPr lang="en-US" sz="2500" dirty="0">
                <a:latin typeface="Tw Cen MT"/>
                <a:cs typeface="Tw Cen MT"/>
              </a:rPr>
              <a:t>) </a:t>
            </a:r>
            <a:endParaRPr lang="en-ID" sz="2500" dirty="0">
              <a:latin typeface="Tw Cen MT"/>
              <a:cs typeface="Tw Cen MT"/>
            </a:endParaRPr>
          </a:p>
          <a:p>
            <a:pPr lvl="0"/>
            <a:r>
              <a:rPr lang="en-US" sz="2500" dirty="0" err="1">
                <a:latin typeface="Tw Cen MT"/>
                <a:cs typeface="Tw Cen MT"/>
              </a:rPr>
              <a:t>Menyapu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rumah</a:t>
            </a:r>
            <a:r>
              <a:rPr lang="en-US" sz="2500" dirty="0">
                <a:latin typeface="Tw Cen MT"/>
                <a:cs typeface="Tw Cen MT"/>
              </a:rPr>
              <a:t> (3,9 </a:t>
            </a:r>
            <a:r>
              <a:rPr lang="en-US" sz="2500" dirty="0" err="1">
                <a:latin typeface="Tw Cen MT"/>
                <a:cs typeface="Tw Cen MT"/>
              </a:rPr>
              <a:t>kkal</a:t>
            </a:r>
            <a:r>
              <a:rPr lang="en-US" sz="2500" dirty="0">
                <a:latin typeface="Tw Cen MT"/>
                <a:cs typeface="Tw Cen MT"/>
              </a:rPr>
              <a:t>/</a:t>
            </a:r>
            <a:r>
              <a:rPr lang="en-US" sz="2500" dirty="0" err="1">
                <a:latin typeface="Tw Cen MT"/>
                <a:cs typeface="Tw Cen MT"/>
              </a:rPr>
              <a:t>menit</a:t>
            </a:r>
            <a:r>
              <a:rPr lang="en-US" sz="2500" dirty="0">
                <a:latin typeface="Tw Cen MT"/>
                <a:cs typeface="Tw Cen MT"/>
              </a:rPr>
              <a:t>) </a:t>
            </a:r>
            <a:endParaRPr lang="en-ID" sz="2500" dirty="0">
              <a:latin typeface="Tw Cen MT"/>
              <a:cs typeface="Tw Cen MT"/>
            </a:endParaRPr>
          </a:p>
          <a:p>
            <a:pPr lvl="0"/>
            <a:r>
              <a:rPr lang="en-US" sz="2500" dirty="0" err="1">
                <a:latin typeface="Tw Cen MT"/>
                <a:cs typeface="Tw Cen MT"/>
              </a:rPr>
              <a:t>Membersihkan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jendela</a:t>
            </a:r>
            <a:r>
              <a:rPr lang="en-US" sz="2500" dirty="0">
                <a:latin typeface="Tw Cen MT"/>
                <a:cs typeface="Tw Cen MT"/>
              </a:rPr>
              <a:t> (3,7 </a:t>
            </a:r>
            <a:r>
              <a:rPr lang="en-US" sz="2500" dirty="0" err="1">
                <a:latin typeface="Tw Cen MT"/>
                <a:cs typeface="Tw Cen MT"/>
              </a:rPr>
              <a:t>kkal</a:t>
            </a:r>
            <a:r>
              <a:rPr lang="en-US" sz="2500" dirty="0">
                <a:latin typeface="Tw Cen MT"/>
                <a:cs typeface="Tw Cen MT"/>
              </a:rPr>
              <a:t>/</a:t>
            </a:r>
            <a:r>
              <a:rPr lang="en-US" sz="2500" dirty="0" err="1">
                <a:latin typeface="Tw Cen MT"/>
                <a:cs typeface="Tw Cen MT"/>
              </a:rPr>
              <a:t>menit</a:t>
            </a:r>
            <a:r>
              <a:rPr lang="en-US" sz="2500" dirty="0">
                <a:latin typeface="Tw Cen MT"/>
                <a:cs typeface="Tw Cen MT"/>
              </a:rPr>
              <a:t>) </a:t>
            </a:r>
            <a:endParaRPr lang="en-ID" sz="2500" dirty="0">
              <a:latin typeface="Tw Cen MT"/>
              <a:cs typeface="Tw Cen MT"/>
            </a:endParaRPr>
          </a:p>
          <a:p>
            <a:pPr lvl="0"/>
            <a:r>
              <a:rPr lang="en-US" sz="2500" dirty="0" err="1">
                <a:latin typeface="Tw Cen MT"/>
                <a:cs typeface="Tw Cen MT"/>
              </a:rPr>
              <a:t>Mencuci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baju</a:t>
            </a:r>
            <a:r>
              <a:rPr lang="en-US" sz="2500" dirty="0">
                <a:latin typeface="Tw Cen MT"/>
                <a:cs typeface="Tw Cen MT"/>
              </a:rPr>
              <a:t> (3,56 </a:t>
            </a:r>
            <a:r>
              <a:rPr lang="en-US" sz="2500" dirty="0" err="1">
                <a:latin typeface="Tw Cen MT"/>
                <a:cs typeface="Tw Cen MT"/>
              </a:rPr>
              <a:t>kkal</a:t>
            </a:r>
            <a:r>
              <a:rPr lang="en-US" sz="2500" dirty="0">
                <a:latin typeface="Tw Cen MT"/>
                <a:cs typeface="Tw Cen MT"/>
              </a:rPr>
              <a:t>/</a:t>
            </a:r>
            <a:r>
              <a:rPr lang="en-US" sz="2500" dirty="0" err="1">
                <a:latin typeface="Tw Cen MT"/>
                <a:cs typeface="Tw Cen MT"/>
              </a:rPr>
              <a:t>menit</a:t>
            </a:r>
            <a:r>
              <a:rPr lang="en-US" sz="2500" dirty="0">
                <a:latin typeface="Tw Cen MT"/>
                <a:cs typeface="Tw Cen MT"/>
              </a:rPr>
              <a:t>) </a:t>
            </a:r>
            <a:endParaRPr lang="en-ID" sz="2500" dirty="0">
              <a:latin typeface="Tw Cen MT"/>
              <a:cs typeface="Tw Cen MT"/>
            </a:endParaRPr>
          </a:p>
          <a:p>
            <a:pPr lvl="0"/>
            <a:r>
              <a:rPr lang="en-US" sz="2500" dirty="0" err="1">
                <a:latin typeface="Tw Cen MT"/>
                <a:cs typeface="Tw Cen MT"/>
              </a:rPr>
              <a:t>Mengemudi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mobil</a:t>
            </a:r>
            <a:r>
              <a:rPr lang="en-US" sz="2500" dirty="0">
                <a:latin typeface="Tw Cen MT"/>
                <a:cs typeface="Tw Cen MT"/>
              </a:rPr>
              <a:t> (2,8 </a:t>
            </a:r>
            <a:r>
              <a:rPr lang="en-US" sz="2500" dirty="0" err="1">
                <a:latin typeface="Tw Cen MT"/>
                <a:cs typeface="Tw Cen MT"/>
              </a:rPr>
              <a:t>kkal</a:t>
            </a:r>
            <a:r>
              <a:rPr lang="en-US" sz="2500" dirty="0">
                <a:latin typeface="Tw Cen MT"/>
                <a:cs typeface="Tw Cen MT"/>
              </a:rPr>
              <a:t>/</a:t>
            </a:r>
            <a:r>
              <a:rPr lang="en-US" sz="2500" dirty="0" err="1">
                <a:latin typeface="Tw Cen MT"/>
                <a:cs typeface="Tw Cen MT"/>
              </a:rPr>
              <a:t>menit</a:t>
            </a:r>
            <a:r>
              <a:rPr lang="en-US" sz="2500" dirty="0" smtClean="0">
                <a:latin typeface="Tw Cen MT"/>
                <a:cs typeface="Tw Cen MT"/>
              </a:rPr>
              <a:t>)</a:t>
            </a:r>
            <a:endParaRPr lang="en-ID" sz="2500" dirty="0">
              <a:latin typeface="Tw Cen MT"/>
              <a:cs typeface="Tw Cen MT"/>
            </a:endParaRPr>
          </a:p>
          <a:p>
            <a:pPr marL="0" indent="0">
              <a:buNone/>
            </a:pPr>
            <a:endParaRPr lang="en-US" sz="25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92834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9617"/>
            <a:ext cx="8229600" cy="858022"/>
          </a:xfrm>
        </p:spPr>
        <p:txBody>
          <a:bodyPr/>
          <a:lstStyle/>
          <a:p>
            <a:pPr algn="l"/>
            <a:r>
              <a:rPr lang="en-US" b="1" dirty="0" err="1" smtClean="0">
                <a:latin typeface="Tw Cen MT"/>
                <a:cs typeface="Tw Cen MT"/>
              </a:rPr>
              <a:t>Latihan</a:t>
            </a:r>
            <a:endParaRPr lang="en-US" b="1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33846" cy="4525963"/>
          </a:xfrm>
        </p:spPr>
        <p:txBody>
          <a:bodyPr>
            <a:normAutofit/>
          </a:bodyPr>
          <a:lstStyle/>
          <a:p>
            <a:r>
              <a:rPr lang="en-US" sz="2600" dirty="0" err="1">
                <a:latin typeface="Tw Cen MT"/>
                <a:cs typeface="Tw Cen MT"/>
              </a:rPr>
              <a:t>Latihan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adalah</a:t>
            </a:r>
            <a:r>
              <a:rPr lang="en-US" sz="2600" dirty="0">
                <a:latin typeface="Tw Cen MT"/>
                <a:cs typeface="Tw Cen MT"/>
              </a:rPr>
              <a:t> proses yang </a:t>
            </a:r>
            <a:r>
              <a:rPr lang="en-US" sz="2600" dirty="0" err="1">
                <a:latin typeface="Tw Cen MT"/>
                <a:cs typeface="Tw Cen MT"/>
              </a:rPr>
              <a:t>sistematis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dari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berlatih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atau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bekerja</a:t>
            </a:r>
            <a:r>
              <a:rPr lang="en-US" sz="2600" dirty="0">
                <a:latin typeface="Tw Cen MT"/>
                <a:cs typeface="Tw Cen MT"/>
              </a:rPr>
              <a:t> yang </a:t>
            </a:r>
            <a:r>
              <a:rPr lang="en-US" sz="2600" dirty="0" err="1">
                <a:latin typeface="Tw Cen MT"/>
                <a:cs typeface="Tw Cen MT"/>
              </a:rPr>
              <a:t>dilakukan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secara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berulang-ulang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dengan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kian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hari</a:t>
            </a:r>
            <a:r>
              <a:rPr lang="en-US" sz="2600" dirty="0">
                <a:latin typeface="Tw Cen MT"/>
                <a:cs typeface="Tw Cen MT"/>
              </a:rPr>
              <a:t>, </a:t>
            </a:r>
            <a:r>
              <a:rPr lang="en-US" sz="2600" dirty="0" err="1">
                <a:latin typeface="Tw Cen MT"/>
                <a:cs typeface="Tw Cen MT"/>
              </a:rPr>
              <a:t>kian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menambah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beban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latihan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atau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pekerjaan</a:t>
            </a:r>
            <a:r>
              <a:rPr lang="en-US" sz="2600" dirty="0">
                <a:latin typeface="Tw Cen MT"/>
                <a:cs typeface="Tw Cen MT"/>
              </a:rPr>
              <a:t>. </a:t>
            </a:r>
            <a:endParaRPr lang="en-US" sz="2600" dirty="0" smtClean="0">
              <a:latin typeface="Tw Cen MT"/>
              <a:cs typeface="Tw Cen MT"/>
            </a:endParaRPr>
          </a:p>
          <a:p>
            <a:r>
              <a:rPr lang="en-US" sz="2600" dirty="0" err="1" smtClean="0">
                <a:latin typeface="Tw Cen MT"/>
                <a:cs typeface="Tw Cen MT"/>
              </a:rPr>
              <a:t>Latihan</a:t>
            </a:r>
            <a:r>
              <a:rPr lang="en-US" sz="2600" dirty="0" smtClean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merupakan</a:t>
            </a:r>
            <a:r>
              <a:rPr lang="en-US" sz="2600" dirty="0">
                <a:latin typeface="Tw Cen MT"/>
                <a:cs typeface="Tw Cen MT"/>
              </a:rPr>
              <a:t> proses </a:t>
            </a:r>
            <a:r>
              <a:rPr lang="en-US" sz="2600" dirty="0" err="1">
                <a:latin typeface="Tw Cen MT"/>
                <a:cs typeface="Tw Cen MT"/>
              </a:rPr>
              <a:t>melakukan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kegiatan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olahraga</a:t>
            </a:r>
            <a:r>
              <a:rPr lang="en-US" sz="2600" dirty="0">
                <a:latin typeface="Tw Cen MT"/>
                <a:cs typeface="Tw Cen MT"/>
              </a:rPr>
              <a:t> yang </a:t>
            </a:r>
            <a:r>
              <a:rPr lang="en-US" sz="2600" dirty="0" err="1">
                <a:latin typeface="Tw Cen MT"/>
                <a:cs typeface="Tw Cen MT"/>
              </a:rPr>
              <a:t>dilakukan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berdasarkan</a:t>
            </a:r>
            <a:r>
              <a:rPr lang="en-US" sz="2600" dirty="0">
                <a:latin typeface="Tw Cen MT"/>
                <a:cs typeface="Tw Cen MT"/>
              </a:rPr>
              <a:t> program </a:t>
            </a:r>
            <a:r>
              <a:rPr lang="en-US" sz="2600" dirty="0" err="1">
                <a:latin typeface="Tw Cen MT"/>
                <a:cs typeface="Tw Cen MT"/>
              </a:rPr>
              <a:t>latihan</a:t>
            </a:r>
            <a:r>
              <a:rPr lang="en-US" sz="2600" dirty="0">
                <a:latin typeface="Tw Cen MT"/>
                <a:cs typeface="Tw Cen MT"/>
              </a:rPr>
              <a:t> yang </a:t>
            </a:r>
            <a:r>
              <a:rPr lang="en-US" sz="2600" dirty="0" err="1">
                <a:latin typeface="Tw Cen MT"/>
                <a:cs typeface="Tw Cen MT"/>
              </a:rPr>
              <a:t>disusun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secara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sistematis</a:t>
            </a:r>
            <a:r>
              <a:rPr lang="en-US" sz="2600" dirty="0">
                <a:latin typeface="Tw Cen MT"/>
                <a:cs typeface="Tw Cen MT"/>
              </a:rPr>
              <a:t>, yang </a:t>
            </a:r>
            <a:r>
              <a:rPr lang="en-US" sz="2600" dirty="0" err="1">
                <a:latin typeface="Tw Cen MT"/>
                <a:cs typeface="Tw Cen MT"/>
              </a:rPr>
              <a:t>bertujuan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untuk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meningkatkan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kemampuan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atlet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dalam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upaya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mencapai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prestasi</a:t>
            </a:r>
            <a:r>
              <a:rPr lang="en-US" sz="2600" dirty="0">
                <a:latin typeface="Tw Cen MT"/>
                <a:cs typeface="Tw Cen MT"/>
              </a:rPr>
              <a:t> yang </a:t>
            </a:r>
            <a:r>
              <a:rPr lang="en-US" sz="2600" dirty="0" err="1">
                <a:latin typeface="Tw Cen MT"/>
                <a:cs typeface="Tw Cen MT"/>
              </a:rPr>
              <a:t>semaksimal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mungkin</a:t>
            </a:r>
            <a:r>
              <a:rPr lang="en-US" sz="2600" dirty="0">
                <a:latin typeface="Tw Cen MT"/>
                <a:cs typeface="Tw Cen MT"/>
              </a:rPr>
              <a:t>, </a:t>
            </a:r>
            <a:r>
              <a:rPr lang="en-US" sz="2600" dirty="0" err="1">
                <a:latin typeface="Tw Cen MT"/>
                <a:cs typeface="Tw Cen MT"/>
              </a:rPr>
              <a:t>terutama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dilaksanakan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untuk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persiapan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untuk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menghadapi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suatu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pertandingan</a:t>
            </a:r>
            <a:r>
              <a:rPr lang="en-US" sz="2600" dirty="0">
                <a:latin typeface="Tw Cen MT"/>
                <a:cs typeface="Tw Cen M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9456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0759"/>
            <a:ext cx="8229600" cy="4985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700" dirty="0" err="1">
                <a:latin typeface="Tw Cen MT"/>
                <a:cs typeface="Tw Cen MT"/>
              </a:rPr>
              <a:t>Latihan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aerobik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 smtClean="0">
                <a:latin typeface="Tw Cen MT"/>
                <a:cs typeface="Tw Cen MT"/>
              </a:rPr>
              <a:t>adalah</a:t>
            </a:r>
            <a:r>
              <a:rPr lang="en-US" sz="2700" dirty="0" smtClean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latihan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fisik</a:t>
            </a:r>
            <a:r>
              <a:rPr lang="en-US" sz="2700" dirty="0">
                <a:latin typeface="Tw Cen MT"/>
                <a:cs typeface="Tw Cen MT"/>
              </a:rPr>
              <a:t> yang </a:t>
            </a:r>
            <a:r>
              <a:rPr lang="en-US" sz="2700" dirty="0" err="1">
                <a:latin typeface="Tw Cen MT"/>
                <a:cs typeface="Tw Cen MT"/>
              </a:rPr>
              <a:t>melibatan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kelompok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otot-otot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besar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tubuh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secara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ritmik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dan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berkesinambungan</a:t>
            </a:r>
            <a:r>
              <a:rPr lang="en-US" sz="2700" dirty="0">
                <a:latin typeface="Tw Cen MT"/>
                <a:cs typeface="Tw Cen MT"/>
              </a:rPr>
              <a:t>, </a:t>
            </a:r>
            <a:r>
              <a:rPr lang="en-US" sz="2700" dirty="0" err="1">
                <a:latin typeface="Tw Cen MT"/>
                <a:cs typeface="Tw Cen MT"/>
              </a:rPr>
              <a:t>memerlukan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jalur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metabolisme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aerobik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sebagai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sumber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penyediaan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energi</a:t>
            </a:r>
            <a:r>
              <a:rPr lang="en-US" sz="2700" dirty="0">
                <a:latin typeface="Tw Cen MT"/>
                <a:cs typeface="Tw Cen MT"/>
              </a:rPr>
              <a:t>. </a:t>
            </a:r>
            <a:r>
              <a:rPr lang="en-US" sz="2700" dirty="0" err="1">
                <a:latin typeface="Tw Cen MT"/>
                <a:cs typeface="Tw Cen MT"/>
              </a:rPr>
              <a:t>Penggunaan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sejumlah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besar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otot-otot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tubuh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akan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mengakibatkan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adanya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peningkatan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konsumsi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oksigen</a:t>
            </a:r>
            <a:r>
              <a:rPr lang="en-US" sz="2700" dirty="0">
                <a:latin typeface="Tw Cen MT"/>
                <a:cs typeface="Tw Cen MT"/>
              </a:rPr>
              <a:t> total </a:t>
            </a:r>
            <a:r>
              <a:rPr lang="en-US" sz="2700" dirty="0" err="1">
                <a:latin typeface="Tw Cen MT"/>
                <a:cs typeface="Tw Cen MT"/>
              </a:rPr>
              <a:t>tubuh</a:t>
            </a:r>
            <a:r>
              <a:rPr lang="en-US" sz="2700" dirty="0">
                <a:latin typeface="Tw Cen MT"/>
                <a:cs typeface="Tw Cen MT"/>
              </a:rPr>
              <a:t> yang </a:t>
            </a:r>
            <a:r>
              <a:rPr lang="en-US" sz="2700" dirty="0" err="1">
                <a:latin typeface="Tw Cen MT"/>
                <a:cs typeface="Tw Cen MT"/>
              </a:rPr>
              <a:t>selanjutnya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akan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terjadi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adaptasi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sentral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kardiopulmoner</a:t>
            </a:r>
            <a:r>
              <a:rPr lang="en-US" sz="2700" dirty="0">
                <a:latin typeface="Tw Cen MT"/>
                <a:cs typeface="Tw Cen MT"/>
              </a:rPr>
              <a:t> (cardiopulmonary).</a:t>
            </a:r>
            <a:endParaRPr lang="en-ID" sz="2700" dirty="0">
              <a:latin typeface="Tw Cen MT"/>
              <a:cs typeface="Tw Cen MT"/>
            </a:endParaRPr>
          </a:p>
          <a:p>
            <a:pPr lvl="0"/>
            <a:r>
              <a:rPr lang="en-US" sz="2700" dirty="0" err="1">
                <a:latin typeface="Tw Cen MT"/>
                <a:cs typeface="Tw Cen MT"/>
              </a:rPr>
              <a:t>Latihan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teknik</a:t>
            </a:r>
            <a:r>
              <a:rPr lang="en-US" sz="2700" dirty="0">
                <a:latin typeface="Tw Cen MT"/>
                <a:cs typeface="Tw Cen MT"/>
              </a:rPr>
              <a:t> </a:t>
            </a:r>
            <a:endParaRPr lang="en-ID" sz="2700" dirty="0">
              <a:latin typeface="Tw Cen MT"/>
              <a:cs typeface="Tw Cen MT"/>
            </a:endParaRPr>
          </a:p>
          <a:p>
            <a:pPr lvl="0"/>
            <a:r>
              <a:rPr lang="en-US" sz="2700" dirty="0" err="1">
                <a:latin typeface="Tw Cen MT"/>
                <a:cs typeface="Tw Cen MT"/>
              </a:rPr>
              <a:t>Latihan</a:t>
            </a:r>
            <a:r>
              <a:rPr lang="en-US" sz="2700" dirty="0">
                <a:latin typeface="Tw Cen MT"/>
                <a:cs typeface="Tw Cen MT"/>
              </a:rPr>
              <a:t> </a:t>
            </a:r>
            <a:r>
              <a:rPr lang="en-US" sz="2700" dirty="0" err="1">
                <a:latin typeface="Tw Cen MT"/>
                <a:cs typeface="Tw Cen MT"/>
              </a:rPr>
              <a:t>taktik</a:t>
            </a:r>
            <a:endParaRPr lang="en-ID" sz="2700" dirty="0">
              <a:latin typeface="Tw Cen MT"/>
              <a:cs typeface="Tw Cen MT"/>
            </a:endParaRPr>
          </a:p>
          <a:p>
            <a:pPr lvl="0"/>
            <a:r>
              <a:rPr lang="en-US" sz="2700" dirty="0" err="1">
                <a:latin typeface="Tw Cen MT"/>
                <a:cs typeface="Tw Cen MT"/>
              </a:rPr>
              <a:t>Latihan</a:t>
            </a:r>
            <a:r>
              <a:rPr lang="en-US" sz="2700" dirty="0">
                <a:latin typeface="Tw Cen MT"/>
                <a:cs typeface="Tw Cen MT"/>
              </a:rPr>
              <a:t> mental</a:t>
            </a:r>
            <a:endParaRPr lang="en-ID" sz="2700" dirty="0">
              <a:latin typeface="Tw Cen MT"/>
              <a:cs typeface="Tw Cen MT"/>
            </a:endParaRPr>
          </a:p>
          <a:p>
            <a:pPr marL="0" indent="0">
              <a:buNone/>
            </a:pPr>
            <a:endParaRPr lang="en-US" sz="27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625722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377"/>
            <a:ext cx="8229600" cy="4877787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kondisi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</a:t>
            </a:r>
            <a:r>
              <a:rPr lang="en-US" sz="2800" dirty="0">
                <a:latin typeface="Tw Cen MT"/>
                <a:cs typeface="Tw Cen MT"/>
              </a:rPr>
              <a:t> (physical conditioning) </a:t>
            </a:r>
            <a:r>
              <a:rPr lang="en-US" sz="2800" dirty="0" err="1">
                <a:latin typeface="Tw Cen MT"/>
                <a:cs typeface="Tw Cen MT"/>
              </a:rPr>
              <a:t>memegang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peranan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penting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sangat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penting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untuk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mempertahankan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atau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meningkatkan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derajat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kesegaran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jasmani</a:t>
            </a:r>
            <a:r>
              <a:rPr lang="en-US" sz="2800" dirty="0">
                <a:latin typeface="Tw Cen MT"/>
                <a:cs typeface="Tw Cen MT"/>
              </a:rPr>
              <a:t> (physical fitness) </a:t>
            </a:r>
            <a:r>
              <a:rPr lang="en-US" sz="2800" dirty="0" err="1">
                <a:latin typeface="Tw Cen MT"/>
                <a:cs typeface="Tw Cen MT"/>
              </a:rPr>
              <a:t>derajat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kesegaran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seseorang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sangat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menentukan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kemampuan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fisiknya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dalam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melaksanakan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aktivitas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sehari-hari</a:t>
            </a:r>
            <a:r>
              <a:rPr lang="en-US" sz="2800" dirty="0">
                <a:latin typeface="Tw Cen MT"/>
                <a:cs typeface="Tw Cen MT"/>
              </a:rPr>
              <a:t>. </a:t>
            </a:r>
            <a:endParaRPr lang="en-US" sz="2800" dirty="0" smtClean="0">
              <a:latin typeface="Tw Cen MT"/>
              <a:cs typeface="Tw Cen MT"/>
            </a:endParaRPr>
          </a:p>
          <a:p>
            <a:r>
              <a:rPr lang="en-US" sz="2800" dirty="0" err="1" smtClean="0">
                <a:latin typeface="Tw Cen MT"/>
                <a:cs typeface="Tw Cen MT"/>
              </a:rPr>
              <a:t>Semakin</a:t>
            </a:r>
            <a:r>
              <a:rPr lang="en-US" sz="2800" dirty="0" smtClean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tinggi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derajat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kesegaran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jasmani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seseorang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semakin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tinggi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kemampuan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kerja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fisiknya</a:t>
            </a:r>
            <a:r>
              <a:rPr lang="en-US" sz="2800" dirty="0">
                <a:latin typeface="Tw Cen MT"/>
                <a:cs typeface="Tw Cen M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0324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187"/>
            <a:ext cx="8229600" cy="504997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 b="1" dirty="0" err="1">
                <a:latin typeface="Tw Cen MT"/>
                <a:cs typeface="Tw Cen MT"/>
              </a:rPr>
              <a:t>Durasi</a:t>
            </a:r>
            <a:r>
              <a:rPr lang="en-US" sz="2800" b="1" dirty="0">
                <a:latin typeface="Tw Cen MT"/>
                <a:cs typeface="Tw Cen MT"/>
              </a:rPr>
              <a:t> </a:t>
            </a:r>
            <a:r>
              <a:rPr lang="en-US" sz="2800" b="1" dirty="0" err="1">
                <a:latin typeface="Tw Cen MT"/>
                <a:cs typeface="Tw Cen MT"/>
              </a:rPr>
              <a:t>waktu</a:t>
            </a:r>
            <a:r>
              <a:rPr lang="en-US" sz="2800" b="1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ini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dibutuhkan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untuk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meningkatkan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kapasitas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fungsional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tubuh</a:t>
            </a:r>
            <a:r>
              <a:rPr lang="en-US" sz="2800" dirty="0">
                <a:latin typeface="Tw Cen MT"/>
                <a:cs typeface="Tw Cen MT"/>
              </a:rPr>
              <a:t>. </a:t>
            </a:r>
            <a:r>
              <a:rPr lang="en-US" sz="2800" dirty="0" err="1">
                <a:latin typeface="Tw Cen MT"/>
                <a:cs typeface="Tw Cen MT"/>
              </a:rPr>
              <a:t>Durasi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waktu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diaksanakan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berbanding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terbalik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intensitas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.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intensitas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tinggi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durasi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pendek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menimbulkan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respons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tubuh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sama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intensitas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rendah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durasi</a:t>
            </a:r>
            <a:r>
              <a:rPr lang="en-US" sz="2800" dirty="0">
                <a:latin typeface="Tw Cen MT"/>
                <a:cs typeface="Tw Cen MT"/>
              </a:rPr>
              <a:t> yang lama. </a:t>
            </a:r>
          </a:p>
        </p:txBody>
      </p:sp>
    </p:spTree>
    <p:extLst>
      <p:ext uri="{BB962C8B-B14F-4D97-AF65-F5344CB8AC3E}">
        <p14:creationId xmlns:p14="http://schemas.microsoft.com/office/powerpoint/2010/main" val="782882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3139"/>
            <a:ext cx="8519958" cy="5093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adalah</a:t>
            </a:r>
            <a:r>
              <a:rPr lang="en-US" sz="2800" dirty="0">
                <a:latin typeface="Tw Cen MT"/>
                <a:cs typeface="Tw Cen MT"/>
              </a:rPr>
              <a:t> proses yang </a:t>
            </a:r>
            <a:r>
              <a:rPr lang="en-US" sz="2800" dirty="0" err="1">
                <a:latin typeface="Tw Cen MT"/>
                <a:cs typeface="Tw Cen MT"/>
              </a:rPr>
              <a:t>sistematis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harus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menganut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prinsip-prinsip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tertentu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sehingga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organisasi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mekanisme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i="1" dirty="0" err="1">
                <a:latin typeface="Tw Cen MT"/>
                <a:cs typeface="Tw Cen MT"/>
              </a:rPr>
              <a:t>neuro</a:t>
            </a:r>
            <a:r>
              <a:rPr lang="en-US" sz="2800" i="1" dirty="0">
                <a:latin typeface="Tw Cen MT"/>
                <a:cs typeface="Tw Cen MT"/>
              </a:rPr>
              <a:t>-physiological </a:t>
            </a:r>
            <a:r>
              <a:rPr lang="en-US" sz="2800" dirty="0" err="1">
                <a:latin typeface="Tw Cen MT"/>
                <a:cs typeface="Tw Cen MT"/>
              </a:rPr>
              <a:t>atlet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bertambah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 smtClean="0">
                <a:latin typeface="Tw Cen MT"/>
                <a:cs typeface="Tw Cen MT"/>
              </a:rPr>
              <a:t>baik</a:t>
            </a:r>
            <a:r>
              <a:rPr lang="en-ID" sz="2800" dirty="0" smtClean="0">
                <a:latin typeface="Tw Cen MT"/>
                <a:cs typeface="Tw Cen MT"/>
              </a:rPr>
              <a:t>:</a:t>
            </a:r>
          </a:p>
          <a:p>
            <a:r>
              <a:rPr lang="en-US" sz="2800" dirty="0" err="1">
                <a:latin typeface="Tw Cen MT"/>
                <a:cs typeface="Tw Cen MT"/>
              </a:rPr>
              <a:t>Prinsip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i="1" dirty="0" smtClean="0">
                <a:latin typeface="Tw Cen MT"/>
                <a:cs typeface="Tw Cen MT"/>
              </a:rPr>
              <a:t>Overload</a:t>
            </a:r>
          </a:p>
          <a:p>
            <a:r>
              <a:rPr lang="en-US" sz="2800" dirty="0" err="1">
                <a:latin typeface="Tw Cen MT"/>
                <a:cs typeface="Tw Cen MT"/>
              </a:rPr>
              <a:t>Prinsip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 smtClean="0">
                <a:latin typeface="Tw Cen MT"/>
                <a:cs typeface="Tw Cen MT"/>
              </a:rPr>
              <a:t>Konsistensi</a:t>
            </a:r>
            <a:endParaRPr lang="en-US" sz="2800" dirty="0" smtClean="0">
              <a:latin typeface="Tw Cen MT"/>
              <a:cs typeface="Tw Cen MT"/>
            </a:endParaRPr>
          </a:p>
          <a:p>
            <a:r>
              <a:rPr lang="en-US" sz="2800" dirty="0" err="1">
                <a:latin typeface="Tw Cen MT"/>
                <a:cs typeface="Tw Cen MT"/>
              </a:rPr>
              <a:t>Prinsip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 smtClean="0">
                <a:latin typeface="Tw Cen MT"/>
                <a:cs typeface="Tw Cen MT"/>
              </a:rPr>
              <a:t>Spsifikasi</a:t>
            </a:r>
            <a:endParaRPr lang="en-US" sz="2800" dirty="0" smtClean="0">
              <a:latin typeface="Tw Cen MT"/>
              <a:cs typeface="Tw Cen MT"/>
            </a:endParaRPr>
          </a:p>
          <a:p>
            <a:r>
              <a:rPr lang="en-US" sz="2800" dirty="0" err="1">
                <a:latin typeface="Tw Cen MT"/>
                <a:cs typeface="Tw Cen MT"/>
              </a:rPr>
              <a:t>Prinsip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 smtClean="0">
                <a:latin typeface="Tw Cen MT"/>
                <a:cs typeface="Tw Cen MT"/>
              </a:rPr>
              <a:t>Progresif</a:t>
            </a:r>
            <a:endParaRPr lang="en-US" sz="2800" dirty="0" smtClean="0">
              <a:latin typeface="Tw Cen MT"/>
              <a:cs typeface="Tw Cen MT"/>
            </a:endParaRPr>
          </a:p>
          <a:p>
            <a:r>
              <a:rPr lang="en-US" sz="2800" dirty="0" err="1">
                <a:latin typeface="Tw Cen MT"/>
                <a:cs typeface="Tw Cen MT"/>
              </a:rPr>
              <a:t>Prinsip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Kestabilan</a:t>
            </a:r>
            <a:endParaRPr lang="en-ID" sz="2800" dirty="0">
              <a:latin typeface="Tw Cen MT"/>
              <a:cs typeface="Tw Cen MT"/>
            </a:endParaRPr>
          </a:p>
          <a:p>
            <a:pPr marL="0" indent="0">
              <a:buNone/>
            </a:pPr>
            <a:endParaRPr lang="en-ID" sz="2800" dirty="0">
              <a:latin typeface="Tw Cen MT"/>
              <a:cs typeface="Tw Cen MT"/>
            </a:endParaRPr>
          </a:p>
          <a:p>
            <a:pPr marL="0" lvl="0" indent="0">
              <a:buNone/>
            </a:pPr>
            <a:endParaRPr lang="en-ID" sz="2800" dirty="0">
              <a:latin typeface="Tw Cen MT"/>
              <a:cs typeface="Tw Cen MT"/>
            </a:endParaRPr>
          </a:p>
          <a:p>
            <a:pPr marL="0" indent="0">
              <a:buNone/>
            </a:pPr>
            <a:endParaRPr lang="en-ID" sz="2800" dirty="0">
              <a:latin typeface="Tw Cen MT"/>
              <a:cs typeface="Tw Cen MT"/>
            </a:endParaRPr>
          </a:p>
          <a:p>
            <a:pPr marL="0" lvl="0" indent="0">
              <a:buNone/>
            </a:pPr>
            <a:endParaRPr lang="en-ID" sz="2800" dirty="0">
              <a:latin typeface="Tw Cen MT"/>
              <a:cs typeface="Tw Cen MT"/>
            </a:endParaRPr>
          </a:p>
          <a:p>
            <a:pPr marL="0" indent="0">
              <a:buNone/>
            </a:pPr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727499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9235"/>
            <a:ext cx="8229600" cy="5006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latin typeface="Tw Cen MT"/>
                <a:cs typeface="Tw Cen MT"/>
              </a:rPr>
              <a:t>Adapun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pengelompokkan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cabang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olahraga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tersebut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adalah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sebagai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berikut</a:t>
            </a:r>
            <a:r>
              <a:rPr lang="en-US" sz="2800" dirty="0">
                <a:latin typeface="Tw Cen MT"/>
                <a:cs typeface="Tw Cen MT"/>
              </a:rPr>
              <a:t> :</a:t>
            </a:r>
            <a:endParaRPr lang="en-ID" sz="2800" dirty="0">
              <a:latin typeface="Tw Cen MT"/>
              <a:cs typeface="Tw Cen MT"/>
            </a:endParaRPr>
          </a:p>
          <a:p>
            <a:pPr lvl="0"/>
            <a:r>
              <a:rPr lang="en-US" sz="2800" dirty="0" err="1">
                <a:latin typeface="Tw Cen MT"/>
                <a:cs typeface="Tw Cen MT"/>
              </a:rPr>
              <a:t>Olahraga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ringan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seperti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menembak</a:t>
            </a:r>
            <a:r>
              <a:rPr lang="en-US" sz="2800" dirty="0">
                <a:latin typeface="Tw Cen MT"/>
                <a:cs typeface="Tw Cen MT"/>
              </a:rPr>
              <a:t>, golf, bowling, </a:t>
            </a:r>
            <a:r>
              <a:rPr lang="en-US" sz="2800" dirty="0" err="1">
                <a:latin typeface="Tw Cen MT"/>
                <a:cs typeface="Tw Cen MT"/>
              </a:rPr>
              <a:t>panahan</a:t>
            </a:r>
            <a:r>
              <a:rPr lang="en-US" sz="2800" dirty="0">
                <a:latin typeface="Tw Cen MT"/>
                <a:cs typeface="Tw Cen MT"/>
              </a:rPr>
              <a:t>.</a:t>
            </a:r>
            <a:endParaRPr lang="en-ID" sz="2800" dirty="0">
              <a:latin typeface="Tw Cen MT"/>
              <a:cs typeface="Tw Cen MT"/>
            </a:endParaRPr>
          </a:p>
          <a:p>
            <a:pPr lvl="0"/>
            <a:r>
              <a:rPr lang="en-US" sz="2800" dirty="0" err="1">
                <a:latin typeface="Tw Cen MT"/>
                <a:cs typeface="Tw Cen MT"/>
              </a:rPr>
              <a:t>Olahraga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sedang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seperti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atletik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bulutangkis</a:t>
            </a:r>
            <a:r>
              <a:rPr lang="en-US" sz="2800" dirty="0">
                <a:latin typeface="Tw Cen MT"/>
                <a:cs typeface="Tw Cen MT"/>
              </a:rPr>
              <a:t>, bola basket, hockey, softball, </a:t>
            </a:r>
            <a:r>
              <a:rPr lang="en-US" sz="2800" dirty="0" err="1">
                <a:latin typeface="Tw Cen MT"/>
                <a:cs typeface="Tw Cen MT"/>
              </a:rPr>
              <a:t>tenis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tenis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meja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senam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sepak</a:t>
            </a:r>
            <a:r>
              <a:rPr lang="en-US" sz="2800" dirty="0">
                <a:latin typeface="Tw Cen MT"/>
                <a:cs typeface="Tw Cen MT"/>
              </a:rPr>
              <a:t> bola.</a:t>
            </a:r>
            <a:endParaRPr lang="en-ID" sz="2800" dirty="0">
              <a:latin typeface="Tw Cen MT"/>
              <a:cs typeface="Tw Cen MT"/>
            </a:endParaRPr>
          </a:p>
          <a:p>
            <a:pPr lvl="0"/>
            <a:r>
              <a:rPr lang="en-US" sz="2800" dirty="0" err="1">
                <a:latin typeface="Tw Cen MT"/>
                <a:cs typeface="Tw Cen MT"/>
              </a:rPr>
              <a:t>Olahraga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sekali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seperti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balap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sepeda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jarak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jauh</a:t>
            </a:r>
            <a:r>
              <a:rPr lang="en-US" sz="2800" dirty="0">
                <a:latin typeface="Tw Cen MT"/>
                <a:cs typeface="Tw Cen MT"/>
              </a:rPr>
              <a:t> (&gt;130 km), </a:t>
            </a:r>
            <a:r>
              <a:rPr lang="en-US" sz="2800" dirty="0" err="1">
                <a:latin typeface="Tw Cen MT"/>
                <a:cs typeface="Tw Cen MT"/>
              </a:rPr>
              <a:t>angkat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besi</a:t>
            </a:r>
            <a:r>
              <a:rPr lang="en-US" sz="2800" dirty="0">
                <a:latin typeface="Tw Cen MT"/>
                <a:cs typeface="Tw Cen MT"/>
              </a:rPr>
              <a:t>, marathon, rowing. </a:t>
            </a:r>
            <a:endParaRPr lang="en-ID" sz="2800" dirty="0">
              <a:latin typeface="Tw Cen MT"/>
              <a:cs typeface="Tw Cen MT"/>
            </a:endParaRPr>
          </a:p>
          <a:p>
            <a:pPr marL="0" indent="0">
              <a:buNone/>
            </a:pPr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76798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 smtClean="0">
                <a:latin typeface="Tw Cen MT"/>
                <a:cs typeface="Tw Cen MT"/>
              </a:rPr>
              <a:t>Tujuan</a:t>
            </a:r>
            <a:endParaRPr lang="en-US" b="1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err="1">
                <a:latin typeface="Tw Cen MT"/>
                <a:cs typeface="Tw Cen MT"/>
              </a:rPr>
              <a:t>Mamahasiswa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mengetahui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definisi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aktivtasf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gastrointestinal.</a:t>
            </a:r>
            <a:endParaRPr lang="en-ID" sz="2800" dirty="0">
              <a:latin typeface="Tw Cen MT"/>
              <a:cs typeface="Tw Cen MT"/>
            </a:endParaRPr>
          </a:p>
          <a:p>
            <a:pPr lvl="0"/>
            <a:r>
              <a:rPr lang="en-US" sz="2800" dirty="0" err="1">
                <a:latin typeface="Tw Cen MT"/>
                <a:cs typeface="Tw Cen MT"/>
              </a:rPr>
              <a:t>Mamahasiswa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mengetahui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hubungan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aktivtasf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gastrointestinal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 smtClean="0">
                <a:latin typeface="Tw Cen MT"/>
                <a:cs typeface="Tw Cen MT"/>
              </a:rPr>
              <a:t>latihan</a:t>
            </a:r>
            <a:endParaRPr lang="en-ID" sz="2800" dirty="0">
              <a:latin typeface="Tw Cen MT"/>
              <a:cs typeface="Tw Cen MT"/>
            </a:endParaRPr>
          </a:p>
          <a:p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577828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141"/>
            <a:ext cx="8229600" cy="836498"/>
          </a:xfrm>
        </p:spPr>
        <p:txBody>
          <a:bodyPr/>
          <a:lstStyle/>
          <a:p>
            <a:r>
              <a:rPr lang="en-US" b="1" dirty="0" err="1" smtClean="0">
                <a:latin typeface="Tw Cen MT"/>
                <a:cs typeface="Tw Cen MT"/>
              </a:rPr>
              <a:t>Kesehatan</a:t>
            </a:r>
            <a:endParaRPr lang="en-US" b="1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>
                <a:latin typeface="Tw Cen MT"/>
                <a:cs typeface="Tw Cen MT"/>
              </a:rPr>
              <a:t>Kesehatan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merupakan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konsep</a:t>
            </a:r>
            <a:r>
              <a:rPr lang="en-US" sz="2600" dirty="0">
                <a:latin typeface="Tw Cen MT"/>
                <a:cs typeface="Tw Cen MT"/>
              </a:rPr>
              <a:t> yang </a:t>
            </a:r>
            <a:r>
              <a:rPr lang="en-US" sz="2600" dirty="0" err="1">
                <a:latin typeface="Tw Cen MT"/>
                <a:cs typeface="Tw Cen MT"/>
              </a:rPr>
              <a:t>sering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digunakan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tapi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artinya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sulit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dijelaskan</a:t>
            </a:r>
            <a:r>
              <a:rPr lang="en-US" sz="2600" dirty="0">
                <a:latin typeface="Tw Cen MT"/>
                <a:cs typeface="Tw Cen MT"/>
              </a:rPr>
              <a:t>. </a:t>
            </a:r>
            <a:r>
              <a:rPr lang="en-US" sz="2600" dirty="0" err="1">
                <a:latin typeface="Tw Cen MT"/>
                <a:cs typeface="Tw Cen MT"/>
              </a:rPr>
              <a:t>Meskipun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demikian</a:t>
            </a:r>
            <a:r>
              <a:rPr lang="en-US" sz="2600" dirty="0">
                <a:latin typeface="Tw Cen MT"/>
                <a:cs typeface="Tw Cen MT"/>
              </a:rPr>
              <a:t>, </a:t>
            </a:r>
            <a:r>
              <a:rPr lang="en-US" sz="2600" dirty="0" err="1">
                <a:latin typeface="Tw Cen MT"/>
                <a:cs typeface="Tw Cen MT"/>
              </a:rPr>
              <a:t>kebanyakan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ilmiah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sepakat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bahwa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definisi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kesehatan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apapun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harus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mengandung</a:t>
            </a:r>
            <a:r>
              <a:rPr lang="en-US" sz="2600" dirty="0">
                <a:latin typeface="Tw Cen MT"/>
                <a:cs typeface="Tw Cen MT"/>
              </a:rPr>
              <a:t> paling </a:t>
            </a:r>
            <a:r>
              <a:rPr lang="en-US" sz="2600" dirty="0" err="1">
                <a:latin typeface="Tw Cen MT"/>
                <a:cs typeface="Tw Cen MT"/>
              </a:rPr>
              <a:t>tidak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komponen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boimedis</a:t>
            </a:r>
            <a:r>
              <a:rPr lang="en-US" sz="2600" dirty="0">
                <a:latin typeface="Tw Cen MT"/>
                <a:cs typeface="Tw Cen MT"/>
              </a:rPr>
              <a:t>, personal, </a:t>
            </a:r>
            <a:r>
              <a:rPr lang="en-US" sz="2600" dirty="0" err="1">
                <a:latin typeface="Tw Cen MT"/>
                <a:cs typeface="Tw Cen MT"/>
              </a:rPr>
              <a:t>dan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sosiokultural</a:t>
            </a:r>
            <a:r>
              <a:rPr lang="en-US" sz="2600" dirty="0">
                <a:latin typeface="Tw Cen MT"/>
                <a:cs typeface="Tw Cen MT"/>
              </a:rPr>
              <a:t>. </a:t>
            </a:r>
            <a:endParaRPr lang="en-US" sz="2600" dirty="0" smtClean="0">
              <a:latin typeface="Tw Cen MT"/>
              <a:cs typeface="Tw Cen MT"/>
            </a:endParaRPr>
          </a:p>
          <a:p>
            <a:r>
              <a:rPr lang="en-US" sz="2600" dirty="0" err="1" smtClean="0">
                <a:latin typeface="Tw Cen MT"/>
                <a:cs typeface="Tw Cen MT"/>
              </a:rPr>
              <a:t>Menurut</a:t>
            </a:r>
            <a:r>
              <a:rPr lang="en-US" sz="2600" dirty="0" smtClean="0">
                <a:latin typeface="Tw Cen MT"/>
                <a:cs typeface="Tw Cen MT"/>
              </a:rPr>
              <a:t> </a:t>
            </a:r>
            <a:r>
              <a:rPr lang="en-US" sz="2600" dirty="0">
                <a:latin typeface="Tw Cen MT"/>
                <a:cs typeface="Tw Cen MT"/>
              </a:rPr>
              <a:t>WHO (1947), </a:t>
            </a:r>
            <a:r>
              <a:rPr lang="en-US" sz="2600" dirty="0" err="1">
                <a:latin typeface="Tw Cen MT"/>
                <a:cs typeface="Tw Cen MT"/>
              </a:rPr>
              <a:t>kesehatan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secara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luas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tidak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meliputi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aspek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medis</a:t>
            </a:r>
            <a:r>
              <a:rPr lang="en-US" sz="2600" dirty="0">
                <a:latin typeface="Tw Cen MT"/>
                <a:cs typeface="Tw Cen MT"/>
              </a:rPr>
              <a:t>, </a:t>
            </a:r>
            <a:r>
              <a:rPr lang="en-US" sz="2600" dirty="0" err="1">
                <a:latin typeface="Tw Cen MT"/>
                <a:cs typeface="Tw Cen MT"/>
              </a:rPr>
              <a:t>tetapi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juga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aspek</a:t>
            </a:r>
            <a:r>
              <a:rPr lang="en-US" sz="2600" dirty="0">
                <a:latin typeface="Tw Cen MT"/>
                <a:cs typeface="Tw Cen MT"/>
              </a:rPr>
              <a:t> mental </a:t>
            </a:r>
            <a:r>
              <a:rPr lang="en-US" sz="2600" dirty="0" err="1">
                <a:latin typeface="Tw Cen MT"/>
                <a:cs typeface="Tw Cen MT"/>
              </a:rPr>
              <a:t>dan</a:t>
            </a:r>
            <a:r>
              <a:rPr lang="en-US" sz="2600" dirty="0">
                <a:latin typeface="Tw Cen MT"/>
                <a:cs typeface="Tw Cen MT"/>
              </a:rPr>
              <a:t> social </a:t>
            </a:r>
            <a:r>
              <a:rPr lang="en-US" sz="2600" dirty="0" err="1">
                <a:latin typeface="Tw Cen MT"/>
                <a:cs typeface="Tw Cen MT"/>
              </a:rPr>
              <a:t>bukan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hanya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satu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keadaan</a:t>
            </a:r>
            <a:r>
              <a:rPr lang="en-US" sz="2600" dirty="0">
                <a:latin typeface="Tw Cen MT"/>
                <a:cs typeface="Tw Cen MT"/>
              </a:rPr>
              <a:t> yang </a:t>
            </a:r>
            <a:r>
              <a:rPr lang="en-US" sz="2600" dirty="0" err="1">
                <a:latin typeface="Tw Cen MT"/>
                <a:cs typeface="Tw Cen MT"/>
              </a:rPr>
              <a:t>bebas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dari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penyakit</a:t>
            </a:r>
            <a:r>
              <a:rPr lang="en-US" sz="2600" dirty="0">
                <a:latin typeface="Tw Cen MT"/>
                <a:cs typeface="Tw Cen MT"/>
              </a:rPr>
              <a:t>, </a:t>
            </a:r>
            <a:r>
              <a:rPr lang="en-US" sz="2600" dirty="0" err="1">
                <a:latin typeface="Tw Cen MT"/>
                <a:cs typeface="Tw Cen MT"/>
              </a:rPr>
              <a:t>cacat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>
                <a:latin typeface="Tw Cen MT"/>
                <a:cs typeface="Tw Cen MT"/>
              </a:rPr>
              <a:t>dan</a:t>
            </a:r>
            <a:r>
              <a:rPr lang="en-US" sz="2600" dirty="0">
                <a:latin typeface="Tw Cen MT"/>
                <a:cs typeface="Tw Cen MT"/>
              </a:rPr>
              <a:t> </a:t>
            </a:r>
            <a:r>
              <a:rPr lang="en-US" sz="2600" dirty="0" err="1" smtClean="0">
                <a:latin typeface="Tw Cen MT"/>
                <a:cs typeface="Tw Cen MT"/>
              </a:rPr>
              <a:t>kelemahan</a:t>
            </a:r>
            <a:r>
              <a:rPr lang="en-US" sz="2600" dirty="0">
                <a:latin typeface="Tw Cen MT"/>
                <a:cs typeface="Tw Cen MT"/>
              </a:rPr>
              <a:t>.</a:t>
            </a:r>
            <a:endParaRPr lang="en-ID" sz="2600" dirty="0">
              <a:latin typeface="Tw Cen MT"/>
              <a:cs typeface="Tw Cen MT"/>
            </a:endParaRPr>
          </a:p>
          <a:p>
            <a:endParaRPr lang="en-US" sz="26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6476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9235"/>
            <a:ext cx="8229600" cy="5006930"/>
          </a:xfrm>
        </p:spPr>
        <p:txBody>
          <a:bodyPr>
            <a:noAutofit/>
          </a:bodyPr>
          <a:lstStyle/>
          <a:p>
            <a:r>
              <a:rPr lang="en-US" sz="2500" dirty="0" err="1">
                <a:latin typeface="Tw Cen MT"/>
                <a:cs typeface="Tw Cen MT"/>
              </a:rPr>
              <a:t>Jika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atlet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tersebut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mengalami</a:t>
            </a:r>
            <a:r>
              <a:rPr lang="en-US" sz="2500" dirty="0">
                <a:latin typeface="Tw Cen MT"/>
                <a:cs typeface="Tw Cen MT"/>
              </a:rPr>
              <a:t> anemia </a:t>
            </a:r>
            <a:r>
              <a:rPr lang="en-US" sz="2500" dirty="0" err="1">
                <a:latin typeface="Tw Cen MT"/>
                <a:cs typeface="Tw Cen MT"/>
              </a:rPr>
              <a:t>akan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sulit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dilakukan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penilaian</a:t>
            </a:r>
            <a:r>
              <a:rPr lang="en-US" sz="2500" dirty="0">
                <a:latin typeface="Tw Cen MT"/>
                <a:cs typeface="Tw Cen MT"/>
              </a:rPr>
              <a:t> status </a:t>
            </a:r>
            <a:r>
              <a:rPr lang="en-US" sz="2500" dirty="0" err="1">
                <a:latin typeface="Tw Cen MT"/>
                <a:cs typeface="Tw Cen MT"/>
              </a:rPr>
              <a:t>gizinya</a:t>
            </a:r>
            <a:r>
              <a:rPr lang="en-US" sz="2500" dirty="0">
                <a:latin typeface="Tw Cen MT"/>
                <a:cs typeface="Tw Cen MT"/>
              </a:rPr>
              <a:t>. </a:t>
            </a:r>
            <a:r>
              <a:rPr lang="en-US" sz="2500" dirty="0" err="1">
                <a:latin typeface="Tw Cen MT"/>
                <a:cs typeface="Tw Cen MT"/>
              </a:rPr>
              <a:t>Hasil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latihan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keras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dapat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meningkatkan</a:t>
            </a:r>
            <a:r>
              <a:rPr lang="en-US" sz="2500" dirty="0">
                <a:latin typeface="Tw Cen MT"/>
                <a:cs typeface="Tw Cen MT"/>
              </a:rPr>
              <a:t> volume plasma </a:t>
            </a:r>
            <a:r>
              <a:rPr lang="en-US" sz="2500" dirty="0" err="1">
                <a:latin typeface="Tw Cen MT"/>
                <a:cs typeface="Tw Cen MT"/>
              </a:rPr>
              <a:t>dalam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darah</a:t>
            </a:r>
            <a:r>
              <a:rPr lang="en-US" sz="2500" dirty="0">
                <a:latin typeface="Tw Cen MT"/>
                <a:cs typeface="Tw Cen MT"/>
              </a:rPr>
              <a:t> yang </a:t>
            </a:r>
            <a:r>
              <a:rPr lang="en-US" sz="2500" dirty="0" err="1">
                <a:latin typeface="Tw Cen MT"/>
                <a:cs typeface="Tw Cen MT"/>
              </a:rPr>
              <a:t>akhirnya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dapat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mengencerkan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kadar</a:t>
            </a:r>
            <a:r>
              <a:rPr lang="en-US" sz="2500" dirty="0">
                <a:latin typeface="Tw Cen MT"/>
                <a:cs typeface="Tw Cen MT"/>
              </a:rPr>
              <a:t> hemoglobin </a:t>
            </a:r>
            <a:r>
              <a:rPr lang="en-US" sz="2500" dirty="0" err="1">
                <a:latin typeface="Tw Cen MT"/>
                <a:cs typeface="Tw Cen MT"/>
              </a:rPr>
              <a:t>sehingga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menjadi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salah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persepsi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telah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terjadi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smtClean="0">
                <a:latin typeface="Tw Cen MT"/>
                <a:cs typeface="Tw Cen MT"/>
              </a:rPr>
              <a:t>anemia.</a:t>
            </a:r>
          </a:p>
          <a:p>
            <a:r>
              <a:rPr lang="en-US" sz="2500" dirty="0" smtClean="0">
                <a:latin typeface="Tw Cen MT"/>
                <a:cs typeface="Tw Cen MT"/>
              </a:rPr>
              <a:t>Hal </a:t>
            </a:r>
            <a:r>
              <a:rPr lang="en-US" sz="2500" dirty="0" err="1">
                <a:latin typeface="Tw Cen MT"/>
                <a:cs typeface="Tw Cen MT"/>
              </a:rPr>
              <a:t>ini</a:t>
            </a:r>
            <a:r>
              <a:rPr lang="en-US" sz="2500" dirty="0">
                <a:latin typeface="Tw Cen MT"/>
                <a:cs typeface="Tw Cen MT"/>
              </a:rPr>
              <a:t> paling </a:t>
            </a:r>
            <a:r>
              <a:rPr lang="en-US" sz="2500" dirty="0" err="1">
                <a:latin typeface="Tw Cen MT"/>
                <a:cs typeface="Tw Cen MT"/>
              </a:rPr>
              <a:t>mungkin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terjadi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pada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tahap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awal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dari</a:t>
            </a:r>
            <a:r>
              <a:rPr lang="en-US" sz="2500" dirty="0">
                <a:latin typeface="Tw Cen MT"/>
                <a:cs typeface="Tw Cen MT"/>
              </a:rPr>
              <a:t> program </a:t>
            </a:r>
            <a:r>
              <a:rPr lang="en-US" sz="2500" dirty="0" err="1">
                <a:latin typeface="Tw Cen MT"/>
                <a:cs typeface="Tw Cen MT"/>
              </a:rPr>
              <a:t>pelatihan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atau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saat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beban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latihan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meningkat</a:t>
            </a:r>
            <a:r>
              <a:rPr lang="en-US" sz="2500" dirty="0">
                <a:latin typeface="Tw Cen MT"/>
                <a:cs typeface="Tw Cen MT"/>
              </a:rPr>
              <a:t>. Anemia </a:t>
            </a:r>
            <a:r>
              <a:rPr lang="en-US" sz="2500" dirty="0" err="1">
                <a:latin typeface="Tw Cen MT"/>
                <a:cs typeface="Tw Cen MT"/>
              </a:rPr>
              <a:t>olahraga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tidak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memerlukan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pengobatan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karena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biasanya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hanya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berlangsung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sementara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dan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tidak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akan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memengaruhi</a:t>
            </a:r>
            <a:r>
              <a:rPr lang="en-US" sz="2500" dirty="0">
                <a:latin typeface="Tw Cen MT"/>
                <a:cs typeface="Tw Cen MT"/>
              </a:rPr>
              <a:t> </a:t>
            </a:r>
            <a:r>
              <a:rPr lang="en-US" sz="2500" dirty="0" err="1">
                <a:latin typeface="Tw Cen MT"/>
                <a:cs typeface="Tw Cen MT"/>
              </a:rPr>
              <a:t>performa</a:t>
            </a:r>
            <a:r>
              <a:rPr lang="en-US" sz="2500" dirty="0">
                <a:latin typeface="Tw Cen MT"/>
                <a:cs typeface="Tw Cen MT"/>
              </a:rPr>
              <a:t>.</a:t>
            </a:r>
            <a:endParaRPr lang="en-ID" sz="2500" dirty="0">
              <a:latin typeface="Tw Cen MT"/>
              <a:cs typeface="Tw Cen MT"/>
            </a:endParaRPr>
          </a:p>
          <a:p>
            <a:endParaRPr lang="en-US" sz="25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790662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0443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atin typeface="Tw Cen MT"/>
                <a:cs typeface="Tw Cen MT"/>
              </a:rPr>
              <a:t>TERIMA KASIH</a:t>
            </a:r>
            <a:endParaRPr lang="en-US" sz="7200" b="1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397524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8759"/>
            <a:ext cx="8229600" cy="72887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Tw Cen MT"/>
                <a:cs typeface="Tw Cen MT"/>
              </a:rPr>
              <a:t>Pendahuluan</a:t>
            </a:r>
            <a:endParaRPr lang="en-US" b="1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1707"/>
            <a:ext cx="8229600" cy="4124457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Olahraga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merupakan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aktivitas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memiliki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banyak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manfaat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bagi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tubuh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manusia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misalnya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untuk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sarana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pembinaan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kesehatan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tidak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kalah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pentingnya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yakni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sebagai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kebanggaan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suatu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bangsa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negara</a:t>
            </a:r>
            <a:r>
              <a:rPr lang="en-ID" sz="2800" dirty="0">
                <a:latin typeface="Tw Cen MT"/>
                <a:cs typeface="Tw Cen MT"/>
              </a:rPr>
              <a:t> </a:t>
            </a:r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292738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235"/>
            <a:ext cx="8229600" cy="75040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Pendahuluan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Dalam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berolahraga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dimasyarakat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penderita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gangguan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pada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sistem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absorbsi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masih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tinggi</a:t>
            </a:r>
            <a:r>
              <a:rPr lang="en-US" sz="2800" dirty="0">
                <a:latin typeface="Tw Cen MT"/>
                <a:cs typeface="Tw Cen MT"/>
              </a:rPr>
              <a:t>. </a:t>
            </a:r>
            <a:endParaRPr lang="en-US" sz="2800" dirty="0" smtClean="0">
              <a:latin typeface="Tw Cen MT"/>
              <a:cs typeface="Tw Cen MT"/>
            </a:endParaRPr>
          </a:p>
          <a:p>
            <a:r>
              <a:rPr lang="en-US" sz="2800" dirty="0" err="1" smtClean="0">
                <a:latin typeface="Tw Cen MT"/>
                <a:cs typeface="Tw Cen MT"/>
              </a:rPr>
              <a:t>Perihal</a:t>
            </a:r>
            <a:r>
              <a:rPr lang="en-US" sz="2800" dirty="0" smtClean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tersebut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dapat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dilihat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dari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fakta</a:t>
            </a:r>
            <a:r>
              <a:rPr lang="en-US" sz="2800" dirty="0">
                <a:latin typeface="Tw Cen MT"/>
                <a:cs typeface="Tw Cen MT"/>
              </a:rPr>
              <a:t> di </a:t>
            </a:r>
            <a:r>
              <a:rPr lang="en-US" sz="2800" dirty="0" err="1">
                <a:latin typeface="Tw Cen MT"/>
                <a:cs typeface="Tw Cen MT"/>
              </a:rPr>
              <a:t>lapangan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menunjukkan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bahwa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masih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banyak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penderita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diare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disebabkan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oleh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mengkonsumsi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makanan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makanan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tidak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sesuai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kondisi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fisikologi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usus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halus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bersangkutan</a:t>
            </a:r>
            <a:r>
              <a:rPr lang="en-US" sz="2800" dirty="0">
                <a:latin typeface="Tw Cen MT"/>
                <a:cs typeface="Tw Cen MT"/>
              </a:rPr>
              <a:t> . </a:t>
            </a:r>
            <a:endParaRPr lang="en-ID" sz="2800" dirty="0">
              <a:latin typeface="Tw Cen MT"/>
              <a:cs typeface="Tw Cen MT"/>
            </a:endParaRPr>
          </a:p>
          <a:p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264398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335" y="1119233"/>
            <a:ext cx="8654239" cy="4942359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Pada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olahraga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intensif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aliran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darah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ginjal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dapat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berkurang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sampai</a:t>
            </a:r>
            <a:r>
              <a:rPr lang="en-US" sz="2800" dirty="0">
                <a:latin typeface="Tw Cen MT"/>
                <a:cs typeface="Tw Cen MT"/>
              </a:rPr>
              <a:t> 20% </a:t>
            </a:r>
            <a:r>
              <a:rPr lang="en-US" sz="2800" dirty="0" err="1">
                <a:latin typeface="Tw Cen MT"/>
                <a:cs typeface="Tw Cen MT"/>
              </a:rPr>
              <a:t>dari</a:t>
            </a:r>
            <a:r>
              <a:rPr lang="en-US" sz="2800" dirty="0">
                <a:latin typeface="Tw Cen MT"/>
                <a:cs typeface="Tw Cen MT"/>
              </a:rPr>
              <a:t> normal. </a:t>
            </a:r>
            <a:r>
              <a:rPr lang="en-US" sz="2800" i="1" dirty="0" err="1">
                <a:latin typeface="Tw Cen MT"/>
                <a:cs typeface="Tw Cen MT"/>
              </a:rPr>
              <a:t>Gromerulo</a:t>
            </a:r>
            <a:r>
              <a:rPr lang="en-US" sz="2800" i="1" dirty="0">
                <a:latin typeface="Tw Cen MT"/>
                <a:cs typeface="Tw Cen MT"/>
              </a:rPr>
              <a:t> </a:t>
            </a:r>
            <a:r>
              <a:rPr lang="en-US" sz="2800" i="1" dirty="0" err="1">
                <a:latin typeface="Tw Cen MT"/>
                <a:cs typeface="Tw Cen MT"/>
              </a:rPr>
              <a:t>Fitration</a:t>
            </a:r>
            <a:r>
              <a:rPr lang="en-US" sz="2800" i="1" dirty="0">
                <a:latin typeface="Tw Cen MT"/>
                <a:cs typeface="Tw Cen MT"/>
              </a:rPr>
              <a:t> Rate</a:t>
            </a:r>
            <a:r>
              <a:rPr lang="en-US" sz="2800" dirty="0">
                <a:latin typeface="Tw Cen MT"/>
                <a:cs typeface="Tw Cen MT"/>
              </a:rPr>
              <a:t> (GFR) </a:t>
            </a:r>
            <a:r>
              <a:rPr lang="en-US" sz="2800" dirty="0" err="1">
                <a:latin typeface="Tw Cen MT"/>
                <a:cs typeface="Tw Cen MT"/>
              </a:rPr>
              <a:t>juga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menurun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tetapi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tidak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sebesar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penurunan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aliran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darah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ginjal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mungkin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karena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adanya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mekanisme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autoregulasi</a:t>
            </a:r>
            <a:r>
              <a:rPr lang="en-US" sz="2800" dirty="0">
                <a:latin typeface="Tw Cen MT"/>
                <a:cs typeface="Tw Cen MT"/>
              </a:rPr>
              <a:t>. </a:t>
            </a:r>
            <a:endParaRPr lang="en-US" sz="2800" dirty="0" smtClean="0">
              <a:latin typeface="Tw Cen MT"/>
              <a:cs typeface="Tw Cen MT"/>
            </a:endParaRPr>
          </a:p>
          <a:p>
            <a:r>
              <a:rPr lang="en-US" sz="2800" dirty="0" err="1" smtClean="0">
                <a:latin typeface="Tw Cen MT"/>
                <a:cs typeface="Tw Cen MT"/>
              </a:rPr>
              <a:t>Penurunan</a:t>
            </a:r>
            <a:r>
              <a:rPr lang="en-US" sz="2800" dirty="0" smtClean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aliran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darah</a:t>
            </a:r>
            <a:r>
              <a:rPr lang="en-US" sz="2800" dirty="0">
                <a:latin typeface="Tw Cen MT"/>
                <a:cs typeface="Tw Cen MT"/>
              </a:rPr>
              <a:t> glomerulus </a:t>
            </a:r>
            <a:r>
              <a:rPr lang="en-US" sz="2800" dirty="0" err="1">
                <a:latin typeface="Tw Cen MT"/>
                <a:cs typeface="Tw Cen MT"/>
              </a:rPr>
              <a:t>meningkatkan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difusi</a:t>
            </a:r>
            <a:r>
              <a:rPr lang="en-US" sz="2800" dirty="0">
                <a:latin typeface="Tw Cen MT"/>
                <a:cs typeface="Tw Cen MT"/>
              </a:rPr>
              <a:t> protein </a:t>
            </a:r>
            <a:r>
              <a:rPr lang="en-US" sz="2800" dirty="0" err="1">
                <a:latin typeface="Tw Cen MT"/>
                <a:cs typeface="Tw Cen MT"/>
              </a:rPr>
              <a:t>ke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dalam</a:t>
            </a:r>
            <a:r>
              <a:rPr lang="en-US" sz="2800" dirty="0">
                <a:latin typeface="Tw Cen MT"/>
                <a:cs typeface="Tw Cen MT"/>
              </a:rPr>
              <a:t> lumen </a:t>
            </a:r>
            <a:r>
              <a:rPr lang="en-US" sz="2800" dirty="0" err="1">
                <a:latin typeface="Tw Cen MT"/>
                <a:cs typeface="Tw Cen MT"/>
              </a:rPr>
              <a:t>tubulus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karena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sewaktu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darah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mengalir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lambat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menghabiskan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lebih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banyak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waktu</a:t>
            </a:r>
            <a:r>
              <a:rPr lang="en-US" sz="2800" dirty="0">
                <a:latin typeface="Tw Cen MT"/>
                <a:cs typeface="Tw Cen MT"/>
              </a:rPr>
              <a:t> di glomerulus.</a:t>
            </a:r>
            <a:r>
              <a:rPr lang="en-ID" sz="2800" dirty="0">
                <a:latin typeface="Tw Cen MT"/>
                <a:cs typeface="Tw Cen MT"/>
              </a:rPr>
              <a:t> </a:t>
            </a:r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792562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4187"/>
            <a:ext cx="8229600" cy="793451"/>
          </a:xfrm>
        </p:spPr>
        <p:txBody>
          <a:bodyPr/>
          <a:lstStyle/>
          <a:p>
            <a:pPr algn="l"/>
            <a:r>
              <a:rPr lang="en-US" b="1" dirty="0" smtClean="0">
                <a:latin typeface="Tw Cen MT"/>
                <a:cs typeface="Tw Cen MT"/>
              </a:rPr>
              <a:t>Gastrointestinal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91" y="1600201"/>
            <a:ext cx="8654239" cy="452596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w Cen MT"/>
                <a:cs typeface="Tw Cen MT"/>
              </a:rPr>
              <a:t>Gastrointestinal </a:t>
            </a:r>
            <a:r>
              <a:rPr lang="en-US" sz="2400" dirty="0" err="1">
                <a:latin typeface="Tw Cen MT"/>
                <a:cs typeface="Tw Cen MT"/>
              </a:rPr>
              <a:t>merupakan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saluran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pencernaan</a:t>
            </a:r>
            <a:r>
              <a:rPr lang="en-US" sz="2400" dirty="0">
                <a:latin typeface="Tw Cen MT"/>
                <a:cs typeface="Tw Cen MT"/>
              </a:rPr>
              <a:t> yang </a:t>
            </a:r>
            <a:r>
              <a:rPr lang="en-US" sz="2400" dirty="0" err="1">
                <a:latin typeface="Tw Cen MT"/>
                <a:cs typeface="Tw Cen MT"/>
              </a:rPr>
              <a:t>berperan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dalam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mengeluarkan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cairan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melalui</a:t>
            </a:r>
            <a:r>
              <a:rPr lang="en-US" sz="2400" dirty="0">
                <a:latin typeface="Tw Cen MT"/>
                <a:cs typeface="Tw Cen MT"/>
              </a:rPr>
              <a:t> proses </a:t>
            </a:r>
            <a:r>
              <a:rPr lang="en-US" sz="2400" dirty="0" err="1">
                <a:latin typeface="Tw Cen MT"/>
                <a:cs typeface="Tw Cen MT"/>
              </a:rPr>
              <a:t>penyerapan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dan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pengeluaran</a:t>
            </a:r>
            <a:r>
              <a:rPr lang="en-US" sz="2400" dirty="0">
                <a:latin typeface="Tw Cen MT"/>
                <a:cs typeface="Tw Cen MT"/>
              </a:rPr>
              <a:t> air. </a:t>
            </a:r>
            <a:r>
              <a:rPr lang="en-US" sz="2400" dirty="0" err="1">
                <a:latin typeface="Tw Cen MT"/>
                <a:cs typeface="Tw Cen MT"/>
              </a:rPr>
              <a:t>Dalam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kondisi</a:t>
            </a:r>
            <a:r>
              <a:rPr lang="en-US" sz="2400" dirty="0">
                <a:latin typeface="Tw Cen MT"/>
                <a:cs typeface="Tw Cen MT"/>
              </a:rPr>
              <a:t> normal, </a:t>
            </a:r>
            <a:r>
              <a:rPr lang="en-US" sz="2400" dirty="0" err="1">
                <a:latin typeface="Tw Cen MT"/>
                <a:cs typeface="Tw Cen MT"/>
              </a:rPr>
              <a:t>cairan</a:t>
            </a:r>
            <a:r>
              <a:rPr lang="en-US" sz="2400" dirty="0">
                <a:latin typeface="Tw Cen MT"/>
                <a:cs typeface="Tw Cen MT"/>
              </a:rPr>
              <a:t> yang </a:t>
            </a:r>
            <a:r>
              <a:rPr lang="en-US" sz="2400" dirty="0" err="1">
                <a:latin typeface="Tw Cen MT"/>
                <a:cs typeface="Tw Cen MT"/>
              </a:rPr>
              <a:t>hilang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dalam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sistem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ini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sekitar</a:t>
            </a:r>
            <a:r>
              <a:rPr lang="en-US" sz="2400" dirty="0">
                <a:latin typeface="Tw Cen MT"/>
                <a:cs typeface="Tw Cen MT"/>
              </a:rPr>
              <a:t> 100-200ml/</a:t>
            </a:r>
            <a:r>
              <a:rPr lang="en-US" sz="2400" dirty="0" err="1">
                <a:latin typeface="Tw Cen MT"/>
                <a:cs typeface="Tw Cen MT"/>
              </a:rPr>
              <a:t>hari</a:t>
            </a:r>
            <a:r>
              <a:rPr lang="en-US" sz="2400" dirty="0">
                <a:latin typeface="Tw Cen MT"/>
                <a:cs typeface="Tw Cen MT"/>
              </a:rPr>
              <a:t> (</a:t>
            </a:r>
            <a:r>
              <a:rPr lang="en-US" sz="2400" dirty="0" err="1">
                <a:latin typeface="Tw Cen MT"/>
                <a:cs typeface="Tw Cen MT"/>
              </a:rPr>
              <a:t>Uliyah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i="1" dirty="0">
                <a:latin typeface="Tw Cen MT"/>
                <a:cs typeface="Tw Cen MT"/>
              </a:rPr>
              <a:t>et al,</a:t>
            </a:r>
            <a:r>
              <a:rPr lang="en-US" sz="2400" dirty="0">
                <a:latin typeface="Tw Cen MT"/>
                <a:cs typeface="Tw Cen MT"/>
              </a:rPr>
              <a:t> 2008)</a:t>
            </a:r>
            <a:r>
              <a:rPr lang="en-US" sz="2400" dirty="0" smtClean="0">
                <a:latin typeface="Tw Cen MT"/>
                <a:cs typeface="Tw Cen MT"/>
              </a:rPr>
              <a:t>.</a:t>
            </a:r>
            <a:endParaRPr lang="en-US" sz="2400" b="1" dirty="0">
              <a:latin typeface="Tw Cen MT"/>
              <a:cs typeface="Tw Cen MT"/>
            </a:endParaRPr>
          </a:p>
          <a:p>
            <a:r>
              <a:rPr lang="en-US" sz="2400" dirty="0" err="1" smtClean="0">
                <a:latin typeface="Tw Cen MT"/>
                <a:cs typeface="Tw Cen MT"/>
              </a:rPr>
              <a:t>Penyakit</a:t>
            </a:r>
            <a:r>
              <a:rPr lang="en-US" sz="2400" dirty="0" smtClean="0">
                <a:latin typeface="Tw Cen MT"/>
                <a:cs typeface="Tw Cen MT"/>
              </a:rPr>
              <a:t> </a:t>
            </a:r>
            <a:r>
              <a:rPr lang="en-US" sz="2400" dirty="0">
                <a:latin typeface="Tw Cen MT"/>
                <a:cs typeface="Tw Cen MT"/>
              </a:rPr>
              <a:t>gastrointestinal </a:t>
            </a:r>
            <a:r>
              <a:rPr lang="en-US" sz="2400" dirty="0" err="1">
                <a:latin typeface="Tw Cen MT"/>
                <a:cs typeface="Tw Cen MT"/>
              </a:rPr>
              <a:t>merupakan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suatu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penyakit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pada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jalan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makanan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atau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pencernaan</a:t>
            </a:r>
            <a:r>
              <a:rPr lang="en-US" sz="2400" dirty="0">
                <a:latin typeface="Tw Cen MT"/>
                <a:cs typeface="Tw Cen MT"/>
              </a:rPr>
              <a:t>. </a:t>
            </a:r>
            <a:r>
              <a:rPr lang="en-US" sz="2400" dirty="0" err="1">
                <a:latin typeface="Tw Cen MT"/>
                <a:cs typeface="Tw Cen MT"/>
              </a:rPr>
              <a:t>Penyakit</a:t>
            </a:r>
            <a:r>
              <a:rPr lang="en-US" sz="2400" dirty="0">
                <a:latin typeface="Tw Cen MT"/>
                <a:cs typeface="Tw Cen MT"/>
              </a:rPr>
              <a:t> gastrointestinal </a:t>
            </a:r>
            <a:r>
              <a:rPr lang="en-US" sz="2400" dirty="0" err="1">
                <a:latin typeface="Tw Cen MT"/>
                <a:cs typeface="Tw Cen MT"/>
              </a:rPr>
              <a:t>yaitu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kelainan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penyakit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kerongkongan</a:t>
            </a:r>
            <a:r>
              <a:rPr lang="en-US" sz="2400" dirty="0">
                <a:latin typeface="Tw Cen MT"/>
                <a:cs typeface="Tw Cen MT"/>
              </a:rPr>
              <a:t> (</a:t>
            </a:r>
            <a:r>
              <a:rPr lang="en-US" sz="2400" dirty="0" err="1">
                <a:latin typeface="Tw Cen MT"/>
                <a:cs typeface="Tw Cen MT"/>
              </a:rPr>
              <a:t>eshofagus</a:t>
            </a:r>
            <a:r>
              <a:rPr lang="en-US" sz="2400" dirty="0">
                <a:latin typeface="Tw Cen MT"/>
                <a:cs typeface="Tw Cen MT"/>
              </a:rPr>
              <a:t>), </a:t>
            </a:r>
            <a:r>
              <a:rPr lang="en-US" sz="2400" dirty="0" err="1">
                <a:latin typeface="Tw Cen MT"/>
                <a:cs typeface="Tw Cen MT"/>
              </a:rPr>
              <a:t>lambung</a:t>
            </a:r>
            <a:r>
              <a:rPr lang="en-US" sz="2400" dirty="0">
                <a:latin typeface="Tw Cen MT"/>
                <a:cs typeface="Tw Cen MT"/>
              </a:rPr>
              <a:t> (</a:t>
            </a:r>
            <a:r>
              <a:rPr lang="en-US" sz="2400" dirty="0" err="1">
                <a:latin typeface="Tw Cen MT"/>
                <a:cs typeface="Tw Cen MT"/>
              </a:rPr>
              <a:t>gaster</a:t>
            </a:r>
            <a:r>
              <a:rPr lang="en-US" sz="2400" dirty="0">
                <a:latin typeface="Tw Cen MT"/>
                <a:cs typeface="Tw Cen MT"/>
              </a:rPr>
              <a:t>), </a:t>
            </a:r>
            <a:r>
              <a:rPr lang="en-US" sz="2400" dirty="0" err="1">
                <a:latin typeface="Tw Cen MT"/>
                <a:cs typeface="Tw Cen MT"/>
              </a:rPr>
              <a:t>usus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halus</a:t>
            </a:r>
            <a:r>
              <a:rPr lang="en-US" sz="2400" dirty="0">
                <a:latin typeface="Tw Cen MT"/>
                <a:cs typeface="Tw Cen MT"/>
              </a:rPr>
              <a:t> (</a:t>
            </a:r>
            <a:r>
              <a:rPr lang="en-US" sz="2400" dirty="0" err="1">
                <a:latin typeface="Tw Cen MT"/>
                <a:cs typeface="Tw Cen MT"/>
              </a:rPr>
              <a:t>intestinum</a:t>
            </a:r>
            <a:r>
              <a:rPr lang="en-US" sz="2400" dirty="0">
                <a:latin typeface="Tw Cen MT"/>
                <a:cs typeface="Tw Cen MT"/>
              </a:rPr>
              <a:t>), </a:t>
            </a:r>
            <a:r>
              <a:rPr lang="en-US" sz="2400" dirty="0" err="1">
                <a:latin typeface="Tw Cen MT"/>
                <a:cs typeface="Tw Cen MT"/>
              </a:rPr>
              <a:t>usus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besar</a:t>
            </a:r>
            <a:r>
              <a:rPr lang="en-US" sz="2400" dirty="0">
                <a:latin typeface="Tw Cen MT"/>
                <a:cs typeface="Tw Cen MT"/>
              </a:rPr>
              <a:t> (</a:t>
            </a:r>
            <a:r>
              <a:rPr lang="en-US" sz="2400" dirty="0" err="1">
                <a:latin typeface="Tw Cen MT"/>
                <a:cs typeface="Tw Cen MT"/>
              </a:rPr>
              <a:t>kolon</a:t>
            </a:r>
            <a:r>
              <a:rPr lang="en-US" sz="2400" dirty="0">
                <a:latin typeface="Tw Cen MT"/>
                <a:cs typeface="Tw Cen MT"/>
              </a:rPr>
              <a:t>), </a:t>
            </a:r>
            <a:r>
              <a:rPr lang="en-US" sz="2400" dirty="0" err="1">
                <a:latin typeface="Tw Cen MT"/>
                <a:cs typeface="Tw Cen MT"/>
              </a:rPr>
              <a:t>hati</a:t>
            </a:r>
            <a:r>
              <a:rPr lang="en-US" sz="2400" dirty="0">
                <a:latin typeface="Tw Cen MT"/>
                <a:cs typeface="Tw Cen MT"/>
              </a:rPr>
              <a:t> (liver), </a:t>
            </a:r>
            <a:r>
              <a:rPr lang="en-US" sz="2400" dirty="0" err="1">
                <a:latin typeface="Tw Cen MT"/>
                <a:cs typeface="Tw Cen MT"/>
              </a:rPr>
              <a:t>saluran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empedu</a:t>
            </a:r>
            <a:r>
              <a:rPr lang="en-US" sz="2400" dirty="0">
                <a:latin typeface="Tw Cen MT"/>
                <a:cs typeface="Tw Cen MT"/>
              </a:rPr>
              <a:t> (</a:t>
            </a:r>
            <a:r>
              <a:rPr lang="en-US" sz="2400" dirty="0" err="1">
                <a:latin typeface="Tw Cen MT"/>
                <a:cs typeface="Tw Cen MT"/>
              </a:rPr>
              <a:t>traktus</a:t>
            </a:r>
            <a:r>
              <a:rPr lang="en-US" sz="2400" dirty="0">
                <a:latin typeface="Tw Cen MT"/>
                <a:cs typeface="Tw Cen MT"/>
              </a:rPr>
              <a:t> </a:t>
            </a:r>
            <a:r>
              <a:rPr lang="en-US" sz="2400" dirty="0" err="1">
                <a:latin typeface="Tw Cen MT"/>
                <a:cs typeface="Tw Cen MT"/>
              </a:rPr>
              <a:t>bililaris</a:t>
            </a:r>
            <a:r>
              <a:rPr lang="en-US" sz="2400" dirty="0">
                <a:latin typeface="Tw Cen MT"/>
                <a:cs typeface="Tw Cen MT"/>
              </a:rPr>
              <a:t>) </a:t>
            </a:r>
            <a:r>
              <a:rPr lang="en-US" sz="2400" dirty="0" err="1">
                <a:latin typeface="Tw Cen MT"/>
                <a:cs typeface="Tw Cen MT"/>
              </a:rPr>
              <a:t>dan</a:t>
            </a:r>
            <a:r>
              <a:rPr lang="en-US" sz="2400" dirty="0">
                <a:latin typeface="Tw Cen MT"/>
                <a:cs typeface="Tw Cen MT"/>
              </a:rPr>
              <a:t> pancreas </a:t>
            </a:r>
          </a:p>
        </p:txBody>
      </p:sp>
    </p:spTree>
    <p:extLst>
      <p:ext uri="{BB962C8B-B14F-4D97-AF65-F5344CB8AC3E}">
        <p14:creationId xmlns:p14="http://schemas.microsoft.com/office/powerpoint/2010/main" val="336007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1141"/>
            <a:ext cx="8229600" cy="836498"/>
          </a:xfrm>
        </p:spPr>
        <p:txBody>
          <a:bodyPr/>
          <a:lstStyle/>
          <a:p>
            <a:pPr algn="l"/>
            <a:r>
              <a:rPr lang="en-US" b="1" dirty="0" err="1" smtClean="0">
                <a:latin typeface="Tw Cen MT"/>
                <a:cs typeface="Tw Cen MT"/>
              </a:rPr>
              <a:t>Klasifikasi</a:t>
            </a:r>
            <a:endParaRPr lang="en-US" b="1" dirty="0">
              <a:latin typeface="Tw Cen MT"/>
              <a:cs typeface="Tw Cen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985" y="1600201"/>
            <a:ext cx="8412319" cy="4525963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Klasifikasi</a:t>
            </a:r>
            <a:r>
              <a:rPr lang="en-US" sz="2800" dirty="0">
                <a:latin typeface="Tw Cen MT"/>
                <a:cs typeface="Tw Cen MT"/>
              </a:rPr>
              <a:t> gastrointestinal </a:t>
            </a:r>
            <a:r>
              <a:rPr lang="en-US" sz="2800" dirty="0" err="1">
                <a:latin typeface="Tw Cen MT"/>
                <a:cs typeface="Tw Cen MT"/>
              </a:rPr>
              <a:t>dibagi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menjadi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dua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yaitu</a:t>
            </a:r>
            <a:r>
              <a:rPr lang="en-US" sz="2800" dirty="0">
                <a:latin typeface="Tw Cen MT"/>
                <a:cs typeface="Tw Cen MT"/>
              </a:rPr>
              <a:t> Gastrointestinal </a:t>
            </a:r>
            <a:r>
              <a:rPr lang="en-US" sz="2800" dirty="0" err="1">
                <a:latin typeface="Tw Cen MT"/>
                <a:cs typeface="Tw Cen MT"/>
              </a:rPr>
              <a:t>atas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seperti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gangguan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nafsu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makan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mual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muntah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Gastronitestinal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bawah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yaitu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konstipasi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diare</a:t>
            </a:r>
            <a:r>
              <a:rPr lang="en-US" sz="2800" dirty="0" smtClean="0">
                <a:latin typeface="Tw Cen MT"/>
                <a:cs typeface="Tw Cen MT"/>
              </a:rPr>
              <a:t>.</a:t>
            </a:r>
          </a:p>
          <a:p>
            <a:r>
              <a:rPr lang="en-US" sz="2800" dirty="0" err="1" smtClean="0">
                <a:latin typeface="Tw Cen MT"/>
                <a:cs typeface="Tw Cen MT"/>
              </a:rPr>
              <a:t>Gangguan</a:t>
            </a:r>
            <a:r>
              <a:rPr lang="en-US" sz="2800" dirty="0" smtClean="0">
                <a:latin typeface="Tw Cen MT"/>
                <a:cs typeface="Tw Cen MT"/>
              </a:rPr>
              <a:t> </a:t>
            </a:r>
            <a:r>
              <a:rPr lang="en-US" sz="2800" dirty="0">
                <a:latin typeface="Tw Cen MT"/>
                <a:cs typeface="Tw Cen MT"/>
              </a:rPr>
              <a:t>gastrointestinal yang </a:t>
            </a:r>
            <a:r>
              <a:rPr lang="en-US" sz="2800" dirty="0" err="1">
                <a:latin typeface="Tw Cen MT"/>
                <a:cs typeface="Tw Cen MT"/>
              </a:rPr>
              <a:t>termasuk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yaitu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Gangguan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esofagus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gangguan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lambung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usus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neoplasma</a:t>
            </a:r>
            <a:r>
              <a:rPr lang="en-US" sz="2800" dirty="0">
                <a:latin typeface="Tw Cen MT"/>
                <a:cs typeface="Tw Cen MT"/>
              </a:rPr>
              <a:t> intestinal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proses </a:t>
            </a:r>
            <a:r>
              <a:rPr lang="en-US" sz="2800" dirty="0" err="1">
                <a:latin typeface="Tw Cen MT"/>
                <a:cs typeface="Tw Cen MT"/>
              </a:rPr>
              <a:t>inflamasi</a:t>
            </a:r>
            <a:r>
              <a:rPr lang="en-US" sz="2800" dirty="0">
                <a:latin typeface="Tw Cen MT"/>
                <a:cs typeface="Tw Cen MT"/>
              </a:rPr>
              <a:t>, trauma abdomen, </a:t>
            </a:r>
            <a:r>
              <a:rPr lang="en-US" sz="2800" dirty="0" err="1">
                <a:latin typeface="Tw Cen MT"/>
                <a:cs typeface="Tw Cen MT"/>
              </a:rPr>
              <a:t>gangguan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hepatik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billiaris</a:t>
            </a:r>
            <a:r>
              <a:rPr lang="en-US" sz="2800" dirty="0">
                <a:latin typeface="Tw Cen MT"/>
                <a:cs typeface="Tw Cen MT"/>
              </a:rPr>
              <a:t>.</a:t>
            </a:r>
            <a:endParaRPr lang="en-ID" sz="2800" dirty="0">
              <a:latin typeface="Tw Cen MT"/>
              <a:cs typeface="Tw Cen MT"/>
            </a:endParaRPr>
          </a:p>
          <a:p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11095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6853"/>
            <a:ext cx="8433846" cy="4899311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Gejala</a:t>
            </a:r>
            <a:r>
              <a:rPr lang="en-US" sz="2800" dirty="0">
                <a:latin typeface="Tw Cen MT"/>
                <a:cs typeface="Tw Cen MT"/>
              </a:rPr>
              <a:t> gastrointestinal (GI) </a:t>
            </a:r>
            <a:r>
              <a:rPr lang="en-US" sz="2800" dirty="0" err="1">
                <a:latin typeface="Tw Cen MT"/>
                <a:cs typeface="Tw Cen MT"/>
              </a:rPr>
              <a:t>akibat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olahraga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seperti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diare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kram</a:t>
            </a:r>
            <a:r>
              <a:rPr lang="en-US" sz="2800" dirty="0">
                <a:latin typeface="Tw Cen MT"/>
                <a:cs typeface="Tw Cen MT"/>
              </a:rPr>
              <a:t>, </a:t>
            </a:r>
            <a:r>
              <a:rPr lang="en-US" sz="2800" dirty="0" err="1">
                <a:latin typeface="Tw Cen MT"/>
                <a:cs typeface="Tw Cen MT"/>
              </a:rPr>
              <a:t>mual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nyeri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lambung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sering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terjadi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pada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pelari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selama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kompetisi</a:t>
            </a:r>
            <a:r>
              <a:rPr lang="en-US" sz="2800" dirty="0">
                <a:latin typeface="Tw Cen MT"/>
                <a:cs typeface="Tw Cen MT"/>
              </a:rPr>
              <a:t>. </a:t>
            </a:r>
            <a:endParaRPr lang="en-US" sz="2800" dirty="0" smtClean="0">
              <a:latin typeface="Tw Cen MT"/>
              <a:cs typeface="Tw Cen MT"/>
            </a:endParaRPr>
          </a:p>
          <a:p>
            <a:r>
              <a:rPr lang="en-US" sz="2800" dirty="0" err="1" smtClean="0">
                <a:latin typeface="Tw Cen MT"/>
                <a:cs typeface="Tw Cen MT"/>
              </a:rPr>
              <a:t>Prevalensi</a:t>
            </a:r>
            <a:r>
              <a:rPr lang="en-US" sz="2800" dirty="0" smtClean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gejala</a:t>
            </a:r>
            <a:r>
              <a:rPr lang="en-US" sz="2800" dirty="0">
                <a:latin typeface="Tw Cen MT"/>
                <a:cs typeface="Tw Cen MT"/>
              </a:rPr>
              <a:t> GI </a:t>
            </a:r>
            <a:r>
              <a:rPr lang="en-US" sz="2800" dirty="0" err="1">
                <a:latin typeface="Tw Cen MT"/>
                <a:cs typeface="Tw Cen MT"/>
              </a:rPr>
              <a:t>selama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bervariasi</a:t>
            </a:r>
            <a:r>
              <a:rPr lang="en-US" sz="2800" dirty="0">
                <a:latin typeface="Tw Cen MT"/>
                <a:cs typeface="Tw Cen MT"/>
              </a:rPr>
              <a:t> di </a:t>
            </a:r>
            <a:r>
              <a:rPr lang="en-US" sz="2800" dirty="0" err="1">
                <a:latin typeface="Tw Cen MT"/>
                <a:cs typeface="Tw Cen MT"/>
              </a:rPr>
              <a:t>seluruh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studi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perkiraan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mulai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dari</a:t>
            </a:r>
            <a:r>
              <a:rPr lang="en-US" sz="2800" dirty="0">
                <a:latin typeface="Tw Cen MT"/>
                <a:cs typeface="Tw Cen MT"/>
              </a:rPr>
              <a:t> 30 % </a:t>
            </a:r>
            <a:r>
              <a:rPr lang="en-US" sz="2800" dirty="0" err="1">
                <a:latin typeface="Tw Cen MT"/>
                <a:cs typeface="Tw Cen MT"/>
              </a:rPr>
              <a:t>sampai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dengan</a:t>
            </a:r>
            <a:r>
              <a:rPr lang="en-US" sz="2800" dirty="0">
                <a:latin typeface="Tw Cen MT"/>
                <a:cs typeface="Tw Cen MT"/>
              </a:rPr>
              <a:t> 90% </a:t>
            </a:r>
          </a:p>
        </p:txBody>
      </p:sp>
    </p:spTree>
    <p:extLst>
      <p:ext uri="{BB962C8B-B14F-4D97-AF65-F5344CB8AC3E}">
        <p14:creationId xmlns:p14="http://schemas.microsoft.com/office/powerpoint/2010/main" val="2316444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392" y="1183805"/>
            <a:ext cx="8686800" cy="4877787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mempengaruhi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fungsi</a:t>
            </a:r>
            <a:r>
              <a:rPr lang="en-US" sz="2800" dirty="0">
                <a:latin typeface="Tw Cen MT"/>
                <a:cs typeface="Tw Cen MT"/>
              </a:rPr>
              <a:t> GI </a:t>
            </a:r>
            <a:r>
              <a:rPr lang="en-US" sz="2800" dirty="0" err="1">
                <a:latin typeface="Tw Cen MT"/>
                <a:cs typeface="Tw Cen MT"/>
              </a:rPr>
              <a:t>melalui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beberapa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mekanisme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dapat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memberikan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gangguan</a:t>
            </a:r>
            <a:r>
              <a:rPr lang="en-US" sz="2800" dirty="0">
                <a:latin typeface="Tw Cen MT"/>
                <a:cs typeface="Tw Cen MT"/>
              </a:rPr>
              <a:t> GI </a:t>
            </a:r>
            <a:r>
              <a:rPr lang="en-US" sz="2800" dirty="0" err="1">
                <a:latin typeface="Tw Cen MT"/>
                <a:cs typeface="Tw Cen MT"/>
              </a:rPr>
              <a:t>menimbulkan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-</a:t>
            </a:r>
            <a:r>
              <a:rPr lang="en-US" sz="2800" i="1" dirty="0">
                <a:latin typeface="Tw Cen MT"/>
                <a:cs typeface="Tw Cen MT"/>
              </a:rPr>
              <a:t>induced</a:t>
            </a:r>
            <a:r>
              <a:rPr lang="en-US" sz="2800" dirty="0">
                <a:latin typeface="Tw Cen MT"/>
                <a:cs typeface="Tw Cen MT"/>
              </a:rPr>
              <a:t>. </a:t>
            </a:r>
            <a:r>
              <a:rPr lang="en-US" sz="2800" dirty="0" err="1">
                <a:latin typeface="Tw Cen MT"/>
                <a:cs typeface="Tw Cen MT"/>
              </a:rPr>
              <a:t>Meskipun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etiologi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gangguan</a:t>
            </a:r>
            <a:r>
              <a:rPr lang="en-US" sz="2800" dirty="0">
                <a:latin typeface="Tw Cen MT"/>
                <a:cs typeface="Tw Cen MT"/>
              </a:rPr>
              <a:t> GI </a:t>
            </a:r>
            <a:r>
              <a:rPr lang="en-US" sz="2800" dirty="0" err="1">
                <a:latin typeface="Tw Cen MT"/>
                <a:cs typeface="Tw Cen MT"/>
              </a:rPr>
              <a:t>akibat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melibatkan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beberapa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mekanisme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fisiologis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 smtClean="0">
                <a:latin typeface="Tw Cen MT"/>
                <a:cs typeface="Tw Cen MT"/>
              </a:rPr>
              <a:t>patofisiologis</a:t>
            </a:r>
            <a:r>
              <a:rPr lang="en-US" sz="2800" dirty="0" smtClean="0">
                <a:latin typeface="Tw Cen MT"/>
                <a:cs typeface="Tw Cen MT"/>
              </a:rPr>
              <a:t>.</a:t>
            </a:r>
          </a:p>
          <a:p>
            <a:r>
              <a:rPr lang="en-US" sz="2800" dirty="0" err="1" smtClean="0">
                <a:latin typeface="Tw Cen MT"/>
                <a:cs typeface="Tw Cen MT"/>
              </a:rPr>
              <a:t>Gejala</a:t>
            </a:r>
            <a:r>
              <a:rPr lang="en-US" sz="2800" dirty="0" smtClean="0">
                <a:latin typeface="Tw Cen MT"/>
                <a:cs typeface="Tw Cen MT"/>
              </a:rPr>
              <a:t> </a:t>
            </a:r>
            <a:r>
              <a:rPr lang="en-US" sz="2800" dirty="0">
                <a:latin typeface="Tw Cen MT"/>
                <a:cs typeface="Tw Cen MT"/>
              </a:rPr>
              <a:t>GI </a:t>
            </a:r>
            <a:r>
              <a:rPr lang="en-US" sz="2800" dirty="0" err="1">
                <a:latin typeface="Tw Cen MT"/>
                <a:cs typeface="Tw Cen MT"/>
              </a:rPr>
              <a:t>selama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latihan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adalah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hipoperfusi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splanchric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dapat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menyebabkan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iskemia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usus</a:t>
            </a:r>
            <a:r>
              <a:rPr lang="en-US" sz="2800" dirty="0">
                <a:latin typeface="Tw Cen MT"/>
                <a:cs typeface="Tw Cen MT"/>
              </a:rPr>
              <a:t> yang </a:t>
            </a:r>
            <a:r>
              <a:rPr lang="en-US" sz="2800" dirty="0" err="1">
                <a:latin typeface="Tw Cen MT"/>
                <a:cs typeface="Tw Cen MT"/>
              </a:rPr>
              <a:t>kemudia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merusak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sel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epitel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usus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dan</a:t>
            </a:r>
            <a:r>
              <a:rPr lang="en-US" sz="2800" dirty="0">
                <a:latin typeface="Tw Cen MT"/>
                <a:cs typeface="Tw Cen MT"/>
              </a:rPr>
              <a:t> </a:t>
            </a:r>
            <a:r>
              <a:rPr lang="en-US" sz="2800" dirty="0" err="1">
                <a:latin typeface="Tw Cen MT"/>
                <a:cs typeface="Tw Cen MT"/>
              </a:rPr>
              <a:t>fungsi</a:t>
            </a:r>
            <a:r>
              <a:rPr lang="en-US" sz="2800" dirty="0">
                <a:latin typeface="Tw Cen MT"/>
                <a:cs typeface="Tw Cen MT"/>
              </a:rPr>
              <a:t> barrier </a:t>
            </a:r>
            <a:r>
              <a:rPr lang="en-US" sz="2800" dirty="0" err="1">
                <a:latin typeface="Tw Cen MT"/>
                <a:cs typeface="Tw Cen MT"/>
              </a:rPr>
              <a:t>usus</a:t>
            </a:r>
            <a:r>
              <a:rPr lang="en-US" sz="2800" dirty="0">
                <a:latin typeface="Tw Cen MT"/>
                <a:cs typeface="Tw Cen MT"/>
              </a:rPr>
              <a:t>.</a:t>
            </a:r>
            <a:endParaRPr lang="en-ID" sz="2800" dirty="0">
              <a:latin typeface="Tw Cen MT"/>
              <a:cs typeface="Tw Cen MT"/>
            </a:endParaRPr>
          </a:p>
          <a:p>
            <a:endParaRPr lang="en-US" sz="2800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872890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9669</TotalTime>
  <Words>1088</Words>
  <Application>Microsoft Macintosh PowerPoint</Application>
  <PresentationFormat>On-screen Show (4:3)</PresentationFormat>
  <Paragraphs>70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Tujuan</vt:lpstr>
      <vt:lpstr>Pendahuluan</vt:lpstr>
      <vt:lpstr>Pendahuluan</vt:lpstr>
      <vt:lpstr>PowerPoint Presentation</vt:lpstr>
      <vt:lpstr>Gastrointestinal</vt:lpstr>
      <vt:lpstr>Klasifikasi</vt:lpstr>
      <vt:lpstr>PowerPoint Presentation</vt:lpstr>
      <vt:lpstr>PowerPoint Presentation</vt:lpstr>
      <vt:lpstr>Aktivitas Fisik</vt:lpstr>
      <vt:lpstr>PowerPoint Presentation</vt:lpstr>
      <vt:lpstr>PowerPoint Presentation</vt:lpstr>
      <vt:lpstr>PowerPoint Presentation</vt:lpstr>
      <vt:lpstr>Latihan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Kesehatan</vt:lpstr>
      <vt:lpstr>PowerPoint Presentation</vt:lpstr>
      <vt:lpstr>TERIMA KASIH</vt:lpstr>
    </vt:vector>
  </TitlesOfParts>
  <Company>Nutrition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Nazhif Gifari</dc:creator>
  <cp:lastModifiedBy>Nazhif Gifari</cp:lastModifiedBy>
  <cp:revision>246</cp:revision>
  <dcterms:created xsi:type="dcterms:W3CDTF">2017-09-12T17:05:29Z</dcterms:created>
  <dcterms:modified xsi:type="dcterms:W3CDTF">2020-06-26T08:02:46Z</dcterms:modified>
</cp:coreProperties>
</file>