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sldIdLst>
    <p:sldId id="256" r:id="rId2"/>
    <p:sldId id="271" r:id="rId3"/>
    <p:sldId id="272" r:id="rId4"/>
    <p:sldId id="281" r:id="rId5"/>
    <p:sldId id="273" r:id="rId6"/>
    <p:sldId id="280" r:id="rId7"/>
    <p:sldId id="279" r:id="rId8"/>
    <p:sldId id="274" r:id="rId9"/>
    <p:sldId id="277" r:id="rId10"/>
    <p:sldId id="260" r:id="rId11"/>
    <p:sldId id="261" r:id="rId12"/>
    <p:sldId id="263" r:id="rId13"/>
    <p:sldId id="265" r:id="rId14"/>
    <p:sldId id="270" r:id="rId15"/>
    <p:sldId id="266" r:id="rId16"/>
    <p:sldId id="267" r:id="rId17"/>
    <p:sldId id="268" r:id="rId18"/>
    <p:sldId id="26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89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CC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DB62A5D-89E4-4CB0-96CD-61DDD7B6B7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1ACAF53-328A-4666-93DB-C5F8E44996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24F2E8E-5F91-4733-B5D1-DA5A8D3A826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8007350" cy="4191000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E4542-8027-408E-97A0-FEF29B60E1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5D80E36-4B22-4582-899C-441344841B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099A7DEB-E857-49BE-AEF3-25A4428C81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FC76AE3-4A2D-4DF1-BB89-1B8B635464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2C2ABAD-8EF8-4ECF-B295-360850EF94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BF83D83-A269-420E-A3F5-847ADBCB8F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7DDBBB2-F45B-4835-996C-2FEE1E81BA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5B4FA19-E03C-4800-8FD8-6DD2D83B40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B0465DD-D6CE-431A-8697-55A5188737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279CC13-83DF-4FAF-BA34-B450ECF377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765175"/>
            <a:ext cx="7342187" cy="1727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4868863"/>
            <a:ext cx="8532812" cy="769937"/>
          </a:xfrm>
        </p:spPr>
        <p:txBody>
          <a:bodyPr/>
          <a:lstStyle/>
          <a:p>
            <a:pPr eaLnBrk="1" hangingPunct="1"/>
            <a:r>
              <a:rPr lang="id-ID" sz="2400" b="1" dirty="0" smtClean="0">
                <a:solidFill>
                  <a:srgbClr val="FF0000"/>
                </a:solidFill>
              </a:rPr>
              <a:t>Dra Ratih Dyah Pertiwi, M.Farm, Apt    </a:t>
            </a:r>
            <a:endParaRPr lang="en-US" sz="2400" b="1" dirty="0" smtClean="0">
              <a:solidFill>
                <a:srgbClr val="000066"/>
              </a:solidFill>
            </a:endParaRPr>
          </a:p>
        </p:txBody>
      </p:sp>
      <p:pic>
        <p:nvPicPr>
          <p:cNvPr id="9220" name="Picture 4" descr="HM00163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538" y="1052513"/>
            <a:ext cx="3654425" cy="160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350943" y="2967335"/>
            <a:ext cx="444211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DOSIS</a:t>
            </a:r>
            <a:r>
              <a:rPr lang="en-US" sz="540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540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OBAT</a:t>
            </a:r>
            <a:endParaRPr lang="id-ID" sz="540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DOSIS UNTUK ANAK </a:t>
            </a:r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38200" y="2465388"/>
            <a:ext cx="8007350" cy="3630612"/>
          </a:xfrm>
        </p:spPr>
        <p:txBody>
          <a:bodyPr/>
          <a:lstStyle/>
          <a:p>
            <a:pPr marL="609600" indent="-609600" eaLnBrk="1" hangingPunct="1">
              <a:buClr>
                <a:schemeClr val="tx1"/>
              </a:buClr>
              <a:buFontTx/>
              <a:buNone/>
            </a:pPr>
            <a:r>
              <a:rPr lang="en-US" smtClean="0"/>
              <a:t>Bagaimana menghitung dosis untuk anak ?</a:t>
            </a:r>
          </a:p>
          <a:p>
            <a:pPr marL="609600" indent="-609600" eaLnBrk="1" hangingPunct="1">
              <a:buClr>
                <a:schemeClr val="tx1"/>
              </a:buClr>
              <a:buFontTx/>
              <a:buChar char="•"/>
            </a:pPr>
            <a:r>
              <a:rPr lang="en-US" smtClean="0"/>
              <a:t>Berdasar perbandingan dosis dengan orang dewasa </a:t>
            </a:r>
          </a:p>
          <a:p>
            <a:pPr marL="609600" indent="-609600" eaLnBrk="1" hangingPunct="1">
              <a:buClr>
                <a:schemeClr val="tx1"/>
              </a:buClr>
              <a:buFontTx/>
              <a:buChar char="•"/>
            </a:pPr>
            <a:r>
              <a:rPr lang="en-US" smtClean="0"/>
              <a:t>Berdasar kondisi fisik masing-masing anak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PERBANDINGAN DOSIS</a:t>
            </a: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Berdasar umur      (orang dewasa : 20 – 24 tahun)</a:t>
            </a:r>
          </a:p>
          <a:p>
            <a:pPr eaLnBrk="1" hangingPunct="1"/>
            <a:r>
              <a:rPr lang="en-US" smtClean="0"/>
              <a:t>Berdasar berat badan    (orang dewasa : 70 kg)</a:t>
            </a:r>
          </a:p>
          <a:p>
            <a:pPr eaLnBrk="1" hangingPunct="1"/>
            <a:r>
              <a:rPr lang="en-US" smtClean="0"/>
              <a:t>Berdasar luas permukaan tubuh (LPT) .  luas permukaan tubuh orang dewasa  : 1.73 m</a:t>
            </a:r>
            <a:r>
              <a:rPr lang="en-US" smtClean="0">
                <a:cs typeface="Arial" charset="0"/>
              </a:rPr>
              <a:t>²</a:t>
            </a:r>
            <a:r>
              <a:rPr lang="en-US" smtClean="0"/>
              <a:t>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0000"/>
                </a:solidFill>
              </a:rPr>
              <a:t>DOSIS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id-ID" dirty="0" smtClean="0">
                <a:solidFill>
                  <a:srgbClr val="FF0000"/>
                </a:solidFill>
              </a:rPr>
              <a:t>MAKSIMUM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defRPr/>
            </a:pPr>
            <a:r>
              <a:rPr lang="en-US" dirty="0" smtClean="0"/>
              <a:t>Formula YOUNG :          </a:t>
            </a:r>
            <a:r>
              <a:rPr lang="id-ID" dirty="0" smtClean="0"/>
              <a:t> </a:t>
            </a:r>
            <a:r>
              <a:rPr lang="en-US" dirty="0" smtClean="0"/>
              <a:t>n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dirty="0" smtClean="0"/>
              <a:t>                         D</a:t>
            </a:r>
            <a:r>
              <a:rPr lang="id-ID" dirty="0" smtClean="0"/>
              <a:t>M</a:t>
            </a:r>
            <a:r>
              <a:rPr lang="en-US" dirty="0" smtClean="0"/>
              <a:t>a = </a:t>
            </a:r>
            <a:r>
              <a:rPr lang="id-ID" dirty="0" smtClean="0"/>
              <a:t>------------</a:t>
            </a:r>
            <a:r>
              <a:rPr lang="en-US" dirty="0" smtClean="0">
                <a:cs typeface="Arial" charset="0"/>
              </a:rPr>
              <a:t>x D</a:t>
            </a:r>
            <a:r>
              <a:rPr lang="id-ID" dirty="0" smtClean="0">
                <a:cs typeface="Arial" charset="0"/>
              </a:rPr>
              <a:t>M dewasa</a:t>
            </a:r>
            <a:endParaRPr lang="en-US" dirty="0" smtClean="0">
              <a:cs typeface="Arial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dirty="0" smtClean="0">
                <a:cs typeface="Arial" charset="0"/>
              </a:rPr>
              <a:t>                                         n+12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dirty="0" smtClean="0">
                <a:cs typeface="Arial" charset="0"/>
              </a:rPr>
              <a:t>   </a:t>
            </a:r>
            <a:r>
              <a:rPr lang="id-ID" dirty="0" smtClean="0">
                <a:cs typeface="Arial" charset="0"/>
              </a:rPr>
              <a:t>(</a:t>
            </a:r>
            <a:r>
              <a:rPr lang="id-ID" dirty="0" smtClean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UMUR</a:t>
            </a:r>
            <a:r>
              <a:rPr lang="id-ID" dirty="0" smtClean="0">
                <a:cs typeface="Arial" charset="0"/>
              </a:rPr>
              <a:t> DIBAWAH 8 TAHUN)</a:t>
            </a:r>
            <a:r>
              <a:rPr lang="en-US" dirty="0" smtClean="0">
                <a:cs typeface="Arial" charset="0"/>
              </a:rPr>
              <a:t>                                      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en-US" dirty="0" smtClean="0">
                <a:cs typeface="Arial" charset="0"/>
              </a:rPr>
              <a:t>Formula DILLING :      </a:t>
            </a:r>
            <a:r>
              <a:rPr lang="id-ID" dirty="0" smtClean="0"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n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dirty="0" smtClean="0">
                <a:cs typeface="Arial" charset="0"/>
              </a:rPr>
              <a:t>                     D</a:t>
            </a:r>
            <a:r>
              <a:rPr lang="id-ID" dirty="0" smtClean="0">
                <a:cs typeface="Arial" charset="0"/>
              </a:rPr>
              <a:t>M</a:t>
            </a:r>
            <a:r>
              <a:rPr lang="en-US" dirty="0" smtClean="0">
                <a:cs typeface="Arial" charset="0"/>
              </a:rPr>
              <a:t>a =  </a:t>
            </a:r>
            <a:r>
              <a:rPr lang="id-ID" dirty="0" smtClean="0">
                <a:cs typeface="Arial" charset="0"/>
              </a:rPr>
              <a:t>---------       </a:t>
            </a:r>
            <a:r>
              <a:rPr lang="en-US" dirty="0" smtClean="0">
                <a:cs typeface="Arial" charset="0"/>
              </a:rPr>
              <a:t>x D</a:t>
            </a:r>
            <a:r>
              <a:rPr lang="id-ID" dirty="0" smtClean="0">
                <a:cs typeface="Arial" charset="0"/>
              </a:rPr>
              <a:t>M </a:t>
            </a:r>
            <a:r>
              <a:rPr lang="en-US" dirty="0" smtClean="0">
                <a:cs typeface="Arial" charset="0"/>
              </a:rPr>
              <a:t>d</a:t>
            </a:r>
            <a:r>
              <a:rPr lang="id-ID" dirty="0" smtClean="0"/>
              <a:t>ewasa</a:t>
            </a:r>
            <a:r>
              <a:rPr lang="en-US" dirty="0" smtClean="0"/>
              <a:t>                             </a:t>
            </a:r>
            <a:r>
              <a:rPr lang="id-ID" dirty="0" smtClean="0"/>
              <a:t>   </a:t>
            </a:r>
            <a:r>
              <a:rPr lang="en-US" dirty="0" smtClean="0"/>
              <a:t> </a:t>
            </a:r>
            <a:r>
              <a:rPr lang="id-ID" dirty="0" smtClean="0"/>
              <a:t>                 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id-ID" dirty="0" smtClean="0"/>
              <a:t>                                   </a:t>
            </a:r>
            <a:r>
              <a:rPr lang="en-US" dirty="0" smtClean="0"/>
              <a:t>20</a:t>
            </a:r>
            <a:endParaRPr lang="id-ID" dirty="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id-ID" dirty="0" smtClean="0"/>
              <a:t>   (UMUR DIATAS 8 TAHUN)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DOSIS </a:t>
            </a:r>
            <a:r>
              <a:rPr lang="id-ID" smtClean="0"/>
              <a:t>MAKSIMUM</a:t>
            </a:r>
            <a:endParaRPr lang="en-US" smtClean="0"/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/>
              <a:t>Formula FRIED :</a:t>
            </a:r>
            <a:endParaRPr lang="id-ID" sz="2800" b="1" dirty="0" smtClean="0"/>
          </a:p>
          <a:p>
            <a:pPr eaLnBrk="1" hangingPunct="1">
              <a:buNone/>
            </a:pPr>
            <a:r>
              <a:rPr lang="id-ID" sz="2800" b="1" dirty="0" smtClean="0"/>
              <a:t>                        </a:t>
            </a:r>
            <a:r>
              <a:rPr lang="en-US" sz="2800" b="1" dirty="0" smtClean="0"/>
              <a:t> </a:t>
            </a:r>
            <a:r>
              <a:rPr lang="id-ID" sz="2800" b="1" dirty="0" smtClean="0"/>
              <a:t>m (bulan)</a:t>
            </a:r>
            <a:endParaRPr lang="en-US" sz="28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smtClean="0"/>
              <a:t>                   </a:t>
            </a:r>
            <a:r>
              <a:rPr lang="en-US" sz="2800" b="1" dirty="0" err="1" smtClean="0"/>
              <a:t>Da</a:t>
            </a:r>
            <a:r>
              <a:rPr lang="en-US" sz="2800" b="1" dirty="0" smtClean="0"/>
              <a:t> = </a:t>
            </a:r>
            <a:r>
              <a:rPr lang="id-ID" sz="2800" b="1" dirty="0" smtClean="0"/>
              <a:t>---------      </a:t>
            </a:r>
            <a:r>
              <a:rPr lang="en-US" sz="2800" b="1" dirty="0" smtClean="0"/>
              <a:t> x D</a:t>
            </a:r>
            <a:r>
              <a:rPr lang="id-ID" sz="2800" b="1" dirty="0" smtClean="0"/>
              <a:t>M DEWASA</a:t>
            </a:r>
            <a:endParaRPr lang="en-US" sz="28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smtClean="0"/>
              <a:t>                             150</a:t>
            </a:r>
          </a:p>
          <a:p>
            <a:pPr eaLnBrk="1" hangingPunct="1"/>
            <a:endParaRPr lang="en-US" sz="2800" b="1" dirty="0" smtClean="0"/>
          </a:p>
          <a:p>
            <a:pPr eaLnBrk="1" hangingPunct="1"/>
            <a:endParaRPr lang="en-US" sz="28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DOSIS </a:t>
            </a:r>
            <a:r>
              <a:rPr lang="id-ID" smtClean="0"/>
              <a:t>MAKSIMUM</a:t>
            </a:r>
            <a:endParaRPr lang="en-US" smtClean="0"/>
          </a:p>
        </p:txBody>
      </p:sp>
      <p:sp>
        <p:nvSpPr>
          <p:cNvPr id="2560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/>
              <a:t>Formula COWLING :   </a:t>
            </a:r>
            <a:endParaRPr lang="id-ID" sz="2800" b="1" dirty="0" smtClean="0"/>
          </a:p>
          <a:p>
            <a:pPr eaLnBrk="1" hangingPunct="1">
              <a:buNone/>
            </a:pPr>
            <a:r>
              <a:rPr lang="id-ID" sz="2800" b="1" dirty="0" smtClean="0"/>
              <a:t>                            </a:t>
            </a:r>
            <a:r>
              <a:rPr lang="en-US" sz="2800" b="1" dirty="0" smtClean="0"/>
              <a:t>n </a:t>
            </a:r>
            <a:r>
              <a:rPr lang="id-ID" sz="2800" b="1" dirty="0" smtClean="0"/>
              <a:t>(tahun)</a:t>
            </a:r>
            <a:endParaRPr lang="en-US" sz="28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smtClean="0"/>
              <a:t>                 </a:t>
            </a:r>
            <a:r>
              <a:rPr lang="en-US" sz="2800" b="1" dirty="0" err="1" smtClean="0"/>
              <a:t>Da</a:t>
            </a:r>
            <a:r>
              <a:rPr lang="en-US" sz="2800" b="1" dirty="0" smtClean="0"/>
              <a:t> =    </a:t>
            </a:r>
            <a:r>
              <a:rPr lang="id-ID" sz="2800" b="1" dirty="0" smtClean="0">
                <a:cs typeface="Arial" charset="0"/>
              </a:rPr>
              <a:t>----------</a:t>
            </a:r>
            <a:r>
              <a:rPr lang="en-US" sz="2800" b="1" dirty="0" smtClean="0">
                <a:cs typeface="Arial" charset="0"/>
              </a:rPr>
              <a:t> </a:t>
            </a:r>
            <a:r>
              <a:rPr lang="id-ID" sz="2800" b="1" dirty="0" smtClean="0">
                <a:cs typeface="Arial" charset="0"/>
              </a:rPr>
              <a:t>   </a:t>
            </a:r>
            <a:r>
              <a:rPr lang="en-US" sz="2800" b="1" dirty="0" smtClean="0">
                <a:cs typeface="Arial" charset="0"/>
              </a:rPr>
              <a:t> x  D</a:t>
            </a:r>
            <a:r>
              <a:rPr lang="id-ID" sz="2800" b="1" dirty="0" smtClean="0">
                <a:cs typeface="Arial" charset="0"/>
              </a:rPr>
              <a:t>M dws</a:t>
            </a:r>
            <a:endParaRPr lang="en-US" sz="2800" b="1" dirty="0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smtClean="0"/>
              <a:t>                                24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smtClean="0"/>
              <a:t>n    : </a:t>
            </a:r>
            <a:r>
              <a:rPr lang="en-US" sz="2800" b="1" dirty="0" err="1" smtClean="0"/>
              <a:t>umur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anak</a:t>
            </a:r>
            <a:r>
              <a:rPr lang="en-US" sz="2800" b="1" dirty="0" smtClean="0"/>
              <a:t> (</a:t>
            </a:r>
            <a:r>
              <a:rPr lang="en-US" sz="2800" b="1" dirty="0" err="1" smtClean="0"/>
              <a:t>tahun</a:t>
            </a:r>
            <a:r>
              <a:rPr lang="en-US" sz="2800" b="1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smtClean="0"/>
              <a:t>m   : </a:t>
            </a:r>
            <a:r>
              <a:rPr lang="en-US" sz="2800" b="1" dirty="0" err="1" smtClean="0"/>
              <a:t>umur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anak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dalam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bulan</a:t>
            </a:r>
            <a:endParaRPr lang="en-US" sz="28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err="1" smtClean="0"/>
              <a:t>Da</a:t>
            </a:r>
            <a:r>
              <a:rPr lang="en-US" sz="2800" b="1" dirty="0" smtClean="0"/>
              <a:t> : </a:t>
            </a:r>
            <a:r>
              <a:rPr lang="en-US" sz="2800" b="1" dirty="0" err="1" smtClean="0"/>
              <a:t>Dosis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Anak</a:t>
            </a:r>
            <a:endParaRPr lang="en-US" sz="28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err="1" smtClean="0"/>
              <a:t>Dd</a:t>
            </a:r>
            <a:r>
              <a:rPr lang="en-US" sz="2800" b="1" dirty="0" smtClean="0"/>
              <a:t> : </a:t>
            </a:r>
            <a:r>
              <a:rPr lang="en-US" sz="2800" b="1" dirty="0" err="1" smtClean="0"/>
              <a:t>Dosis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dewasa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dalam</a:t>
            </a:r>
            <a:r>
              <a:rPr lang="en-US" sz="2800" b="1" dirty="0" smtClean="0"/>
              <a:t>  mg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err="1" smtClean="0"/>
              <a:t>Usia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dewasa</a:t>
            </a:r>
            <a:r>
              <a:rPr lang="en-US" sz="2800" b="1" dirty="0" smtClean="0"/>
              <a:t>  : 20 – 24 </a:t>
            </a:r>
            <a:r>
              <a:rPr lang="en-US" sz="2800" b="1" dirty="0" err="1" smtClean="0"/>
              <a:t>tahun</a:t>
            </a:r>
            <a:endParaRPr lang="en-US" sz="28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BERDASAR BERAT BADAN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609416"/>
            <a:ext cx="7239000" cy="5059944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en-US" dirty="0" smtClean="0"/>
              <a:t>Formula </a:t>
            </a:r>
            <a:r>
              <a:rPr lang="id-ID" dirty="0" smtClean="0"/>
              <a:t> Clark </a:t>
            </a:r>
            <a:r>
              <a:rPr lang="en-US" dirty="0" smtClean="0"/>
              <a:t>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                       </a:t>
            </a:r>
            <a:r>
              <a:rPr lang="id-ID" dirty="0" smtClean="0"/>
              <a:t>     w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Da</a:t>
            </a:r>
            <a:r>
              <a:rPr lang="en-US" dirty="0" smtClean="0"/>
              <a:t> = </a:t>
            </a:r>
            <a:r>
              <a:rPr lang="id-ID" dirty="0" smtClean="0"/>
              <a:t>-------------------</a:t>
            </a:r>
            <a:r>
              <a:rPr lang="en-US" dirty="0" smtClean="0"/>
              <a:t> x </a:t>
            </a:r>
            <a:r>
              <a:rPr lang="id-ID" dirty="0" smtClean="0"/>
              <a:t> </a:t>
            </a:r>
            <a:r>
              <a:rPr lang="en-US" dirty="0" err="1" smtClean="0"/>
              <a:t>Dd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                            1</a:t>
            </a:r>
            <a:r>
              <a:rPr lang="id-ID" dirty="0" smtClean="0"/>
              <a:t>5</a:t>
            </a:r>
            <a:r>
              <a:rPr lang="en-US" dirty="0" smtClean="0"/>
              <a:t>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w  : </a:t>
            </a:r>
            <a:r>
              <a:rPr lang="en-US" dirty="0" err="1" smtClean="0"/>
              <a:t>berat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id-ID" dirty="0" smtClean="0"/>
              <a:t>anak </a:t>
            </a:r>
            <a:r>
              <a:rPr lang="en-US" dirty="0" err="1" smtClean="0"/>
              <a:t>dalam</a:t>
            </a:r>
            <a:r>
              <a:rPr lang="id-ID" dirty="0" smtClean="0"/>
              <a:t> pon</a:t>
            </a:r>
          </a:p>
          <a:p>
            <a:pPr>
              <a:buNone/>
            </a:pPr>
            <a:r>
              <a:rPr lang="en-US" sz="2400" b="1" dirty="0" err="1" smtClean="0"/>
              <a:t>Dd</a:t>
            </a:r>
            <a:r>
              <a:rPr lang="en-US" sz="2400" b="1" dirty="0" smtClean="0"/>
              <a:t> : </a:t>
            </a:r>
            <a:r>
              <a:rPr lang="en-US" sz="2400" b="1" dirty="0" err="1" smtClean="0"/>
              <a:t>Dosis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dewasa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 mg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id-ID" dirty="0" smtClean="0"/>
          </a:p>
          <a:p>
            <a:pPr eaLnBrk="1" hangingPunct="1">
              <a:buFont typeface="Wingdings" pitchFamily="2" charset="2"/>
              <a:buNone/>
            </a:pPr>
            <a:endParaRPr lang="id-ID" dirty="0" smtClean="0"/>
          </a:p>
          <a:p>
            <a:r>
              <a:rPr lang="en-US" dirty="0" smtClean="0"/>
              <a:t>Formula </a:t>
            </a:r>
            <a:r>
              <a:rPr lang="id-ID" dirty="0" smtClean="0"/>
              <a:t>Thremich-Fier </a:t>
            </a:r>
            <a:r>
              <a:rPr lang="en-US" dirty="0" smtClean="0"/>
              <a:t> : </a:t>
            </a:r>
          </a:p>
          <a:p>
            <a:pPr>
              <a:buNone/>
            </a:pPr>
            <a:r>
              <a:rPr lang="en-US" dirty="0" smtClean="0"/>
              <a:t>                           </a:t>
            </a:r>
            <a:r>
              <a:rPr lang="id-ID" dirty="0" smtClean="0"/>
              <a:t>       wa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Da</a:t>
            </a:r>
            <a:r>
              <a:rPr lang="en-US" dirty="0" smtClean="0"/>
              <a:t> = </a:t>
            </a:r>
            <a:r>
              <a:rPr lang="id-ID" dirty="0" smtClean="0"/>
              <a:t>-------------------</a:t>
            </a:r>
            <a:r>
              <a:rPr lang="en-US" dirty="0" smtClean="0"/>
              <a:t> </a:t>
            </a:r>
            <a:r>
              <a:rPr lang="id-ID" dirty="0" smtClean="0"/>
              <a:t> </a:t>
            </a:r>
            <a:r>
              <a:rPr lang="en-US" dirty="0" smtClean="0"/>
              <a:t>x </a:t>
            </a:r>
            <a:r>
              <a:rPr lang="en-US" dirty="0" err="1" smtClean="0"/>
              <a:t>Dd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</a:t>
            </a:r>
            <a:r>
              <a:rPr lang="id-ID" dirty="0" smtClean="0"/>
              <a:t>70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wa : </a:t>
            </a:r>
            <a:r>
              <a:rPr lang="en-US" dirty="0" err="1" smtClean="0"/>
              <a:t>berat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id-ID" dirty="0" smtClean="0"/>
              <a:t>anak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id-ID" dirty="0" smtClean="0"/>
              <a:t>kg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Berat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r>
              <a:rPr lang="en-US" dirty="0" smtClean="0"/>
              <a:t>  : 70 kg</a:t>
            </a:r>
            <a:r>
              <a:rPr lang="id-ID" dirty="0" smtClean="0"/>
              <a:t> </a:t>
            </a:r>
          </a:p>
          <a:p>
            <a:pPr>
              <a:buNone/>
            </a:pPr>
            <a:r>
              <a:rPr lang="en-US" sz="2400" b="1" dirty="0" err="1" smtClean="0"/>
              <a:t>Dd</a:t>
            </a:r>
            <a:r>
              <a:rPr lang="en-US" sz="2400" b="1" dirty="0" smtClean="0"/>
              <a:t> : </a:t>
            </a:r>
            <a:r>
              <a:rPr lang="en-US" sz="2400" b="1" dirty="0" err="1" smtClean="0"/>
              <a:t>Dosis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dewasa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 mg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2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2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22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2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2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22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BERDASAR LPT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Formula CRAWFORD – ERRY ROURKE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             LPT </a:t>
            </a:r>
            <a:r>
              <a:rPr lang="en-US" dirty="0" err="1" smtClean="0"/>
              <a:t>anak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Da</a:t>
            </a:r>
            <a:r>
              <a:rPr lang="en-US" dirty="0" smtClean="0"/>
              <a:t> = </a:t>
            </a:r>
            <a:r>
              <a:rPr lang="id-ID" dirty="0" smtClean="0"/>
              <a:t>-------------------</a:t>
            </a:r>
            <a:r>
              <a:rPr lang="en-US" dirty="0" smtClean="0"/>
              <a:t>   x </a:t>
            </a:r>
            <a:r>
              <a:rPr lang="en-US" dirty="0" err="1" smtClean="0"/>
              <a:t>Dd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             LPT </a:t>
            </a:r>
            <a:r>
              <a:rPr lang="en-US" dirty="0" err="1" smtClean="0"/>
              <a:t>dewasa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LPT </a:t>
            </a:r>
            <a:r>
              <a:rPr lang="en-US" dirty="0" err="1" smtClean="0"/>
              <a:t>dewasa</a:t>
            </a:r>
            <a:r>
              <a:rPr lang="en-US" dirty="0" smtClean="0"/>
              <a:t> : 1,73 m²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METODE GABIUS </a:t>
            </a:r>
          </a:p>
        </p:txBody>
      </p:sp>
      <p:graphicFrame>
        <p:nvGraphicFramePr>
          <p:cNvPr id="16421" name="Group 37"/>
          <p:cNvGraphicFramePr>
            <a:graphicFrameLocks noGrp="1"/>
          </p:cNvGraphicFramePr>
          <p:nvPr>
            <p:ph type="tbl" idx="1"/>
          </p:nvPr>
        </p:nvGraphicFramePr>
        <p:xfrm>
          <a:off x="1704975" y="2165350"/>
          <a:ext cx="5994400" cy="4145280"/>
        </p:xfrm>
        <a:graphic>
          <a:graphicData uri="http://schemas.openxmlformats.org/drawingml/2006/table">
            <a:tbl>
              <a:tblPr/>
              <a:tblGrid>
                <a:gridCol w="2997200"/>
                <a:gridCol w="2997200"/>
              </a:tblGrid>
              <a:tr h="120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&lt; 1 tahun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      1/12 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 2   tahun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      1/8 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 3   tahun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      1/6 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 4   tahun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       1/4 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 7   tahun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       1/3 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14  tahun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        1/2 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20  tahun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        2/3 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&gt; 21 tahun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         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FORMULA PINCUS CATSEL</a:t>
            </a:r>
          </a:p>
        </p:txBody>
      </p:sp>
      <p:graphicFrame>
        <p:nvGraphicFramePr>
          <p:cNvPr id="18459" name="Group 27"/>
          <p:cNvGraphicFramePr>
            <a:graphicFrameLocks noGrp="1"/>
          </p:cNvGraphicFramePr>
          <p:nvPr>
            <p:ph type="tbl" idx="1"/>
          </p:nvPr>
        </p:nvGraphicFramePr>
        <p:xfrm>
          <a:off x="1547813" y="1905000"/>
          <a:ext cx="6588125" cy="4191000"/>
        </p:xfrm>
        <a:graphic>
          <a:graphicData uri="http://schemas.openxmlformats.org/drawingml/2006/table">
            <a:tbl>
              <a:tblPr/>
              <a:tblGrid>
                <a:gridCol w="3294062"/>
                <a:gridCol w="3294063"/>
              </a:tblGrid>
              <a:tr h="698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1 tahun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    ¼ 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½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tahun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    1/3 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5 tahun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    0.4 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7 tahun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    0.5 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12 tahun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    0.75 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 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&gt; 18 tahun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    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Tua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23672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err="1" smtClean="0"/>
              <a:t>Sedangkan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usia</a:t>
            </a:r>
            <a:r>
              <a:rPr lang="en-US" sz="2400" dirty="0" smtClean="0"/>
              <a:t> </a:t>
            </a:r>
            <a:r>
              <a:rPr lang="en-US" sz="2400" dirty="0" err="1" smtClean="0"/>
              <a:t>lanjut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orang</a:t>
            </a:r>
            <a:r>
              <a:rPr lang="en-US" sz="2400" dirty="0" smtClean="0"/>
              <a:t> </a:t>
            </a:r>
            <a:r>
              <a:rPr lang="en-US" sz="2400" dirty="0" err="1" smtClean="0"/>
              <a:t>tua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usia</a:t>
            </a:r>
            <a:r>
              <a:rPr lang="en-US" sz="2400" dirty="0" smtClean="0"/>
              <a:t> </a:t>
            </a:r>
            <a:r>
              <a:rPr lang="en-US" sz="2400" dirty="0" err="1" smtClean="0"/>
              <a:t>diatas</a:t>
            </a:r>
            <a:r>
              <a:rPr lang="en-US" sz="2400" dirty="0" smtClean="0"/>
              <a:t> 65 </a:t>
            </a:r>
            <a:r>
              <a:rPr lang="en-US" sz="2400" dirty="0" err="1" smtClean="0"/>
              <a:t>tahun</a:t>
            </a:r>
            <a:r>
              <a:rPr lang="en-US" sz="2400" dirty="0" smtClean="0"/>
              <a:t>,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kepekaan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obat</a:t>
            </a:r>
            <a:r>
              <a:rPr lang="en-US" sz="2400" dirty="0" smtClean="0"/>
              <a:t>,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disebabkan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:</a:t>
            </a:r>
          </a:p>
          <a:p>
            <a:pPr lvl="0"/>
            <a:r>
              <a:rPr lang="en-US" sz="2400" dirty="0" err="1" smtClean="0"/>
              <a:t>Sirkulasi</a:t>
            </a:r>
            <a:r>
              <a:rPr lang="en-US" sz="2400" dirty="0" smtClean="0"/>
              <a:t> </a:t>
            </a:r>
            <a:r>
              <a:rPr lang="en-US" sz="2400" dirty="0" err="1" smtClean="0"/>
              <a:t>darah</a:t>
            </a:r>
            <a:r>
              <a:rPr lang="en-US" sz="2400" dirty="0" smtClean="0"/>
              <a:t> yang  </a:t>
            </a:r>
            <a:r>
              <a:rPr lang="en-US" sz="2400" dirty="0" err="1" smtClean="0"/>
              <a:t>kurang</a:t>
            </a:r>
            <a:r>
              <a:rPr lang="en-US" sz="2400" dirty="0" smtClean="0"/>
              <a:t> </a:t>
            </a:r>
            <a:r>
              <a:rPr lang="en-US" sz="2400" dirty="0" err="1" smtClean="0"/>
              <a:t>lancar</a:t>
            </a:r>
            <a:r>
              <a:rPr lang="en-US" sz="2400" dirty="0" smtClean="0"/>
              <a:t>.</a:t>
            </a:r>
          </a:p>
          <a:p>
            <a:pPr lvl="0"/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hati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ginjal</a:t>
            </a:r>
            <a:r>
              <a:rPr lang="en-US" sz="2400" dirty="0" smtClean="0"/>
              <a:t>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dirty="0" err="1" smtClean="0"/>
              <a:t>penurunan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eliminasi</a:t>
            </a:r>
            <a:r>
              <a:rPr lang="en-US" sz="2400" dirty="0" smtClean="0"/>
              <a:t> </a:t>
            </a:r>
            <a:r>
              <a:rPr lang="en-US" sz="2400" dirty="0" err="1" smtClean="0"/>
              <a:t>obat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lambat</a:t>
            </a:r>
            <a:r>
              <a:rPr lang="en-US" sz="2400" dirty="0" smtClean="0"/>
              <a:t>.</a:t>
            </a:r>
          </a:p>
          <a:p>
            <a:pPr lvl="0"/>
            <a:r>
              <a:rPr lang="en-US" sz="2400" dirty="0" err="1" smtClean="0"/>
              <a:t>Kurangnya</a:t>
            </a:r>
            <a:r>
              <a:rPr lang="en-US" sz="2400" dirty="0" smtClean="0"/>
              <a:t> albumin </a:t>
            </a:r>
            <a:r>
              <a:rPr lang="en-US" sz="2400" dirty="0" err="1" smtClean="0"/>
              <a:t>darah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pengikatan</a:t>
            </a:r>
            <a:r>
              <a:rPr lang="en-US" sz="2400" dirty="0" smtClean="0"/>
              <a:t> </a:t>
            </a:r>
            <a:r>
              <a:rPr lang="en-US" sz="2400" dirty="0" err="1" smtClean="0"/>
              <a:t>obat</a:t>
            </a:r>
            <a:r>
              <a:rPr lang="en-US" sz="2400" dirty="0" smtClean="0"/>
              <a:t> </a:t>
            </a:r>
            <a:r>
              <a:rPr lang="en-US" sz="2400" dirty="0" err="1" smtClean="0"/>
              <a:t>berkurang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menyebabkan</a:t>
            </a:r>
            <a:r>
              <a:rPr lang="en-US" sz="2400" dirty="0" smtClean="0"/>
              <a:t> </a:t>
            </a:r>
            <a:r>
              <a:rPr lang="en-US" sz="2400" dirty="0" err="1" smtClean="0"/>
              <a:t>banyaknya</a:t>
            </a:r>
            <a:r>
              <a:rPr lang="en-US" sz="2400" dirty="0" smtClean="0"/>
              <a:t> </a:t>
            </a:r>
            <a:r>
              <a:rPr lang="en-US" sz="2400" dirty="0" err="1" smtClean="0"/>
              <a:t>obat</a:t>
            </a:r>
            <a:r>
              <a:rPr lang="en-US" sz="2400" dirty="0" smtClean="0"/>
              <a:t> </a:t>
            </a:r>
            <a:r>
              <a:rPr lang="en-US" sz="2400" dirty="0" err="1" smtClean="0"/>
              <a:t>bebas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akibatnya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menimbulkan</a:t>
            </a:r>
            <a:r>
              <a:rPr lang="en-US" sz="2400" dirty="0" smtClean="0"/>
              <a:t> </a:t>
            </a:r>
            <a:r>
              <a:rPr lang="en-US" sz="2400" dirty="0" err="1" smtClean="0"/>
              <a:t>keracunan</a:t>
            </a:r>
            <a:r>
              <a:rPr lang="en-US" sz="2400" dirty="0" smtClean="0"/>
              <a:t> </a:t>
            </a:r>
            <a:r>
              <a:rPr lang="en-US" sz="2400" dirty="0" err="1" smtClean="0"/>
              <a:t>akibat</a:t>
            </a:r>
            <a:r>
              <a:rPr lang="en-US" sz="2400" dirty="0" smtClean="0"/>
              <a:t> over </a:t>
            </a:r>
            <a:r>
              <a:rPr lang="en-US" sz="2400" dirty="0" err="1" smtClean="0"/>
              <a:t>dosis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besarnya</a:t>
            </a:r>
            <a:r>
              <a:rPr lang="en-US" sz="2400" dirty="0" smtClean="0"/>
              <a:t> </a:t>
            </a:r>
            <a:r>
              <a:rPr lang="en-US" sz="2400" dirty="0" err="1" smtClean="0"/>
              <a:t>kepekaan</a:t>
            </a:r>
            <a:r>
              <a:rPr lang="en-US" sz="2400" dirty="0" smtClean="0"/>
              <a:t> </a:t>
            </a:r>
            <a:r>
              <a:rPr lang="en-US" sz="2400" dirty="0" err="1" smtClean="0"/>
              <a:t>obat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orang</a:t>
            </a:r>
            <a:r>
              <a:rPr lang="en-US" sz="2400" dirty="0" smtClean="0"/>
              <a:t> </a:t>
            </a:r>
            <a:r>
              <a:rPr lang="en-US" sz="2400" dirty="0" err="1" smtClean="0"/>
              <a:t>tua</a:t>
            </a:r>
            <a:r>
              <a:rPr lang="en-US" sz="2400" dirty="0" smtClean="0"/>
              <a:t>, </a:t>
            </a:r>
            <a:r>
              <a:rPr lang="en-US" sz="2400" dirty="0" err="1" smtClean="0"/>
              <a:t>bebrapa</a:t>
            </a:r>
            <a:r>
              <a:rPr lang="en-US" sz="2400" dirty="0" smtClean="0"/>
              <a:t> literature </a:t>
            </a:r>
            <a:r>
              <a:rPr lang="en-US" sz="2400" dirty="0" err="1" smtClean="0"/>
              <a:t>menganjurkan</a:t>
            </a:r>
            <a:r>
              <a:rPr lang="en-US" sz="2400" dirty="0" smtClean="0"/>
              <a:t> </a:t>
            </a:r>
            <a:r>
              <a:rPr lang="en-US" sz="2400" dirty="0" err="1" smtClean="0"/>
              <a:t>dosis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orang</a:t>
            </a:r>
            <a:r>
              <a:rPr lang="en-US" sz="2400" dirty="0" smtClean="0"/>
              <a:t> </a:t>
            </a:r>
            <a:r>
              <a:rPr lang="en-US" sz="2400" dirty="0" err="1" smtClean="0"/>
              <a:t>tua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 :</a:t>
            </a:r>
          </a:p>
          <a:p>
            <a:pPr lvl="1"/>
            <a:r>
              <a:rPr lang="en-US" sz="2200" dirty="0" smtClean="0"/>
              <a:t>65 -74 </a:t>
            </a:r>
            <a:r>
              <a:rPr lang="en-US" sz="2200" dirty="0" err="1" smtClean="0"/>
              <a:t>tahun</a:t>
            </a:r>
            <a:r>
              <a:rPr lang="en-US" sz="2200" dirty="0" smtClean="0"/>
              <a:t> 	</a:t>
            </a:r>
            <a:r>
              <a:rPr lang="en-US" sz="2200" dirty="0" err="1" smtClean="0"/>
              <a:t>dosis</a:t>
            </a:r>
            <a:r>
              <a:rPr lang="en-US" sz="2200" dirty="0" smtClean="0"/>
              <a:t> </a:t>
            </a:r>
            <a:r>
              <a:rPr lang="en-US" sz="2200" dirty="0" err="1" smtClean="0"/>
              <a:t>biasa</a:t>
            </a:r>
            <a:r>
              <a:rPr lang="en-US" sz="2200" dirty="0" smtClean="0"/>
              <a:t> – 10%</a:t>
            </a:r>
          </a:p>
          <a:p>
            <a:pPr lvl="1"/>
            <a:r>
              <a:rPr lang="en-US" sz="2200" dirty="0" smtClean="0"/>
              <a:t>75 – 84 </a:t>
            </a:r>
            <a:r>
              <a:rPr lang="en-US" sz="2200" dirty="0" err="1" smtClean="0"/>
              <a:t>tahun</a:t>
            </a:r>
            <a:r>
              <a:rPr lang="en-US" sz="2200" dirty="0" smtClean="0"/>
              <a:t>	</a:t>
            </a:r>
            <a:r>
              <a:rPr lang="en-US" sz="2200" dirty="0" err="1" smtClean="0"/>
              <a:t>dosis</a:t>
            </a:r>
            <a:r>
              <a:rPr lang="en-US" sz="2200" dirty="0" smtClean="0"/>
              <a:t> </a:t>
            </a:r>
            <a:r>
              <a:rPr lang="en-US" sz="2200" dirty="0" err="1" smtClean="0"/>
              <a:t>biasa</a:t>
            </a:r>
            <a:r>
              <a:rPr lang="en-US" sz="2200" dirty="0" smtClean="0"/>
              <a:t> – 20%</a:t>
            </a:r>
          </a:p>
          <a:p>
            <a:pPr lvl="1"/>
            <a:r>
              <a:rPr lang="en-US" sz="2200" dirty="0" err="1" smtClean="0"/>
              <a:t>Diatas</a:t>
            </a:r>
            <a:r>
              <a:rPr lang="en-US" sz="2200" dirty="0" smtClean="0"/>
              <a:t> 85 </a:t>
            </a:r>
            <a:r>
              <a:rPr lang="en-US" sz="2200" dirty="0" err="1" smtClean="0"/>
              <a:t>tahun</a:t>
            </a:r>
            <a:r>
              <a:rPr lang="en-US" sz="2200" dirty="0" smtClean="0"/>
              <a:t>	</a:t>
            </a:r>
            <a:r>
              <a:rPr lang="en-US" sz="2200" dirty="0" err="1" smtClean="0"/>
              <a:t>dosis</a:t>
            </a:r>
            <a:r>
              <a:rPr lang="en-US" sz="2200" dirty="0" smtClean="0"/>
              <a:t> </a:t>
            </a:r>
            <a:r>
              <a:rPr lang="en-US" sz="2200" dirty="0" err="1" smtClean="0"/>
              <a:t>biasa</a:t>
            </a:r>
            <a:r>
              <a:rPr lang="en-US" sz="2200" dirty="0" smtClean="0"/>
              <a:t> – 30%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DOSIS</a:t>
            </a:r>
          </a:p>
        </p:txBody>
      </p:sp>
      <p:sp>
        <p:nvSpPr>
          <p:cNvPr id="4813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Dosis obat adalah jumlah obat yang diberikan kepada penderita dalam satuan berat (gram, miligram, mikrogram) atau satuan isi (mililiter, liter) atau unit-unit lainnya (Unit Internasional).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533400"/>
            <a:ext cx="8077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R/  Phenobarbital	40 mg</a:t>
            </a:r>
            <a:endParaRPr lang="id-ID" sz="2800" dirty="0" smtClean="0"/>
          </a:p>
          <a:p>
            <a:r>
              <a:rPr lang="id-ID" sz="2800" dirty="0" smtClean="0"/>
              <a:t>       Diazepam   2 mg        </a:t>
            </a:r>
          </a:p>
          <a:p>
            <a:r>
              <a:rPr lang="en-US" sz="2800" dirty="0" smtClean="0"/>
              <a:t>       </a:t>
            </a:r>
            <a:r>
              <a:rPr lang="en-US" sz="2800" dirty="0" err="1" smtClean="0"/>
              <a:t>Lactosum</a:t>
            </a:r>
            <a:r>
              <a:rPr lang="en-US" sz="2800" dirty="0" smtClean="0"/>
              <a:t>	</a:t>
            </a:r>
            <a:r>
              <a:rPr lang="en-US" sz="2800" dirty="0" err="1" smtClean="0"/>
              <a:t>qs</a:t>
            </a:r>
            <a:endParaRPr lang="en-US" sz="2800" dirty="0" smtClean="0"/>
          </a:p>
          <a:p>
            <a:r>
              <a:rPr lang="en-US" sz="2800" dirty="0" smtClean="0"/>
              <a:t>             </a:t>
            </a:r>
            <a:r>
              <a:rPr lang="en-US" sz="2800" dirty="0" err="1" smtClean="0"/>
              <a:t>m.f</a:t>
            </a:r>
            <a:r>
              <a:rPr lang="en-US" sz="2800" dirty="0" smtClean="0"/>
              <a:t> </a:t>
            </a:r>
            <a:r>
              <a:rPr lang="en-US" sz="2800" dirty="0" err="1" smtClean="0"/>
              <a:t>pulv</a:t>
            </a:r>
            <a:r>
              <a:rPr lang="en-US" sz="2800" dirty="0" smtClean="0"/>
              <a:t> No X</a:t>
            </a:r>
          </a:p>
          <a:p>
            <a:r>
              <a:rPr lang="en-US" sz="2800" dirty="0" smtClean="0"/>
              <a:t>              </a:t>
            </a:r>
            <a:r>
              <a:rPr lang="id-ID" sz="2800" dirty="0" smtClean="0"/>
              <a:t>s</a:t>
            </a:r>
            <a:r>
              <a:rPr lang="en-US" sz="2800" dirty="0" smtClean="0"/>
              <a:t> t d </a:t>
            </a:r>
            <a:r>
              <a:rPr lang="en-US" sz="2800" dirty="0" err="1" smtClean="0"/>
              <a:t>d</a:t>
            </a:r>
            <a:r>
              <a:rPr lang="en-US" sz="2800" dirty="0" smtClean="0"/>
              <a:t> </a:t>
            </a:r>
            <a:r>
              <a:rPr lang="en-US" sz="2800" dirty="0" err="1" smtClean="0"/>
              <a:t>pulv</a:t>
            </a:r>
            <a:r>
              <a:rPr lang="en-US" sz="2800" dirty="0" smtClean="0"/>
              <a:t> I </a:t>
            </a:r>
          </a:p>
          <a:p>
            <a:r>
              <a:rPr lang="en-US" sz="2800" dirty="0" smtClean="0"/>
              <a:t>        Pro : </a:t>
            </a:r>
            <a:r>
              <a:rPr lang="en-US" sz="2800" dirty="0" err="1" smtClean="0"/>
              <a:t>Shinta</a:t>
            </a:r>
            <a:r>
              <a:rPr lang="en-US" sz="2800" dirty="0" smtClean="0"/>
              <a:t> (3 </a:t>
            </a:r>
            <a:r>
              <a:rPr lang="en-US" sz="2800" dirty="0" err="1" smtClean="0"/>
              <a:t>tahun</a:t>
            </a:r>
            <a:r>
              <a:rPr lang="en-US" sz="2800" dirty="0" smtClean="0"/>
              <a:t> 9 </a:t>
            </a:r>
            <a:r>
              <a:rPr lang="en-US" sz="2800" dirty="0" err="1" smtClean="0"/>
              <a:t>bulan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Dosis</a:t>
            </a:r>
            <a:r>
              <a:rPr lang="en-US" sz="2800" dirty="0" smtClean="0"/>
              <a:t> </a:t>
            </a:r>
            <a:r>
              <a:rPr lang="en-US" sz="2800" dirty="0" err="1" smtClean="0"/>
              <a:t>Maksimal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orang</a:t>
            </a:r>
            <a:r>
              <a:rPr lang="en-US" sz="2800" dirty="0" smtClean="0"/>
              <a:t> </a:t>
            </a:r>
            <a:r>
              <a:rPr lang="en-US" sz="2800" dirty="0" err="1" smtClean="0"/>
              <a:t>dewasa</a:t>
            </a:r>
            <a:r>
              <a:rPr lang="en-US" sz="2800" dirty="0" smtClean="0"/>
              <a:t> Phenobarbital = 300 mg /600 mg</a:t>
            </a:r>
          </a:p>
          <a:p>
            <a:r>
              <a:rPr lang="en-US" sz="2800" dirty="0" err="1" smtClean="0"/>
              <a:t>Ket</a:t>
            </a:r>
            <a:r>
              <a:rPr lang="en-US" sz="2800" dirty="0" smtClean="0"/>
              <a:t> : </a:t>
            </a:r>
          </a:p>
          <a:p>
            <a:pPr lvl="0"/>
            <a:r>
              <a:rPr lang="en-US" sz="2800" dirty="0" smtClean="0"/>
              <a:t>300 mg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dosis</a:t>
            </a:r>
            <a:r>
              <a:rPr lang="en-US" sz="2800" dirty="0" smtClean="0"/>
              <a:t> </a:t>
            </a:r>
            <a:r>
              <a:rPr lang="en-US" sz="2800" dirty="0" err="1" smtClean="0"/>
              <a:t>maksimal</a:t>
            </a:r>
            <a:r>
              <a:rPr lang="en-US" sz="2800" dirty="0" smtClean="0"/>
              <a:t> </a:t>
            </a:r>
            <a:r>
              <a:rPr lang="en-US" sz="2800" dirty="0" err="1" smtClean="0"/>
              <a:t>sekali</a:t>
            </a:r>
            <a:r>
              <a:rPr lang="en-US" sz="2800" dirty="0" smtClean="0"/>
              <a:t> </a:t>
            </a:r>
            <a:r>
              <a:rPr lang="en-US" sz="2800" dirty="0" err="1" smtClean="0"/>
              <a:t>minum</a:t>
            </a:r>
            <a:endParaRPr lang="en-US" sz="2800" dirty="0" smtClean="0"/>
          </a:p>
          <a:p>
            <a:r>
              <a:rPr lang="en-US" sz="2800" dirty="0" smtClean="0"/>
              <a:t>600 mg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dosis</a:t>
            </a:r>
            <a:r>
              <a:rPr lang="en-US" sz="2800" dirty="0" smtClean="0"/>
              <a:t> </a:t>
            </a:r>
            <a:r>
              <a:rPr lang="en-US" sz="2800" dirty="0" err="1" smtClean="0"/>
              <a:t>maksimal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sehari</a:t>
            </a:r>
            <a:endParaRPr lang="en-US" sz="28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76672"/>
            <a:ext cx="85344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Perhitungan</a:t>
            </a:r>
            <a:r>
              <a:rPr lang="en-US" sz="2800" dirty="0" smtClean="0"/>
              <a:t> </a:t>
            </a:r>
            <a:r>
              <a:rPr lang="en-US" sz="2800" dirty="0" err="1" smtClean="0"/>
              <a:t>dosis</a:t>
            </a:r>
            <a:r>
              <a:rPr lang="en-US" sz="2800" dirty="0" smtClean="0"/>
              <a:t> </a:t>
            </a:r>
            <a:r>
              <a:rPr lang="en-US" sz="2800" dirty="0" err="1" smtClean="0"/>
              <a:t>maksimal</a:t>
            </a:r>
            <a:r>
              <a:rPr lang="en-US" sz="2800" dirty="0" smtClean="0"/>
              <a:t> Phenobarbital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anak</a:t>
            </a:r>
            <a:r>
              <a:rPr lang="en-US" sz="2800" dirty="0" smtClean="0"/>
              <a:t> </a:t>
            </a:r>
            <a:r>
              <a:rPr lang="en-US" sz="2800" dirty="0" err="1" smtClean="0"/>
              <a:t>usia</a:t>
            </a:r>
            <a:r>
              <a:rPr lang="en-US" sz="2800" dirty="0" smtClean="0"/>
              <a:t> 3 </a:t>
            </a:r>
            <a:r>
              <a:rPr lang="en-US" sz="2800" dirty="0" err="1" smtClean="0"/>
              <a:t>tahun</a:t>
            </a:r>
            <a:r>
              <a:rPr lang="en-US" sz="2800" dirty="0" smtClean="0"/>
              <a:t> 9 </a:t>
            </a:r>
            <a:r>
              <a:rPr lang="en-US" sz="2800" dirty="0" err="1" smtClean="0"/>
              <a:t>bulan</a:t>
            </a:r>
            <a:r>
              <a:rPr lang="en-US" sz="2800" dirty="0" smtClean="0"/>
              <a:t> (3,75 </a:t>
            </a:r>
            <a:r>
              <a:rPr lang="en-US" sz="2800" dirty="0" err="1" smtClean="0"/>
              <a:t>thn</a:t>
            </a:r>
            <a:r>
              <a:rPr lang="en-US" sz="2800" dirty="0" smtClean="0"/>
              <a:t>) </a:t>
            </a:r>
            <a:endParaRPr lang="id-ID" sz="2800" dirty="0" smtClean="0"/>
          </a:p>
          <a:p>
            <a:r>
              <a:rPr lang="en-US" sz="2800" dirty="0" err="1" smtClean="0"/>
              <a:t>adalah</a:t>
            </a:r>
            <a:r>
              <a:rPr lang="en-US" sz="2800" dirty="0" smtClean="0"/>
              <a:t> :</a:t>
            </a:r>
          </a:p>
          <a:p>
            <a:pPr lvl="3"/>
            <a:r>
              <a:rPr lang="en-US" sz="2800" dirty="0" err="1" smtClean="0"/>
              <a:t>Sekali</a:t>
            </a:r>
            <a:r>
              <a:rPr lang="en-US" sz="2800" dirty="0" smtClean="0"/>
              <a:t> </a:t>
            </a:r>
            <a:r>
              <a:rPr lang="en-US" sz="2800" dirty="0" err="1" smtClean="0"/>
              <a:t>minum</a:t>
            </a:r>
            <a:r>
              <a:rPr lang="en-US" sz="2800" dirty="0" smtClean="0"/>
              <a:t>                    </a:t>
            </a:r>
          </a:p>
          <a:p>
            <a:pPr lvl="3"/>
            <a:r>
              <a:rPr lang="en-US" sz="2800" dirty="0" err="1" smtClean="0"/>
              <a:t>Seharinya</a:t>
            </a:r>
            <a:r>
              <a:rPr lang="en-US" sz="2800" dirty="0" smtClean="0"/>
              <a:t>         </a:t>
            </a:r>
          </a:p>
          <a:p>
            <a:r>
              <a:rPr lang="en-US" sz="2800" dirty="0" err="1" smtClean="0"/>
              <a:t>Pengujian</a:t>
            </a:r>
            <a:r>
              <a:rPr lang="en-US" sz="2800" dirty="0" smtClean="0"/>
              <a:t> </a:t>
            </a:r>
            <a:r>
              <a:rPr lang="en-US" sz="2800" dirty="0" err="1" smtClean="0"/>
              <a:t>rasionalisasi</a:t>
            </a:r>
            <a:r>
              <a:rPr lang="en-US" sz="2800" dirty="0" smtClean="0"/>
              <a:t> </a:t>
            </a:r>
            <a:r>
              <a:rPr lang="en-US" sz="2800" dirty="0" err="1" smtClean="0"/>
              <a:t>dosis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resep</a:t>
            </a:r>
            <a:r>
              <a:rPr lang="en-US" sz="2800" dirty="0" smtClean="0"/>
              <a:t> </a:t>
            </a:r>
            <a:r>
              <a:rPr lang="en-US" sz="2800" dirty="0" err="1" smtClean="0"/>
              <a:t>diatas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pasien</a:t>
            </a:r>
            <a:r>
              <a:rPr lang="en-US" sz="2800" dirty="0" smtClean="0"/>
              <a:t> </a:t>
            </a:r>
            <a:r>
              <a:rPr lang="en-US" sz="2800" dirty="0" err="1" smtClean="0"/>
              <a:t>shinta</a:t>
            </a:r>
            <a:r>
              <a:rPr lang="en-US" sz="2800" dirty="0" smtClean="0"/>
              <a:t> </a:t>
            </a:r>
            <a:r>
              <a:rPr lang="en-US" sz="2800" dirty="0" err="1" smtClean="0"/>
              <a:t>anak</a:t>
            </a:r>
            <a:r>
              <a:rPr lang="en-US" sz="2800" dirty="0" smtClean="0"/>
              <a:t> </a:t>
            </a:r>
            <a:r>
              <a:rPr lang="en-US" sz="2800" dirty="0" err="1" smtClean="0"/>
              <a:t>berumur</a:t>
            </a:r>
            <a:r>
              <a:rPr lang="en-US" sz="2800" dirty="0" smtClean="0"/>
              <a:t> 3 </a:t>
            </a:r>
            <a:r>
              <a:rPr lang="en-US" sz="2800" dirty="0" err="1" smtClean="0"/>
              <a:t>tahun</a:t>
            </a:r>
            <a:r>
              <a:rPr lang="en-US" sz="2800" dirty="0" smtClean="0"/>
              <a:t> 9 </a:t>
            </a:r>
            <a:r>
              <a:rPr lang="en-US" sz="2800" dirty="0" err="1" smtClean="0"/>
              <a:t>bulan</a:t>
            </a:r>
            <a:r>
              <a:rPr lang="en-US" sz="2800" dirty="0" smtClean="0"/>
              <a:t>:</a:t>
            </a:r>
          </a:p>
          <a:p>
            <a:pPr lvl="0"/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 smtClean="0"/>
              <a:t>resep</a:t>
            </a:r>
            <a:r>
              <a:rPr lang="en-US" sz="2800" dirty="0" smtClean="0"/>
              <a:t> </a:t>
            </a:r>
            <a:r>
              <a:rPr lang="en-US" sz="2800" dirty="0" err="1" smtClean="0"/>
              <a:t>dosis</a:t>
            </a:r>
            <a:r>
              <a:rPr lang="en-US" sz="2800" dirty="0" smtClean="0"/>
              <a:t> </a:t>
            </a:r>
            <a:r>
              <a:rPr lang="en-US" sz="2800" dirty="0" err="1" smtClean="0"/>
              <a:t>sekali</a:t>
            </a:r>
            <a:r>
              <a:rPr lang="en-US" sz="2800" dirty="0" smtClean="0"/>
              <a:t> </a:t>
            </a:r>
            <a:r>
              <a:rPr lang="en-US" sz="2800" dirty="0" err="1" smtClean="0"/>
              <a:t>minum</a:t>
            </a:r>
            <a:r>
              <a:rPr lang="en-US" sz="2800" dirty="0" smtClean="0"/>
              <a:t> =</a:t>
            </a:r>
            <a:endParaRPr lang="id-ID" sz="2800" dirty="0" smtClean="0"/>
          </a:p>
          <a:p>
            <a:pPr lvl="0"/>
            <a:r>
              <a:rPr lang="en-US" sz="2800" dirty="0" smtClean="0"/>
              <a:t> 40 mg &lt; 71,43 mg </a:t>
            </a:r>
            <a:r>
              <a:rPr lang="en-US" sz="2800" dirty="0" smtClean="0">
                <a:sym typeface="Wingdings"/>
              </a:rPr>
              <a:t>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over </a:t>
            </a:r>
            <a:r>
              <a:rPr lang="en-US" sz="2800" dirty="0" err="1" smtClean="0"/>
              <a:t>dosis</a:t>
            </a:r>
            <a:r>
              <a:rPr lang="en-US" sz="2800" dirty="0" smtClean="0"/>
              <a:t>       </a:t>
            </a:r>
          </a:p>
          <a:p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 smtClean="0"/>
              <a:t>resep</a:t>
            </a:r>
            <a:r>
              <a:rPr lang="en-US" sz="2800" dirty="0" smtClean="0"/>
              <a:t> </a:t>
            </a:r>
            <a:r>
              <a:rPr lang="en-US" sz="2800" dirty="0" err="1" smtClean="0"/>
              <a:t>dosis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sehari</a:t>
            </a:r>
            <a:r>
              <a:rPr lang="en-US" sz="2800" dirty="0" smtClean="0"/>
              <a:t> =</a:t>
            </a:r>
            <a:endParaRPr lang="id-ID" sz="2800" dirty="0" smtClean="0"/>
          </a:p>
          <a:p>
            <a:r>
              <a:rPr lang="en-US" sz="2800" dirty="0" smtClean="0"/>
              <a:t> 3 x 40 mg = 120 mg &lt; 142,86 mg </a:t>
            </a:r>
            <a:r>
              <a:rPr lang="en-US" sz="2800" dirty="0" smtClean="0">
                <a:sym typeface="Wingdings"/>
              </a:rPr>
              <a:t>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over </a:t>
            </a:r>
            <a:r>
              <a:rPr lang="en-US" sz="2800" dirty="0" err="1" smtClean="0"/>
              <a:t>dosis</a:t>
            </a:r>
            <a:endParaRPr lang="en-US" sz="28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33400" y="1228397"/>
            <a:ext cx="8077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 R/  </a:t>
            </a:r>
            <a:r>
              <a:rPr lang="en-US" sz="2800" dirty="0" err="1" smtClean="0"/>
              <a:t>Atropin</a:t>
            </a:r>
            <a:r>
              <a:rPr lang="en-US" sz="2800" dirty="0" smtClean="0"/>
              <a:t> sulfas 	2,5 mg</a:t>
            </a:r>
          </a:p>
          <a:p>
            <a:r>
              <a:rPr lang="en-US" sz="2800" dirty="0" smtClean="0"/>
              <a:t>       </a:t>
            </a:r>
            <a:r>
              <a:rPr lang="en-US" sz="2800" dirty="0" err="1" smtClean="0"/>
              <a:t>Belladona</a:t>
            </a:r>
            <a:r>
              <a:rPr lang="en-US" sz="2800" dirty="0" smtClean="0"/>
              <a:t> </a:t>
            </a:r>
            <a:r>
              <a:rPr lang="en-US" sz="2800" dirty="0" err="1" smtClean="0"/>
              <a:t>Extractum</a:t>
            </a:r>
            <a:r>
              <a:rPr lang="en-US" sz="2800" dirty="0" smtClean="0"/>
              <a:t>	100 mg</a:t>
            </a:r>
          </a:p>
          <a:p>
            <a:r>
              <a:rPr lang="en-US" sz="2800" dirty="0" smtClean="0"/>
              <a:t>       </a:t>
            </a:r>
            <a:r>
              <a:rPr lang="en-US" sz="2800" dirty="0" err="1" smtClean="0"/>
              <a:t>Lactosum</a:t>
            </a:r>
            <a:r>
              <a:rPr lang="en-US" sz="2800" dirty="0" smtClean="0"/>
              <a:t>	</a:t>
            </a:r>
            <a:r>
              <a:rPr lang="en-US" sz="2800" dirty="0" err="1" smtClean="0"/>
              <a:t>qs</a:t>
            </a:r>
            <a:endParaRPr lang="en-US" sz="2800" dirty="0" smtClean="0"/>
          </a:p>
          <a:p>
            <a:r>
              <a:rPr lang="en-US" sz="2800" dirty="0" smtClean="0"/>
              <a:t>             </a:t>
            </a:r>
            <a:r>
              <a:rPr lang="en-US" sz="2800" dirty="0" err="1" smtClean="0"/>
              <a:t>m.f</a:t>
            </a:r>
            <a:r>
              <a:rPr lang="en-US" sz="2800" dirty="0" smtClean="0"/>
              <a:t> </a:t>
            </a:r>
            <a:r>
              <a:rPr lang="en-US" sz="2800" dirty="0" err="1" smtClean="0"/>
              <a:t>pulv</a:t>
            </a:r>
            <a:r>
              <a:rPr lang="en-US" sz="2800" dirty="0" smtClean="0"/>
              <a:t> No X</a:t>
            </a:r>
          </a:p>
          <a:p>
            <a:r>
              <a:rPr lang="en-US" sz="2800" dirty="0" smtClean="0"/>
              <a:t>              s t d </a:t>
            </a:r>
            <a:r>
              <a:rPr lang="en-US" sz="2800" dirty="0" err="1" smtClean="0"/>
              <a:t>d</a:t>
            </a:r>
            <a:r>
              <a:rPr lang="en-US" sz="2800" dirty="0" smtClean="0"/>
              <a:t> </a:t>
            </a:r>
            <a:r>
              <a:rPr lang="en-US" sz="2800" dirty="0" err="1" smtClean="0"/>
              <a:t>pulv</a:t>
            </a:r>
            <a:r>
              <a:rPr lang="en-US" sz="2800" dirty="0" smtClean="0"/>
              <a:t> I </a:t>
            </a:r>
          </a:p>
          <a:p>
            <a:r>
              <a:rPr lang="en-US" sz="2800" dirty="0" smtClean="0"/>
              <a:t>        Pro : </a:t>
            </a:r>
            <a:r>
              <a:rPr lang="en-US" sz="2800" dirty="0" err="1" smtClean="0"/>
              <a:t>Tn</a:t>
            </a:r>
            <a:r>
              <a:rPr lang="en-US" sz="2800" dirty="0" smtClean="0"/>
              <a:t> Amir</a:t>
            </a:r>
          </a:p>
          <a:p>
            <a:endParaRPr lang="en-US" sz="2800" dirty="0" smtClean="0"/>
          </a:p>
          <a:p>
            <a:r>
              <a:rPr lang="en-US" sz="2800" dirty="0" smtClean="0"/>
              <a:t>DM </a:t>
            </a:r>
            <a:r>
              <a:rPr lang="en-US" sz="2800" dirty="0" err="1" smtClean="0"/>
              <a:t>Atropin</a:t>
            </a:r>
            <a:r>
              <a:rPr lang="en-US" sz="2800" dirty="0" smtClean="0"/>
              <a:t> sulfas  = 1 mg / 3 mg</a:t>
            </a:r>
          </a:p>
          <a:p>
            <a:r>
              <a:rPr lang="en-US" sz="2800" dirty="0" smtClean="0"/>
              <a:t>DM </a:t>
            </a:r>
            <a:r>
              <a:rPr lang="en-US" sz="2800" dirty="0" err="1" smtClean="0"/>
              <a:t>Belladona</a:t>
            </a:r>
            <a:r>
              <a:rPr lang="en-US" sz="2800" dirty="0" smtClean="0"/>
              <a:t> extract = 20 mg / 80 mg</a:t>
            </a:r>
          </a:p>
          <a:p>
            <a:endParaRPr lang="en-US" sz="28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1551325"/>
            <a:ext cx="7162800" cy="4253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Perhitungan</a:t>
            </a:r>
            <a:r>
              <a:rPr lang="en-US" sz="2000" dirty="0" smtClean="0"/>
              <a:t> </a:t>
            </a:r>
            <a:r>
              <a:rPr lang="en-US" sz="2000" dirty="0" err="1" smtClean="0"/>
              <a:t>dosis</a:t>
            </a:r>
            <a:r>
              <a:rPr lang="en-US" sz="2000" dirty="0" smtClean="0"/>
              <a:t> </a:t>
            </a:r>
            <a:r>
              <a:rPr lang="en-US" sz="2000" dirty="0" err="1" smtClean="0"/>
              <a:t>maksimal</a:t>
            </a:r>
            <a:r>
              <a:rPr lang="en-US" sz="2000" dirty="0" smtClean="0"/>
              <a:t> </a:t>
            </a:r>
            <a:r>
              <a:rPr lang="en-US" sz="2000" dirty="0" err="1" smtClean="0"/>
              <a:t>Atropin</a:t>
            </a:r>
            <a:r>
              <a:rPr lang="en-US" sz="2000" dirty="0" smtClean="0"/>
              <a:t> sulfas :</a:t>
            </a:r>
          </a:p>
          <a:p>
            <a:r>
              <a:rPr lang="en-US" sz="2000" dirty="0" err="1" smtClean="0"/>
              <a:t>Sekali</a:t>
            </a:r>
            <a:r>
              <a:rPr lang="en-US" sz="2000" dirty="0" smtClean="0"/>
              <a:t> </a:t>
            </a:r>
            <a:r>
              <a:rPr lang="en-US" sz="2000" dirty="0" err="1" smtClean="0"/>
              <a:t>minum</a:t>
            </a:r>
            <a:r>
              <a:rPr lang="en-US" sz="2000" dirty="0" smtClean="0"/>
              <a:t>  1 / 10 x 2,5 mg = 0,25 mg &lt; 1 mg   </a:t>
            </a:r>
            <a:r>
              <a:rPr lang="en-US" sz="2000" dirty="0" err="1" smtClean="0"/>
              <a:t>tidak</a:t>
            </a:r>
            <a:r>
              <a:rPr lang="en-US" sz="2000" dirty="0" smtClean="0"/>
              <a:t> over </a:t>
            </a:r>
          </a:p>
          <a:p>
            <a:r>
              <a:rPr lang="en-US" sz="2000" dirty="0" err="1" smtClean="0"/>
              <a:t>Seharinya</a:t>
            </a:r>
            <a:r>
              <a:rPr lang="en-US" sz="2000" dirty="0" smtClean="0"/>
              <a:t>        3 x 0,25 mg = 0,75 mg &lt; 3 mg  </a:t>
            </a:r>
            <a:r>
              <a:rPr lang="en-US" sz="2000" dirty="0" err="1" smtClean="0"/>
              <a:t>tidak</a:t>
            </a:r>
            <a:r>
              <a:rPr lang="en-US" sz="2000" dirty="0" smtClean="0"/>
              <a:t> over</a:t>
            </a:r>
          </a:p>
          <a:p>
            <a:r>
              <a:rPr lang="en-US" sz="2000" dirty="0" err="1" smtClean="0"/>
              <a:t>Perhitungan</a:t>
            </a:r>
            <a:r>
              <a:rPr lang="en-US" sz="2000" dirty="0" smtClean="0"/>
              <a:t> </a:t>
            </a:r>
            <a:r>
              <a:rPr lang="en-US" sz="2000" dirty="0" err="1" smtClean="0"/>
              <a:t>dosis</a:t>
            </a:r>
            <a:r>
              <a:rPr lang="en-US" sz="2000" dirty="0" smtClean="0"/>
              <a:t> </a:t>
            </a:r>
            <a:r>
              <a:rPr lang="en-US" sz="2000" dirty="0" err="1" smtClean="0"/>
              <a:t>maksimal</a:t>
            </a:r>
            <a:r>
              <a:rPr lang="en-US" sz="2000" dirty="0" smtClean="0"/>
              <a:t> </a:t>
            </a:r>
            <a:r>
              <a:rPr lang="en-US" sz="2000" dirty="0" err="1" smtClean="0"/>
              <a:t>Extrak</a:t>
            </a:r>
            <a:r>
              <a:rPr lang="en-US" sz="2000" dirty="0" smtClean="0"/>
              <a:t> </a:t>
            </a:r>
            <a:r>
              <a:rPr lang="en-US" sz="2000" dirty="0" err="1" smtClean="0"/>
              <a:t>Belladona</a:t>
            </a:r>
            <a:r>
              <a:rPr lang="en-US" sz="2000" dirty="0" smtClean="0"/>
              <a:t> :</a:t>
            </a:r>
          </a:p>
          <a:p>
            <a:r>
              <a:rPr lang="en-US" sz="2000" dirty="0" err="1" smtClean="0"/>
              <a:t>Sekali</a:t>
            </a:r>
            <a:r>
              <a:rPr lang="en-US" sz="2000" dirty="0" smtClean="0"/>
              <a:t> </a:t>
            </a:r>
            <a:r>
              <a:rPr lang="en-US" sz="2000" dirty="0" err="1" smtClean="0"/>
              <a:t>minum</a:t>
            </a:r>
            <a:r>
              <a:rPr lang="en-US" sz="2000" dirty="0" smtClean="0"/>
              <a:t>  1 / 10 x 100 mg = 10 mg &lt; 20 mg   </a:t>
            </a:r>
            <a:r>
              <a:rPr lang="en-US" sz="2000" dirty="0" err="1" smtClean="0"/>
              <a:t>tidak</a:t>
            </a:r>
            <a:r>
              <a:rPr lang="en-US" sz="2000" dirty="0" smtClean="0"/>
              <a:t> over</a:t>
            </a:r>
          </a:p>
          <a:p>
            <a:r>
              <a:rPr lang="en-US" sz="2000" dirty="0" err="1" smtClean="0"/>
              <a:t>Seharin</a:t>
            </a:r>
            <a:r>
              <a:rPr lang="id-ID" sz="2000" dirty="0" smtClean="0"/>
              <a:t>y</a:t>
            </a:r>
            <a:r>
              <a:rPr lang="en-US" sz="2000" dirty="0" smtClean="0"/>
              <a:t>a        3 x 10 mg = 30 mg &lt; 80 mg  </a:t>
            </a:r>
            <a:r>
              <a:rPr lang="en-US" sz="2000" dirty="0" err="1" smtClean="0"/>
              <a:t>tidak</a:t>
            </a:r>
            <a:r>
              <a:rPr lang="en-US" sz="2000" dirty="0" smtClean="0"/>
              <a:t> over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Atropin</a:t>
            </a:r>
            <a:r>
              <a:rPr lang="en-US" sz="2000" dirty="0" smtClean="0"/>
              <a:t> sulfas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Ektrak</a:t>
            </a:r>
            <a:r>
              <a:rPr lang="en-US" sz="2000" dirty="0" smtClean="0"/>
              <a:t> belladonna </a:t>
            </a:r>
            <a:r>
              <a:rPr lang="en-US" sz="2000" dirty="0" err="1" smtClean="0"/>
              <a:t>mempunyai</a:t>
            </a:r>
            <a:r>
              <a:rPr lang="en-US" sz="2000" dirty="0" smtClean="0"/>
              <a:t> </a:t>
            </a:r>
            <a:r>
              <a:rPr lang="en-US" sz="2000" dirty="0" err="1" smtClean="0"/>
              <a:t>khasiat</a:t>
            </a:r>
            <a:r>
              <a:rPr lang="en-US" sz="2000" dirty="0" smtClean="0"/>
              <a:t> yang </a:t>
            </a:r>
            <a:r>
              <a:rPr lang="en-US" sz="2000" dirty="0" err="1" smtClean="0"/>
              <a:t>sama</a:t>
            </a:r>
            <a:r>
              <a:rPr lang="en-US" sz="2000" dirty="0" smtClean="0"/>
              <a:t>,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DMnya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kombinasi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searah</a:t>
            </a:r>
            <a:r>
              <a:rPr lang="en-US" sz="2000" dirty="0" smtClean="0"/>
              <a:t>,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DMnya</a:t>
            </a:r>
            <a:r>
              <a:rPr lang="en-US" sz="2000" dirty="0" smtClean="0"/>
              <a:t> </a:t>
            </a:r>
            <a:r>
              <a:rPr lang="en-US" sz="2000" dirty="0" err="1" smtClean="0"/>
              <a:t>juga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dihitung</a:t>
            </a:r>
            <a:r>
              <a:rPr lang="en-US" sz="2000" dirty="0" smtClean="0"/>
              <a:t> </a:t>
            </a:r>
            <a:r>
              <a:rPr lang="en-US" sz="2000" dirty="0" err="1" smtClean="0"/>
              <a:t>dosis</a:t>
            </a:r>
            <a:r>
              <a:rPr lang="en-US" sz="2000" dirty="0" smtClean="0"/>
              <a:t> </a:t>
            </a:r>
            <a:r>
              <a:rPr lang="en-US" sz="2000" dirty="0" err="1" smtClean="0"/>
              <a:t>rangkapnya</a:t>
            </a:r>
            <a:r>
              <a:rPr lang="en-US" sz="2000" dirty="0" smtClean="0"/>
              <a:t> </a:t>
            </a:r>
            <a:r>
              <a:rPr lang="en-US" sz="2000" dirty="0" err="1" smtClean="0"/>
              <a:t>sehari</a:t>
            </a:r>
            <a:r>
              <a:rPr lang="en-US" sz="2000" dirty="0" smtClean="0"/>
              <a:t>,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rumus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berikut</a:t>
            </a:r>
            <a:r>
              <a:rPr lang="en-US" sz="2000" dirty="0" smtClean="0"/>
              <a:t> :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2286000"/>
            <a:ext cx="7924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Jadi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sekali</a:t>
            </a:r>
            <a:r>
              <a:rPr lang="en-US" sz="3200" dirty="0" smtClean="0"/>
              <a:t> </a:t>
            </a:r>
            <a:r>
              <a:rPr lang="en-US" sz="3200" dirty="0" err="1" smtClean="0"/>
              <a:t>minum</a:t>
            </a:r>
            <a:r>
              <a:rPr lang="en-US" sz="3200" dirty="0" smtClean="0"/>
              <a:t> :</a:t>
            </a:r>
          </a:p>
          <a:p>
            <a:r>
              <a:rPr lang="en-US" sz="3200" dirty="0" smtClean="0"/>
              <a:t> </a:t>
            </a:r>
          </a:p>
          <a:p>
            <a:r>
              <a:rPr lang="en-US" sz="3200" dirty="0" smtClean="0"/>
              <a:t>                                            </a:t>
            </a:r>
            <a:r>
              <a:rPr lang="en-US" sz="3200" dirty="0" err="1" smtClean="0"/>
              <a:t>tidak</a:t>
            </a:r>
            <a:r>
              <a:rPr lang="en-US" sz="3200" dirty="0" smtClean="0"/>
              <a:t> over</a:t>
            </a:r>
          </a:p>
          <a:p>
            <a:endParaRPr lang="en-US" sz="3200" dirty="0" smtClean="0"/>
          </a:p>
          <a:p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Sehari</a:t>
            </a:r>
            <a:r>
              <a:rPr lang="en-US" sz="3200" dirty="0" smtClean="0"/>
              <a:t> :</a:t>
            </a:r>
          </a:p>
          <a:p>
            <a:r>
              <a:rPr lang="en-US" sz="3200" dirty="0" smtClean="0"/>
              <a:t> </a:t>
            </a:r>
          </a:p>
          <a:p>
            <a:r>
              <a:rPr lang="en-US" sz="3200" dirty="0" smtClean="0"/>
              <a:t>                                             </a:t>
            </a:r>
            <a:r>
              <a:rPr lang="en-US" sz="3200" dirty="0" err="1" smtClean="0"/>
              <a:t>tidak</a:t>
            </a:r>
            <a:r>
              <a:rPr lang="en-US" sz="3200" dirty="0" smtClean="0"/>
              <a:t> over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2781300" y="914399"/>
          <a:ext cx="2857500" cy="930349"/>
        </p:xfrm>
        <a:graphic>
          <a:graphicData uri="http://schemas.openxmlformats.org/presentationml/2006/ole">
            <p:oleObj spid="_x0000_s44034" name="Equation" r:id="rId3" imgW="1345616" imgH="393529" progId="Equation.3">
              <p:embed/>
            </p:oleObj>
          </a:graphicData>
        </a:graphic>
      </p:graphicFrame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1475656" y="3284984"/>
          <a:ext cx="3322638" cy="649288"/>
        </p:xfrm>
        <a:graphic>
          <a:graphicData uri="http://schemas.openxmlformats.org/presentationml/2006/ole">
            <p:oleObj spid="_x0000_s44035" name="Equation" r:id="rId4" imgW="1993680" imgH="393480" progId="Equation.3">
              <p:embed/>
            </p:oleObj>
          </a:graphicData>
        </a:graphic>
      </p:graphicFrame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683568" y="5229200"/>
          <a:ext cx="3905250" cy="609600"/>
        </p:xfrm>
        <a:graphic>
          <a:graphicData uri="http://schemas.openxmlformats.org/presentationml/2006/ole">
            <p:oleObj spid="_x0000_s44036" name="Equation" r:id="rId5" imgW="2501640" imgH="393480" progId="Equation.3">
              <p:embed/>
            </p:oleObj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19808"/>
          </a:xfrm>
        </p:spPr>
        <p:txBody>
          <a:bodyPr>
            <a:noAutofit/>
          </a:bodyPr>
          <a:lstStyle/>
          <a:p>
            <a:r>
              <a:rPr lang="en-US" sz="4000" b="1" i="1" dirty="0" err="1" smtClean="0"/>
              <a:t>Beberapa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catan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dalam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memperhitung</a:t>
            </a:r>
            <a:r>
              <a:rPr lang="id-ID" sz="4000" b="1" i="1" dirty="0" smtClean="0"/>
              <a:t>ka</a:t>
            </a:r>
            <a:r>
              <a:rPr lang="en-US" sz="4000" b="1" i="1" dirty="0" smtClean="0"/>
              <a:t>n </a:t>
            </a:r>
            <a:r>
              <a:rPr lang="en-US" sz="4000" b="1" i="1" dirty="0" err="1" smtClean="0"/>
              <a:t>dosis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anak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507288" cy="4824536"/>
          </a:xfrm>
        </p:spPr>
        <p:txBody>
          <a:bodyPr>
            <a:noAutofit/>
          </a:bodyPr>
          <a:lstStyle/>
          <a:p>
            <a:pPr lvl="0"/>
            <a:r>
              <a:rPr lang="en-US" sz="2000" dirty="0" err="1" smtClean="0"/>
              <a:t>Berdasarkan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perbandingan</a:t>
            </a:r>
            <a:r>
              <a:rPr lang="en-US" sz="2000" dirty="0" smtClean="0"/>
              <a:t> </a:t>
            </a:r>
            <a:r>
              <a:rPr lang="en-US" sz="2000" dirty="0" err="1" smtClean="0"/>
              <a:t>umur</a:t>
            </a:r>
            <a:r>
              <a:rPr lang="en-US" sz="2000" dirty="0" smtClean="0"/>
              <a:t> </a:t>
            </a:r>
            <a:r>
              <a:rPr lang="en-US" sz="2000" dirty="0" err="1" smtClean="0"/>
              <a:t>anak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umur</a:t>
            </a:r>
            <a:r>
              <a:rPr lang="en-US" sz="2000" dirty="0" smtClean="0"/>
              <a:t> </a:t>
            </a:r>
            <a:r>
              <a:rPr lang="en-US" sz="2000" dirty="0" err="1" smtClean="0"/>
              <a:t>orang</a:t>
            </a:r>
            <a:r>
              <a:rPr lang="en-US" sz="2000" dirty="0" smtClean="0"/>
              <a:t> </a:t>
            </a:r>
            <a:r>
              <a:rPr lang="en-US" sz="2000" dirty="0" err="1" smtClean="0"/>
              <a:t>dewasa</a:t>
            </a:r>
            <a:r>
              <a:rPr lang="en-US" sz="2000" dirty="0" smtClean="0"/>
              <a:t> </a:t>
            </a:r>
            <a:r>
              <a:rPr lang="en-US" sz="2000" dirty="0" err="1" smtClean="0"/>
              <a:t>seringkali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tepat</a:t>
            </a:r>
            <a:r>
              <a:rPr lang="en-US" sz="2000" dirty="0" smtClean="0"/>
              <a:t>,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anak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umur</a:t>
            </a:r>
            <a:r>
              <a:rPr lang="en-US" sz="2000" dirty="0" smtClean="0"/>
              <a:t> yang </a:t>
            </a:r>
            <a:r>
              <a:rPr lang="en-US" sz="2000" dirty="0" err="1" smtClean="0"/>
              <a:t>sama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memberikan</a:t>
            </a:r>
            <a:r>
              <a:rPr lang="en-US" sz="2000" dirty="0" smtClean="0"/>
              <a:t> </a:t>
            </a:r>
            <a:r>
              <a:rPr lang="en-US" sz="2000" dirty="0" err="1" smtClean="0"/>
              <a:t>variasi</a:t>
            </a:r>
            <a:r>
              <a:rPr lang="en-US" sz="2000" dirty="0" smtClean="0"/>
              <a:t> </a:t>
            </a:r>
            <a:r>
              <a:rPr lang="en-US" sz="2000" dirty="0" err="1" smtClean="0"/>
              <a:t>berat</a:t>
            </a:r>
            <a:r>
              <a:rPr lang="en-US" sz="2000" dirty="0" smtClean="0"/>
              <a:t> </a:t>
            </a:r>
            <a:r>
              <a:rPr lang="en-US" sz="2000" dirty="0" err="1" smtClean="0"/>
              <a:t>badan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Luas</a:t>
            </a:r>
            <a:r>
              <a:rPr lang="en-US" sz="2000" dirty="0" smtClean="0"/>
              <a:t> </a:t>
            </a:r>
            <a:r>
              <a:rPr lang="en-US" sz="2000" dirty="0" err="1" smtClean="0"/>
              <a:t>permukaan</a:t>
            </a:r>
            <a:r>
              <a:rPr lang="en-US" sz="2000" dirty="0" smtClean="0"/>
              <a:t> </a:t>
            </a:r>
            <a:r>
              <a:rPr lang="en-US" sz="2000" dirty="0" err="1" smtClean="0"/>
              <a:t>tubuh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berarti</a:t>
            </a:r>
            <a:r>
              <a:rPr lang="en-US" sz="2000" dirty="0" smtClean="0"/>
              <a:t>.</a:t>
            </a:r>
          </a:p>
          <a:p>
            <a:pPr lvl="0"/>
            <a:r>
              <a:rPr lang="en-US" sz="2000" dirty="0" err="1" smtClean="0"/>
              <a:t>Berdasarkan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perbandingan</a:t>
            </a:r>
            <a:r>
              <a:rPr lang="en-US" sz="2000" dirty="0" smtClean="0"/>
              <a:t> </a:t>
            </a:r>
            <a:r>
              <a:rPr lang="en-US" sz="2000" dirty="0" err="1" smtClean="0"/>
              <a:t>berat</a:t>
            </a:r>
            <a:r>
              <a:rPr lang="en-US" sz="2000" dirty="0" smtClean="0"/>
              <a:t> </a:t>
            </a:r>
            <a:r>
              <a:rPr lang="en-US" sz="2000" dirty="0" err="1" smtClean="0"/>
              <a:t>badan</a:t>
            </a:r>
            <a:r>
              <a:rPr lang="en-US" sz="2000" dirty="0" smtClean="0"/>
              <a:t> </a:t>
            </a:r>
            <a:r>
              <a:rPr lang="en-US" sz="2000" dirty="0" err="1" smtClean="0"/>
              <a:t>anak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dewasa</a:t>
            </a:r>
            <a:r>
              <a:rPr lang="en-US" sz="2000" dirty="0" smtClean="0"/>
              <a:t>, </a:t>
            </a:r>
            <a:r>
              <a:rPr lang="en-US" sz="2000" dirty="0" err="1" smtClean="0"/>
              <a:t>tidak</a:t>
            </a:r>
            <a:endParaRPr lang="id-ID" sz="2000" dirty="0" smtClean="0"/>
          </a:p>
          <a:p>
            <a:pPr lvl="0">
              <a:buNone/>
            </a:pPr>
            <a:r>
              <a:rPr lang="id-ID" sz="2000" dirty="0" smtClean="0"/>
              <a:t>   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diperlakukan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semua</a:t>
            </a:r>
            <a:r>
              <a:rPr lang="en-US" sz="2000" dirty="0" smtClean="0"/>
              <a:t> </a:t>
            </a:r>
            <a:r>
              <a:rPr lang="en-US" sz="2000" dirty="0" err="1" smtClean="0"/>
              <a:t>jenis</a:t>
            </a:r>
            <a:r>
              <a:rPr lang="en-US" sz="2000" dirty="0" smtClean="0"/>
              <a:t> </a:t>
            </a:r>
            <a:r>
              <a:rPr lang="en-US" sz="2000" dirty="0" err="1" smtClean="0"/>
              <a:t>obat</a:t>
            </a:r>
            <a:r>
              <a:rPr lang="en-US" sz="2000" dirty="0" smtClean="0"/>
              <a:t>, </a:t>
            </a:r>
            <a:r>
              <a:rPr lang="en-US" sz="2000" dirty="0" err="1" smtClean="0"/>
              <a:t>terutama</a:t>
            </a:r>
            <a:r>
              <a:rPr lang="en-US" sz="2000" dirty="0" smtClean="0"/>
              <a:t> </a:t>
            </a:r>
            <a:r>
              <a:rPr lang="en-US" sz="2000" dirty="0" err="1" smtClean="0"/>
              <a:t>obat</a:t>
            </a:r>
            <a:r>
              <a:rPr lang="en-US" sz="2000" dirty="0" smtClean="0"/>
              <a:t> </a:t>
            </a:r>
            <a:endParaRPr lang="id-ID" sz="2000" dirty="0" smtClean="0"/>
          </a:p>
          <a:p>
            <a:pPr lvl="0">
              <a:buNone/>
            </a:pPr>
            <a:r>
              <a:rPr lang="id-ID" sz="2000" dirty="0" smtClean="0"/>
              <a:t>   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anak</a:t>
            </a:r>
            <a:r>
              <a:rPr lang="en-US" sz="2000" dirty="0" smtClean="0"/>
              <a:t> sensitive (</a:t>
            </a:r>
            <a:r>
              <a:rPr lang="en-US" sz="2000" dirty="0" err="1" smtClean="0"/>
              <a:t>narkotika</a:t>
            </a:r>
            <a:r>
              <a:rPr lang="en-US" sz="2000" dirty="0" smtClean="0"/>
              <a:t>), </a:t>
            </a:r>
            <a:r>
              <a:rPr lang="en-US" sz="2000" dirty="0" err="1" smtClean="0"/>
              <a:t>berarti</a:t>
            </a:r>
            <a:r>
              <a:rPr lang="en-US" sz="2000" dirty="0" smtClean="0"/>
              <a:t> </a:t>
            </a:r>
            <a:r>
              <a:rPr lang="en-US" sz="2000" dirty="0" err="1" smtClean="0"/>
              <a:t>dosisnya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rendah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sebaliknya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obat-obat</a:t>
            </a:r>
            <a:r>
              <a:rPr lang="en-US" sz="2000" dirty="0" smtClean="0"/>
              <a:t> yang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tahan</a:t>
            </a:r>
            <a:r>
              <a:rPr lang="en-US" sz="2000" dirty="0" smtClean="0"/>
              <a:t> (</a:t>
            </a:r>
            <a:r>
              <a:rPr lang="en-US" sz="2000" dirty="0" err="1" smtClean="0"/>
              <a:t>Atropin</a:t>
            </a:r>
            <a:r>
              <a:rPr lang="en-US" sz="2000" dirty="0" smtClean="0"/>
              <a:t>,</a:t>
            </a:r>
            <a:endParaRPr lang="id-ID" sz="2000" dirty="0" smtClean="0"/>
          </a:p>
          <a:p>
            <a:pPr lvl="0">
              <a:buNone/>
            </a:pPr>
            <a:r>
              <a:rPr lang="id-ID" sz="2000" dirty="0" smtClean="0"/>
              <a:t>   </a:t>
            </a:r>
            <a:r>
              <a:rPr lang="en-US" sz="2000" dirty="0" smtClean="0"/>
              <a:t> </a:t>
            </a:r>
            <a:r>
              <a:rPr lang="en-US" sz="2000" dirty="0" err="1" smtClean="0"/>
              <a:t>Belladona</a:t>
            </a:r>
            <a:r>
              <a:rPr lang="en-US" sz="2000" dirty="0" smtClean="0"/>
              <a:t>, Phenobarbital).</a:t>
            </a:r>
            <a:endParaRPr lang="id-ID" sz="2000" dirty="0" smtClean="0"/>
          </a:p>
          <a:p>
            <a:r>
              <a:rPr lang="en-US" sz="2000" dirty="0" err="1" smtClean="0"/>
              <a:t>Berdasarkan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perbandingan</a:t>
            </a:r>
            <a:r>
              <a:rPr lang="en-US" sz="2000" dirty="0" smtClean="0"/>
              <a:t> LPT </a:t>
            </a:r>
            <a:r>
              <a:rPr lang="en-US" sz="2000" dirty="0" err="1" smtClean="0"/>
              <a:t>anak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LPT </a:t>
            </a:r>
            <a:r>
              <a:rPr lang="en-US" sz="2000" dirty="0" err="1" smtClean="0"/>
              <a:t>dewasa</a:t>
            </a:r>
            <a:r>
              <a:rPr lang="en-US" sz="2000" dirty="0" smtClean="0"/>
              <a:t>: </a:t>
            </a:r>
            <a:r>
              <a:rPr lang="en-US" sz="2000" dirty="0" err="1" smtClean="0"/>
              <a:t>kecuali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neonatus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bayi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dipakai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kebanyakan</a:t>
            </a:r>
            <a:r>
              <a:rPr lang="en-US" sz="2000" dirty="0" smtClean="0"/>
              <a:t> </a:t>
            </a:r>
            <a:r>
              <a:rPr lang="en-US" sz="2000" dirty="0" err="1" smtClean="0"/>
              <a:t>obat</a:t>
            </a:r>
            <a:r>
              <a:rPr lang="en-US" sz="2000" dirty="0" smtClean="0"/>
              <a:t>,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sebagian</a:t>
            </a:r>
            <a:r>
              <a:rPr lang="en-US" sz="2000" dirty="0" smtClean="0"/>
              <a:t> </a:t>
            </a:r>
            <a:r>
              <a:rPr lang="en-US" sz="2000" dirty="0" err="1" smtClean="0"/>
              <a:t>obat</a:t>
            </a:r>
            <a:r>
              <a:rPr lang="en-US" sz="2000" dirty="0" smtClean="0"/>
              <a:t> </a:t>
            </a:r>
            <a:r>
              <a:rPr lang="en-US" sz="2000" dirty="0" err="1" smtClean="0"/>
              <a:t>didistribusikan</a:t>
            </a:r>
            <a:r>
              <a:rPr lang="en-US" sz="2000" dirty="0" smtClean="0"/>
              <a:t> </a:t>
            </a:r>
            <a:r>
              <a:rPr lang="en-US" sz="2000" dirty="0" err="1" smtClean="0"/>
              <a:t>sekurangnya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cairan</a:t>
            </a:r>
            <a:r>
              <a:rPr lang="en-US" sz="2000" dirty="0" smtClean="0"/>
              <a:t> </a:t>
            </a:r>
            <a:r>
              <a:rPr lang="en-US" sz="2000" dirty="0" err="1" smtClean="0"/>
              <a:t>ekstraseluler</a:t>
            </a:r>
            <a:r>
              <a:rPr lang="en-US" sz="2000" dirty="0" smtClean="0"/>
              <a:t>. Problem yang </a:t>
            </a:r>
            <a:r>
              <a:rPr lang="en-US" sz="2000" dirty="0" err="1" smtClean="0"/>
              <a:t>seringkali</a:t>
            </a:r>
            <a:r>
              <a:rPr lang="en-US" sz="2000" dirty="0" smtClean="0"/>
              <a:t> </a:t>
            </a:r>
            <a:r>
              <a:rPr lang="en-US" sz="2000" dirty="0" err="1" smtClean="0"/>
              <a:t>terjadi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bagaimana</a:t>
            </a:r>
            <a:r>
              <a:rPr lang="en-US" sz="2000" dirty="0" smtClean="0"/>
              <a:t> </a:t>
            </a:r>
            <a:r>
              <a:rPr lang="en-US" sz="2000" dirty="0" err="1" smtClean="0"/>
              <a:t>menghitung</a:t>
            </a:r>
            <a:r>
              <a:rPr lang="en-US" sz="2000" dirty="0" smtClean="0"/>
              <a:t> LPT </a:t>
            </a:r>
            <a:r>
              <a:rPr lang="en-US" sz="2000" dirty="0" err="1" smtClean="0"/>
              <a:t>anak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akurat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Istilah dalam farmasi :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mtClean="0"/>
              <a:t> Yang dimaksud dengan bagian </a:t>
            </a:r>
          </a:p>
          <a:p>
            <a:r>
              <a:rPr lang="id-ID" smtClean="0"/>
              <a:t> Yang dimaksud dengan larut</a:t>
            </a:r>
          </a:p>
          <a:p>
            <a:r>
              <a:rPr lang="id-ID" smtClean="0"/>
              <a:t> Yang dimaksud tidak larut</a:t>
            </a:r>
          </a:p>
          <a:p>
            <a:r>
              <a:rPr lang="id-ID" smtClean="0"/>
              <a:t> Yang dimaksud mudah larut</a:t>
            </a:r>
          </a:p>
          <a:p>
            <a:r>
              <a:rPr lang="id-ID" smtClean="0"/>
              <a:t> Yang dimaksud dengan prosentase?</a:t>
            </a:r>
          </a:p>
          <a:p>
            <a:r>
              <a:rPr lang="id-ID" smtClean="0"/>
              <a:t> Yang dimaksud dengan sukar larut?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DOSIS LAZIM</a:t>
            </a:r>
          </a:p>
        </p:txBody>
      </p:sp>
      <p:sp>
        <p:nvSpPr>
          <p:cNvPr id="4915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Kecuali</a:t>
            </a:r>
            <a:r>
              <a:rPr lang="en-US" dirty="0" smtClean="0"/>
              <a:t>  </a:t>
            </a:r>
            <a:r>
              <a:rPr lang="en-US" dirty="0" err="1" smtClean="0"/>
              <a:t>dinyatakan</a:t>
            </a:r>
            <a:r>
              <a:rPr lang="en-US" dirty="0" smtClean="0"/>
              <a:t> lain, </a:t>
            </a:r>
            <a:r>
              <a:rPr lang="en-US" dirty="0" err="1" smtClean="0"/>
              <a:t>maka</a:t>
            </a:r>
            <a:r>
              <a:rPr lang="en-US" dirty="0" smtClean="0"/>
              <a:t> 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dosis</a:t>
            </a:r>
            <a:r>
              <a:rPr lang="en-US" dirty="0" smtClean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 yang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terapeutik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penderita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r>
              <a:rPr lang="en-US" dirty="0" smtClean="0"/>
              <a:t> /</a:t>
            </a:r>
            <a:r>
              <a:rPr lang="en-US" dirty="0" err="1" smtClean="0"/>
              <a:t>anak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dozis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lazim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atau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dosis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medicinalis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atau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dosis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terapi</a:t>
            </a:r>
            <a:r>
              <a:rPr lang="en-US" i="1" dirty="0" smtClean="0">
                <a:solidFill>
                  <a:srgbClr val="FF0000"/>
                </a:solidFill>
              </a:rPr>
              <a:t>.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DOSIS MAKSIMUM</a:t>
            </a:r>
          </a:p>
        </p:txBody>
      </p:sp>
      <p:sp>
        <p:nvSpPr>
          <p:cNvPr id="6041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i="1" dirty="0" err="1" smtClean="0">
                <a:solidFill>
                  <a:srgbClr val="FF0000"/>
                </a:solidFill>
              </a:rPr>
              <a:t>Dosis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maksimum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dosis</a:t>
            </a:r>
            <a:r>
              <a:rPr lang="en-US" dirty="0" smtClean="0"/>
              <a:t> optimum yang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r>
              <a:rPr lang="en-US" dirty="0" smtClean="0"/>
              <a:t> </a:t>
            </a:r>
            <a:r>
              <a:rPr lang="en-US" dirty="0" err="1" smtClean="0"/>
              <a:t>sehat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keracunan</a:t>
            </a:r>
            <a:r>
              <a:rPr lang="en-US" dirty="0" smtClean="0"/>
              <a:t>.  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DOSIS TOXICA</a:t>
            </a:r>
          </a:p>
        </p:txBody>
      </p:sp>
      <p:sp>
        <p:nvSpPr>
          <p:cNvPr id="5017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Bila dosis obat yang diberikan melebihi dosis maksimum, terutama obat yang tergolong racun,  ada kemungkinan terjadi keracunan, dinyatakan sebagai </a:t>
            </a:r>
            <a:r>
              <a:rPr lang="en-US" i="1" smtClean="0">
                <a:solidFill>
                  <a:schemeClr val="folHlink"/>
                </a:solidFill>
              </a:rPr>
              <a:t>dosis toxica.(tanpa kematian 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DOSIS LETALIS</a:t>
            </a:r>
          </a:p>
        </p:txBody>
      </p:sp>
      <p:sp>
        <p:nvSpPr>
          <p:cNvPr id="5939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Bila Dosis  toxica ini dilewati maka dapat mengakibatkan kematian, disebut sebagai </a:t>
            </a:r>
            <a:r>
              <a:rPr lang="en-US" i="1" smtClean="0">
                <a:solidFill>
                  <a:schemeClr val="folHlink"/>
                </a:solidFill>
              </a:rPr>
              <a:t>dosis letalis.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DOSIS</a:t>
            </a:r>
          </a:p>
        </p:txBody>
      </p:sp>
      <p:sp>
        <p:nvSpPr>
          <p:cNvPr id="5837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Dosis terapetik </a:t>
            </a:r>
            <a:r>
              <a:rPr lang="en-US" smtClean="0">
                <a:cs typeface="Arial" charset="0"/>
              </a:rPr>
              <a:t>&lt; Dosis maksimum  &lt; Dosis toxica &lt; Dosis letalis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DOSIS AWAL </a:t>
            </a:r>
          </a:p>
        </p:txBody>
      </p:sp>
      <p:sp>
        <p:nvSpPr>
          <p:cNvPr id="5120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Obat-obat tertentu memerlukan dosis permulaan </a:t>
            </a:r>
            <a:r>
              <a:rPr lang="en-US" i="1" smtClean="0">
                <a:solidFill>
                  <a:schemeClr val="folHlink"/>
                </a:solidFill>
              </a:rPr>
              <a:t>(initial dose) ,</a:t>
            </a:r>
            <a:r>
              <a:rPr lang="en-US" smtClean="0"/>
              <a:t> dosis awal  (loading dose) , dosis pemeliharaan </a:t>
            </a:r>
            <a:r>
              <a:rPr lang="en-US" i="1" smtClean="0">
                <a:solidFill>
                  <a:schemeClr val="folHlink"/>
                </a:solidFill>
              </a:rPr>
              <a:t>(maintenance dose).</a:t>
            </a:r>
            <a:r>
              <a:rPr lang="en-US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Dengan memberikan dosis permulaan yang lebih tinggi dari dosis pemeliharaan, misalnya dua kali, kadar obat yang dikehendaki dalam darah dapat dicapai lebih awal. 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CARA PEMBERIAN OBAT </a:t>
            </a:r>
          </a:p>
        </p:txBody>
      </p:sp>
      <p:sp>
        <p:nvSpPr>
          <p:cNvPr id="5427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mtClean="0"/>
              <a:t>Enteral (oral ): dimakan atau diminum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mtClean="0"/>
              <a:t>Parenteral : subkutan, intramuskuler, intravena, dan sebagainya.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mtClean="0"/>
              <a:t>Rektal, vaginal, uretral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mtClean="0"/>
              <a:t>Lokal, topikal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mtClean="0"/>
              <a:t>Lain-lain : implantasi, sublingual, intrabukal, dan sebagainya.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650</TotalTime>
  <Words>1048</Words>
  <Application>Microsoft Office PowerPoint</Application>
  <PresentationFormat>On-screen Show (4:3)</PresentationFormat>
  <Paragraphs>178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Opulent</vt:lpstr>
      <vt:lpstr>Equation</vt:lpstr>
      <vt:lpstr>Slide 1</vt:lpstr>
      <vt:lpstr>DOSIS</vt:lpstr>
      <vt:lpstr>DOSIS LAZIM</vt:lpstr>
      <vt:lpstr>DOSIS MAKSIMUM</vt:lpstr>
      <vt:lpstr>DOSIS TOXICA</vt:lpstr>
      <vt:lpstr>DOSIS LETALIS</vt:lpstr>
      <vt:lpstr>DOSIS</vt:lpstr>
      <vt:lpstr>DOSIS AWAL </vt:lpstr>
      <vt:lpstr>CARA PEMBERIAN OBAT </vt:lpstr>
      <vt:lpstr>DOSIS UNTUK ANAK </vt:lpstr>
      <vt:lpstr>PERBANDINGAN DOSIS</vt:lpstr>
      <vt:lpstr>DOSIS MAKSIMUM</vt:lpstr>
      <vt:lpstr>DOSIS MAKSIMUM</vt:lpstr>
      <vt:lpstr>DOSIS MAKSIMUM</vt:lpstr>
      <vt:lpstr>BERDASAR BERAT BADAN</vt:lpstr>
      <vt:lpstr>BERDASAR LPT</vt:lpstr>
      <vt:lpstr>METODE GABIUS </vt:lpstr>
      <vt:lpstr>FORMULA PINCUS CATSEL</vt:lpstr>
      <vt:lpstr>Orang Tua</vt:lpstr>
      <vt:lpstr>Slide 20</vt:lpstr>
      <vt:lpstr>Slide 21</vt:lpstr>
      <vt:lpstr>Slide 22</vt:lpstr>
      <vt:lpstr>Slide 23</vt:lpstr>
      <vt:lpstr>Slide 24</vt:lpstr>
      <vt:lpstr>Beberapa catan dalam memperhitungkan dosis anak</vt:lpstr>
      <vt:lpstr>Istilah dalam farmasi :</vt:lpstr>
    </vt:vector>
  </TitlesOfParts>
  <Company>Janur Asri Corp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Joga Rahardjo</dc:creator>
  <cp:lastModifiedBy>ratih</cp:lastModifiedBy>
  <cp:revision>43</cp:revision>
  <dcterms:created xsi:type="dcterms:W3CDTF">2005-07-08T19:59:19Z</dcterms:created>
  <dcterms:modified xsi:type="dcterms:W3CDTF">2014-12-11T06:55:30Z</dcterms:modified>
</cp:coreProperties>
</file>