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1" r:id="rId2"/>
    <p:sldId id="308" r:id="rId3"/>
    <p:sldId id="294" r:id="rId4"/>
    <p:sldId id="295" r:id="rId5"/>
    <p:sldId id="296" r:id="rId6"/>
    <p:sldId id="297" r:id="rId7"/>
    <p:sldId id="299" r:id="rId8"/>
    <p:sldId id="300" r:id="rId9"/>
    <p:sldId id="301" r:id="rId10"/>
    <p:sldId id="302" r:id="rId11"/>
    <p:sldId id="303" r:id="rId12"/>
    <p:sldId id="305" r:id="rId13"/>
    <p:sldId id="306" r:id="rId14"/>
    <p:sldId id="307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8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fitri Mursyid" userId="a519e7d3bc7d4201" providerId="LiveId" clId="{EE21E9B2-23DA-410F-8336-F62B07C7EB34}"/>
    <pc:docChg chg="custSel addSld modSld">
      <pc:chgData name="Safitri Mursyid" userId="a519e7d3bc7d4201" providerId="LiveId" clId="{EE21E9B2-23DA-410F-8336-F62B07C7EB34}" dt="2020-07-28T11:49:55.238" v="71" actId="255"/>
      <pc:docMkLst>
        <pc:docMk/>
      </pc:docMkLst>
      <pc:sldChg chg="addSp delSp modSp new mod modClrScheme chgLayout">
        <pc:chgData name="Safitri Mursyid" userId="a519e7d3bc7d4201" providerId="LiveId" clId="{EE21E9B2-23DA-410F-8336-F62B07C7EB34}" dt="2020-07-28T11:49:55.238" v="71" actId="255"/>
        <pc:sldMkLst>
          <pc:docMk/>
          <pc:sldMk cId="1298707465" sldId="308"/>
        </pc:sldMkLst>
        <pc:spChg chg="del mod ord">
          <ac:chgData name="Safitri Mursyid" userId="a519e7d3bc7d4201" providerId="LiveId" clId="{EE21E9B2-23DA-410F-8336-F62B07C7EB34}" dt="2020-07-28T11:49:07.435" v="1" actId="700"/>
          <ac:spMkLst>
            <pc:docMk/>
            <pc:sldMk cId="1298707465" sldId="308"/>
            <ac:spMk id="2" creationId="{C492B755-55A1-4767-BCA3-7D58FE1729EF}"/>
          </ac:spMkLst>
        </pc:spChg>
        <pc:spChg chg="add mod ord">
          <ac:chgData name="Safitri Mursyid" userId="a519e7d3bc7d4201" providerId="LiveId" clId="{EE21E9B2-23DA-410F-8336-F62B07C7EB34}" dt="2020-07-28T11:49:55.238" v="71" actId="255"/>
          <ac:spMkLst>
            <pc:docMk/>
            <pc:sldMk cId="1298707465" sldId="308"/>
            <ac:spMk id="3" creationId="{98F4BBC6-170D-415C-8A6D-41614F58F9B7}"/>
          </ac:spMkLst>
        </pc:spChg>
        <pc:spChg chg="add mod ord">
          <ac:chgData name="Safitri Mursyid" userId="a519e7d3bc7d4201" providerId="LiveId" clId="{EE21E9B2-23DA-410F-8336-F62B07C7EB34}" dt="2020-07-28T11:49:48.414" v="70" actId="1076"/>
          <ac:spMkLst>
            <pc:docMk/>
            <pc:sldMk cId="1298707465" sldId="308"/>
            <ac:spMk id="4" creationId="{68649787-BC01-4BB0-88DB-5AFF153553A0}"/>
          </ac:spMkLst>
        </pc:spChg>
        <pc:spChg chg="add mod ord">
          <ac:chgData name="Safitri Mursyid" userId="a519e7d3bc7d4201" providerId="LiveId" clId="{EE21E9B2-23DA-410F-8336-F62B07C7EB34}" dt="2020-07-28T11:49:07.435" v="1" actId="700"/>
          <ac:spMkLst>
            <pc:docMk/>
            <pc:sldMk cId="1298707465" sldId="308"/>
            <ac:spMk id="5" creationId="{2DD97335-D6D1-4EE9-8340-79F0DB120D81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BFADB-D95B-44FE-B609-D628CFFFBB89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BC3DC-28EB-422E-9F7A-73C0C2E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22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esaunggul.ac.id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3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oleObject" Target="../embeddings/oleObject17.bin"/><Relationship Id="rId18" Type="http://schemas.openxmlformats.org/officeDocument/2006/relationships/oleObject" Target="../embeddings/oleObject20.bin"/><Relationship Id="rId3" Type="http://schemas.openxmlformats.org/officeDocument/2006/relationships/oleObject" Target="../embeddings/oleObject9.bin"/><Relationship Id="rId21" Type="http://schemas.openxmlformats.org/officeDocument/2006/relationships/image" Target="../media/image15.wmf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.bin"/><Relationship Id="rId20" Type="http://schemas.openxmlformats.org/officeDocument/2006/relationships/oleObject" Target="../embeddings/oleObject21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5.bin"/><Relationship Id="rId24" Type="http://schemas.openxmlformats.org/officeDocument/2006/relationships/oleObject" Target="../embeddings/oleObject23.bin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12.wmf"/><Relationship Id="rId23" Type="http://schemas.openxmlformats.org/officeDocument/2006/relationships/image" Target="../media/image16.wmf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14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oleObject" Target="../embeddings/oleObject18.bin"/><Relationship Id="rId22" Type="http://schemas.openxmlformats.org/officeDocument/2006/relationships/oleObject" Target="../embeddings/oleObject2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Safitri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M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M.Si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SESI 14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Statistik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Psikologi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133600" y="3886200"/>
            <a:ext cx="7010400" cy="1367507"/>
          </a:xfrm>
        </p:spPr>
        <p:txBody>
          <a:bodyPr/>
          <a:lstStyle/>
          <a:p>
            <a:r>
              <a:rPr lang="en-US" sz="32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ANOVA</a:t>
            </a:r>
          </a:p>
          <a:p>
            <a:r>
              <a:rPr lang="en-US" sz="32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 ANALISA Of VARIAN)</a:t>
            </a:r>
            <a:endParaRPr lang="id-ID" sz="3200" b="1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CONTOH</a:t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4969" y="1676399"/>
            <a:ext cx="7543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Berikut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data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produksi</a:t>
            </a:r>
            <a:r>
              <a:rPr lang="en-US" sz="2000" dirty="0"/>
              <a:t> </a:t>
            </a:r>
            <a:r>
              <a:rPr lang="en-US" sz="2000" dirty="0" err="1"/>
              <a:t>kaset</a:t>
            </a:r>
            <a:r>
              <a:rPr lang="en-US" sz="2000" dirty="0"/>
              <a:t> yang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dihasilkan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15 </a:t>
            </a:r>
            <a:r>
              <a:rPr lang="en-US" sz="2000" dirty="0" err="1"/>
              <a:t>karyawan</a:t>
            </a:r>
            <a:r>
              <a:rPr lang="en-US" sz="2000" dirty="0"/>
              <a:t> (</a:t>
            </a:r>
            <a:r>
              <a:rPr lang="en-US" sz="2000" dirty="0" err="1"/>
              <a:t>dalam</a:t>
            </a:r>
            <a:r>
              <a:rPr lang="en-US" sz="2000" dirty="0"/>
              <a:t> unit)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yang </a:t>
            </a:r>
            <a:r>
              <a:rPr lang="en-US" sz="2000" dirty="0" err="1"/>
              <a:t>berbeda</a:t>
            </a:r>
            <a:r>
              <a:rPr lang="en-US" sz="2000" dirty="0"/>
              <a:t>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439711"/>
              </p:ext>
            </p:extLst>
          </p:nvPr>
        </p:nvGraphicFramePr>
        <p:xfrm>
          <a:off x="1828800" y="2971800"/>
          <a:ext cx="4953000" cy="2667000"/>
        </p:xfrm>
        <a:graphic>
          <a:graphicData uri="http://schemas.openxmlformats.org/drawingml/2006/table">
            <a:tbl>
              <a:tblPr/>
              <a:tblGrid>
                <a:gridCol w="1537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7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7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Metode</a:t>
                      </a: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 I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Metode II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Metode III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19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27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21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24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16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53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620000" cy="715962"/>
          </a:xfrm>
        </p:spPr>
        <p:txBody>
          <a:bodyPr/>
          <a:lstStyle/>
          <a:p>
            <a:pPr algn="l"/>
            <a:r>
              <a:rPr lang="en-US" sz="2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Jawab</a:t>
            </a:r>
            <a: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:</a:t>
            </a:r>
            <a:b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</a:br>
            <a:r>
              <a:rPr lang="en-US" sz="2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Hipotesis</a:t>
            </a:r>
            <a:b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0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2691003"/>
              </p:ext>
            </p:extLst>
          </p:nvPr>
        </p:nvGraphicFramePr>
        <p:xfrm>
          <a:off x="1219200" y="1235451"/>
          <a:ext cx="2743200" cy="91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143000" imgH="457200" progId="Equation.3">
                  <p:embed/>
                </p:oleObj>
              </mc:Choice>
              <mc:Fallback>
                <p:oleObj name="Equation" r:id="rId3" imgW="1143000" imgH="45720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35451"/>
                        <a:ext cx="2743200" cy="91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19200" y="2145476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Terima H0 jika F Hitung &lt; F Tabel</a:t>
            </a:r>
            <a:endParaRPr lang="en-US" sz="2000" dirty="0"/>
          </a:p>
          <a:p>
            <a:r>
              <a:rPr lang="de-DE" sz="2000" dirty="0"/>
              <a:t>Tolak H0 jika F hitung &gt; F tabel</a:t>
            </a: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772378"/>
              </p:ext>
            </p:extLst>
          </p:nvPr>
        </p:nvGraphicFramePr>
        <p:xfrm>
          <a:off x="1409700" y="3429000"/>
          <a:ext cx="3314700" cy="1821561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Metode</a:t>
                      </a: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 I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Metode II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Metode III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19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27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21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24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219200" y="2860642"/>
            <a:ext cx="7010400" cy="40011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F </a:t>
            </a:r>
            <a:r>
              <a:rPr lang="en-US" sz="2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Hitung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960187"/>
              </p:ext>
            </p:extLst>
          </p:nvPr>
        </p:nvGraphicFramePr>
        <p:xfrm>
          <a:off x="1524000" y="5486400"/>
          <a:ext cx="673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495085" imgH="507780" progId="Equation.3">
                  <p:embed/>
                </p:oleObj>
              </mc:Choice>
              <mc:Fallback>
                <p:oleObj name="Equation" r:id="rId5" imgW="495085" imgH="50778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486400"/>
                        <a:ext cx="6731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752029"/>
              </p:ext>
            </p:extLst>
          </p:nvPr>
        </p:nvGraphicFramePr>
        <p:xfrm>
          <a:off x="2667000" y="5486400"/>
          <a:ext cx="673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495085" imgH="507780" progId="Equation.3">
                  <p:embed/>
                </p:oleObj>
              </mc:Choice>
              <mc:Fallback>
                <p:oleObj name="Equation" r:id="rId7" imgW="495085" imgH="50778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486400"/>
                        <a:ext cx="6731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987099"/>
              </p:ext>
            </p:extLst>
          </p:nvPr>
        </p:nvGraphicFramePr>
        <p:xfrm>
          <a:off x="3886200" y="5410200"/>
          <a:ext cx="673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8" imgW="495085" imgH="507780" progId="Equation.3">
                  <p:embed/>
                </p:oleObj>
              </mc:Choice>
              <mc:Fallback>
                <p:oleObj name="Equation" r:id="rId8" imgW="495085" imgH="50778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410200"/>
                        <a:ext cx="6731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4130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28403" y="1295400"/>
            <a:ext cx="746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Langkah</a:t>
            </a:r>
            <a:r>
              <a:rPr lang="en-US" b="1" dirty="0"/>
              <a:t> 1</a:t>
            </a:r>
            <a:r>
              <a:rPr lang="en-US" dirty="0"/>
              <a:t> : </a:t>
            </a:r>
            <a:r>
              <a:rPr lang="en-US" dirty="0" err="1"/>
              <a:t>Menghitung</a:t>
            </a:r>
            <a:r>
              <a:rPr lang="en-US" dirty="0"/>
              <a:t> rata-rata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sampel</a:t>
            </a:r>
            <a:r>
              <a:rPr lang="en-US" dirty="0"/>
              <a:t> (</a:t>
            </a:r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)</a:t>
            </a:r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en-US" b="1" dirty="0" err="1"/>
              <a:t>Langkah</a:t>
            </a:r>
            <a:r>
              <a:rPr lang="en-US" b="1" dirty="0"/>
              <a:t> 2</a:t>
            </a:r>
            <a:r>
              <a:rPr lang="en-US" dirty="0"/>
              <a:t> :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varians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sampel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981812"/>
              </p:ext>
            </p:extLst>
          </p:nvPr>
        </p:nvGraphicFramePr>
        <p:xfrm>
          <a:off x="838200" y="2667000"/>
          <a:ext cx="5623560" cy="2194560"/>
        </p:xfrm>
        <a:graphic>
          <a:graphicData uri="http://schemas.openxmlformats.org/drawingml/2006/table">
            <a:tbl>
              <a:tblPr/>
              <a:tblGrid>
                <a:gridCol w="607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5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5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3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10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51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Metode</a:t>
                      </a:r>
                      <a:r>
                        <a:rPr lang="en-US" sz="12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 I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Metode II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Metode III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19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36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27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21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-3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-4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36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16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-4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25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16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33333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748816"/>
              </p:ext>
            </p:extLst>
          </p:nvPr>
        </p:nvGraphicFramePr>
        <p:xfrm>
          <a:off x="1066800" y="2971800"/>
          <a:ext cx="123825" cy="14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26835" imgH="139518" progId="Equation.3">
                  <p:embed/>
                </p:oleObj>
              </mc:Choice>
              <mc:Fallback>
                <p:oleObj name="Equation" r:id="rId3" imgW="126835" imgH="139518" progId="Equation.3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971800"/>
                        <a:ext cx="123825" cy="14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886322"/>
              </p:ext>
            </p:extLst>
          </p:nvPr>
        </p:nvGraphicFramePr>
        <p:xfrm>
          <a:off x="1600200" y="2971800"/>
          <a:ext cx="4191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418918" imgH="241195" progId="Equation.3">
                  <p:embed/>
                </p:oleObj>
              </mc:Choice>
              <mc:Fallback>
                <p:oleObj name="Equation" r:id="rId5" imgW="418918" imgH="241195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971800"/>
                        <a:ext cx="419100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337429"/>
              </p:ext>
            </p:extLst>
          </p:nvPr>
        </p:nvGraphicFramePr>
        <p:xfrm>
          <a:off x="3429000" y="2971800"/>
          <a:ext cx="4191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418918" imgH="241195" progId="Equation.3">
                  <p:embed/>
                </p:oleObj>
              </mc:Choice>
              <mc:Fallback>
                <p:oleObj name="Equation" r:id="rId7" imgW="418918" imgH="241195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971800"/>
                        <a:ext cx="419100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690582"/>
              </p:ext>
            </p:extLst>
          </p:nvPr>
        </p:nvGraphicFramePr>
        <p:xfrm>
          <a:off x="5257800" y="2971800"/>
          <a:ext cx="4191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8" imgW="418918" imgH="241195" progId="Equation.3">
                  <p:embed/>
                </p:oleObj>
              </mc:Choice>
              <mc:Fallback>
                <p:oleObj name="Equation" r:id="rId8" imgW="418918" imgH="241195" progId="Equation.3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971800"/>
                        <a:ext cx="419100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6347652"/>
              </p:ext>
            </p:extLst>
          </p:nvPr>
        </p:nvGraphicFramePr>
        <p:xfrm>
          <a:off x="2895600" y="2971800"/>
          <a:ext cx="123825" cy="14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9" imgW="126835" imgH="139518" progId="Equation.3">
                  <p:embed/>
                </p:oleObj>
              </mc:Choice>
              <mc:Fallback>
                <p:oleObj name="Equation" r:id="rId9" imgW="126835" imgH="139518" progId="Equation.3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971800"/>
                        <a:ext cx="123825" cy="14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362782"/>
              </p:ext>
            </p:extLst>
          </p:nvPr>
        </p:nvGraphicFramePr>
        <p:xfrm>
          <a:off x="4800600" y="2971800"/>
          <a:ext cx="123825" cy="14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0" imgW="126835" imgH="139518" progId="Equation.3">
                  <p:embed/>
                </p:oleObj>
              </mc:Choice>
              <mc:Fallback>
                <p:oleObj name="Equation" r:id="rId10" imgW="126835" imgH="139518" progId="Equation.3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971800"/>
                        <a:ext cx="123825" cy="14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733681"/>
              </p:ext>
            </p:extLst>
          </p:nvPr>
        </p:nvGraphicFramePr>
        <p:xfrm>
          <a:off x="2133600" y="2971800"/>
          <a:ext cx="4191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1" imgW="418918" imgH="241195" progId="Equation.3">
                  <p:embed/>
                </p:oleObj>
              </mc:Choice>
              <mc:Fallback>
                <p:oleObj name="Equation" r:id="rId11" imgW="418918" imgH="241195" progId="Equation.3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971800"/>
                        <a:ext cx="419100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3280424"/>
              </p:ext>
            </p:extLst>
          </p:nvPr>
        </p:nvGraphicFramePr>
        <p:xfrm>
          <a:off x="3943103" y="2971800"/>
          <a:ext cx="4191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2" imgW="418918" imgH="241195" progId="Equation.3">
                  <p:embed/>
                </p:oleObj>
              </mc:Choice>
              <mc:Fallback>
                <p:oleObj name="Equation" r:id="rId12" imgW="418918" imgH="241195" progId="Equation.3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3103" y="2971800"/>
                        <a:ext cx="419100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940927"/>
              </p:ext>
            </p:extLst>
          </p:nvPr>
        </p:nvGraphicFramePr>
        <p:xfrm>
          <a:off x="5867400" y="2971800"/>
          <a:ext cx="419100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13" imgW="418918" imgH="241195" progId="Equation.3">
                  <p:embed/>
                </p:oleObj>
              </mc:Choice>
              <mc:Fallback>
                <p:oleObj name="Equation" r:id="rId13" imgW="418918" imgH="241195" progId="Equation.3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971800"/>
                        <a:ext cx="419100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533403" y="287122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241016" y="2908212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248400" y="2871228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2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8488924"/>
              </p:ext>
            </p:extLst>
          </p:nvPr>
        </p:nvGraphicFramePr>
        <p:xfrm>
          <a:off x="2149765" y="4572000"/>
          <a:ext cx="50482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14" imgW="507780" imgH="253890" progId="Equation.3">
                  <p:embed/>
                </p:oleObj>
              </mc:Choice>
              <mc:Fallback>
                <p:oleObj name="Equation" r:id="rId14" imgW="507780" imgH="253890" progId="Equation.3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765" y="4572000"/>
                        <a:ext cx="504825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948397"/>
              </p:ext>
            </p:extLst>
          </p:nvPr>
        </p:nvGraphicFramePr>
        <p:xfrm>
          <a:off x="3992420" y="4572000"/>
          <a:ext cx="50482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16" imgW="507780" imgH="253890" progId="Equation.3">
                  <p:embed/>
                </p:oleObj>
              </mc:Choice>
              <mc:Fallback>
                <p:oleObj name="Equation" r:id="rId16" imgW="507780" imgH="253890" progId="Equation.3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2420" y="4572000"/>
                        <a:ext cx="504825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750255"/>
              </p:ext>
            </p:extLst>
          </p:nvPr>
        </p:nvGraphicFramePr>
        <p:xfrm>
          <a:off x="5864762" y="4572000"/>
          <a:ext cx="50482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18" imgW="507780" imgH="253890" progId="Equation.3">
                  <p:embed/>
                </p:oleObj>
              </mc:Choice>
              <mc:Fallback>
                <p:oleObj name="Equation" r:id="rId18" imgW="507780" imgH="253890" progId="Equation.3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4762" y="4572000"/>
                        <a:ext cx="504825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141010"/>
              </p:ext>
            </p:extLst>
          </p:nvPr>
        </p:nvGraphicFramePr>
        <p:xfrm>
          <a:off x="2199246" y="4953000"/>
          <a:ext cx="4286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0" imgW="431613" imgH="215806" progId="Equation.3">
                  <p:embed/>
                </p:oleObj>
              </mc:Choice>
              <mc:Fallback>
                <p:oleObj name="Equation" r:id="rId20" imgW="431613" imgH="215806" progId="Equation.3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9246" y="4953000"/>
                        <a:ext cx="4286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476505"/>
              </p:ext>
            </p:extLst>
          </p:nvPr>
        </p:nvGraphicFramePr>
        <p:xfrm>
          <a:off x="4038600" y="4953000"/>
          <a:ext cx="142875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22" imgW="126780" imgH="215526" progId="Equation.3">
                  <p:embed/>
                </p:oleObj>
              </mc:Choice>
              <mc:Fallback>
                <p:oleObj name="Equation" r:id="rId22" imgW="126780" imgH="215526" progId="Equation.3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953000"/>
                        <a:ext cx="142875" cy="24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301612"/>
              </p:ext>
            </p:extLst>
          </p:nvPr>
        </p:nvGraphicFramePr>
        <p:xfrm>
          <a:off x="5943600" y="4953000"/>
          <a:ext cx="142875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24" imgW="126780" imgH="215526" progId="Equation.3">
                  <p:embed/>
                </p:oleObj>
              </mc:Choice>
              <mc:Fallback>
                <p:oleObj name="Equation" r:id="rId24" imgW="126780" imgH="215526" progId="Equation.3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953000"/>
                        <a:ext cx="142875" cy="24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629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F </a:t>
            </a:r>
            <a:r>
              <a:rPr lang="en-US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hitung</a:t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541094"/>
              </p:ext>
            </p:extLst>
          </p:nvPr>
        </p:nvGraphicFramePr>
        <p:xfrm>
          <a:off x="609600" y="1600200"/>
          <a:ext cx="3065462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2044700" imgH="1625600" progId="Equation.3">
                  <p:embed/>
                </p:oleObj>
              </mc:Choice>
              <mc:Fallback>
                <p:oleObj name="Equation" r:id="rId3" imgW="2044700" imgH="162560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0200"/>
                        <a:ext cx="3065462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766782"/>
              </p:ext>
            </p:extLst>
          </p:nvPr>
        </p:nvGraphicFramePr>
        <p:xfrm>
          <a:off x="533400" y="4419600"/>
          <a:ext cx="34607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1841500" imgH="482600" progId="Equation.3">
                  <p:embed/>
                </p:oleObj>
              </mc:Choice>
              <mc:Fallback>
                <p:oleObj name="Equation" r:id="rId5" imgW="1841500" imgH="482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419600"/>
                        <a:ext cx="346075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24400" y="1676400"/>
            <a:ext cx="3657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taraf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5%, </a:t>
            </a:r>
            <a:r>
              <a:rPr lang="en-US" dirty="0" err="1"/>
              <a:t>derajat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pembilang</a:t>
            </a:r>
            <a:r>
              <a:rPr lang="en-US" dirty="0"/>
              <a:t> = k – 1 = 3 – 1 = 2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derajat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penyebut</a:t>
            </a:r>
            <a:r>
              <a:rPr lang="en-US" dirty="0"/>
              <a:t> = n – k = 15 – 3 = 12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nila</a:t>
            </a:r>
            <a:r>
              <a:rPr lang="en-US" dirty="0"/>
              <a:t> F </a:t>
            </a:r>
            <a:r>
              <a:rPr lang="en-US" dirty="0" err="1"/>
              <a:t>tabel</a:t>
            </a:r>
            <a:r>
              <a:rPr lang="en-US" dirty="0"/>
              <a:t> = 3,89</a:t>
            </a:r>
          </a:p>
          <a:p>
            <a:r>
              <a:rPr lang="en-US" dirty="0"/>
              <a:t> </a:t>
            </a:r>
          </a:p>
          <a:p>
            <a:r>
              <a:rPr lang="en-US" b="1" dirty="0" err="1"/>
              <a:t>Kesimpulan</a:t>
            </a:r>
            <a:r>
              <a:rPr lang="en-US" b="1" dirty="0"/>
              <a:t> :</a:t>
            </a:r>
            <a:endParaRPr lang="en-US" dirty="0"/>
          </a:p>
          <a:p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F </a:t>
            </a:r>
            <a:r>
              <a:rPr lang="en-US" dirty="0" err="1"/>
              <a:t>hitung</a:t>
            </a:r>
            <a:r>
              <a:rPr lang="en-US" dirty="0"/>
              <a:t> &lt; F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1,25 &lt; 3,89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terima</a:t>
            </a:r>
            <a:r>
              <a:rPr lang="en-US" dirty="0"/>
              <a:t> H0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produktifitas</a:t>
            </a:r>
            <a:r>
              <a:rPr lang="en-US" dirty="0"/>
              <a:t> radio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3 </a:t>
            </a:r>
            <a:r>
              <a:rPr lang="en-US" dirty="0" err="1"/>
              <a:t>metode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70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OneWay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ANOVA</a:t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12954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Untuk mempermudah pengujian, digunakan tabel ANOVA berikut :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207863"/>
              </p:ext>
            </p:extLst>
          </p:nvPr>
        </p:nvGraphicFramePr>
        <p:xfrm>
          <a:off x="1019299" y="2133600"/>
          <a:ext cx="6476998" cy="1604717"/>
        </p:xfrm>
        <a:graphic>
          <a:graphicData uri="http://schemas.openxmlformats.org/drawingml/2006/table">
            <a:tbl>
              <a:tblPr/>
              <a:tblGrid>
                <a:gridCol w="1387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2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0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0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68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Sumber</a:t>
                      </a:r>
                      <a:r>
                        <a:rPr lang="en-US" sz="14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variasi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93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Jumlah</a:t>
                      </a:r>
                      <a:r>
                        <a:rPr lang="en-US" sz="14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Kuadrat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Derajat Bebas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76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Kuadrat tengah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F hit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81">
                <a:tc>
                  <a:txBody>
                    <a:bodyPr/>
                    <a:lstStyle/>
                    <a:p>
                      <a:pPr indent="76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Antar kolom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JKK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76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K – 1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76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A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762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A/B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7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Galat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JKG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N – k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B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7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Total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</a:rPr>
                        <a:t>JKT</a:t>
                      </a: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3000" y="3962400"/>
            <a:ext cx="403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Dimana</a:t>
            </a:r>
            <a:r>
              <a:rPr lang="en-US" dirty="0"/>
              <a:t>;</a:t>
            </a:r>
          </a:p>
          <a:p>
            <a:r>
              <a:rPr lang="en-US" dirty="0"/>
              <a:t>JKK =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kuadrat</a:t>
            </a:r>
            <a:r>
              <a:rPr lang="en-US" dirty="0"/>
              <a:t> </a:t>
            </a:r>
            <a:r>
              <a:rPr lang="en-US" dirty="0" err="1"/>
              <a:t>Kolom</a:t>
            </a:r>
            <a:endParaRPr lang="en-US" dirty="0"/>
          </a:p>
          <a:p>
            <a:r>
              <a:rPr lang="en-US" dirty="0"/>
              <a:t>JKG =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kuadrat</a:t>
            </a:r>
            <a:r>
              <a:rPr lang="en-US" dirty="0"/>
              <a:t> </a:t>
            </a:r>
            <a:r>
              <a:rPr lang="en-US" dirty="0" err="1"/>
              <a:t>Galat</a:t>
            </a:r>
            <a:endParaRPr lang="en-US" dirty="0"/>
          </a:p>
          <a:p>
            <a:r>
              <a:rPr lang="en-US" dirty="0"/>
              <a:t>JKT =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kuadrat</a:t>
            </a:r>
            <a:r>
              <a:rPr lang="en-US" dirty="0"/>
              <a:t> Total</a:t>
            </a:r>
          </a:p>
          <a:p>
            <a:r>
              <a:rPr lang="en-US" dirty="0"/>
              <a:t>K =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perlakuan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jumlah</a:t>
            </a:r>
            <a:endParaRPr lang="en-US" dirty="0"/>
          </a:p>
          <a:p>
            <a:r>
              <a:rPr lang="pt-BR" dirty="0"/>
              <a:t>N = n1 + n2 + n3 . Dst</a:t>
            </a:r>
            <a:endParaRPr lang="en-US" dirty="0"/>
          </a:p>
          <a:p>
            <a:r>
              <a:rPr lang="pt-BR" dirty="0"/>
              <a:t>A = JKK/K – 1 </a:t>
            </a:r>
            <a:endParaRPr lang="en-US" dirty="0"/>
          </a:p>
          <a:p>
            <a:r>
              <a:rPr lang="pt-BR" dirty="0"/>
              <a:t>B = JKG/N – k </a:t>
            </a:r>
            <a:endParaRPr lang="en-US" dirty="0"/>
          </a:p>
          <a:p>
            <a:r>
              <a:rPr lang="pt-BR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69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8000" dirty="0" err="1"/>
              <a:t>Terima</a:t>
            </a:r>
            <a:r>
              <a:rPr lang="en-US" sz="8000" dirty="0"/>
              <a:t> </a:t>
            </a:r>
            <a:r>
              <a:rPr lang="en-US" sz="8000" dirty="0" err="1"/>
              <a:t>Kasih</a:t>
            </a:r>
            <a:endParaRPr lang="en-US" sz="8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4BBC6-170D-415C-8A6D-41614F58F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/>
              <a:t>Tujuan</a:t>
            </a:r>
            <a:r>
              <a:rPr lang="en-US" sz="4800" dirty="0"/>
              <a:t> Akhir </a:t>
            </a:r>
            <a:r>
              <a:rPr lang="en-US" sz="4800" dirty="0" err="1"/>
              <a:t>Pembelajaran</a:t>
            </a:r>
            <a:endParaRPr lang="en-ID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649787-BC01-4BB0-88DB-5AFF15355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1"/>
            <a:ext cx="8229600" cy="1828800"/>
          </a:xfrm>
        </p:spPr>
        <p:txBody>
          <a:bodyPr/>
          <a:lstStyle/>
          <a:p>
            <a:r>
              <a:rPr lang="en-US" sz="4000" dirty="0"/>
              <a:t>Mampu </a:t>
            </a:r>
            <a:r>
              <a:rPr lang="en-US" sz="4000" dirty="0" err="1"/>
              <a:t>menjelaskan</a:t>
            </a:r>
            <a:r>
              <a:rPr lang="en-US" sz="4000" dirty="0"/>
              <a:t> dan </a:t>
            </a:r>
            <a:r>
              <a:rPr lang="en-US" sz="4000" dirty="0" err="1"/>
              <a:t>menganalisa</a:t>
            </a:r>
            <a:r>
              <a:rPr lang="en-US" sz="4000" dirty="0"/>
              <a:t> ANOVA</a:t>
            </a:r>
            <a:endParaRPr lang="en-ID" sz="4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D97335-D6D1-4EE9-8340-79F0DB120D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98707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1143000"/>
            <a:ext cx="73152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/>
              <a:t>ANOVA 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dasarnya</a:t>
            </a:r>
            <a:r>
              <a:rPr lang="en-US" sz="2800" b="1" dirty="0"/>
              <a:t> </a:t>
            </a:r>
            <a:r>
              <a:rPr lang="en-US" sz="2800" b="1" dirty="0" err="1"/>
              <a:t>merupakan</a:t>
            </a:r>
            <a:r>
              <a:rPr lang="en-US" sz="2800" b="1" dirty="0"/>
              <a:t> </a:t>
            </a:r>
            <a:r>
              <a:rPr lang="en-US" sz="2800" b="1" dirty="0" err="1"/>
              <a:t>suatu</a:t>
            </a:r>
            <a:r>
              <a:rPr lang="en-US" sz="2800" b="1" dirty="0"/>
              <a:t> </a:t>
            </a:r>
            <a:r>
              <a:rPr lang="en-US" sz="2800" b="1" dirty="0" err="1"/>
              <a:t>metode</a:t>
            </a:r>
            <a:r>
              <a:rPr lang="en-US" sz="2800" b="1" dirty="0"/>
              <a:t> yang </a:t>
            </a:r>
            <a:r>
              <a:rPr lang="en-US" sz="2800" b="1" dirty="0" err="1"/>
              <a:t>menguraikan</a:t>
            </a:r>
            <a:r>
              <a:rPr lang="en-US" sz="2800" b="1" dirty="0"/>
              <a:t> </a:t>
            </a:r>
            <a:r>
              <a:rPr lang="en-US" sz="2800" b="1" dirty="0" err="1"/>
              <a:t>sumber</a:t>
            </a:r>
            <a:r>
              <a:rPr lang="en-US" sz="2800" b="1" dirty="0"/>
              <a:t> </a:t>
            </a:r>
            <a:r>
              <a:rPr lang="en-US" sz="2800" b="1" dirty="0" err="1"/>
              <a:t>keragaman</a:t>
            </a:r>
            <a:r>
              <a:rPr lang="en-US" sz="2800" b="1" dirty="0"/>
              <a:t> (</a:t>
            </a:r>
            <a:r>
              <a:rPr lang="en-US" sz="2800" b="1" dirty="0" err="1"/>
              <a:t>varian</a:t>
            </a:r>
            <a:r>
              <a:rPr lang="en-US" sz="2800" b="1" dirty="0"/>
              <a:t>)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/>
              <a:t>suatu</a:t>
            </a:r>
            <a:r>
              <a:rPr lang="en-US" sz="2800" b="1" dirty="0"/>
              <a:t> </a:t>
            </a:r>
            <a:r>
              <a:rPr lang="en-US" sz="2800" b="1" dirty="0" err="1"/>
              <a:t>perbedaan</a:t>
            </a:r>
            <a:r>
              <a:rPr lang="en-US" sz="28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800" b="1" dirty="0"/>
              <a:t>rata-rata </a:t>
            </a:r>
            <a:r>
              <a:rPr lang="en-US" sz="2800" b="1" dirty="0" err="1"/>
              <a:t>lebih</a:t>
            </a:r>
            <a:r>
              <a:rPr lang="en-US" sz="2800" b="1" dirty="0"/>
              <a:t>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/>
              <a:t>dua</a:t>
            </a:r>
            <a:r>
              <a:rPr lang="en-US" sz="2800" b="1" dirty="0"/>
              <a:t> </a:t>
            </a:r>
            <a:r>
              <a:rPr lang="en-US" sz="2800" b="1" dirty="0" err="1"/>
              <a:t>populasi</a:t>
            </a:r>
            <a:r>
              <a:rPr lang="en-US" sz="2800" b="1" dirty="0"/>
              <a:t>.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mempergunakan</a:t>
            </a:r>
            <a:r>
              <a:rPr lang="en-US" sz="2800" b="1" dirty="0"/>
              <a:t> </a:t>
            </a:r>
            <a:r>
              <a:rPr lang="en-US" sz="2800" b="1" dirty="0" err="1"/>
              <a:t>metode</a:t>
            </a:r>
            <a:r>
              <a:rPr lang="en-US" sz="2800" b="1" dirty="0"/>
              <a:t> </a:t>
            </a:r>
            <a:r>
              <a:rPr lang="en-US" sz="2800" b="1" dirty="0" err="1"/>
              <a:t>analisa</a:t>
            </a:r>
            <a:r>
              <a:rPr lang="en-US" sz="2800" b="1" dirty="0"/>
              <a:t> </a:t>
            </a:r>
            <a:r>
              <a:rPr lang="en-US" sz="2800" b="1" dirty="0" err="1"/>
              <a:t>varians</a:t>
            </a:r>
            <a:r>
              <a:rPr lang="en-US" sz="2800" b="1" dirty="0"/>
              <a:t> </a:t>
            </a:r>
            <a:r>
              <a:rPr lang="en-US" sz="2800" b="1" dirty="0" err="1"/>
              <a:t>kita</a:t>
            </a:r>
            <a:r>
              <a:rPr lang="en-US" sz="2800" b="1" dirty="0"/>
              <a:t> </a:t>
            </a:r>
            <a:r>
              <a:rPr lang="en-US" sz="2800" b="1" dirty="0" err="1"/>
              <a:t>kan</a:t>
            </a:r>
            <a:r>
              <a:rPr lang="en-US" sz="2800" b="1" dirty="0"/>
              <a:t> </a:t>
            </a:r>
            <a:r>
              <a:rPr lang="en-US" sz="2800" b="1" dirty="0" err="1"/>
              <a:t>dapat</a:t>
            </a:r>
            <a:r>
              <a:rPr lang="en-US" sz="2800" b="1" dirty="0"/>
              <a:t> </a:t>
            </a:r>
            <a:r>
              <a:rPr lang="en-US" sz="2800" b="1" dirty="0" err="1"/>
              <a:t>mengambil</a:t>
            </a:r>
            <a:r>
              <a:rPr lang="en-US" sz="2800" b="1" dirty="0"/>
              <a:t> </a:t>
            </a:r>
            <a:r>
              <a:rPr lang="en-US" sz="2800" b="1" dirty="0" err="1"/>
              <a:t>suatu</a:t>
            </a:r>
            <a:r>
              <a:rPr lang="en-US" sz="2800" b="1" dirty="0"/>
              <a:t> </a:t>
            </a:r>
            <a:r>
              <a:rPr lang="en-US" sz="2800" b="1" dirty="0" err="1"/>
              <a:t>kesmpulan</a:t>
            </a:r>
            <a:r>
              <a:rPr lang="en-US" sz="2800" b="1" dirty="0"/>
              <a:t> </a:t>
            </a:r>
            <a:r>
              <a:rPr lang="en-US" sz="2800" b="1" dirty="0" err="1"/>
              <a:t>apakah</a:t>
            </a:r>
            <a:r>
              <a:rPr lang="en-US" sz="2800" b="1" dirty="0"/>
              <a:t> sample </a:t>
            </a:r>
            <a:r>
              <a:rPr lang="en-US" sz="2800" b="1" dirty="0" err="1"/>
              <a:t>tersebut</a:t>
            </a:r>
            <a:r>
              <a:rPr lang="en-US" sz="2800" b="1" dirty="0"/>
              <a:t> </a:t>
            </a:r>
            <a:r>
              <a:rPr lang="en-US" sz="2800" b="1" dirty="0" err="1"/>
              <a:t>berasal</a:t>
            </a:r>
            <a:r>
              <a:rPr lang="en-US" sz="2800" b="1" dirty="0"/>
              <a:t> </a:t>
            </a:r>
            <a:r>
              <a:rPr lang="en-US" sz="2800" b="1" dirty="0" err="1"/>
              <a:t>dari</a:t>
            </a:r>
            <a:r>
              <a:rPr lang="en-US" sz="2800" b="1" dirty="0"/>
              <a:t> </a:t>
            </a:r>
            <a:r>
              <a:rPr lang="en-US" sz="2800" b="1" dirty="0" err="1"/>
              <a:t>populasi</a:t>
            </a:r>
            <a:r>
              <a:rPr lang="en-US" sz="2800" b="1" dirty="0"/>
              <a:t> yang </a:t>
            </a:r>
            <a:r>
              <a:rPr lang="en-US" sz="2800" b="1" dirty="0" err="1"/>
              <a:t>memiliki</a:t>
            </a:r>
            <a:r>
              <a:rPr lang="en-US" sz="2800" b="1" dirty="0"/>
              <a:t> </a:t>
            </a:r>
            <a:r>
              <a:rPr lang="en-US" sz="2800" b="1" dirty="0" err="1"/>
              <a:t>nilai</a:t>
            </a:r>
            <a:r>
              <a:rPr lang="en-US" sz="2800" b="1" dirty="0"/>
              <a:t> rata-rata yang </a:t>
            </a:r>
            <a:r>
              <a:rPr lang="en-US" sz="2800" b="1" dirty="0" err="1"/>
              <a:t>sama</a:t>
            </a:r>
            <a:r>
              <a:rPr lang="en-US" sz="2800" b="1" dirty="0"/>
              <a:t> </a:t>
            </a:r>
            <a:r>
              <a:rPr lang="en-US" sz="2800" b="1" dirty="0" err="1"/>
              <a:t>atau</a:t>
            </a:r>
            <a:r>
              <a:rPr lang="en-US" sz="2800" b="1" dirty="0"/>
              <a:t> </a:t>
            </a:r>
            <a:r>
              <a:rPr lang="en-US" sz="2800" b="1" dirty="0" err="1"/>
              <a:t>tidak</a:t>
            </a:r>
            <a:r>
              <a:rPr lang="en-US" sz="2800" b="1" dirty="0"/>
              <a:t>. </a:t>
            </a:r>
            <a:r>
              <a:rPr lang="en-US" sz="2800" b="1" dirty="0" err="1"/>
              <a:t>Analisa</a:t>
            </a:r>
            <a:r>
              <a:rPr lang="en-US" sz="2800" b="1" dirty="0"/>
              <a:t> Varian </a:t>
            </a:r>
            <a:r>
              <a:rPr lang="en-US" sz="2800" b="1" dirty="0" err="1"/>
              <a:t>diperkenalkan</a:t>
            </a:r>
            <a:r>
              <a:rPr lang="en-US" sz="2800" b="1" dirty="0"/>
              <a:t> </a:t>
            </a:r>
            <a:r>
              <a:rPr lang="en-US" sz="2800" b="1" dirty="0" err="1"/>
              <a:t>oleh</a:t>
            </a:r>
            <a:r>
              <a:rPr lang="en-US" sz="2800" b="1" dirty="0"/>
              <a:t> RA Fisher </a:t>
            </a:r>
            <a:r>
              <a:rPr lang="en-US" sz="2800" b="1" dirty="0" err="1"/>
              <a:t>pada</a:t>
            </a:r>
            <a:r>
              <a:rPr lang="en-US" sz="2800" b="1" dirty="0"/>
              <a:t> </a:t>
            </a:r>
            <a:r>
              <a:rPr lang="en-US" sz="2800" b="1" dirty="0" err="1"/>
              <a:t>tahun</a:t>
            </a:r>
            <a:r>
              <a:rPr lang="en-US" sz="2800" b="1" dirty="0"/>
              <a:t> 1920. </a:t>
            </a:r>
            <a:r>
              <a:rPr lang="en-US" sz="2800" b="1" dirty="0" err="1"/>
              <a:t>oleh</a:t>
            </a:r>
            <a:r>
              <a:rPr lang="en-US" sz="2800" b="1" dirty="0"/>
              <a:t> </a:t>
            </a:r>
            <a:r>
              <a:rPr lang="en-US" sz="2800" b="1" dirty="0" err="1"/>
              <a:t>karena</a:t>
            </a:r>
            <a:r>
              <a:rPr lang="en-US" sz="2800" b="1" dirty="0"/>
              <a:t> </a:t>
            </a:r>
            <a:r>
              <a:rPr lang="en-US" sz="2800" b="1" dirty="0" err="1"/>
              <a:t>itu</a:t>
            </a:r>
            <a:r>
              <a:rPr lang="en-US" sz="2800" b="1" dirty="0"/>
              <a:t> </a:t>
            </a:r>
            <a:r>
              <a:rPr lang="en-US" sz="2800" b="1" dirty="0" err="1"/>
              <a:t>lebih</a:t>
            </a:r>
            <a:r>
              <a:rPr lang="en-US" sz="2800" b="1" dirty="0"/>
              <a:t> </a:t>
            </a:r>
            <a:r>
              <a:rPr lang="en-US" sz="2800" b="1" dirty="0" err="1"/>
              <a:t>sering</a:t>
            </a:r>
            <a:r>
              <a:rPr lang="en-US" sz="2800" b="1" dirty="0"/>
              <a:t> </a:t>
            </a:r>
            <a:r>
              <a:rPr lang="en-US" sz="2800" b="1" dirty="0" err="1"/>
              <a:t>dikenal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nama</a:t>
            </a:r>
            <a:r>
              <a:rPr lang="en-US" sz="2800" b="1" dirty="0"/>
              <a:t> </a:t>
            </a:r>
            <a:r>
              <a:rPr lang="en-US" sz="2800" b="1" dirty="0" err="1"/>
              <a:t>distribusi</a:t>
            </a:r>
            <a:r>
              <a:rPr lang="en-US" sz="2800" b="1" dirty="0"/>
              <a:t> F </a:t>
            </a:r>
            <a:r>
              <a:rPr lang="en-US" sz="2800" b="1" dirty="0" err="1"/>
              <a:t>atau</a:t>
            </a:r>
            <a:r>
              <a:rPr lang="en-US" sz="2800" b="1" dirty="0"/>
              <a:t> F-test.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19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68362"/>
          </a:xfrm>
        </p:spPr>
        <p:txBody>
          <a:bodyPr/>
          <a:lstStyle/>
          <a:p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DISTRIBUSI F</a:t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295400"/>
            <a:ext cx="7010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d-ID" sz="2400" b="1" dirty="0"/>
              <a:t>Distribusi F tidak pernah mempunyai nilai negatif sebagaimana pada distribusi Z. Distribusi Z mempunyai nilai positif di sisi kanan dan negatif sisi kiri nilai tengahnya. Distribusi F seluruhnya adalah positif atau menjulur ke positif (</a:t>
            </a:r>
            <a:r>
              <a:rPr lang="id-ID" sz="2400" b="1" i="1" dirty="0"/>
              <a:t>positively skewed</a:t>
            </a:r>
            <a:r>
              <a:rPr lang="id-ID" sz="2400" b="1" dirty="0"/>
              <a:t>) dan merupakan distribusi kontinu yang menempati seluruh titik di kurva distribusinya.</a:t>
            </a:r>
            <a:endParaRPr lang="en-US" sz="2400" b="1" dirty="0"/>
          </a:p>
          <a:p>
            <a:pPr lvl="0" algn="just"/>
            <a:endParaRPr lang="en-US" sz="2400" b="1" dirty="0"/>
          </a:p>
          <a:p>
            <a:pPr lvl="0" algn="just"/>
            <a:r>
              <a:rPr lang="id-ID" sz="2400" b="1" dirty="0"/>
              <a:t>Nilai distribusi F mempunyai rentang dari tidak terhingga sampai 0. Apabila nilai F meningkat, maka distribusi F mendekati sumbu X, namun tidak pernah menyentuh sumbu X tersebut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646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DISTRIBUSI F</a:t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990600"/>
            <a:ext cx="5334000" cy="154696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762000" y="2819400"/>
            <a:ext cx="7924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Rasio</a:t>
            </a:r>
            <a:r>
              <a:rPr lang="en-US" sz="2400" dirty="0"/>
              <a:t> </a:t>
            </a:r>
            <a:r>
              <a:rPr lang="en-US" sz="2400" dirty="0" err="1"/>
              <a:t>ragam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 </a:t>
            </a:r>
            <a:r>
              <a:rPr lang="en-US" sz="2400" dirty="0" err="1"/>
              <a:t>populasi</a:t>
            </a:r>
            <a:r>
              <a:rPr lang="en-US" sz="2400" dirty="0"/>
              <a:t> yang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,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diduga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rasio</a:t>
            </a:r>
            <a:r>
              <a:rPr lang="en-US" sz="2400" dirty="0"/>
              <a:t> </a:t>
            </a:r>
            <a:r>
              <a:rPr lang="en-US" sz="2400" dirty="0" err="1"/>
              <a:t>varians</a:t>
            </a:r>
            <a:r>
              <a:rPr lang="en-US" sz="2400" dirty="0"/>
              <a:t> </a:t>
            </a:r>
            <a:r>
              <a:rPr lang="en-US" sz="2400" dirty="0" err="1"/>
              <a:t>sampel</a:t>
            </a:r>
            <a:r>
              <a:rPr lang="en-US" sz="2400" dirty="0"/>
              <a:t>. Dan </a:t>
            </a:r>
            <a:r>
              <a:rPr lang="en-US" sz="2400" dirty="0" err="1"/>
              <a:t>rasio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sebaran</a:t>
            </a:r>
            <a:r>
              <a:rPr lang="en-US" sz="2400" dirty="0"/>
              <a:t> (</a:t>
            </a:r>
            <a:r>
              <a:rPr lang="en-US" sz="2400" dirty="0" err="1"/>
              <a:t>distrbusi</a:t>
            </a:r>
            <a:r>
              <a:rPr lang="en-US" sz="2400" dirty="0"/>
              <a:t>). </a:t>
            </a:r>
            <a:r>
              <a:rPr lang="en-US" sz="2400" dirty="0" err="1"/>
              <a:t>Sebaran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sebaran</a:t>
            </a:r>
            <a:r>
              <a:rPr lang="en-US" sz="2400" dirty="0"/>
              <a:t> F (Fisher),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derajat</a:t>
            </a:r>
            <a:r>
              <a:rPr lang="en-US" sz="2400" dirty="0"/>
              <a:t> </a:t>
            </a:r>
            <a:r>
              <a:rPr lang="en-US" sz="2400" dirty="0" err="1"/>
              <a:t>bebas</a:t>
            </a:r>
            <a:r>
              <a:rPr lang="en-US" sz="2400" dirty="0"/>
              <a:t> (db1)= n1 -1 </a:t>
            </a:r>
            <a:r>
              <a:rPr lang="en-US" sz="2400" dirty="0" err="1"/>
              <a:t>dan</a:t>
            </a:r>
            <a:r>
              <a:rPr lang="en-US" sz="2400" dirty="0"/>
              <a:t> db2 = (n2-1)</a:t>
            </a:r>
          </a:p>
          <a:p>
            <a:endParaRPr lang="en-US" sz="2400" dirty="0"/>
          </a:p>
          <a:p>
            <a:r>
              <a:rPr lang="id-ID" sz="2400" dirty="0"/>
              <a:t>Pada gambar di atas terlihat bahwa distribusi dengan derajat bebas pembilang 5 dan penyebut 5 yang ditulis df(5,5) mempunyai distribusi F yang berbeda dengan distribusi df(20,7) dan df(29,28).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2625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68362"/>
          </a:xfrm>
        </p:spPr>
        <p:txBody>
          <a:bodyPr/>
          <a:lstStyle/>
          <a:p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RUMUSAN HIPOTESIS</a:t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275107"/>
              </p:ext>
            </p:extLst>
          </p:nvPr>
        </p:nvGraphicFramePr>
        <p:xfrm>
          <a:off x="2590800" y="2362200"/>
          <a:ext cx="40005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143000" imgH="457200" progId="Equation.3">
                  <p:embed/>
                </p:oleObj>
              </mc:Choice>
              <mc:Fallback>
                <p:oleObj name="Equation" r:id="rId3" imgW="1143000" imgH="45720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362200"/>
                        <a:ext cx="40005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5346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Konsep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Dasar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ANOVA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1447800"/>
            <a:ext cx="6629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/>
              <a:t>Varian </a:t>
            </a:r>
            <a:r>
              <a:rPr lang="en-US" sz="2400" dirty="0" err="1"/>
              <a:t>antar</a:t>
            </a:r>
            <a:r>
              <a:rPr lang="en-US" sz="2400" dirty="0"/>
              <a:t> sample (Among sample means)</a:t>
            </a:r>
          </a:p>
          <a:p>
            <a:r>
              <a:rPr lang="en-US" sz="2400" dirty="0"/>
              <a:t>Varian </a:t>
            </a:r>
            <a:r>
              <a:rPr lang="en-US" sz="2400" dirty="0" err="1"/>
              <a:t>antar</a:t>
            </a:r>
            <a:r>
              <a:rPr lang="en-US" sz="2400" dirty="0"/>
              <a:t> sample </a:t>
            </a:r>
            <a:r>
              <a:rPr lang="en-US" sz="2400" dirty="0" err="1"/>
              <a:t>dinotasikan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. Varian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sampel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varian</a:t>
            </a:r>
            <a:r>
              <a:rPr lang="en-US" sz="2400" dirty="0"/>
              <a:t> </a:t>
            </a:r>
            <a:r>
              <a:rPr lang="en-US" sz="2400" dirty="0" err="1"/>
              <a:t>diantara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rata-rata </a:t>
            </a:r>
            <a:r>
              <a:rPr lang="en-US" sz="2400" dirty="0" err="1"/>
              <a:t>sampel</a:t>
            </a:r>
            <a:r>
              <a:rPr lang="en-US" sz="2400" dirty="0"/>
              <a:t> 1, </a:t>
            </a:r>
            <a:r>
              <a:rPr lang="en-US" sz="2400" dirty="0" err="1"/>
              <a:t>sampel</a:t>
            </a:r>
            <a:r>
              <a:rPr lang="en-US" sz="2400" dirty="0"/>
              <a:t> 2, </a:t>
            </a:r>
            <a:r>
              <a:rPr lang="en-US" sz="2400" dirty="0" err="1"/>
              <a:t>sampel</a:t>
            </a:r>
            <a:r>
              <a:rPr lang="en-US" sz="2400" dirty="0"/>
              <a:t> 3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seterusnya</a:t>
            </a:r>
            <a:r>
              <a:rPr lang="en-US" sz="2400" dirty="0"/>
              <a:t>, </a:t>
            </a:r>
            <a:r>
              <a:rPr lang="en-US" sz="2400" dirty="0" err="1"/>
              <a:t>tergantung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sampel</a:t>
            </a:r>
            <a:r>
              <a:rPr lang="en-US" sz="2400" dirty="0"/>
              <a:t> yang </a:t>
            </a:r>
            <a:r>
              <a:rPr lang="en-US" sz="2400" dirty="0" err="1"/>
              <a:t>diuji</a:t>
            </a:r>
            <a:r>
              <a:rPr lang="en-US" sz="2400" dirty="0"/>
              <a:t>.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en-US" sz="2000" dirty="0"/>
              <a:t>:</a:t>
            </a:r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361663"/>
              </p:ext>
            </p:extLst>
          </p:nvPr>
        </p:nvGraphicFramePr>
        <p:xfrm>
          <a:off x="2590800" y="3810000"/>
          <a:ext cx="22748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079500" imgH="508000" progId="Equation.3">
                  <p:embed/>
                </p:oleObj>
              </mc:Choice>
              <mc:Fallback>
                <p:oleObj name="Equation" r:id="rId3" imgW="1079500" imgH="5080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810000"/>
                        <a:ext cx="2274888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9302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Konsep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Dasar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ANOVA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1524000"/>
            <a:ext cx="7467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/>
              <a:t>Varian </a:t>
            </a:r>
            <a:r>
              <a:rPr lang="en-US" sz="2800" dirty="0" err="1"/>
              <a:t>dalam</a:t>
            </a:r>
            <a:r>
              <a:rPr lang="en-US" sz="2800" dirty="0"/>
              <a:t> sample (Within sample means)</a:t>
            </a:r>
          </a:p>
          <a:p>
            <a:r>
              <a:rPr lang="en-US" sz="2800" dirty="0"/>
              <a:t>Varian </a:t>
            </a:r>
            <a:r>
              <a:rPr lang="en-US" sz="2800" dirty="0" err="1"/>
              <a:t>dalam</a:t>
            </a:r>
            <a:r>
              <a:rPr lang="en-US" sz="2800" dirty="0"/>
              <a:t> sample </a:t>
            </a:r>
            <a:r>
              <a:rPr lang="en-US" sz="2800" dirty="0" err="1"/>
              <a:t>dinotasikan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   . </a:t>
            </a:r>
          </a:p>
          <a:p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en-US" sz="2800" dirty="0" err="1"/>
              <a:t>menghitung</a:t>
            </a:r>
            <a:r>
              <a:rPr lang="en-US" sz="2800" dirty="0"/>
              <a:t> rata-rata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varian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 </a:t>
            </a:r>
            <a:r>
              <a:rPr lang="en-US" sz="2800" dirty="0" err="1"/>
              <a:t>sampel</a:t>
            </a:r>
            <a:r>
              <a:rPr lang="en-US" sz="2800" dirty="0"/>
              <a:t>. </a:t>
            </a:r>
            <a:r>
              <a:rPr lang="en-US" sz="2800" dirty="0" err="1"/>
              <a:t>Dimana</a:t>
            </a:r>
            <a:r>
              <a:rPr lang="en-US" sz="2800" dirty="0"/>
              <a:t> :</a:t>
            </a:r>
          </a:p>
          <a:p>
            <a:endParaRPr 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286000" y="3886200"/>
          <a:ext cx="3962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854200" imgH="431800" progId="Equation.3">
                  <p:embed/>
                </p:oleObj>
              </mc:Choice>
              <mc:Fallback>
                <p:oleObj name="Equation" r:id="rId3" imgW="1854200" imgH="431800" progId="Equation.3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886200"/>
                        <a:ext cx="3962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483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68362"/>
          </a:xfrm>
        </p:spPr>
        <p:txBody>
          <a:bodyPr/>
          <a:lstStyle/>
          <a:p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F </a:t>
            </a:r>
            <a:r>
              <a:rPr lang="en-US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Hitung</a:t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752600"/>
            <a:ext cx="838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Statistik</a:t>
            </a:r>
            <a:r>
              <a:rPr lang="en-US" sz="2400" dirty="0"/>
              <a:t> F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rasio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varians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sampel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penduga</a:t>
            </a:r>
            <a:r>
              <a:rPr lang="en-US" sz="2400" dirty="0"/>
              <a:t> </a:t>
            </a:r>
            <a:r>
              <a:rPr lang="en-US" sz="2400" dirty="0" err="1"/>
              <a:t>varians</a:t>
            </a:r>
            <a:r>
              <a:rPr lang="en-US" sz="2400" dirty="0"/>
              <a:t> </a:t>
            </a:r>
            <a:r>
              <a:rPr lang="en-US" sz="2400" dirty="0" err="1"/>
              <a:t>populasi</a:t>
            </a:r>
            <a:r>
              <a:rPr lang="en-US" sz="2400" dirty="0"/>
              <a:t> yang </a:t>
            </a:r>
            <a:r>
              <a:rPr lang="en-US" sz="2400" dirty="0" err="1"/>
              <a:t>pertama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varians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sampel</a:t>
            </a:r>
            <a:r>
              <a:rPr lang="en-US" sz="2400" dirty="0"/>
              <a:t>. </a:t>
            </a:r>
            <a:r>
              <a:rPr lang="en-US" sz="2400" dirty="0" err="1"/>
              <a:t>Dirumuskan</a:t>
            </a:r>
            <a:r>
              <a:rPr lang="en-US" sz="2400" dirty="0"/>
              <a:t> 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F </a:t>
            </a:r>
            <a:r>
              <a:rPr lang="en-US" sz="2400" dirty="0" err="1"/>
              <a:t>tabelnya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: </a:t>
            </a:r>
          </a:p>
          <a:p>
            <a:r>
              <a:rPr lang="en-US" sz="2400" dirty="0" err="1"/>
              <a:t>Df</a:t>
            </a:r>
            <a:r>
              <a:rPr lang="en-US" sz="2400" dirty="0"/>
              <a:t> 1 = </a:t>
            </a:r>
            <a:r>
              <a:rPr lang="en-US" sz="2400" dirty="0" err="1"/>
              <a:t>Derajat</a:t>
            </a:r>
            <a:r>
              <a:rPr lang="en-US" sz="2400" dirty="0"/>
              <a:t> </a:t>
            </a:r>
            <a:r>
              <a:rPr lang="en-US" sz="2400" dirty="0" err="1"/>
              <a:t>kebebasan</a:t>
            </a:r>
            <a:r>
              <a:rPr lang="en-US" sz="2400" dirty="0"/>
              <a:t> </a:t>
            </a:r>
            <a:r>
              <a:rPr lang="en-US" sz="2400" dirty="0" err="1"/>
              <a:t>pembilang</a:t>
            </a:r>
            <a:r>
              <a:rPr lang="en-US" sz="2400" dirty="0"/>
              <a:t> (numerator)  = (k - 1 )</a:t>
            </a:r>
          </a:p>
          <a:p>
            <a:r>
              <a:rPr lang="en-US" sz="2400" dirty="0" err="1"/>
              <a:t>Df</a:t>
            </a:r>
            <a:r>
              <a:rPr lang="en-US" sz="2400" dirty="0"/>
              <a:t> 2 = </a:t>
            </a:r>
            <a:r>
              <a:rPr lang="en-US" sz="2400" dirty="0" err="1"/>
              <a:t>Derajat</a:t>
            </a:r>
            <a:r>
              <a:rPr lang="en-US" sz="2400" dirty="0"/>
              <a:t> </a:t>
            </a:r>
            <a:r>
              <a:rPr lang="en-US" sz="2400" dirty="0" err="1"/>
              <a:t>kebebasan</a:t>
            </a:r>
            <a:r>
              <a:rPr lang="en-US" sz="2400" dirty="0"/>
              <a:t> </a:t>
            </a:r>
            <a:r>
              <a:rPr lang="en-US" sz="2400" dirty="0" err="1"/>
              <a:t>penybeut</a:t>
            </a:r>
            <a:r>
              <a:rPr lang="en-US" sz="2400" dirty="0"/>
              <a:t> (denominator) = (n – k)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20399"/>
              </p:ext>
            </p:extLst>
          </p:nvPr>
        </p:nvGraphicFramePr>
        <p:xfrm>
          <a:off x="3048000" y="2895600"/>
          <a:ext cx="1600200" cy="1217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634725" imgH="482391" progId="Equation.3">
                  <p:embed/>
                </p:oleObj>
              </mc:Choice>
              <mc:Fallback>
                <p:oleObj name="Equation" r:id="rId3" imgW="634725" imgH="482391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895600"/>
                        <a:ext cx="1600200" cy="12174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9609204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550</TotalTime>
  <Words>745</Words>
  <Application>Microsoft Office PowerPoint</Application>
  <PresentationFormat>On-screen Show (4:3)</PresentationFormat>
  <Paragraphs>162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0-Blanko-PPT-sesi-1 Baru (3)</vt:lpstr>
      <vt:lpstr>Equation</vt:lpstr>
      <vt:lpstr>Dra Safitri M  M.Si</vt:lpstr>
      <vt:lpstr>Tujuan Akhir Pembelajaran</vt:lpstr>
      <vt:lpstr>PowerPoint Presentation</vt:lpstr>
      <vt:lpstr>DISTRIBUSI F </vt:lpstr>
      <vt:lpstr>DISTRIBUSI F </vt:lpstr>
      <vt:lpstr>RUMUSAN HIPOTESIS </vt:lpstr>
      <vt:lpstr>Konsep Dasar ANOVA</vt:lpstr>
      <vt:lpstr>Konsep Dasar ANOVA</vt:lpstr>
      <vt:lpstr>F Hitung </vt:lpstr>
      <vt:lpstr>CONTOH </vt:lpstr>
      <vt:lpstr>Jawab : Hipotesis </vt:lpstr>
      <vt:lpstr>PowerPoint Presentation</vt:lpstr>
      <vt:lpstr>F hitung </vt:lpstr>
      <vt:lpstr>OneWay ANOVA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Safitri Mursyid</cp:lastModifiedBy>
  <cp:revision>43</cp:revision>
  <dcterms:created xsi:type="dcterms:W3CDTF">2019-09-17T08:27:08Z</dcterms:created>
  <dcterms:modified xsi:type="dcterms:W3CDTF">2020-07-28T11:50:01Z</dcterms:modified>
</cp:coreProperties>
</file>