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330" r:id="rId4"/>
    <p:sldId id="331" r:id="rId5"/>
    <p:sldId id="333" r:id="rId6"/>
    <p:sldId id="321" r:id="rId7"/>
    <p:sldId id="334" r:id="rId8"/>
    <p:sldId id="335" r:id="rId9"/>
    <p:sldId id="336" r:id="rId10"/>
    <p:sldId id="337" r:id="rId11"/>
    <p:sldId id="338" r:id="rId12"/>
    <p:sldId id="339" r:id="rId13"/>
    <p:sldId id="29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66"/>
    <a:srgbClr val="FFFF99"/>
    <a:srgbClr val="800000"/>
    <a:srgbClr val="00004B"/>
    <a:srgbClr val="003300"/>
    <a:srgbClr val="CCFF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0743" autoAdjust="0"/>
  </p:normalViewPr>
  <p:slideViewPr>
    <p:cSldViewPr>
      <p:cViewPr varScale="1">
        <p:scale>
          <a:sx n="52" d="100"/>
          <a:sy n="52" d="100"/>
        </p:scale>
        <p:origin x="4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6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3A31C-EAE8-4F57-807B-DC13487721AC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6F610-91C5-4E8C-826C-BCC79CF82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47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6F610-91C5-4E8C-826C-BCC79CF82FD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71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6F610-91C5-4E8C-826C-BCC79CF82FD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085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172200" cy="1470025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FF00"/>
                </a:solidFill>
                <a:latin typeface="Lucida Handwriting" pitchFamily="66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3886200"/>
            <a:ext cx="6172200" cy="838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17EF-5393-499D-A0B2-A13CB9F7CAA7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CDAE-D1E0-4FFE-ABD7-6BBDC21D34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17EF-5393-499D-A0B2-A13CB9F7CAA7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CDAE-D1E0-4FFE-ABD7-6BBDC21D34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0"/>
            <a:ext cx="7620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417EF-5393-499D-A0B2-A13CB9F7CAA7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DCDAE-D1E0-4FFE-ABD7-6BBDC21D34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7000"/>
            <a:ext cx="9144000" cy="365760"/>
          </a:xfrm>
          <a:prstGeom prst="rect">
            <a:avLst/>
          </a:prstGeom>
          <a:solidFill>
            <a:srgbClr val="000099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tx2"/>
                </a:solidFill>
              </a:rPr>
              <a:t>Copyright @ 2016 </a:t>
            </a:r>
            <a:r>
              <a:rPr lang="en-US" sz="1000" b="1">
                <a:solidFill>
                  <a:schemeClr val="tx2"/>
                </a:solidFill>
              </a:rPr>
              <a:t>Universitas Esa Unggul</a:t>
            </a:r>
          </a:p>
          <a:p>
            <a:pPr algn="ctr"/>
            <a:r>
              <a:rPr lang="en-US" sz="1000">
                <a:solidFill>
                  <a:schemeClr val="tx2"/>
                </a:solidFill>
              </a:rPr>
              <a:t>By Pelaksana Akademik Matakuliah Universitas (</a:t>
            </a:r>
            <a:r>
              <a:rPr lang="en-US" sz="1000" b="1">
                <a:solidFill>
                  <a:schemeClr val="tx2"/>
                </a:solidFill>
              </a:rPr>
              <a:t>PAMU</a:t>
            </a:r>
            <a:r>
              <a:rPr lang="en-US" sz="1000">
                <a:solidFill>
                  <a:schemeClr val="tx2"/>
                </a:solidFill>
              </a:rPr>
              <a:t>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1676400"/>
            <a:ext cx="5482592" cy="1994520"/>
          </a:xfrm>
        </p:spPr>
        <p:txBody>
          <a:bodyPr>
            <a:normAutofit fontScale="90000"/>
          </a:bodyPr>
          <a:lstStyle/>
          <a:p>
            <a:br>
              <a:rPr lang="en-US" sz="4400" dirty="0"/>
            </a:br>
            <a:br>
              <a:rPr lang="en-US" sz="1300" dirty="0"/>
            </a:br>
            <a:r>
              <a:rPr lang="en-US" sz="5800" dirty="0"/>
              <a:t>Mekanisme </a:t>
            </a:r>
            <a:r>
              <a:rPr lang="en-US" sz="5800" dirty="0" err="1"/>
              <a:t>Kegiatan</a:t>
            </a:r>
            <a:r>
              <a:rPr lang="en-US" sz="5800" dirty="0"/>
              <a:t> </a:t>
            </a:r>
            <a:r>
              <a:rPr lang="en-US" sz="5800" dirty="0" err="1"/>
              <a:t>Kehumasan</a:t>
            </a:r>
            <a:endParaRPr lang="en-US" sz="5800" dirty="0"/>
          </a:p>
        </p:txBody>
      </p:sp>
      <p:cxnSp>
        <p:nvCxnSpPr>
          <p:cNvPr id="4" name="Straight Connector 3"/>
          <p:cNvCxnSpPr>
            <a:stCxn id="6" idx="0"/>
            <a:endCxn id="6" idx="4"/>
          </p:cNvCxnSpPr>
          <p:nvPr/>
        </p:nvCxnSpPr>
        <p:spPr>
          <a:xfrm>
            <a:off x="1605521" y="1981200"/>
            <a:ext cx="1588" cy="1689720"/>
          </a:xfrm>
          <a:prstGeom prst="line">
            <a:avLst/>
          </a:prstGeom>
          <a:ln w="31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6" idx="2"/>
            <a:endCxn id="6" idx="6"/>
          </p:cNvCxnSpPr>
          <p:nvPr/>
        </p:nvCxnSpPr>
        <p:spPr>
          <a:xfrm>
            <a:off x="762000" y="2826060"/>
            <a:ext cx="1687041" cy="1588"/>
          </a:xfrm>
          <a:prstGeom prst="line">
            <a:avLst/>
          </a:prstGeom>
          <a:ln w="31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14"/>
          <p:cNvGrpSpPr/>
          <p:nvPr/>
        </p:nvGrpSpPr>
        <p:grpSpPr>
          <a:xfrm>
            <a:off x="914400" y="2151888"/>
            <a:ext cx="1371600" cy="1324740"/>
            <a:chOff x="1066800" y="2256660"/>
            <a:chExt cx="1371600" cy="1324740"/>
          </a:xfrm>
        </p:grpSpPr>
        <p:sp>
          <p:nvSpPr>
            <p:cNvPr id="8" name="Rectangle 7"/>
            <p:cNvSpPr/>
            <p:nvPr/>
          </p:nvSpPr>
          <p:spPr>
            <a:xfrm>
              <a:off x="1066800" y="2286000"/>
              <a:ext cx="1371600" cy="1295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Isosceles Triangle 8"/>
            <p:cNvSpPr/>
            <p:nvPr/>
          </p:nvSpPr>
          <p:spPr>
            <a:xfrm>
              <a:off x="1737360" y="2256660"/>
              <a:ext cx="45719" cy="685800"/>
            </a:xfrm>
            <a:prstGeom prst="triangle">
              <a:avLst/>
            </a:prstGeom>
            <a:noFill/>
            <a:ln w="952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762000" y="1981200"/>
            <a:ext cx="1687041" cy="1689720"/>
          </a:xfrm>
          <a:custGeom>
            <a:avLst/>
            <a:gdLst>
              <a:gd name="G0" fmla="+- 2314 0 0"/>
              <a:gd name="G1" fmla="+- 21600 0 2314"/>
              <a:gd name="G2" fmla="+- 21600 0 23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314" y="10800"/>
                </a:moveTo>
                <a:cubicBezTo>
                  <a:pt x="2314" y="15487"/>
                  <a:pt x="6113" y="19286"/>
                  <a:pt x="10800" y="19286"/>
                </a:cubicBezTo>
                <a:cubicBezTo>
                  <a:pt x="15487" y="19286"/>
                  <a:pt x="19286" y="15487"/>
                  <a:pt x="19286" y="10800"/>
                </a:cubicBezTo>
                <a:cubicBezTo>
                  <a:pt x="19286" y="6113"/>
                  <a:pt x="15487" y="2314"/>
                  <a:pt x="10800" y="2314"/>
                </a:cubicBezTo>
                <a:cubicBezTo>
                  <a:pt x="6113" y="2314"/>
                  <a:pt x="2314" y="6113"/>
                  <a:pt x="2314" y="10800"/>
                </a:cubicBezTo>
                <a:close/>
              </a:path>
            </a:pathLst>
          </a:custGeom>
          <a:solidFill>
            <a:srgbClr val="FFFF99"/>
          </a:solidFill>
          <a:ln w="127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de-DE" sz="7200" b="1" dirty="0">
                <a:solidFill>
                  <a:srgbClr val="800000"/>
                </a:solidFill>
                <a:latin typeface="Comic Sans MS" pitchFamily="66" charset="0"/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153400" cy="914400"/>
          </a:xfrm>
        </p:spPr>
        <p:txBody>
          <a:bodyPr>
            <a:noAutofit/>
          </a:bodyPr>
          <a:lstStyle/>
          <a:p>
            <a:r>
              <a:rPr lang="en-US" sz="4200" dirty="0"/>
              <a:t>Mekanisme </a:t>
            </a:r>
            <a:r>
              <a:rPr lang="en-US" sz="4200" dirty="0" err="1"/>
              <a:t>Kegiatan</a:t>
            </a:r>
            <a:r>
              <a:rPr lang="en-US" sz="4200" dirty="0"/>
              <a:t> PR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81000" y="1066800"/>
            <a:ext cx="8458200" cy="4724400"/>
          </a:xfrm>
          <a:prstGeom prst="rect">
            <a:avLst/>
          </a:prstGeom>
        </p:spPr>
        <p:txBody>
          <a:bodyPr/>
          <a:lstStyle/>
          <a:p>
            <a:pPr marL="344488" indent="-344488">
              <a:buAutoNum type="arabicPeriod" startAt="2"/>
            </a:pPr>
            <a:r>
              <a:rPr lang="en-US" sz="2400" b="1" i="1" dirty="0"/>
              <a:t>Planning</a:t>
            </a:r>
            <a:r>
              <a:rPr lang="en-US" sz="2400" b="1" dirty="0"/>
              <a:t> (</a:t>
            </a:r>
            <a:r>
              <a:rPr lang="en-US" sz="2400" b="1" dirty="0" err="1"/>
              <a:t>perencanaan</a:t>
            </a:r>
            <a:r>
              <a:rPr lang="en-US" sz="2400" b="1" dirty="0"/>
              <a:t>)</a:t>
            </a:r>
          </a:p>
          <a:p>
            <a:pPr marL="336550"/>
            <a:r>
              <a:rPr lang="en-US" sz="2400" dirty="0"/>
              <a:t>Setelah </a:t>
            </a:r>
            <a:r>
              <a:rPr lang="en-US" sz="2400" dirty="0" err="1"/>
              <a:t>tahap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dan </a:t>
            </a:r>
            <a:r>
              <a:rPr lang="en-US" sz="2400" dirty="0" err="1"/>
              <a:t>pencarian</a:t>
            </a:r>
            <a:r>
              <a:rPr lang="en-US" sz="2400" dirty="0"/>
              <a:t> data, </a:t>
            </a:r>
            <a:r>
              <a:rPr lang="en-US" sz="2400" dirty="0" err="1"/>
              <a:t>praktisi</a:t>
            </a:r>
            <a:r>
              <a:rPr lang="en-US" sz="2400" dirty="0"/>
              <a:t> PR </a:t>
            </a:r>
            <a:r>
              <a:rPr lang="en-US" sz="2400" dirty="0" err="1"/>
              <a:t>melanjutkan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tahap</a:t>
            </a:r>
            <a:r>
              <a:rPr lang="en-US" sz="2400" dirty="0"/>
              <a:t> </a:t>
            </a:r>
            <a:r>
              <a:rPr lang="en-US" sz="2400" dirty="0" err="1"/>
              <a:t>perencanaan</a:t>
            </a:r>
            <a:r>
              <a:rPr lang="en-US" sz="2400" dirty="0"/>
              <a:t>.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tahap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 err="1"/>
              <a:t>praktisi</a:t>
            </a:r>
            <a:r>
              <a:rPr lang="en-US" sz="2400" dirty="0"/>
              <a:t> PR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penyusunan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. </a:t>
            </a:r>
            <a:r>
              <a:rPr lang="en-US" sz="2400" dirty="0" err="1"/>
              <a:t>Ia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pemikiran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mengatasi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dan </a:t>
            </a:r>
            <a:r>
              <a:rPr lang="en-US" sz="2400" dirty="0" err="1"/>
              <a:t>menentukan</a:t>
            </a:r>
            <a:r>
              <a:rPr lang="en-US" sz="2400" dirty="0"/>
              <a:t> orang-orang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menggarap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nantinya</a:t>
            </a:r>
            <a:r>
              <a:rPr lang="en-US" sz="2400" dirty="0"/>
              <a:t>. </a:t>
            </a:r>
            <a:r>
              <a:rPr lang="en-US" sz="2400" dirty="0" err="1"/>
              <a:t>Perencanaan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boleh</a:t>
            </a:r>
            <a:r>
              <a:rPr lang="en-US" sz="2400" dirty="0"/>
              <a:t> </a:t>
            </a:r>
            <a:r>
              <a:rPr lang="en-US" sz="2400" dirty="0" err="1"/>
              <a:t>diabaikan</a:t>
            </a:r>
            <a:r>
              <a:rPr lang="en-US" sz="2400" dirty="0"/>
              <a:t>, </a:t>
            </a:r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dipikirkan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matang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turut</a:t>
            </a:r>
            <a:r>
              <a:rPr lang="en-US" sz="2400" dirty="0"/>
              <a:t>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suksesnya</a:t>
            </a:r>
            <a:r>
              <a:rPr lang="en-US" sz="2400" dirty="0"/>
              <a:t> </a:t>
            </a:r>
            <a:r>
              <a:rPr lang="en-US" sz="2400" dirty="0" err="1"/>
              <a:t>pekerjaan</a:t>
            </a:r>
            <a:r>
              <a:rPr lang="en-US" sz="2400" dirty="0"/>
              <a:t> PR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keseluruhan</a:t>
            </a:r>
            <a:r>
              <a:rPr lang="en-US" sz="2400" dirty="0"/>
              <a:t>. </a:t>
            </a:r>
            <a:r>
              <a:rPr lang="en-US" sz="2400" dirty="0" err="1"/>
              <a:t>Perencanaan</a:t>
            </a:r>
            <a:r>
              <a:rPr lang="en-US" sz="2400" dirty="0"/>
              <a:t> </a:t>
            </a:r>
            <a:r>
              <a:rPr lang="en-US" sz="2400" dirty="0" err="1"/>
              <a:t>disusun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data dan </a:t>
            </a:r>
            <a:r>
              <a:rPr lang="en-US" sz="2400" dirty="0" err="1"/>
              <a:t>fakta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,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keinginan</a:t>
            </a:r>
            <a:r>
              <a:rPr lang="en-US" sz="2400" dirty="0"/>
              <a:t> PR. </a:t>
            </a:r>
            <a:r>
              <a:rPr lang="en-US" sz="2400" dirty="0" err="1"/>
              <a:t>Berdasarkan</a:t>
            </a:r>
            <a:r>
              <a:rPr lang="en-US" sz="2400" dirty="0"/>
              <a:t> pada </a:t>
            </a:r>
            <a:r>
              <a:rPr lang="en-US" sz="2400" dirty="0" err="1"/>
              <a:t>rumusan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, </a:t>
            </a:r>
            <a:r>
              <a:rPr lang="en-US" sz="2400" dirty="0" err="1"/>
              <a:t>dibuat</a:t>
            </a:r>
            <a:r>
              <a:rPr lang="en-US" sz="2400" dirty="0"/>
              <a:t> </a:t>
            </a:r>
            <a:r>
              <a:rPr lang="en-US" sz="2400" dirty="0" err="1"/>
              <a:t>strategi</a:t>
            </a:r>
            <a:r>
              <a:rPr lang="en-US" sz="2400" dirty="0"/>
              <a:t> </a:t>
            </a:r>
            <a:r>
              <a:rPr lang="en-US" sz="2400" dirty="0" err="1"/>
              <a:t>perencanaan</a:t>
            </a:r>
            <a:r>
              <a:rPr lang="en-US" sz="2400" dirty="0"/>
              <a:t> dan </a:t>
            </a:r>
            <a:r>
              <a:rPr lang="en-US" sz="2400" dirty="0" err="1"/>
              <a:t>pengambilan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program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lembaga</a:t>
            </a:r>
            <a:r>
              <a:rPr lang="en-US" sz="2400" dirty="0"/>
              <a:t> yang juga </a:t>
            </a:r>
            <a:r>
              <a:rPr lang="en-US" sz="2400" dirty="0" err="1"/>
              <a:t>disesuaikan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kepentingan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. Kata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tahap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, “</a:t>
            </a:r>
            <a:r>
              <a:rPr lang="en-US" sz="2400" i="1" dirty="0"/>
              <a:t>What should we do and why</a:t>
            </a:r>
            <a:r>
              <a:rPr lang="en-US" sz="2400" dirty="0"/>
              <a:t>?”</a:t>
            </a:r>
          </a:p>
          <a:p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4087908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153400" cy="914400"/>
          </a:xfrm>
        </p:spPr>
        <p:txBody>
          <a:bodyPr>
            <a:noAutofit/>
          </a:bodyPr>
          <a:lstStyle/>
          <a:p>
            <a:r>
              <a:rPr lang="en-US" sz="4200" dirty="0"/>
              <a:t>Mekanisme </a:t>
            </a:r>
            <a:r>
              <a:rPr lang="en-US" sz="4200" dirty="0" err="1"/>
              <a:t>Kegiatan</a:t>
            </a:r>
            <a:r>
              <a:rPr lang="en-US" sz="4200" dirty="0"/>
              <a:t> PR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81000" y="1066800"/>
            <a:ext cx="8458200" cy="4724400"/>
          </a:xfrm>
          <a:prstGeom prst="rect">
            <a:avLst/>
          </a:prstGeom>
        </p:spPr>
        <p:txBody>
          <a:bodyPr/>
          <a:lstStyle/>
          <a:p>
            <a:pPr marL="336550" indent="-336550"/>
            <a:r>
              <a:rPr lang="en-US" sz="2300" dirty="0"/>
              <a:t>3.	</a:t>
            </a:r>
            <a:r>
              <a:rPr lang="en-US" sz="2300" b="1" i="1" dirty="0"/>
              <a:t>Action and Communication </a:t>
            </a:r>
            <a:r>
              <a:rPr lang="en-US" sz="2300" b="1" dirty="0"/>
              <a:t>(</a:t>
            </a:r>
            <a:r>
              <a:rPr lang="en-US" sz="2300" b="1" dirty="0" err="1"/>
              <a:t>aksi</a:t>
            </a:r>
            <a:r>
              <a:rPr lang="en-US" sz="2300" b="1" dirty="0"/>
              <a:t> dan </a:t>
            </a:r>
            <a:r>
              <a:rPr lang="en-US" sz="2300" b="1" dirty="0" err="1"/>
              <a:t>komunikasi</a:t>
            </a:r>
            <a:r>
              <a:rPr lang="en-US" sz="2300" b="1" dirty="0"/>
              <a:t>)</a:t>
            </a:r>
          </a:p>
          <a:p>
            <a:pPr marL="336550"/>
            <a:r>
              <a:rPr lang="en-US" sz="2300" dirty="0" err="1"/>
              <a:t>Komunikasi</a:t>
            </a:r>
            <a:r>
              <a:rPr lang="en-US" sz="2300" dirty="0"/>
              <a:t> </a:t>
            </a:r>
            <a:r>
              <a:rPr lang="en-US" sz="2300" dirty="0" err="1"/>
              <a:t>sering</a:t>
            </a:r>
            <a:r>
              <a:rPr lang="en-US" sz="2300" dirty="0"/>
              <a:t> kali </a:t>
            </a:r>
            <a:r>
              <a:rPr lang="en-US" sz="2300" dirty="0" err="1"/>
              <a:t>dilakukan</a:t>
            </a:r>
            <a:r>
              <a:rPr lang="en-US" sz="2300" dirty="0"/>
              <a:t> </a:t>
            </a:r>
            <a:r>
              <a:rPr lang="en-US" sz="2300" dirty="0" err="1"/>
              <a:t>berdasarkan</a:t>
            </a:r>
            <a:r>
              <a:rPr lang="en-US" sz="2300" dirty="0"/>
              <a:t> </a:t>
            </a:r>
            <a:r>
              <a:rPr lang="en-US" sz="2300" dirty="0" err="1"/>
              <a:t>asumsi</a:t>
            </a:r>
            <a:r>
              <a:rPr lang="en-US" sz="2300" dirty="0"/>
              <a:t> </a:t>
            </a:r>
            <a:r>
              <a:rPr lang="en-US" sz="2300" dirty="0" err="1"/>
              <a:t>pribadi</a:t>
            </a:r>
            <a:r>
              <a:rPr lang="en-US" sz="2300" dirty="0"/>
              <a:t> oleh </a:t>
            </a:r>
            <a:r>
              <a:rPr lang="en-US" sz="2300" dirty="0" err="1"/>
              <a:t>seorang</a:t>
            </a:r>
            <a:r>
              <a:rPr lang="en-US" sz="2300" dirty="0"/>
              <a:t> </a:t>
            </a:r>
            <a:r>
              <a:rPr lang="en-US" sz="2300" dirty="0" err="1"/>
              <a:t>praktisi</a:t>
            </a:r>
            <a:r>
              <a:rPr lang="en-US" sz="2300" dirty="0"/>
              <a:t> PR. </a:t>
            </a:r>
            <a:r>
              <a:rPr lang="en-US" sz="2300" dirty="0" err="1"/>
              <a:t>Akibatnya</a:t>
            </a:r>
            <a:r>
              <a:rPr lang="en-US" sz="2300" dirty="0"/>
              <a:t>, </a:t>
            </a:r>
            <a:r>
              <a:rPr lang="en-US" sz="2300" dirty="0" err="1"/>
              <a:t>tindakan</a:t>
            </a:r>
            <a:r>
              <a:rPr lang="en-US" sz="2300" dirty="0"/>
              <a:t> </a:t>
            </a:r>
            <a:r>
              <a:rPr lang="en-US" sz="2300" dirty="0" err="1"/>
              <a:t>tersebut</a:t>
            </a:r>
            <a:r>
              <a:rPr lang="en-US" sz="2300" dirty="0"/>
              <a:t> </a:t>
            </a:r>
            <a:r>
              <a:rPr lang="en-US" sz="2300" dirty="0" err="1"/>
              <a:t>terkadang</a:t>
            </a:r>
            <a:r>
              <a:rPr lang="en-US" sz="2300" dirty="0"/>
              <a:t> </a:t>
            </a:r>
            <a:r>
              <a:rPr lang="en-US" sz="2300" dirty="0" err="1"/>
              <a:t>membawa</a:t>
            </a:r>
            <a:r>
              <a:rPr lang="en-US" sz="2300" dirty="0"/>
              <a:t> </a:t>
            </a:r>
            <a:r>
              <a:rPr lang="en-US" sz="2300" dirty="0" err="1"/>
              <a:t>hasil</a:t>
            </a:r>
            <a:r>
              <a:rPr lang="en-US" sz="2300" dirty="0"/>
              <a:t> yang </a:t>
            </a:r>
            <a:r>
              <a:rPr lang="en-US" sz="2300" dirty="0" err="1"/>
              <a:t>buruk</a:t>
            </a:r>
            <a:r>
              <a:rPr lang="en-US" sz="2300" dirty="0"/>
              <a:t> dan </a:t>
            </a:r>
            <a:r>
              <a:rPr lang="en-US" sz="2300" dirty="0" err="1"/>
              <a:t>tidak</a:t>
            </a:r>
            <a:r>
              <a:rPr lang="en-US" sz="2300" dirty="0"/>
              <a:t> </a:t>
            </a:r>
            <a:r>
              <a:rPr lang="en-US" sz="2300" dirty="0" err="1"/>
              <a:t>disarankan</a:t>
            </a:r>
            <a:r>
              <a:rPr lang="en-US" sz="2300" dirty="0"/>
              <a:t> </a:t>
            </a:r>
            <a:r>
              <a:rPr lang="en-US" sz="2300" dirty="0" err="1"/>
              <a:t>karena</a:t>
            </a:r>
            <a:r>
              <a:rPr lang="en-US" sz="2300" dirty="0"/>
              <a:t> </a:t>
            </a:r>
            <a:r>
              <a:rPr lang="en-US" sz="2300" dirty="0" err="1"/>
              <a:t>akan</a:t>
            </a:r>
            <a:r>
              <a:rPr lang="en-US" sz="2300" dirty="0"/>
              <a:t> </a:t>
            </a:r>
            <a:r>
              <a:rPr lang="en-US" sz="2300" dirty="0" err="1"/>
              <a:t>berisiko</a:t>
            </a:r>
            <a:r>
              <a:rPr lang="en-US" sz="2300" dirty="0"/>
              <a:t> pada </a:t>
            </a:r>
            <a:r>
              <a:rPr lang="en-US" sz="2300" dirty="0" err="1"/>
              <a:t>citra</a:t>
            </a:r>
            <a:r>
              <a:rPr lang="en-US" sz="2300" dirty="0"/>
              <a:t> </a:t>
            </a:r>
            <a:r>
              <a:rPr lang="en-US" sz="2300" dirty="0" err="1"/>
              <a:t>perusahaan</a:t>
            </a:r>
            <a:r>
              <a:rPr lang="en-US" sz="2300" dirty="0"/>
              <a:t>. </a:t>
            </a:r>
            <a:r>
              <a:rPr lang="en-US" sz="2300" dirty="0" err="1"/>
              <a:t>Tahap</a:t>
            </a:r>
            <a:r>
              <a:rPr lang="en-US" sz="2300" dirty="0"/>
              <a:t> </a:t>
            </a:r>
            <a:r>
              <a:rPr lang="en-US" sz="2300" dirty="0" err="1"/>
              <a:t>ini</a:t>
            </a:r>
            <a:r>
              <a:rPr lang="en-US" sz="2300" dirty="0"/>
              <a:t> </a:t>
            </a:r>
            <a:r>
              <a:rPr lang="en-US" sz="2300" dirty="0" err="1"/>
              <a:t>dilewati</a:t>
            </a:r>
            <a:r>
              <a:rPr lang="en-US" sz="2300" dirty="0"/>
              <a:t> </a:t>
            </a:r>
            <a:r>
              <a:rPr lang="en-US" sz="2300" dirty="0" err="1"/>
              <a:t>untuk</a:t>
            </a:r>
            <a:r>
              <a:rPr lang="en-US" sz="2300" dirty="0"/>
              <a:t> </a:t>
            </a:r>
            <a:r>
              <a:rPr lang="en-US" sz="2300" dirty="0" err="1"/>
              <a:t>mendapatkan</a:t>
            </a:r>
            <a:r>
              <a:rPr lang="en-US" sz="2300" dirty="0"/>
              <a:t> </a:t>
            </a:r>
            <a:r>
              <a:rPr lang="en-US" sz="2300" dirty="0" err="1"/>
              <a:t>jawaban</a:t>
            </a:r>
            <a:r>
              <a:rPr lang="en-US" sz="2300" dirty="0"/>
              <a:t> </a:t>
            </a:r>
            <a:r>
              <a:rPr lang="en-US" sz="2300" dirty="0" err="1"/>
              <a:t>pertanyaan</a:t>
            </a:r>
            <a:r>
              <a:rPr lang="en-US" sz="2300" dirty="0"/>
              <a:t>, “</a:t>
            </a:r>
            <a:r>
              <a:rPr lang="en-US" sz="2300" i="1" dirty="0"/>
              <a:t>How do we do it and say it</a:t>
            </a:r>
            <a:r>
              <a:rPr lang="en-US" sz="2300" dirty="0"/>
              <a:t>”. </a:t>
            </a:r>
            <a:r>
              <a:rPr lang="en-US" sz="2300" dirty="0" err="1"/>
              <a:t>Tujuan</a:t>
            </a:r>
            <a:r>
              <a:rPr lang="en-US" sz="2300" dirty="0"/>
              <a:t> dan </a:t>
            </a:r>
            <a:r>
              <a:rPr lang="en-US" sz="2300" dirty="0" err="1"/>
              <a:t>objektivitas</a:t>
            </a:r>
            <a:r>
              <a:rPr lang="en-US" sz="2300" dirty="0"/>
              <a:t> yang </a:t>
            </a:r>
            <a:r>
              <a:rPr lang="en-US" sz="2300" dirty="0" err="1"/>
              <a:t>spesifik</a:t>
            </a:r>
            <a:r>
              <a:rPr lang="en-US" sz="2300" dirty="0"/>
              <a:t> </a:t>
            </a:r>
            <a:r>
              <a:rPr lang="en-US" sz="2300" dirty="0" err="1"/>
              <a:t>harus</a:t>
            </a:r>
            <a:r>
              <a:rPr lang="en-US" sz="2300" dirty="0"/>
              <a:t> </a:t>
            </a:r>
            <a:r>
              <a:rPr lang="en-US" sz="2300" dirty="0" err="1"/>
              <a:t>dikaitkan</a:t>
            </a:r>
            <a:r>
              <a:rPr lang="en-US" sz="2300" dirty="0"/>
              <a:t> </a:t>
            </a:r>
            <a:r>
              <a:rPr lang="en-US" sz="2300" dirty="0" err="1"/>
              <a:t>untuk</a:t>
            </a:r>
            <a:r>
              <a:rPr lang="en-US" sz="2300" dirty="0"/>
              <a:t> </a:t>
            </a:r>
            <a:r>
              <a:rPr lang="en-US" sz="2300" dirty="0" err="1"/>
              <a:t>mencapai</a:t>
            </a:r>
            <a:r>
              <a:rPr lang="en-US" sz="2300" dirty="0"/>
              <a:t> </a:t>
            </a:r>
            <a:r>
              <a:rPr lang="en-US" sz="2300" dirty="0" err="1"/>
              <a:t>aksi</a:t>
            </a:r>
            <a:r>
              <a:rPr lang="en-US" sz="2300" dirty="0"/>
              <a:t> dan </a:t>
            </a:r>
            <a:r>
              <a:rPr lang="en-US" sz="2300" dirty="0" err="1"/>
              <a:t>komunikasi</a:t>
            </a:r>
            <a:r>
              <a:rPr lang="en-US" sz="2300" dirty="0"/>
              <a:t> yang </a:t>
            </a:r>
            <a:r>
              <a:rPr lang="en-US" sz="2300" dirty="0" err="1"/>
              <a:t>akan</a:t>
            </a:r>
            <a:r>
              <a:rPr lang="en-US" sz="2300" dirty="0"/>
              <a:t> </a:t>
            </a:r>
            <a:r>
              <a:rPr lang="en-US" sz="2300" dirty="0" err="1"/>
              <a:t>dilakukan</a:t>
            </a:r>
            <a:r>
              <a:rPr lang="en-US" sz="2300" dirty="0"/>
              <a:t> oleh </a:t>
            </a:r>
            <a:r>
              <a:rPr lang="en-US" sz="2300" dirty="0" err="1"/>
              <a:t>praktisi</a:t>
            </a:r>
            <a:r>
              <a:rPr lang="en-US" sz="2300" dirty="0"/>
              <a:t> PR. </a:t>
            </a:r>
            <a:r>
              <a:rPr lang="en-US" sz="2300" dirty="0" err="1"/>
              <a:t>Ia</a:t>
            </a:r>
            <a:r>
              <a:rPr lang="en-US" sz="2300" dirty="0"/>
              <a:t> </a:t>
            </a:r>
            <a:r>
              <a:rPr lang="en-US" sz="2300" dirty="0" err="1"/>
              <a:t>harus</a:t>
            </a:r>
            <a:r>
              <a:rPr lang="en-US" sz="2300" dirty="0"/>
              <a:t> </a:t>
            </a:r>
            <a:r>
              <a:rPr lang="en-US" sz="2300" dirty="0" err="1"/>
              <a:t>mampu</a:t>
            </a:r>
            <a:r>
              <a:rPr lang="en-US" sz="2300" dirty="0"/>
              <a:t> </a:t>
            </a:r>
            <a:r>
              <a:rPr lang="en-US" sz="2300" dirty="0" err="1"/>
              <a:t>mengkomunikasikan</a:t>
            </a:r>
            <a:r>
              <a:rPr lang="en-US" sz="2300" dirty="0"/>
              <a:t> </a:t>
            </a:r>
            <a:r>
              <a:rPr lang="en-US" sz="2300" dirty="0" err="1"/>
              <a:t>pelak</a:t>
            </a:r>
            <a:r>
              <a:rPr lang="en-US" sz="2300" dirty="0"/>
              <a:t> </a:t>
            </a:r>
            <a:r>
              <a:rPr lang="en-US" sz="2300" dirty="0" err="1"/>
              <a:t>pelaksanaan</a:t>
            </a:r>
            <a:r>
              <a:rPr lang="en-US" sz="2300" dirty="0"/>
              <a:t> program </a:t>
            </a:r>
            <a:r>
              <a:rPr lang="en-US" sz="2300" dirty="0" err="1"/>
              <a:t>sehingga</a:t>
            </a:r>
            <a:r>
              <a:rPr lang="en-US" sz="2300" dirty="0"/>
              <a:t> </a:t>
            </a:r>
            <a:r>
              <a:rPr lang="en-US" sz="2300" dirty="0" err="1"/>
              <a:t>dapat</a:t>
            </a:r>
            <a:r>
              <a:rPr lang="en-US" sz="2300" dirty="0"/>
              <a:t> </a:t>
            </a:r>
            <a:r>
              <a:rPr lang="en-US" sz="2300" dirty="0" err="1"/>
              <a:t>mempengaruhi</a:t>
            </a:r>
            <a:r>
              <a:rPr lang="en-US" sz="2300" dirty="0"/>
              <a:t> </a:t>
            </a:r>
            <a:r>
              <a:rPr lang="en-US" sz="2300" dirty="0" err="1"/>
              <a:t>sikap</a:t>
            </a:r>
            <a:r>
              <a:rPr lang="en-US" sz="2300" dirty="0"/>
              <a:t> </a:t>
            </a:r>
            <a:r>
              <a:rPr lang="en-US" sz="2300" dirty="0" err="1"/>
              <a:t>publiknya</a:t>
            </a:r>
            <a:r>
              <a:rPr lang="en-US" sz="2300" dirty="0"/>
              <a:t> yang </a:t>
            </a:r>
            <a:r>
              <a:rPr lang="en-US" sz="2300" dirty="0" err="1"/>
              <a:t>kemudian</a:t>
            </a:r>
            <a:r>
              <a:rPr lang="en-US" sz="2300" dirty="0"/>
              <a:t> </a:t>
            </a:r>
            <a:r>
              <a:rPr lang="en-US" sz="2300" dirty="0" err="1"/>
              <a:t>mendorong</a:t>
            </a:r>
            <a:r>
              <a:rPr lang="en-US" sz="2300" dirty="0"/>
              <a:t> </a:t>
            </a:r>
            <a:r>
              <a:rPr lang="en-US" sz="2300" dirty="0" err="1"/>
              <a:t>mereka</a:t>
            </a:r>
            <a:r>
              <a:rPr lang="en-US" sz="2300" dirty="0"/>
              <a:t> </a:t>
            </a:r>
            <a:r>
              <a:rPr lang="en-US" sz="2300" dirty="0" err="1"/>
              <a:t>untuk</a:t>
            </a:r>
            <a:r>
              <a:rPr lang="en-US" sz="2300" dirty="0"/>
              <a:t> </a:t>
            </a:r>
            <a:r>
              <a:rPr lang="en-US" sz="2300" dirty="0" err="1"/>
              <a:t>mendukung</a:t>
            </a:r>
            <a:r>
              <a:rPr lang="en-US" sz="2300" dirty="0"/>
              <a:t> </a:t>
            </a:r>
            <a:r>
              <a:rPr lang="en-US" sz="2300" dirty="0" err="1"/>
              <a:t>pelaksanaan</a:t>
            </a:r>
            <a:r>
              <a:rPr lang="en-US" sz="2300" dirty="0"/>
              <a:t> program </a:t>
            </a:r>
            <a:r>
              <a:rPr lang="en-US" sz="2300" dirty="0" err="1"/>
              <a:t>tersebut</a:t>
            </a:r>
            <a:r>
              <a:rPr lang="en-US" sz="2300" dirty="0"/>
              <a:t>. </a:t>
            </a:r>
            <a:r>
              <a:rPr lang="en-US" sz="2300" dirty="0" err="1"/>
              <a:t>Selain</a:t>
            </a:r>
            <a:r>
              <a:rPr lang="en-US" sz="2300" dirty="0"/>
              <a:t> </a:t>
            </a:r>
            <a:r>
              <a:rPr lang="en-US" sz="2300" dirty="0" err="1"/>
              <a:t>itu</a:t>
            </a:r>
            <a:r>
              <a:rPr lang="en-US" sz="2300" dirty="0"/>
              <a:t>, </a:t>
            </a:r>
            <a:r>
              <a:rPr lang="en-US" sz="2300" dirty="0" err="1"/>
              <a:t>ia</a:t>
            </a:r>
            <a:r>
              <a:rPr lang="en-US" sz="2300" dirty="0"/>
              <a:t> juga </a:t>
            </a:r>
            <a:r>
              <a:rPr lang="en-US" sz="2300" dirty="0" err="1"/>
              <a:t>harus</a:t>
            </a:r>
            <a:r>
              <a:rPr lang="en-US" sz="2300" dirty="0"/>
              <a:t> </a:t>
            </a:r>
            <a:r>
              <a:rPr lang="en-US" sz="2300" dirty="0" err="1"/>
              <a:t>melakukan</a:t>
            </a:r>
            <a:r>
              <a:rPr lang="en-US" sz="2300" dirty="0"/>
              <a:t> </a:t>
            </a:r>
            <a:r>
              <a:rPr lang="en-US" sz="2300" dirty="0" err="1"/>
              <a:t>aksi</a:t>
            </a:r>
            <a:r>
              <a:rPr lang="en-US" sz="2300" dirty="0"/>
              <a:t> dan </a:t>
            </a:r>
            <a:r>
              <a:rPr lang="en-US" sz="2300" dirty="0" err="1"/>
              <a:t>melakukan</a:t>
            </a:r>
            <a:r>
              <a:rPr lang="en-US" sz="2300" dirty="0"/>
              <a:t> </a:t>
            </a:r>
            <a:r>
              <a:rPr lang="en-US" sz="2300" dirty="0" err="1"/>
              <a:t>kegiatan</a:t>
            </a:r>
            <a:r>
              <a:rPr lang="en-US" sz="2300" dirty="0"/>
              <a:t> PR </a:t>
            </a:r>
            <a:r>
              <a:rPr lang="en-US" sz="2300" dirty="0" err="1"/>
              <a:t>sebaik-baiknya</a:t>
            </a:r>
            <a:r>
              <a:rPr lang="en-US" sz="2300" dirty="0"/>
              <a:t>. </a:t>
            </a:r>
            <a:r>
              <a:rPr lang="en-US" sz="2300" dirty="0" err="1"/>
              <a:t>Kegiatan</a:t>
            </a:r>
            <a:r>
              <a:rPr lang="en-US" sz="2300" dirty="0"/>
              <a:t> </a:t>
            </a:r>
            <a:r>
              <a:rPr lang="en-US" sz="2300" dirty="0" err="1"/>
              <a:t>aksi</a:t>
            </a:r>
            <a:r>
              <a:rPr lang="en-US" sz="2300" dirty="0"/>
              <a:t> </a:t>
            </a:r>
            <a:r>
              <a:rPr lang="en-US" sz="2300" dirty="0" err="1"/>
              <a:t>ini</a:t>
            </a:r>
            <a:r>
              <a:rPr lang="en-US" sz="2300" dirty="0"/>
              <a:t> </a:t>
            </a:r>
            <a:r>
              <a:rPr lang="en-US" sz="2300" dirty="0" err="1"/>
              <a:t>merupakan</a:t>
            </a:r>
            <a:r>
              <a:rPr lang="en-US" sz="2300" dirty="0"/>
              <a:t> </a:t>
            </a:r>
            <a:r>
              <a:rPr lang="en-US" sz="2300" dirty="0" err="1"/>
              <a:t>kegiatan</a:t>
            </a:r>
            <a:r>
              <a:rPr lang="en-US" sz="2300" dirty="0"/>
              <a:t> </a:t>
            </a:r>
            <a:r>
              <a:rPr lang="en-US" sz="2300" dirty="0" err="1"/>
              <a:t>komunikasi</a:t>
            </a:r>
            <a:r>
              <a:rPr lang="en-US" sz="2300" dirty="0"/>
              <a:t>, </a:t>
            </a:r>
            <a:r>
              <a:rPr lang="en-US" sz="2300" dirty="0" err="1"/>
              <a:t>selayaknya</a:t>
            </a:r>
            <a:r>
              <a:rPr lang="en-US" sz="2300" dirty="0"/>
              <a:t> </a:t>
            </a:r>
            <a:r>
              <a:rPr lang="en-US" sz="2300" dirty="0" err="1"/>
              <a:t>komunikasi</a:t>
            </a:r>
            <a:r>
              <a:rPr lang="en-US" sz="2300" dirty="0"/>
              <a:t> </a:t>
            </a:r>
            <a:r>
              <a:rPr lang="en-US" sz="2300" dirty="0" err="1"/>
              <a:t>kelompok</a:t>
            </a:r>
            <a:r>
              <a:rPr lang="en-US" sz="2300" dirty="0"/>
              <a:t>, </a:t>
            </a:r>
            <a:r>
              <a:rPr lang="en-US" sz="2300" dirty="0" err="1"/>
              <a:t>komunikasi</a:t>
            </a:r>
            <a:r>
              <a:rPr lang="en-US" sz="2300" dirty="0"/>
              <a:t> </a:t>
            </a:r>
            <a:r>
              <a:rPr lang="en-US" sz="2300" dirty="0" err="1"/>
              <a:t>massa</a:t>
            </a:r>
            <a:r>
              <a:rPr lang="en-US" sz="2300" dirty="0"/>
              <a:t>, dan </a:t>
            </a:r>
            <a:r>
              <a:rPr lang="en-US" sz="2300" dirty="0" err="1"/>
              <a:t>komunikasi</a:t>
            </a:r>
            <a:r>
              <a:rPr lang="en-US" sz="2300" dirty="0"/>
              <a:t> </a:t>
            </a:r>
            <a:r>
              <a:rPr lang="en-US" sz="2300" dirty="0" err="1"/>
              <a:t>organisasional</a:t>
            </a:r>
            <a:r>
              <a:rPr lang="en-US" sz="2300" dirty="0"/>
              <a:t>. </a:t>
            </a:r>
          </a:p>
          <a:p>
            <a:br>
              <a:rPr lang="en-US" sz="2800" dirty="0"/>
            </a:b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428586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153400" cy="914400"/>
          </a:xfrm>
        </p:spPr>
        <p:txBody>
          <a:bodyPr>
            <a:noAutofit/>
          </a:bodyPr>
          <a:lstStyle/>
          <a:p>
            <a:r>
              <a:rPr lang="en-US" sz="4200" dirty="0"/>
              <a:t>Mekanisme </a:t>
            </a:r>
            <a:r>
              <a:rPr lang="en-US" sz="4200" dirty="0" err="1"/>
              <a:t>Kegiatan</a:t>
            </a:r>
            <a:r>
              <a:rPr lang="en-US" sz="4200" dirty="0"/>
              <a:t> PR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81000" y="1066800"/>
            <a:ext cx="8458200" cy="4724400"/>
          </a:xfrm>
          <a:prstGeom prst="rect">
            <a:avLst/>
          </a:prstGeom>
        </p:spPr>
        <p:txBody>
          <a:bodyPr/>
          <a:lstStyle/>
          <a:p>
            <a:pPr marL="336550" indent="-336550"/>
            <a:r>
              <a:rPr lang="en-US" sz="2600" b="1" i="1" dirty="0"/>
              <a:t>4. Evaluation</a:t>
            </a:r>
            <a:r>
              <a:rPr lang="en-US" sz="2600" b="1" dirty="0"/>
              <a:t> (</a:t>
            </a:r>
            <a:r>
              <a:rPr lang="en-US" sz="2600" b="1" dirty="0" err="1"/>
              <a:t>evaluasi</a:t>
            </a:r>
            <a:r>
              <a:rPr lang="en-US" sz="2600" b="1" dirty="0"/>
              <a:t>)</a:t>
            </a:r>
          </a:p>
          <a:p>
            <a:pPr marL="279400"/>
            <a:r>
              <a:rPr lang="en-US" sz="2600" dirty="0"/>
              <a:t>Cara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mengetahui</a:t>
            </a:r>
            <a:r>
              <a:rPr lang="en-US" sz="2600" dirty="0"/>
              <a:t> </a:t>
            </a:r>
            <a:r>
              <a:rPr lang="en-US" sz="2600" dirty="0" err="1"/>
              <a:t>apakah</a:t>
            </a:r>
            <a:r>
              <a:rPr lang="en-US" sz="2600" dirty="0"/>
              <a:t> </a:t>
            </a:r>
            <a:r>
              <a:rPr lang="en-US" sz="2600" dirty="0" err="1"/>
              <a:t>prosesnya</a:t>
            </a:r>
            <a:r>
              <a:rPr lang="en-US" sz="2600" dirty="0"/>
              <a:t> </a:t>
            </a:r>
            <a:r>
              <a:rPr lang="en-US" sz="2600" dirty="0" err="1"/>
              <a:t>sudah</a:t>
            </a:r>
            <a:r>
              <a:rPr lang="en-US" sz="2600" dirty="0"/>
              <a:t> </a:t>
            </a:r>
            <a:r>
              <a:rPr lang="en-US" sz="2600" dirty="0" err="1"/>
              <a:t>selesai</a:t>
            </a:r>
            <a:r>
              <a:rPr lang="en-US" sz="2600" dirty="0"/>
              <a:t>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dirty="0" err="1"/>
              <a:t>belum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mengadakan</a:t>
            </a:r>
            <a:r>
              <a:rPr lang="en-US" sz="2600" dirty="0"/>
              <a:t> </a:t>
            </a:r>
            <a:r>
              <a:rPr lang="en-US" sz="2600" dirty="0" err="1"/>
              <a:t>evaluasi</a:t>
            </a:r>
            <a:r>
              <a:rPr lang="en-US" sz="2600" dirty="0"/>
              <a:t> </a:t>
            </a:r>
            <a:r>
              <a:rPr lang="en-US" sz="2600" dirty="0" err="1"/>
              <a:t>atas</a:t>
            </a:r>
            <a:r>
              <a:rPr lang="en-US" sz="2600" dirty="0"/>
              <a:t> </a:t>
            </a:r>
            <a:r>
              <a:rPr lang="en-US" sz="2600" dirty="0" err="1"/>
              <a:t>langkah-langkah</a:t>
            </a:r>
            <a:r>
              <a:rPr lang="en-US" sz="2600" dirty="0"/>
              <a:t> yang </a:t>
            </a:r>
            <a:r>
              <a:rPr lang="en-US" sz="2600" dirty="0" err="1"/>
              <a:t>telah</a:t>
            </a:r>
            <a:r>
              <a:rPr lang="en-US" sz="2600" dirty="0"/>
              <a:t> </a:t>
            </a:r>
            <a:r>
              <a:rPr lang="en-US" sz="2600" dirty="0" err="1"/>
              <a:t>diambil</a:t>
            </a:r>
            <a:r>
              <a:rPr lang="en-US" sz="2600" dirty="0"/>
              <a:t>. </a:t>
            </a:r>
            <a:r>
              <a:rPr lang="en-US" sz="2600" dirty="0" err="1"/>
              <a:t>Tujuan</a:t>
            </a:r>
            <a:r>
              <a:rPr lang="en-US" sz="2600" dirty="0"/>
              <a:t> </a:t>
            </a:r>
            <a:r>
              <a:rPr lang="en-US" sz="2600" dirty="0" err="1"/>
              <a:t>utama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evaluasi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mengukur</a:t>
            </a:r>
            <a:r>
              <a:rPr lang="en-US" sz="2600" dirty="0"/>
              <a:t> </a:t>
            </a:r>
            <a:r>
              <a:rPr lang="en-US" sz="2600" dirty="0" err="1"/>
              <a:t>keefektifitasan</a:t>
            </a:r>
            <a:r>
              <a:rPr lang="en-US" sz="2600" dirty="0"/>
              <a:t> proses </a:t>
            </a:r>
            <a:r>
              <a:rPr lang="en-US" sz="2600" dirty="0" err="1"/>
              <a:t>secara</a:t>
            </a:r>
            <a:r>
              <a:rPr lang="en-US" sz="2600" dirty="0"/>
              <a:t> </a:t>
            </a:r>
            <a:r>
              <a:rPr lang="en-US" sz="2600" dirty="0" err="1"/>
              <a:t>keseluruhan</a:t>
            </a:r>
            <a:r>
              <a:rPr lang="en-US" sz="2600" dirty="0"/>
              <a:t>. Pada </a:t>
            </a:r>
            <a:r>
              <a:rPr lang="en-US" sz="2600" dirty="0" err="1"/>
              <a:t>tahap</a:t>
            </a:r>
            <a:r>
              <a:rPr lang="en-US" sz="2600" dirty="0"/>
              <a:t> </a:t>
            </a:r>
            <a:r>
              <a:rPr lang="en-US" sz="2600" dirty="0" err="1"/>
              <a:t>ini</a:t>
            </a:r>
            <a:r>
              <a:rPr lang="en-US" sz="2600" dirty="0"/>
              <a:t>, </a:t>
            </a:r>
            <a:r>
              <a:rPr lang="en-US" sz="2600" dirty="0" err="1"/>
              <a:t>ia</a:t>
            </a:r>
            <a:r>
              <a:rPr lang="en-US" sz="2600" dirty="0"/>
              <a:t> pun </a:t>
            </a:r>
            <a:r>
              <a:rPr lang="en-US" sz="2600" dirty="0" err="1"/>
              <a:t>dituntut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teliti</a:t>
            </a:r>
            <a:r>
              <a:rPr lang="en-US" sz="2600" dirty="0"/>
              <a:t> dan </a:t>
            </a:r>
            <a:r>
              <a:rPr lang="en-US" sz="2600" dirty="0" err="1"/>
              <a:t>seksama</a:t>
            </a:r>
            <a:r>
              <a:rPr lang="en-US" sz="2600" dirty="0"/>
              <a:t> demi </a:t>
            </a:r>
            <a:r>
              <a:rPr lang="en-US" sz="2600" dirty="0" err="1"/>
              <a:t>keakuratan</a:t>
            </a:r>
            <a:r>
              <a:rPr lang="en-US" sz="2600" dirty="0"/>
              <a:t> data dan </a:t>
            </a:r>
            <a:r>
              <a:rPr lang="en-US" sz="2600" dirty="0" err="1"/>
              <a:t>fakta</a:t>
            </a:r>
            <a:r>
              <a:rPr lang="en-US" sz="2600" dirty="0"/>
              <a:t> yang </a:t>
            </a:r>
            <a:r>
              <a:rPr lang="en-US" sz="2600" dirty="0" err="1"/>
              <a:t>telah</a:t>
            </a:r>
            <a:r>
              <a:rPr lang="en-US" sz="2600" dirty="0"/>
              <a:t> </a:t>
            </a:r>
            <a:r>
              <a:rPr lang="en-US" sz="2600" dirty="0" err="1"/>
              <a:t>ada</a:t>
            </a:r>
            <a:r>
              <a:rPr lang="en-US" sz="2600" dirty="0"/>
              <a:t>. Akan </a:t>
            </a:r>
            <a:r>
              <a:rPr lang="en-US" sz="2600" dirty="0" err="1"/>
              <a:t>tetapi</a:t>
            </a:r>
            <a:r>
              <a:rPr lang="en-US" sz="2600" dirty="0"/>
              <a:t>, perlu </a:t>
            </a:r>
            <a:r>
              <a:rPr lang="en-US" sz="2600" dirty="0" err="1"/>
              <a:t>diingat</a:t>
            </a:r>
            <a:r>
              <a:rPr lang="en-US" sz="2600" dirty="0"/>
              <a:t> </a:t>
            </a:r>
            <a:r>
              <a:rPr lang="en-US" sz="2600" dirty="0" err="1"/>
              <a:t>bahwa</a:t>
            </a:r>
            <a:r>
              <a:rPr lang="en-US" sz="2600" dirty="0"/>
              <a:t> </a:t>
            </a:r>
            <a:r>
              <a:rPr lang="en-US" sz="2600" dirty="0" err="1"/>
              <a:t>nama</a:t>
            </a:r>
            <a:r>
              <a:rPr lang="en-US" sz="2600" dirty="0"/>
              <a:t> </a:t>
            </a:r>
            <a:r>
              <a:rPr lang="en-US" sz="2600" dirty="0" err="1"/>
              <a:t>tengah</a:t>
            </a:r>
            <a:r>
              <a:rPr lang="en-US" sz="2600" dirty="0"/>
              <a:t> </a:t>
            </a:r>
            <a:r>
              <a:rPr lang="en-US" sz="2600" dirty="0" err="1"/>
              <a:t>seorang</a:t>
            </a:r>
            <a:r>
              <a:rPr lang="en-US" sz="2600" dirty="0"/>
              <a:t> </a:t>
            </a:r>
            <a:r>
              <a:rPr lang="en-US" sz="2600" dirty="0" err="1"/>
              <a:t>praktisi</a:t>
            </a:r>
            <a:r>
              <a:rPr lang="en-US" sz="2600" dirty="0"/>
              <a:t> PR </a:t>
            </a:r>
            <a:r>
              <a:rPr lang="en-US" sz="2600" dirty="0" err="1"/>
              <a:t>adalah</a:t>
            </a:r>
            <a:r>
              <a:rPr lang="en-US" sz="2600" dirty="0"/>
              <a:t> ‘</a:t>
            </a:r>
            <a:r>
              <a:rPr lang="en-US" sz="2600" dirty="0" err="1"/>
              <a:t>krisis</a:t>
            </a:r>
            <a:r>
              <a:rPr lang="en-US" sz="2600" dirty="0"/>
              <a:t>’. Oleh </a:t>
            </a:r>
            <a:r>
              <a:rPr lang="en-US" sz="2600" dirty="0" err="1"/>
              <a:t>karena</a:t>
            </a:r>
            <a:r>
              <a:rPr lang="en-US" sz="2600" dirty="0"/>
              <a:t> </a:t>
            </a:r>
            <a:r>
              <a:rPr lang="en-US" sz="2600" dirty="0" err="1"/>
              <a:t>itu</a:t>
            </a:r>
            <a:r>
              <a:rPr lang="en-US" sz="2600" dirty="0"/>
              <a:t>, </a:t>
            </a:r>
            <a:r>
              <a:rPr lang="en-US" sz="2600" dirty="0" err="1"/>
              <a:t>setelah</a:t>
            </a:r>
            <a:r>
              <a:rPr lang="en-US" sz="2600" dirty="0"/>
              <a:t> </a:t>
            </a:r>
            <a:r>
              <a:rPr lang="en-US" sz="2600" dirty="0" err="1"/>
              <a:t>selesai</a:t>
            </a:r>
            <a:r>
              <a:rPr lang="en-US" sz="2600" dirty="0"/>
              <a:t> </a:t>
            </a:r>
            <a:r>
              <a:rPr lang="en-US" sz="2600" dirty="0" err="1"/>
              <a:t>satu</a:t>
            </a:r>
            <a:r>
              <a:rPr lang="en-US" sz="2600" dirty="0"/>
              <a:t> </a:t>
            </a:r>
            <a:r>
              <a:rPr lang="en-US" sz="2600" dirty="0" err="1"/>
              <a:t>permasalahan</a:t>
            </a:r>
            <a:r>
              <a:rPr lang="en-US" sz="2600" dirty="0"/>
              <a:t>,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menutup</a:t>
            </a:r>
            <a:r>
              <a:rPr lang="en-US" sz="2600" dirty="0"/>
              <a:t> </a:t>
            </a:r>
            <a:r>
              <a:rPr lang="en-US" sz="2600" dirty="0" err="1"/>
              <a:t>kemungkinan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mendapatkan</a:t>
            </a:r>
            <a:r>
              <a:rPr lang="en-US" sz="2600" dirty="0"/>
              <a:t> </a:t>
            </a:r>
            <a:r>
              <a:rPr lang="en-US" sz="2600" dirty="0" err="1"/>
              <a:t>masalah</a:t>
            </a:r>
            <a:r>
              <a:rPr lang="en-US" sz="2600" dirty="0"/>
              <a:t> </a:t>
            </a:r>
            <a:r>
              <a:rPr lang="en-US" sz="2600" dirty="0" err="1"/>
              <a:t>baru</a:t>
            </a:r>
            <a:r>
              <a:rPr lang="en-US" sz="2600" dirty="0"/>
              <a:t> </a:t>
            </a:r>
            <a:r>
              <a:rPr lang="en-US" sz="2600" dirty="0" err="1"/>
              <a:t>lagi</a:t>
            </a:r>
            <a:r>
              <a:rPr lang="en-US" sz="2600" dirty="0"/>
              <a:t>.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demikian</a:t>
            </a:r>
            <a:r>
              <a:rPr lang="en-US" sz="2600" dirty="0"/>
              <a:t>, </a:t>
            </a:r>
            <a:r>
              <a:rPr lang="en-US" sz="2600" dirty="0" err="1"/>
              <a:t>tahap</a:t>
            </a:r>
            <a:r>
              <a:rPr lang="en-US" sz="2600" dirty="0"/>
              <a:t> </a:t>
            </a:r>
            <a:r>
              <a:rPr lang="en-US" sz="2600" dirty="0" err="1"/>
              <a:t>ini</a:t>
            </a:r>
            <a:r>
              <a:rPr lang="en-US" sz="2600" dirty="0"/>
              <a:t> juga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acuan</a:t>
            </a:r>
            <a:r>
              <a:rPr lang="en-US" sz="2600" dirty="0"/>
              <a:t> </a:t>
            </a:r>
            <a:r>
              <a:rPr lang="en-US" sz="2600" dirty="0" err="1"/>
              <a:t>perencanaan</a:t>
            </a:r>
            <a:r>
              <a:rPr lang="en-US" sz="2600" dirty="0"/>
              <a:t> di masa </a:t>
            </a:r>
            <a:r>
              <a:rPr lang="en-US" sz="2600" dirty="0" err="1"/>
              <a:t>mendatang</a:t>
            </a:r>
            <a:r>
              <a:rPr lang="en-US" sz="2600" dirty="0"/>
              <a:t>. </a:t>
            </a:r>
            <a:r>
              <a:rPr lang="en-US" sz="2600" dirty="0" err="1"/>
              <a:t>Singkat</a:t>
            </a:r>
            <a:r>
              <a:rPr lang="en-US" sz="2600" dirty="0"/>
              <a:t> kata, “</a:t>
            </a:r>
            <a:r>
              <a:rPr lang="en-US" sz="2600" i="1" dirty="0"/>
              <a:t>How did we do</a:t>
            </a:r>
            <a:r>
              <a:rPr lang="en-US" sz="2600" dirty="0"/>
              <a:t>?” </a:t>
            </a:r>
            <a:r>
              <a:rPr lang="en-US" sz="2600" dirty="0" err="1"/>
              <a:t>menjadi</a:t>
            </a:r>
            <a:r>
              <a:rPr lang="en-US" sz="2600" dirty="0"/>
              <a:t> </a:t>
            </a:r>
            <a:r>
              <a:rPr lang="en-US" sz="2600" dirty="0" err="1"/>
              <a:t>acuan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tahap</a:t>
            </a:r>
            <a:r>
              <a:rPr lang="en-US" sz="2600" dirty="0"/>
              <a:t> </a:t>
            </a:r>
            <a:r>
              <a:rPr lang="en-US" sz="2600" dirty="0" err="1"/>
              <a:t>ini</a:t>
            </a:r>
            <a:r>
              <a:rPr lang="en-US" sz="2600" dirty="0"/>
              <a:t>.</a:t>
            </a:r>
          </a:p>
          <a:p>
            <a:pPr marL="336550"/>
            <a:br>
              <a:rPr lang="en-US" sz="2800" dirty="0"/>
            </a:b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275518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743200"/>
            <a:ext cx="7010400" cy="1752600"/>
          </a:xfrm>
        </p:spPr>
        <p:txBody>
          <a:bodyPr>
            <a:normAutofit/>
          </a:bodyPr>
          <a:lstStyle/>
          <a:p>
            <a:r>
              <a:rPr lang="en-US" sz="5000" dirty="0"/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26078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153400" cy="914400"/>
          </a:xfrm>
        </p:spPr>
        <p:txBody>
          <a:bodyPr>
            <a:noAutofit/>
          </a:bodyPr>
          <a:lstStyle/>
          <a:p>
            <a:r>
              <a:rPr lang="en-US" sz="4200" dirty="0"/>
              <a:t>Mekanisme </a:t>
            </a:r>
            <a:r>
              <a:rPr lang="en-US" sz="4200" dirty="0" err="1"/>
              <a:t>Kegiatan</a:t>
            </a:r>
            <a:r>
              <a:rPr lang="en-US" sz="4200" dirty="0"/>
              <a:t> PR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14400" y="1447800"/>
            <a:ext cx="7391400" cy="4343400"/>
          </a:xfrm>
          <a:prstGeom prst="rect">
            <a:avLst/>
          </a:prstGeom>
        </p:spPr>
        <p:txBody>
          <a:bodyPr/>
          <a:lstStyle/>
          <a:p>
            <a:r>
              <a:rPr lang="en-US" sz="3100" dirty="0" err="1"/>
              <a:t>Kegiatan</a:t>
            </a:r>
            <a:r>
              <a:rPr lang="en-US" sz="3100" dirty="0"/>
              <a:t> PR </a:t>
            </a:r>
            <a:r>
              <a:rPr lang="en-US" sz="3100" dirty="0" err="1"/>
              <a:t>membutuhkan</a:t>
            </a:r>
            <a:r>
              <a:rPr lang="en-US" sz="3100" dirty="0"/>
              <a:t> </a:t>
            </a:r>
            <a:r>
              <a:rPr lang="en-US" sz="3100" dirty="0" err="1"/>
              <a:t>perencanaan</a:t>
            </a:r>
            <a:r>
              <a:rPr lang="en-US" sz="3100" dirty="0"/>
              <a:t> yang </a:t>
            </a:r>
            <a:r>
              <a:rPr lang="en-US" sz="3100" dirty="0" err="1"/>
              <a:t>berkelanjutan</a:t>
            </a:r>
            <a:r>
              <a:rPr lang="en-US" sz="3100" dirty="0"/>
              <a:t> </a:t>
            </a:r>
            <a:r>
              <a:rPr lang="en-US" sz="3100" dirty="0" err="1"/>
              <a:t>untuk</a:t>
            </a:r>
            <a:r>
              <a:rPr lang="en-US" sz="3100" dirty="0"/>
              <a:t> </a:t>
            </a:r>
            <a:r>
              <a:rPr lang="en-US" sz="3100" dirty="0" err="1"/>
              <a:t>menguntungkan</a:t>
            </a:r>
            <a:r>
              <a:rPr lang="en-US" sz="3100" dirty="0"/>
              <a:t> </a:t>
            </a:r>
            <a:r>
              <a:rPr lang="en-US" sz="3100" dirty="0" err="1"/>
              <a:t>pertumbuhan</a:t>
            </a:r>
            <a:r>
              <a:rPr lang="en-US" sz="3100" dirty="0"/>
              <a:t> </a:t>
            </a:r>
            <a:r>
              <a:rPr lang="en-US" sz="3100" dirty="0" err="1"/>
              <a:t>perusahaan</a:t>
            </a:r>
            <a:r>
              <a:rPr lang="en-US" sz="3100" dirty="0"/>
              <a:t>. Hal </a:t>
            </a:r>
            <a:r>
              <a:rPr lang="en-US" sz="3100" dirty="0" err="1"/>
              <a:t>ini</a:t>
            </a:r>
            <a:r>
              <a:rPr lang="en-US" sz="3100" dirty="0"/>
              <a:t> </a:t>
            </a:r>
            <a:r>
              <a:rPr lang="en-US" sz="3100" dirty="0" err="1"/>
              <a:t>didasari</a:t>
            </a:r>
            <a:r>
              <a:rPr lang="en-US" sz="3100" dirty="0"/>
              <a:t> oleh </a:t>
            </a:r>
            <a:r>
              <a:rPr lang="en-US" sz="3100" dirty="0" err="1"/>
              <a:t>keyakinan</a:t>
            </a:r>
            <a:r>
              <a:rPr lang="en-US" sz="3100" dirty="0"/>
              <a:t> </a:t>
            </a:r>
            <a:r>
              <a:rPr lang="en-US" sz="3100" dirty="0" err="1"/>
              <a:t>bahwa</a:t>
            </a:r>
            <a:r>
              <a:rPr lang="en-US" sz="3100" dirty="0"/>
              <a:t> </a:t>
            </a:r>
            <a:r>
              <a:rPr lang="en-US" sz="3100" dirty="0" err="1"/>
              <a:t>kehidupan</a:t>
            </a:r>
            <a:r>
              <a:rPr lang="en-US" sz="3100" dirty="0"/>
              <a:t> </a:t>
            </a:r>
            <a:r>
              <a:rPr lang="en-US" sz="3100" dirty="0" err="1"/>
              <a:t>perusahaan</a:t>
            </a:r>
            <a:r>
              <a:rPr lang="en-US" sz="3100" dirty="0"/>
              <a:t> </a:t>
            </a:r>
            <a:r>
              <a:rPr lang="en-US" sz="3100" dirty="0" err="1"/>
              <a:t>akan</a:t>
            </a:r>
            <a:r>
              <a:rPr lang="en-US" sz="3100" dirty="0"/>
              <a:t> </a:t>
            </a:r>
            <a:r>
              <a:rPr lang="en-US" sz="3100" dirty="0" err="1"/>
              <a:t>bergantung</a:t>
            </a:r>
            <a:r>
              <a:rPr lang="en-US" sz="3100" dirty="0"/>
              <a:t> pada </a:t>
            </a:r>
            <a:r>
              <a:rPr lang="en-US" sz="3100" dirty="0" err="1"/>
              <a:t>opini</a:t>
            </a:r>
            <a:r>
              <a:rPr lang="en-US" sz="3100" dirty="0"/>
              <a:t> </a:t>
            </a:r>
            <a:r>
              <a:rPr lang="en-US" sz="3100" dirty="0" err="1"/>
              <a:t>publik</a:t>
            </a:r>
            <a:r>
              <a:rPr lang="en-US" sz="3100" dirty="0"/>
              <a:t>. Oleh </a:t>
            </a:r>
            <a:r>
              <a:rPr lang="en-US" sz="3100" dirty="0" err="1"/>
              <a:t>karena</a:t>
            </a:r>
            <a:r>
              <a:rPr lang="en-US" sz="3100" dirty="0"/>
              <a:t> </a:t>
            </a:r>
            <a:r>
              <a:rPr lang="en-US" sz="3100" dirty="0" err="1"/>
              <a:t>itu</a:t>
            </a:r>
            <a:r>
              <a:rPr lang="en-US" sz="3100" dirty="0"/>
              <a:t>, </a:t>
            </a:r>
            <a:r>
              <a:rPr lang="en-US" sz="3100" dirty="0" err="1"/>
              <a:t>kegiatan</a:t>
            </a:r>
            <a:r>
              <a:rPr lang="en-US" sz="3100" dirty="0"/>
              <a:t> PR </a:t>
            </a:r>
            <a:r>
              <a:rPr lang="en-US" sz="3100" dirty="0" err="1"/>
              <a:t>harus</a:t>
            </a:r>
            <a:r>
              <a:rPr lang="en-US" sz="3100" dirty="0"/>
              <a:t> </a:t>
            </a:r>
            <a:r>
              <a:rPr lang="en-US" sz="3100" dirty="0" err="1"/>
              <a:t>dilakukan</a:t>
            </a:r>
            <a:r>
              <a:rPr lang="en-US" sz="3100" dirty="0"/>
              <a:t> </a:t>
            </a:r>
            <a:r>
              <a:rPr lang="en-US" sz="3100" dirty="0" err="1"/>
              <a:t>untuk</a:t>
            </a:r>
            <a:r>
              <a:rPr lang="en-US" sz="3100" dirty="0"/>
              <a:t> </a:t>
            </a:r>
            <a:r>
              <a:rPr lang="en-US" sz="3100" dirty="0" err="1"/>
              <a:t>membentuk</a:t>
            </a:r>
            <a:r>
              <a:rPr lang="en-US" sz="3100" dirty="0"/>
              <a:t> </a:t>
            </a:r>
            <a:r>
              <a:rPr lang="en-US" sz="3100" dirty="0" err="1"/>
              <a:t>respon</a:t>
            </a:r>
            <a:r>
              <a:rPr lang="en-US" sz="3100" dirty="0"/>
              <a:t> </a:t>
            </a:r>
            <a:r>
              <a:rPr lang="en-US" sz="3100" dirty="0" err="1"/>
              <a:t>positif</a:t>
            </a:r>
            <a:r>
              <a:rPr lang="en-US" sz="3100" dirty="0"/>
              <a:t> </a:t>
            </a:r>
            <a:r>
              <a:rPr lang="en-US" sz="3100" dirty="0" err="1"/>
              <a:t>dari</a:t>
            </a:r>
            <a:r>
              <a:rPr lang="en-US" sz="3100" dirty="0"/>
              <a:t> </a:t>
            </a:r>
            <a:r>
              <a:rPr lang="en-US" sz="3100" dirty="0" err="1"/>
              <a:t>opini</a:t>
            </a:r>
            <a:r>
              <a:rPr lang="en-US" sz="3100" dirty="0"/>
              <a:t> </a:t>
            </a:r>
            <a:r>
              <a:rPr lang="en-US" sz="3100" dirty="0" err="1"/>
              <a:t>publik</a:t>
            </a:r>
            <a:r>
              <a:rPr lang="en-US" sz="3100" dirty="0"/>
              <a:t> </a:t>
            </a:r>
            <a:r>
              <a:rPr lang="en-US" sz="3100" dirty="0" err="1"/>
              <a:t>tersebut</a:t>
            </a:r>
            <a:r>
              <a:rPr lang="en-US" sz="3100" dirty="0"/>
              <a:t>.</a:t>
            </a:r>
          </a:p>
          <a:p>
            <a:endParaRPr lang="en-US" sz="3000" i="1" dirty="0"/>
          </a:p>
          <a:p>
            <a:endParaRPr lang="en-US" i="1" dirty="0"/>
          </a:p>
          <a:p>
            <a:endParaRPr lang="en-US" sz="255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153400" cy="914400"/>
          </a:xfrm>
        </p:spPr>
        <p:txBody>
          <a:bodyPr>
            <a:noAutofit/>
          </a:bodyPr>
          <a:lstStyle/>
          <a:p>
            <a:r>
              <a:rPr lang="en-US" sz="4200" dirty="0"/>
              <a:t>Mekanisme </a:t>
            </a:r>
            <a:r>
              <a:rPr lang="en-US" sz="4200" dirty="0" err="1"/>
              <a:t>Kegiatan</a:t>
            </a:r>
            <a:r>
              <a:rPr lang="en-US" sz="4200" dirty="0"/>
              <a:t> PR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62000" y="1371600"/>
            <a:ext cx="7543800" cy="4191000"/>
          </a:xfrm>
          <a:prstGeom prst="rect">
            <a:avLst/>
          </a:prstGeom>
        </p:spPr>
        <p:txBody>
          <a:bodyPr/>
          <a:lstStyle/>
          <a:p>
            <a:r>
              <a:rPr lang="en-US" sz="3600" dirty="0"/>
              <a:t>PR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seni</a:t>
            </a:r>
            <a:r>
              <a:rPr lang="en-US" sz="3600" dirty="0"/>
              <a:t> dan </a:t>
            </a:r>
            <a:r>
              <a:rPr lang="en-US" sz="3600" dirty="0" err="1"/>
              <a:t>ilmu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menganalisis</a:t>
            </a:r>
            <a:r>
              <a:rPr lang="en-US" sz="3600" dirty="0"/>
              <a:t> </a:t>
            </a:r>
            <a:r>
              <a:rPr lang="en-US" sz="3600" dirty="0" err="1"/>
              <a:t>suatu</a:t>
            </a:r>
            <a:r>
              <a:rPr lang="en-US" sz="3600" dirty="0"/>
              <a:t> </a:t>
            </a:r>
            <a:r>
              <a:rPr lang="en-US" sz="3600" dirty="0" err="1"/>
              <a:t>isu</a:t>
            </a:r>
            <a:r>
              <a:rPr lang="en-US" sz="3600" dirty="0"/>
              <a:t>, </a:t>
            </a:r>
            <a:r>
              <a:rPr lang="en-US" sz="3600" dirty="0" err="1"/>
              <a:t>memprediksi</a:t>
            </a:r>
            <a:r>
              <a:rPr lang="en-US" sz="3600" dirty="0"/>
              <a:t> </a:t>
            </a:r>
            <a:r>
              <a:rPr lang="en-US" sz="3600" dirty="0" err="1"/>
              <a:t>konsekuensi</a:t>
            </a:r>
            <a:r>
              <a:rPr lang="en-US" sz="3600" dirty="0"/>
              <a:t>, </a:t>
            </a:r>
            <a:r>
              <a:rPr lang="en-US" sz="3600" dirty="0" err="1"/>
              <a:t>mengorganisasi</a:t>
            </a:r>
            <a:r>
              <a:rPr lang="en-US" sz="3600" dirty="0"/>
              <a:t> </a:t>
            </a:r>
            <a:r>
              <a:rPr lang="en-US" sz="3600" dirty="0" err="1"/>
              <a:t>permasalahan</a:t>
            </a:r>
            <a:r>
              <a:rPr lang="en-US" sz="3600" dirty="0"/>
              <a:t>, dan </a:t>
            </a:r>
            <a:r>
              <a:rPr lang="en-US" sz="3600" dirty="0" err="1"/>
              <a:t>mengimplementasikan</a:t>
            </a:r>
            <a:r>
              <a:rPr lang="en-US" sz="3600" dirty="0"/>
              <a:t> program </a:t>
            </a:r>
            <a:r>
              <a:rPr lang="en-US" sz="3600" dirty="0" err="1"/>
              <a:t>rencana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melayani</a:t>
            </a:r>
            <a:r>
              <a:rPr lang="en-US" sz="3600" dirty="0"/>
              <a:t> </a:t>
            </a:r>
            <a:r>
              <a:rPr lang="en-US" sz="3600" dirty="0" err="1"/>
              <a:t>organisasi</a:t>
            </a:r>
            <a:r>
              <a:rPr lang="en-US" sz="3600" dirty="0"/>
              <a:t> dan </a:t>
            </a:r>
            <a:r>
              <a:rPr lang="en-US" sz="3600" dirty="0" err="1"/>
              <a:t>publik</a:t>
            </a:r>
            <a:r>
              <a:rPr lang="en-US" sz="3600" dirty="0"/>
              <a:t>.</a:t>
            </a:r>
          </a:p>
          <a:p>
            <a:endParaRPr lang="en-US" sz="1400" dirty="0"/>
          </a:p>
          <a:p>
            <a:endParaRPr lang="en-US" sz="3000" i="1" dirty="0"/>
          </a:p>
          <a:p>
            <a:endParaRPr lang="en-US" i="1" dirty="0"/>
          </a:p>
          <a:p>
            <a:endParaRPr lang="en-US" sz="2550" dirty="0"/>
          </a:p>
        </p:txBody>
      </p:sp>
    </p:spTree>
    <p:extLst>
      <p:ext uri="{BB962C8B-B14F-4D97-AF65-F5344CB8AC3E}">
        <p14:creationId xmlns:p14="http://schemas.microsoft.com/office/powerpoint/2010/main" val="19314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153400" cy="914400"/>
          </a:xfrm>
        </p:spPr>
        <p:txBody>
          <a:bodyPr>
            <a:noAutofit/>
          </a:bodyPr>
          <a:lstStyle/>
          <a:p>
            <a:r>
              <a:rPr lang="en-US" sz="4200" dirty="0"/>
              <a:t>Mekanisme </a:t>
            </a:r>
            <a:r>
              <a:rPr lang="en-US" sz="4200" dirty="0" err="1"/>
              <a:t>Kegiatan</a:t>
            </a:r>
            <a:r>
              <a:rPr lang="en-US" sz="4200" dirty="0"/>
              <a:t> PR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62000" y="1371600"/>
            <a:ext cx="7543800" cy="4419600"/>
          </a:xfrm>
          <a:prstGeom prst="rect">
            <a:avLst/>
          </a:prstGeom>
        </p:spPr>
        <p:txBody>
          <a:bodyPr/>
          <a:lstStyle/>
          <a:p>
            <a:endParaRPr lang="en-US" sz="1400" dirty="0"/>
          </a:p>
          <a:p>
            <a:pPr algn="just"/>
            <a:r>
              <a:rPr lang="en-US" sz="3500" dirty="0" err="1"/>
              <a:t>Hubungan</a:t>
            </a:r>
            <a:r>
              <a:rPr lang="en-US" sz="3500" dirty="0"/>
              <a:t> PR </a:t>
            </a:r>
            <a:r>
              <a:rPr lang="en-US" sz="3500" dirty="0" err="1"/>
              <a:t>merupakan</a:t>
            </a:r>
            <a:r>
              <a:rPr lang="en-US" sz="3500" dirty="0"/>
              <a:t> </a:t>
            </a:r>
            <a:r>
              <a:rPr lang="en-US" sz="3500" dirty="0" err="1"/>
              <a:t>hubungan</a:t>
            </a:r>
            <a:r>
              <a:rPr lang="en-US" sz="3500" dirty="0"/>
              <a:t> </a:t>
            </a:r>
            <a:r>
              <a:rPr lang="en-US" sz="3500" dirty="0" err="1"/>
              <a:t>dua</a:t>
            </a:r>
            <a:r>
              <a:rPr lang="en-US" sz="3500" dirty="0"/>
              <a:t> </a:t>
            </a:r>
            <a:r>
              <a:rPr lang="en-US" sz="3500" dirty="0" err="1"/>
              <a:t>arah</a:t>
            </a:r>
            <a:r>
              <a:rPr lang="en-US" sz="3500" dirty="0"/>
              <a:t>. Di </a:t>
            </a:r>
            <a:r>
              <a:rPr lang="en-US" sz="3500" dirty="0" err="1"/>
              <a:t>satu</a:t>
            </a:r>
            <a:r>
              <a:rPr lang="en-US" sz="3500" dirty="0"/>
              <a:t> </a:t>
            </a:r>
            <a:r>
              <a:rPr lang="en-US" sz="3500" dirty="0" err="1"/>
              <a:t>sisi</a:t>
            </a:r>
            <a:r>
              <a:rPr lang="en-US" sz="3500" dirty="0"/>
              <a:t>, </a:t>
            </a:r>
            <a:r>
              <a:rPr lang="en-US" sz="3500" dirty="0" err="1"/>
              <a:t>fungsinya</a:t>
            </a:r>
            <a:r>
              <a:rPr lang="en-US" sz="3500" dirty="0"/>
              <a:t> </a:t>
            </a:r>
            <a:r>
              <a:rPr lang="en-US" sz="3500" dirty="0" err="1"/>
              <a:t>adalah</a:t>
            </a:r>
            <a:r>
              <a:rPr lang="en-US" sz="3500" dirty="0"/>
              <a:t> </a:t>
            </a:r>
            <a:r>
              <a:rPr lang="en-US" sz="3500" dirty="0" err="1"/>
              <a:t>untuk</a:t>
            </a:r>
            <a:r>
              <a:rPr lang="en-US" sz="3500" dirty="0"/>
              <a:t> </a:t>
            </a:r>
            <a:r>
              <a:rPr lang="en-US" sz="3500" dirty="0" err="1"/>
              <a:t>menafsirkan</a:t>
            </a:r>
            <a:r>
              <a:rPr lang="en-US" sz="3500" dirty="0"/>
              <a:t> </a:t>
            </a:r>
            <a:r>
              <a:rPr lang="en-US" sz="3500" dirty="0" err="1"/>
              <a:t>sebuah</a:t>
            </a:r>
            <a:r>
              <a:rPr lang="en-US" sz="3500" dirty="0"/>
              <a:t> </a:t>
            </a:r>
            <a:r>
              <a:rPr lang="en-US" sz="3500" dirty="0" err="1"/>
              <a:t>organisasi</a:t>
            </a:r>
            <a:r>
              <a:rPr lang="en-US" sz="3500" dirty="0"/>
              <a:t> </a:t>
            </a:r>
            <a:r>
              <a:rPr lang="en-US" sz="3500" dirty="0" err="1"/>
              <a:t>untuk</a:t>
            </a:r>
            <a:r>
              <a:rPr lang="en-US" sz="3500" dirty="0"/>
              <a:t> </a:t>
            </a:r>
            <a:r>
              <a:rPr lang="en-US" sz="3500" dirty="0" err="1"/>
              <a:t>masyarakat</a:t>
            </a:r>
            <a:r>
              <a:rPr lang="en-US" sz="3500" dirty="0"/>
              <a:t>. </a:t>
            </a:r>
            <a:r>
              <a:rPr lang="en-US" sz="3500" dirty="0" err="1"/>
              <a:t>Sementara</a:t>
            </a:r>
            <a:r>
              <a:rPr lang="en-US" sz="3500" dirty="0"/>
              <a:t> di </a:t>
            </a:r>
            <a:r>
              <a:rPr lang="en-US" sz="3500" dirty="0" err="1"/>
              <a:t>sisi</a:t>
            </a:r>
            <a:r>
              <a:rPr lang="en-US" sz="3500" dirty="0"/>
              <a:t> </a:t>
            </a:r>
            <a:r>
              <a:rPr lang="en-US" sz="3500" dirty="0" err="1"/>
              <a:t>lainnya</a:t>
            </a:r>
            <a:r>
              <a:rPr lang="en-US" sz="3500" dirty="0"/>
              <a:t>, </a:t>
            </a:r>
            <a:r>
              <a:rPr lang="en-US" sz="3500" dirty="0" err="1"/>
              <a:t>kegiatan</a:t>
            </a:r>
            <a:r>
              <a:rPr lang="en-US" sz="3500" dirty="0"/>
              <a:t> PR </a:t>
            </a:r>
            <a:r>
              <a:rPr lang="en-US" sz="3500" dirty="0" err="1"/>
              <a:t>mampu</a:t>
            </a:r>
            <a:r>
              <a:rPr lang="en-US" sz="3500" dirty="0"/>
              <a:t> </a:t>
            </a:r>
            <a:r>
              <a:rPr lang="en-US" sz="3500" dirty="0" err="1"/>
              <a:t>melahirkan</a:t>
            </a:r>
            <a:r>
              <a:rPr lang="en-US" sz="3500" dirty="0"/>
              <a:t> </a:t>
            </a:r>
            <a:r>
              <a:rPr lang="en-US" sz="3500" dirty="0" err="1"/>
              <a:t>informasi</a:t>
            </a:r>
            <a:r>
              <a:rPr lang="en-US" sz="3500" dirty="0"/>
              <a:t> </a:t>
            </a:r>
            <a:r>
              <a:rPr lang="en-US" sz="3500" dirty="0" err="1"/>
              <a:t>mengenai</a:t>
            </a:r>
            <a:r>
              <a:rPr lang="en-US" sz="3500" dirty="0"/>
              <a:t> </a:t>
            </a:r>
            <a:r>
              <a:rPr lang="en-US" sz="3500" dirty="0" err="1"/>
              <a:t>apa</a:t>
            </a:r>
            <a:r>
              <a:rPr lang="en-US" sz="3500" dirty="0"/>
              <a:t> yang </a:t>
            </a:r>
            <a:r>
              <a:rPr lang="en-US" sz="3500" dirty="0" err="1"/>
              <a:t>diharapkan</a:t>
            </a:r>
            <a:r>
              <a:rPr lang="en-US" sz="3500" dirty="0"/>
              <a:t> oleh </a:t>
            </a:r>
            <a:r>
              <a:rPr lang="en-US" sz="3500" dirty="0" err="1"/>
              <a:t>publik</a:t>
            </a:r>
            <a:r>
              <a:rPr lang="en-US" sz="3500" dirty="0"/>
              <a:t>.</a:t>
            </a:r>
          </a:p>
          <a:p>
            <a:endParaRPr lang="en-US" sz="3000" i="1" dirty="0"/>
          </a:p>
          <a:p>
            <a:endParaRPr lang="en-US" i="1" dirty="0"/>
          </a:p>
          <a:p>
            <a:endParaRPr lang="en-US" sz="2550" dirty="0"/>
          </a:p>
        </p:txBody>
      </p:sp>
    </p:spTree>
    <p:extLst>
      <p:ext uri="{BB962C8B-B14F-4D97-AF65-F5344CB8AC3E}">
        <p14:creationId xmlns:p14="http://schemas.microsoft.com/office/powerpoint/2010/main" val="1228113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153400" cy="914400"/>
          </a:xfrm>
        </p:spPr>
        <p:txBody>
          <a:bodyPr>
            <a:noAutofit/>
          </a:bodyPr>
          <a:lstStyle/>
          <a:p>
            <a:r>
              <a:rPr lang="en-US" sz="4200" dirty="0"/>
              <a:t>Mekanisme </a:t>
            </a:r>
            <a:r>
              <a:rPr lang="en-US" sz="4200" dirty="0" err="1"/>
              <a:t>Kegiatan</a:t>
            </a:r>
            <a:r>
              <a:rPr lang="en-US" sz="4200" dirty="0"/>
              <a:t> PR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62000" y="1371600"/>
            <a:ext cx="7543800" cy="4419600"/>
          </a:xfrm>
          <a:prstGeom prst="rect">
            <a:avLst/>
          </a:prstGeom>
        </p:spPr>
        <p:txBody>
          <a:bodyPr/>
          <a:lstStyle/>
          <a:p>
            <a:endParaRPr lang="en-US" sz="1400" dirty="0"/>
          </a:p>
          <a:p>
            <a:endParaRPr lang="en-US" i="1" dirty="0"/>
          </a:p>
          <a:p>
            <a:endParaRPr lang="en-US" sz="255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950BD6-5D42-44E9-A752-24971FC736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676400"/>
            <a:ext cx="7315200" cy="4114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173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153400" cy="914400"/>
          </a:xfrm>
        </p:spPr>
        <p:txBody>
          <a:bodyPr>
            <a:noAutofit/>
          </a:bodyPr>
          <a:lstStyle/>
          <a:p>
            <a:r>
              <a:rPr lang="en-US" sz="4200" dirty="0"/>
              <a:t>Mekanisme </a:t>
            </a:r>
            <a:r>
              <a:rPr lang="en-US" sz="4200" dirty="0" err="1"/>
              <a:t>Kegiatan</a:t>
            </a:r>
            <a:r>
              <a:rPr lang="en-US" sz="4200" dirty="0"/>
              <a:t> PR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14400" y="1676400"/>
            <a:ext cx="7391400" cy="4114800"/>
          </a:xfrm>
          <a:prstGeom prst="rect">
            <a:avLst/>
          </a:prstGeom>
        </p:spPr>
        <p:txBody>
          <a:bodyPr/>
          <a:lstStyle/>
          <a:p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melaksanakan</a:t>
            </a:r>
            <a:r>
              <a:rPr lang="en-US" sz="3600" dirty="0"/>
              <a:t> </a:t>
            </a:r>
            <a:r>
              <a:rPr lang="en-US" sz="3600" dirty="0" err="1"/>
              <a:t>kegiatan</a:t>
            </a:r>
            <a:r>
              <a:rPr lang="en-US" sz="3600" dirty="0"/>
              <a:t> PR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baik</a:t>
            </a:r>
            <a:r>
              <a:rPr lang="en-US" sz="3600" dirty="0"/>
              <a:t>, </a:t>
            </a:r>
            <a:r>
              <a:rPr lang="en-US" sz="3600" dirty="0" err="1"/>
              <a:t>maka</a:t>
            </a:r>
            <a:r>
              <a:rPr lang="en-US" sz="3600" dirty="0"/>
              <a:t> </a:t>
            </a:r>
            <a:r>
              <a:rPr lang="en-US" sz="3600" dirty="0" err="1"/>
              <a:t>diperlukan</a:t>
            </a:r>
            <a:r>
              <a:rPr lang="en-US" sz="3600" dirty="0"/>
              <a:t> proses. </a:t>
            </a:r>
            <a:r>
              <a:rPr lang="en-US" sz="3600" dirty="0" err="1"/>
              <a:t>Mengingat</a:t>
            </a:r>
            <a:r>
              <a:rPr lang="en-US" sz="3600" dirty="0"/>
              <a:t>, </a:t>
            </a:r>
            <a:r>
              <a:rPr lang="en-US" sz="3600" dirty="0" err="1"/>
              <a:t>kegiatan</a:t>
            </a:r>
            <a:r>
              <a:rPr lang="en-US" sz="3600" dirty="0"/>
              <a:t> PR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hanya</a:t>
            </a:r>
            <a:r>
              <a:rPr lang="en-US" sz="3600" dirty="0"/>
              <a:t> </a:t>
            </a:r>
            <a:r>
              <a:rPr lang="en-US" sz="3600" dirty="0" err="1"/>
              <a:t>mementingkan</a:t>
            </a:r>
            <a:r>
              <a:rPr lang="en-US" sz="3600" dirty="0"/>
              <a:t> </a:t>
            </a:r>
            <a:r>
              <a:rPr lang="en-US" sz="3600" dirty="0" err="1"/>
              <a:t>hasil</a:t>
            </a:r>
            <a:r>
              <a:rPr lang="en-US" sz="3600" dirty="0"/>
              <a:t> </a:t>
            </a:r>
            <a:r>
              <a:rPr lang="en-US" sz="3600" dirty="0" err="1"/>
              <a:t>akhir</a:t>
            </a:r>
            <a:r>
              <a:rPr lang="en-US" sz="3600" dirty="0"/>
              <a:t>, </a:t>
            </a:r>
            <a:r>
              <a:rPr lang="en-US" sz="3600" dirty="0" err="1"/>
              <a:t>namun</a:t>
            </a:r>
            <a:r>
              <a:rPr lang="en-US" sz="3600" dirty="0"/>
              <a:t> juga </a:t>
            </a:r>
            <a:r>
              <a:rPr lang="en-US" sz="3600" dirty="0" err="1"/>
              <a:t>cara</a:t>
            </a:r>
            <a:r>
              <a:rPr lang="en-US" sz="3600" dirty="0"/>
              <a:t> yang </a:t>
            </a:r>
            <a:r>
              <a:rPr lang="en-US" sz="3600" dirty="0" err="1"/>
              <a:t>ditempuh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memperoleh</a:t>
            </a:r>
            <a:r>
              <a:rPr lang="en-US" sz="3600" dirty="0"/>
              <a:t> </a:t>
            </a:r>
            <a:r>
              <a:rPr lang="en-US" sz="3600" dirty="0" err="1"/>
              <a:t>hasil</a:t>
            </a:r>
            <a:r>
              <a:rPr lang="en-US" sz="3600" dirty="0"/>
              <a:t> </a:t>
            </a:r>
            <a:r>
              <a:rPr lang="en-US" sz="3600" dirty="0" err="1"/>
              <a:t>akhir</a:t>
            </a:r>
            <a:r>
              <a:rPr lang="en-US" sz="3600" dirty="0"/>
              <a:t> </a:t>
            </a:r>
            <a:r>
              <a:rPr lang="en-US" sz="3600" dirty="0" err="1"/>
              <a:t>tersebut</a:t>
            </a:r>
            <a:r>
              <a:rPr lang="en-US" sz="3600" dirty="0"/>
              <a:t>.</a:t>
            </a:r>
            <a:endParaRPr lang="en-US" sz="3600" i="1" dirty="0"/>
          </a:p>
          <a:p>
            <a:endParaRPr lang="en-US" sz="3600" i="1" dirty="0"/>
          </a:p>
          <a:p>
            <a:endParaRPr lang="en-US" sz="2550" dirty="0"/>
          </a:p>
        </p:txBody>
      </p:sp>
    </p:spTree>
    <p:extLst>
      <p:ext uri="{BB962C8B-B14F-4D97-AF65-F5344CB8AC3E}">
        <p14:creationId xmlns:p14="http://schemas.microsoft.com/office/powerpoint/2010/main" val="327168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153400" cy="914400"/>
          </a:xfrm>
        </p:spPr>
        <p:txBody>
          <a:bodyPr>
            <a:noAutofit/>
          </a:bodyPr>
          <a:lstStyle/>
          <a:p>
            <a:r>
              <a:rPr lang="en-US" sz="4200" dirty="0"/>
              <a:t>Mekanisme </a:t>
            </a:r>
            <a:r>
              <a:rPr lang="en-US" sz="4200" dirty="0" err="1"/>
              <a:t>Kegiatan</a:t>
            </a:r>
            <a:r>
              <a:rPr lang="en-US" sz="4200" dirty="0"/>
              <a:t> PR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14400" y="1295400"/>
            <a:ext cx="7391400" cy="4495800"/>
          </a:xfrm>
          <a:prstGeom prst="rect">
            <a:avLst/>
          </a:prstGeom>
        </p:spPr>
        <p:txBody>
          <a:bodyPr/>
          <a:lstStyle/>
          <a:p>
            <a:r>
              <a:rPr lang="en-US" sz="3300" dirty="0" err="1"/>
              <a:t>Dalam</a:t>
            </a:r>
            <a:r>
              <a:rPr lang="en-US" sz="3300" dirty="0"/>
              <a:t> </a:t>
            </a:r>
            <a:r>
              <a:rPr lang="en-US" sz="3300" dirty="0" err="1"/>
              <a:t>memahami</a:t>
            </a:r>
            <a:r>
              <a:rPr lang="en-US" sz="3300" dirty="0"/>
              <a:t> dan </a:t>
            </a:r>
            <a:r>
              <a:rPr lang="en-US" sz="3300" dirty="0" err="1"/>
              <a:t>menyelesaikan</a:t>
            </a:r>
            <a:r>
              <a:rPr lang="en-US" sz="3300" dirty="0"/>
              <a:t> </a:t>
            </a:r>
            <a:r>
              <a:rPr lang="en-US" sz="3300" dirty="0" err="1"/>
              <a:t>permasalahan</a:t>
            </a:r>
            <a:r>
              <a:rPr lang="en-US" sz="3300" dirty="0"/>
              <a:t> yang </a:t>
            </a:r>
            <a:r>
              <a:rPr lang="en-US" sz="3300" dirty="0" err="1"/>
              <a:t>ada</a:t>
            </a:r>
            <a:r>
              <a:rPr lang="en-US" sz="3300" dirty="0"/>
              <a:t> </a:t>
            </a:r>
            <a:r>
              <a:rPr lang="en-US" sz="3300" dirty="0" err="1"/>
              <a:t>dalam</a:t>
            </a:r>
            <a:r>
              <a:rPr lang="en-US" sz="3300" dirty="0"/>
              <a:t> </a:t>
            </a:r>
            <a:r>
              <a:rPr lang="en-US" sz="3300" dirty="0" err="1"/>
              <a:t>lingkungan</a:t>
            </a:r>
            <a:r>
              <a:rPr lang="en-US" sz="3300" dirty="0"/>
              <a:t>, </a:t>
            </a:r>
            <a:r>
              <a:rPr lang="en-US" sz="3300" dirty="0" err="1"/>
              <a:t>seorang</a:t>
            </a:r>
            <a:r>
              <a:rPr lang="en-US" sz="3300" dirty="0"/>
              <a:t> </a:t>
            </a:r>
            <a:r>
              <a:rPr lang="en-US" sz="3300" dirty="0" err="1"/>
              <a:t>praktisi</a:t>
            </a:r>
            <a:r>
              <a:rPr lang="en-US" sz="3300" dirty="0"/>
              <a:t> PR </a:t>
            </a:r>
            <a:r>
              <a:rPr lang="en-US" sz="3300" dirty="0" err="1"/>
              <a:t>harus</a:t>
            </a:r>
            <a:r>
              <a:rPr lang="en-US" sz="3300" dirty="0"/>
              <a:t> </a:t>
            </a:r>
            <a:r>
              <a:rPr lang="en-US" sz="3300" dirty="0" err="1"/>
              <a:t>memiliki</a:t>
            </a:r>
            <a:r>
              <a:rPr lang="en-US" sz="3300" dirty="0"/>
              <a:t> </a:t>
            </a:r>
            <a:r>
              <a:rPr lang="en-US" sz="3300" dirty="0" err="1"/>
              <a:t>tahap-tahap</a:t>
            </a:r>
            <a:r>
              <a:rPr lang="en-US" sz="3300" dirty="0"/>
              <a:t> </a:t>
            </a:r>
            <a:r>
              <a:rPr lang="en-US" sz="3300" dirty="0" err="1"/>
              <a:t>dalam</a:t>
            </a:r>
            <a:r>
              <a:rPr lang="en-US" sz="3300" dirty="0"/>
              <a:t> </a:t>
            </a:r>
            <a:r>
              <a:rPr lang="en-US" sz="3300" dirty="0" err="1"/>
              <a:t>melakukan</a:t>
            </a:r>
            <a:r>
              <a:rPr lang="en-US" sz="3300" dirty="0"/>
              <a:t> </a:t>
            </a:r>
            <a:r>
              <a:rPr lang="en-US" sz="3300" dirty="0" err="1"/>
              <a:t>kegiatannya</a:t>
            </a:r>
            <a:r>
              <a:rPr lang="en-US" sz="3300" dirty="0"/>
              <a:t>. </a:t>
            </a:r>
            <a:r>
              <a:rPr lang="en-US" sz="3300" dirty="0" err="1"/>
              <a:t>Menurut</a:t>
            </a:r>
            <a:r>
              <a:rPr lang="en-US" sz="3300" dirty="0"/>
              <a:t> </a:t>
            </a:r>
            <a:r>
              <a:rPr lang="en-US" sz="3300" dirty="0" err="1"/>
              <a:t>Cutlip</a:t>
            </a:r>
            <a:r>
              <a:rPr lang="en-US" sz="3300" dirty="0"/>
              <a:t> dan Center, </a:t>
            </a:r>
            <a:r>
              <a:rPr lang="en-US" sz="3300" dirty="0" err="1"/>
              <a:t>ada</a:t>
            </a:r>
            <a:r>
              <a:rPr lang="en-US" sz="3300" dirty="0"/>
              <a:t> </a:t>
            </a:r>
            <a:r>
              <a:rPr lang="en-US" sz="3300" dirty="0" err="1"/>
              <a:t>empat</a:t>
            </a:r>
            <a:r>
              <a:rPr lang="en-US" sz="3300" dirty="0"/>
              <a:t> proses public relations. Proses </a:t>
            </a:r>
            <a:r>
              <a:rPr lang="en-US" sz="3300" dirty="0" err="1"/>
              <a:t>tersebut</a:t>
            </a:r>
            <a:r>
              <a:rPr lang="en-US" sz="3300" dirty="0"/>
              <a:t> </a:t>
            </a:r>
            <a:r>
              <a:rPr lang="en-US" sz="3300" dirty="0" err="1"/>
              <a:t>bersifat</a:t>
            </a:r>
            <a:r>
              <a:rPr lang="en-US" sz="3300" dirty="0"/>
              <a:t> </a:t>
            </a:r>
            <a:r>
              <a:rPr lang="en-US" sz="3300" dirty="0" err="1"/>
              <a:t>dinamis</a:t>
            </a:r>
            <a:r>
              <a:rPr lang="en-US" sz="3300" dirty="0"/>
              <a:t>, </a:t>
            </a:r>
            <a:r>
              <a:rPr lang="en-US" sz="3300" dirty="0" err="1"/>
              <a:t>sehingga</a:t>
            </a:r>
            <a:r>
              <a:rPr lang="en-US" sz="3300" dirty="0"/>
              <a:t> </a:t>
            </a:r>
            <a:r>
              <a:rPr lang="en-US" sz="3300" dirty="0" err="1"/>
              <a:t>setiap</a:t>
            </a:r>
            <a:r>
              <a:rPr lang="en-US" sz="3300" dirty="0"/>
              <a:t> </a:t>
            </a:r>
            <a:r>
              <a:rPr lang="en-US" sz="3300" dirty="0" err="1"/>
              <a:t>unsur</a:t>
            </a:r>
            <a:r>
              <a:rPr lang="en-US" sz="3300" dirty="0"/>
              <a:t> yang </a:t>
            </a:r>
            <a:r>
              <a:rPr lang="en-US" sz="3300" dirty="0" err="1"/>
              <a:t>ada</a:t>
            </a:r>
            <a:r>
              <a:rPr lang="en-US" sz="3300" dirty="0"/>
              <a:t> pun </a:t>
            </a:r>
            <a:r>
              <a:rPr lang="en-US" sz="3300" dirty="0" err="1"/>
              <a:t>berkesinambungan</a:t>
            </a:r>
            <a:r>
              <a:rPr lang="en-US" sz="3300" dirty="0"/>
              <a:t>. </a:t>
            </a:r>
            <a:r>
              <a:rPr lang="en-US" sz="3300" dirty="0" err="1"/>
              <a:t>Keempat</a:t>
            </a:r>
            <a:r>
              <a:rPr lang="en-US" sz="3300" dirty="0"/>
              <a:t> proses </a:t>
            </a:r>
            <a:r>
              <a:rPr lang="en-US" sz="3300" dirty="0" err="1"/>
              <a:t>tersebut</a:t>
            </a:r>
            <a:r>
              <a:rPr lang="en-US" sz="3300" dirty="0"/>
              <a:t> </a:t>
            </a:r>
            <a:r>
              <a:rPr lang="en-US" sz="3300" dirty="0" err="1"/>
              <a:t>adalah</a:t>
            </a:r>
            <a:r>
              <a:rPr lang="en-US" sz="3300" dirty="0"/>
              <a:t>: </a:t>
            </a:r>
            <a:endParaRPr lang="en-US" sz="3300" i="1" dirty="0"/>
          </a:p>
          <a:p>
            <a:endParaRPr lang="en-US" sz="2550" dirty="0"/>
          </a:p>
        </p:txBody>
      </p:sp>
    </p:spTree>
    <p:extLst>
      <p:ext uri="{BB962C8B-B14F-4D97-AF65-F5344CB8AC3E}">
        <p14:creationId xmlns:p14="http://schemas.microsoft.com/office/powerpoint/2010/main" val="187108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153400" cy="914400"/>
          </a:xfrm>
        </p:spPr>
        <p:txBody>
          <a:bodyPr>
            <a:noAutofit/>
          </a:bodyPr>
          <a:lstStyle/>
          <a:p>
            <a:r>
              <a:rPr lang="en-US" sz="4200" dirty="0"/>
              <a:t>Mekanisme </a:t>
            </a:r>
            <a:r>
              <a:rPr lang="en-US" sz="4200" dirty="0" err="1"/>
              <a:t>Kegiatan</a:t>
            </a:r>
            <a:r>
              <a:rPr lang="en-US" sz="4200" dirty="0"/>
              <a:t> PR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3400" y="1066800"/>
            <a:ext cx="8305800" cy="4724400"/>
          </a:xfrm>
          <a:prstGeom prst="rect">
            <a:avLst/>
          </a:prstGeom>
        </p:spPr>
        <p:txBody>
          <a:bodyPr/>
          <a:lstStyle/>
          <a:p>
            <a:pPr marL="346075" indent="-346075">
              <a:buFont typeface="+mj-lt"/>
              <a:buAutoNum type="arabicPeriod"/>
            </a:pPr>
            <a:r>
              <a:rPr lang="en-US" sz="2700" b="1" i="1" dirty="0"/>
              <a:t>Research</a:t>
            </a:r>
            <a:r>
              <a:rPr lang="en-US" sz="2700" b="1" dirty="0"/>
              <a:t> (</a:t>
            </a:r>
            <a:r>
              <a:rPr lang="en-US" sz="2700" b="1" dirty="0" err="1"/>
              <a:t>penelitian</a:t>
            </a:r>
            <a:r>
              <a:rPr lang="en-US" sz="2700" b="1" dirty="0"/>
              <a:t>)</a:t>
            </a:r>
          </a:p>
          <a:p>
            <a:r>
              <a:rPr lang="en-US" sz="2700" dirty="0" err="1"/>
              <a:t>Seorang</a:t>
            </a:r>
            <a:r>
              <a:rPr lang="en-US" sz="2700" dirty="0"/>
              <a:t> </a:t>
            </a:r>
            <a:r>
              <a:rPr lang="en-US" sz="2700" dirty="0" err="1"/>
              <a:t>praktisi</a:t>
            </a:r>
            <a:r>
              <a:rPr lang="en-US" sz="2700" dirty="0"/>
              <a:t> PR </a:t>
            </a:r>
            <a:r>
              <a:rPr lang="en-US" sz="2700" dirty="0" err="1"/>
              <a:t>harus</a:t>
            </a:r>
            <a:r>
              <a:rPr lang="en-US" sz="2700" dirty="0"/>
              <a:t> </a:t>
            </a:r>
            <a:r>
              <a:rPr lang="en-US" sz="2700" dirty="0" err="1"/>
              <a:t>mengenal</a:t>
            </a:r>
            <a:r>
              <a:rPr lang="en-US" sz="2700" dirty="0"/>
              <a:t> </a:t>
            </a:r>
            <a:r>
              <a:rPr lang="en-US" sz="2700" dirty="0" err="1"/>
              <a:t>gejala</a:t>
            </a:r>
            <a:r>
              <a:rPr lang="en-US" sz="2700" dirty="0"/>
              <a:t> dan </a:t>
            </a:r>
            <a:r>
              <a:rPr lang="en-US" sz="2700" dirty="0" err="1"/>
              <a:t>penyebab</a:t>
            </a:r>
            <a:r>
              <a:rPr lang="en-US" sz="2700" dirty="0"/>
              <a:t> </a:t>
            </a:r>
            <a:r>
              <a:rPr lang="en-US" sz="2700" dirty="0" err="1"/>
              <a:t>permasalahan</a:t>
            </a:r>
            <a:r>
              <a:rPr lang="en-US" sz="2700" dirty="0"/>
              <a:t>. Oleh </a:t>
            </a:r>
            <a:r>
              <a:rPr lang="en-US" sz="2700" dirty="0" err="1"/>
              <a:t>sebab</a:t>
            </a:r>
            <a:r>
              <a:rPr lang="en-US" sz="2700" dirty="0"/>
              <a:t> </a:t>
            </a:r>
            <a:r>
              <a:rPr lang="en-US" sz="2700" dirty="0" err="1"/>
              <a:t>itu</a:t>
            </a:r>
            <a:r>
              <a:rPr lang="en-US" sz="2700" dirty="0"/>
              <a:t>, </a:t>
            </a:r>
            <a:r>
              <a:rPr lang="en-US" sz="2700" dirty="0" err="1"/>
              <a:t>praktisi</a:t>
            </a:r>
            <a:r>
              <a:rPr lang="en-US" sz="2700" dirty="0"/>
              <a:t> PR perlu </a:t>
            </a:r>
            <a:r>
              <a:rPr lang="en-US" sz="2700" dirty="0" err="1"/>
              <a:t>melibatkan</a:t>
            </a:r>
            <a:r>
              <a:rPr lang="en-US" sz="2700" dirty="0"/>
              <a:t> </a:t>
            </a:r>
            <a:r>
              <a:rPr lang="en-US" sz="2700" dirty="0" err="1"/>
              <a:t>dirinya</a:t>
            </a:r>
            <a:r>
              <a:rPr lang="en-US" sz="2700" dirty="0"/>
              <a:t> </a:t>
            </a:r>
            <a:r>
              <a:rPr lang="en-US" sz="2700" dirty="0" err="1"/>
              <a:t>dalam</a:t>
            </a:r>
            <a:r>
              <a:rPr lang="en-US" sz="2700" dirty="0"/>
              <a:t> </a:t>
            </a:r>
            <a:r>
              <a:rPr lang="en-US" sz="2700" dirty="0" err="1"/>
              <a:t>penelitian</a:t>
            </a:r>
            <a:r>
              <a:rPr lang="en-US" sz="2700" dirty="0"/>
              <a:t> </a:t>
            </a:r>
            <a:r>
              <a:rPr lang="en-US" sz="2700" dirty="0" err="1"/>
              <a:t>dalam</a:t>
            </a:r>
            <a:r>
              <a:rPr lang="en-US" sz="2700" dirty="0"/>
              <a:t> pe-</a:t>
            </a:r>
            <a:r>
              <a:rPr lang="en-US" sz="2700" dirty="0" err="1"/>
              <a:t>ngumpulan</a:t>
            </a:r>
            <a:r>
              <a:rPr lang="en-US" sz="2700" dirty="0"/>
              <a:t> </a:t>
            </a:r>
            <a:r>
              <a:rPr lang="en-US" sz="2700" dirty="0" err="1"/>
              <a:t>fakta</a:t>
            </a:r>
            <a:r>
              <a:rPr lang="en-US" sz="2700" dirty="0"/>
              <a:t>. </a:t>
            </a:r>
            <a:r>
              <a:rPr lang="en-US" sz="2700" dirty="0" err="1"/>
              <a:t>Ia</a:t>
            </a:r>
            <a:r>
              <a:rPr lang="en-US" sz="2700" dirty="0"/>
              <a:t> perlu </a:t>
            </a:r>
            <a:r>
              <a:rPr lang="en-US" sz="2700" dirty="0" err="1"/>
              <a:t>memantau</a:t>
            </a:r>
            <a:r>
              <a:rPr lang="en-US" sz="2700" dirty="0"/>
              <a:t> dan </a:t>
            </a:r>
            <a:r>
              <a:rPr lang="en-US" sz="2700" dirty="0" err="1"/>
              <a:t>membaca</a:t>
            </a:r>
            <a:r>
              <a:rPr lang="en-US" sz="2700" dirty="0"/>
              <a:t> </a:t>
            </a:r>
            <a:r>
              <a:rPr lang="en-US" sz="2700" dirty="0" err="1"/>
              <a:t>tentang</a:t>
            </a:r>
            <a:r>
              <a:rPr lang="en-US" sz="2700" dirty="0"/>
              <a:t> </a:t>
            </a:r>
            <a:r>
              <a:rPr lang="en-US" sz="2700" dirty="0" err="1"/>
              <a:t>pengertian</a:t>
            </a:r>
            <a:r>
              <a:rPr lang="en-US" sz="2700" dirty="0"/>
              <a:t>, </a:t>
            </a:r>
            <a:r>
              <a:rPr lang="en-US" sz="2700" dirty="0" err="1"/>
              <a:t>opini</a:t>
            </a:r>
            <a:r>
              <a:rPr lang="en-US" sz="2700" dirty="0"/>
              <a:t>, </a:t>
            </a:r>
            <a:r>
              <a:rPr lang="en-US" sz="2700" dirty="0" err="1"/>
              <a:t>sikap</a:t>
            </a:r>
            <a:r>
              <a:rPr lang="en-US" sz="2700" dirty="0"/>
              <a:t>, dan </a:t>
            </a:r>
            <a:r>
              <a:rPr lang="en-US" sz="2700" dirty="0" err="1"/>
              <a:t>perilaku</a:t>
            </a:r>
            <a:r>
              <a:rPr lang="en-US" sz="2700" dirty="0"/>
              <a:t> orang-orang yang </a:t>
            </a:r>
            <a:r>
              <a:rPr lang="en-US" sz="2700" dirty="0" err="1"/>
              <a:t>berkepentingan</a:t>
            </a:r>
            <a:r>
              <a:rPr lang="en-US" sz="2700" dirty="0"/>
              <a:t> dan </a:t>
            </a:r>
            <a:r>
              <a:rPr lang="en-US" sz="2700" dirty="0" err="1"/>
              <a:t>terpengaruhi</a:t>
            </a:r>
            <a:r>
              <a:rPr lang="en-US" sz="2700" dirty="0"/>
              <a:t> oleh </a:t>
            </a:r>
            <a:r>
              <a:rPr lang="en-US" sz="2700" dirty="0" err="1"/>
              <a:t>tindakan</a:t>
            </a:r>
            <a:r>
              <a:rPr lang="en-US" sz="2700" dirty="0"/>
              <a:t> </a:t>
            </a:r>
            <a:r>
              <a:rPr lang="en-US" sz="2700" dirty="0" err="1"/>
              <a:t>perusahaan</a:t>
            </a:r>
            <a:r>
              <a:rPr lang="en-US" sz="2700" dirty="0"/>
              <a:t>. “</a:t>
            </a:r>
            <a:r>
              <a:rPr lang="en-US" sz="2700" i="1" dirty="0"/>
              <a:t>What’s happening now</a:t>
            </a:r>
            <a:r>
              <a:rPr lang="en-US" sz="2700" dirty="0"/>
              <a:t>?” </a:t>
            </a:r>
            <a:r>
              <a:rPr lang="en-US" sz="2700" dirty="0" err="1"/>
              <a:t>merupakan</a:t>
            </a:r>
            <a:r>
              <a:rPr lang="en-US" sz="2700" dirty="0"/>
              <a:t> kata-kata yang </a:t>
            </a:r>
            <a:r>
              <a:rPr lang="en-US" sz="2700" dirty="0" err="1"/>
              <a:t>menjelaskan</a:t>
            </a:r>
            <a:r>
              <a:rPr lang="en-US" sz="2700" dirty="0"/>
              <a:t> </a:t>
            </a:r>
            <a:r>
              <a:rPr lang="en-US" sz="2700" dirty="0" err="1"/>
              <a:t>tahap</a:t>
            </a:r>
            <a:r>
              <a:rPr lang="en-US" sz="2700" dirty="0"/>
              <a:t> </a:t>
            </a:r>
            <a:r>
              <a:rPr lang="en-US" sz="2700" dirty="0" err="1"/>
              <a:t>ini</a:t>
            </a:r>
            <a:r>
              <a:rPr lang="en-US" sz="2700" dirty="0"/>
              <a:t>. </a:t>
            </a:r>
            <a:r>
              <a:rPr lang="en-US" sz="2700" dirty="0" err="1"/>
              <a:t>Seorang</a:t>
            </a:r>
            <a:r>
              <a:rPr lang="en-US" sz="2700" dirty="0"/>
              <a:t> </a:t>
            </a:r>
            <a:r>
              <a:rPr lang="en-US" sz="2700" dirty="0" err="1"/>
              <a:t>praktisi</a:t>
            </a:r>
            <a:r>
              <a:rPr lang="en-US" sz="2700" dirty="0"/>
              <a:t> PR </a:t>
            </a:r>
            <a:r>
              <a:rPr lang="en-US" sz="2700" dirty="0" err="1"/>
              <a:t>harus</a:t>
            </a:r>
            <a:r>
              <a:rPr lang="en-US" sz="2700" dirty="0"/>
              <a:t> </a:t>
            </a:r>
            <a:r>
              <a:rPr lang="en-US" sz="2700" dirty="0" err="1"/>
              <a:t>jeli</a:t>
            </a:r>
            <a:r>
              <a:rPr lang="en-US" sz="2700" dirty="0"/>
              <a:t> </a:t>
            </a:r>
            <a:r>
              <a:rPr lang="en-US" sz="2700" dirty="0" err="1"/>
              <a:t>dalam</a:t>
            </a:r>
            <a:r>
              <a:rPr lang="en-US" sz="2700" dirty="0"/>
              <a:t> </a:t>
            </a:r>
            <a:r>
              <a:rPr lang="en-US" sz="2700" dirty="0" err="1"/>
              <a:t>melihat</a:t>
            </a:r>
            <a:r>
              <a:rPr lang="en-US" sz="2700" dirty="0"/>
              <a:t> data dan </a:t>
            </a:r>
            <a:r>
              <a:rPr lang="en-US" sz="2700" dirty="0" err="1"/>
              <a:t>fakta</a:t>
            </a:r>
            <a:r>
              <a:rPr lang="en-US" sz="2700" dirty="0"/>
              <a:t> yang </a:t>
            </a:r>
            <a:r>
              <a:rPr lang="en-US" sz="2700" dirty="0" err="1"/>
              <a:t>erat</a:t>
            </a:r>
            <a:r>
              <a:rPr lang="en-US" sz="2700" dirty="0"/>
              <a:t> </a:t>
            </a:r>
            <a:r>
              <a:rPr lang="en-US" sz="2700" dirty="0" err="1"/>
              <a:t>sangkut</a:t>
            </a:r>
            <a:r>
              <a:rPr lang="en-US" sz="2700" dirty="0"/>
              <a:t> </a:t>
            </a:r>
            <a:r>
              <a:rPr lang="en-US" sz="2700" dirty="0" err="1"/>
              <a:t>pautnya</a:t>
            </a:r>
            <a:r>
              <a:rPr lang="en-US" sz="2700" dirty="0"/>
              <a:t> </a:t>
            </a:r>
            <a:r>
              <a:rPr lang="en-US" sz="2700" dirty="0" err="1"/>
              <a:t>dengan</a:t>
            </a:r>
            <a:r>
              <a:rPr lang="en-US" sz="2700" dirty="0"/>
              <a:t> </a:t>
            </a:r>
            <a:r>
              <a:rPr lang="en-US" sz="2700" dirty="0" err="1"/>
              <a:t>pekerjaan</a:t>
            </a:r>
            <a:r>
              <a:rPr lang="en-US" sz="2700" dirty="0"/>
              <a:t> yang </a:t>
            </a:r>
            <a:r>
              <a:rPr lang="en-US" sz="2700" dirty="0" err="1"/>
              <a:t>akan</a:t>
            </a:r>
            <a:r>
              <a:rPr lang="en-US" sz="2700" dirty="0"/>
              <a:t> </a:t>
            </a:r>
            <a:r>
              <a:rPr lang="en-US" sz="2700" dirty="0" err="1"/>
              <a:t>digarap</a:t>
            </a:r>
            <a:r>
              <a:rPr lang="en-US" sz="2700" dirty="0"/>
              <a:t>. </a:t>
            </a:r>
            <a:r>
              <a:rPr lang="en-US" sz="2700" dirty="0" err="1"/>
              <a:t>Segala</a:t>
            </a:r>
            <a:r>
              <a:rPr lang="en-US" sz="2700" dirty="0"/>
              <a:t> </a:t>
            </a:r>
            <a:r>
              <a:rPr lang="en-US" sz="2700" dirty="0" err="1"/>
              <a:t>keterangan</a:t>
            </a:r>
            <a:r>
              <a:rPr lang="en-US" sz="2700" dirty="0"/>
              <a:t> </a:t>
            </a:r>
            <a:r>
              <a:rPr lang="en-US" sz="2700" dirty="0" err="1"/>
              <a:t>harus</a:t>
            </a:r>
            <a:r>
              <a:rPr lang="en-US" sz="2700" dirty="0"/>
              <a:t> </a:t>
            </a:r>
            <a:r>
              <a:rPr lang="en-US" sz="2700" dirty="0" err="1"/>
              <a:t>diperoleh</a:t>
            </a:r>
            <a:r>
              <a:rPr lang="en-US" sz="2700" dirty="0"/>
              <a:t> </a:t>
            </a:r>
            <a:r>
              <a:rPr lang="en-US" sz="2700" dirty="0" err="1"/>
              <a:t>selengkap</a:t>
            </a:r>
            <a:r>
              <a:rPr lang="en-US" sz="2700" dirty="0"/>
              <a:t> </a:t>
            </a:r>
            <a:r>
              <a:rPr lang="en-US" sz="2700" dirty="0" err="1"/>
              <a:t>mungkin</a:t>
            </a:r>
            <a:r>
              <a:rPr lang="en-US" sz="2700" dirty="0"/>
              <a:t>. </a:t>
            </a:r>
          </a:p>
          <a:p>
            <a:endParaRPr lang="en-US" sz="2550" dirty="0"/>
          </a:p>
        </p:txBody>
      </p:sp>
    </p:spTree>
    <p:extLst>
      <p:ext uri="{BB962C8B-B14F-4D97-AF65-F5344CB8AC3E}">
        <p14:creationId xmlns:p14="http://schemas.microsoft.com/office/powerpoint/2010/main" val="348895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153400" cy="914400"/>
          </a:xfrm>
        </p:spPr>
        <p:txBody>
          <a:bodyPr>
            <a:noAutofit/>
          </a:bodyPr>
          <a:lstStyle/>
          <a:p>
            <a:r>
              <a:rPr lang="en-US" sz="4200" dirty="0"/>
              <a:t>Mekanisme </a:t>
            </a:r>
            <a:r>
              <a:rPr lang="en-US" sz="4200" dirty="0" err="1"/>
              <a:t>Kegiatan</a:t>
            </a:r>
            <a:r>
              <a:rPr lang="en-US" sz="4200" dirty="0"/>
              <a:t> PR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81000" y="1066800"/>
            <a:ext cx="8458200" cy="4724400"/>
          </a:xfrm>
          <a:prstGeom prst="rect">
            <a:avLst/>
          </a:prstGeom>
        </p:spPr>
        <p:txBody>
          <a:bodyPr/>
          <a:lstStyle/>
          <a:p>
            <a:r>
              <a:rPr lang="en-US" sz="2700" dirty="0" err="1"/>
              <a:t>Dalam</a:t>
            </a:r>
            <a:r>
              <a:rPr lang="en-US" sz="2700" dirty="0"/>
              <a:t> </a:t>
            </a:r>
            <a:r>
              <a:rPr lang="en-US" sz="2700" dirty="0" err="1"/>
              <a:t>tahap</a:t>
            </a:r>
            <a:r>
              <a:rPr lang="en-US" sz="2700" dirty="0"/>
              <a:t> </a:t>
            </a:r>
            <a:r>
              <a:rPr lang="en-US" sz="2700" dirty="0" err="1"/>
              <a:t>mendefinisikan</a:t>
            </a:r>
            <a:r>
              <a:rPr lang="en-US" sz="2700" dirty="0"/>
              <a:t> </a:t>
            </a:r>
            <a:r>
              <a:rPr lang="en-US" sz="2700" dirty="0" err="1"/>
              <a:t>penilitian</a:t>
            </a:r>
            <a:r>
              <a:rPr lang="en-US" sz="2700" dirty="0"/>
              <a:t>, </a:t>
            </a:r>
            <a:r>
              <a:rPr lang="en-US" sz="2700" dirty="0" err="1"/>
              <a:t>seorang</a:t>
            </a:r>
            <a:r>
              <a:rPr lang="en-US" sz="2700" dirty="0"/>
              <a:t> </a:t>
            </a:r>
            <a:r>
              <a:rPr lang="en-US" sz="2700" dirty="0" err="1"/>
              <a:t>praktisi</a:t>
            </a:r>
            <a:r>
              <a:rPr lang="en-US" sz="2700" dirty="0"/>
              <a:t> PR </a:t>
            </a:r>
            <a:r>
              <a:rPr lang="en-US" sz="2700" dirty="0" err="1"/>
              <a:t>harus</a:t>
            </a:r>
            <a:r>
              <a:rPr lang="en-US" sz="2700" dirty="0"/>
              <a:t> </a:t>
            </a:r>
            <a:r>
              <a:rPr lang="en-US" sz="2700" dirty="0" err="1"/>
              <a:t>meng-olah</a:t>
            </a:r>
            <a:r>
              <a:rPr lang="en-US" sz="2700" dirty="0"/>
              <a:t> data </a:t>
            </a:r>
            <a:r>
              <a:rPr lang="en-US" sz="2700" dirty="0" err="1"/>
              <a:t>faktual</a:t>
            </a:r>
            <a:r>
              <a:rPr lang="en-US" sz="2700" dirty="0"/>
              <a:t> yang </a:t>
            </a:r>
            <a:r>
              <a:rPr lang="en-US" sz="2700" dirty="0" err="1"/>
              <a:t>telah</a:t>
            </a:r>
            <a:r>
              <a:rPr lang="en-US" sz="2700" dirty="0"/>
              <a:t> </a:t>
            </a:r>
            <a:r>
              <a:rPr lang="en-US" sz="2700" dirty="0" err="1"/>
              <a:t>ada</a:t>
            </a:r>
            <a:r>
              <a:rPr lang="en-US" sz="2700" dirty="0"/>
              <a:t>, </a:t>
            </a:r>
            <a:r>
              <a:rPr lang="en-US" sz="2700" dirty="0" err="1"/>
              <a:t>mengadakan</a:t>
            </a:r>
            <a:r>
              <a:rPr lang="en-US" sz="2700" dirty="0"/>
              <a:t> </a:t>
            </a:r>
            <a:r>
              <a:rPr lang="en-US" sz="2700" dirty="0" err="1"/>
              <a:t>perbandingan</a:t>
            </a:r>
            <a:r>
              <a:rPr lang="en-US" sz="2700" dirty="0"/>
              <a:t>, </a:t>
            </a:r>
            <a:r>
              <a:rPr lang="en-US" sz="2700" dirty="0" err="1"/>
              <a:t>melakukan</a:t>
            </a:r>
            <a:r>
              <a:rPr lang="en-US" sz="2700" dirty="0"/>
              <a:t> </a:t>
            </a:r>
            <a:r>
              <a:rPr lang="en-US" sz="2700" dirty="0" err="1"/>
              <a:t>pertimbangan</a:t>
            </a:r>
            <a:r>
              <a:rPr lang="en-US" sz="2700" dirty="0"/>
              <a:t>, dan </a:t>
            </a:r>
            <a:r>
              <a:rPr lang="en-US" sz="2700" dirty="0" err="1"/>
              <a:t>menghasilkan</a:t>
            </a:r>
            <a:r>
              <a:rPr lang="en-US" sz="2700" dirty="0"/>
              <a:t> </a:t>
            </a:r>
            <a:r>
              <a:rPr lang="en-US" sz="2700" dirty="0" err="1"/>
              <a:t>penilaian</a:t>
            </a:r>
            <a:r>
              <a:rPr lang="en-US" sz="2700" dirty="0"/>
              <a:t>, </a:t>
            </a:r>
            <a:r>
              <a:rPr lang="en-US" sz="2700" dirty="0" err="1"/>
              <a:t>sehingga</a:t>
            </a:r>
            <a:r>
              <a:rPr lang="en-US" sz="2700" dirty="0"/>
              <a:t> </a:t>
            </a:r>
            <a:r>
              <a:rPr lang="en-US" sz="2700" dirty="0" err="1"/>
              <a:t>dapat</a:t>
            </a:r>
            <a:r>
              <a:rPr lang="en-US" sz="2700" dirty="0"/>
              <a:t> </a:t>
            </a:r>
            <a:r>
              <a:rPr lang="en-US" sz="2700" dirty="0" err="1"/>
              <a:t>diperoleh</a:t>
            </a:r>
            <a:r>
              <a:rPr lang="en-US" sz="2700" dirty="0"/>
              <a:t> </a:t>
            </a:r>
            <a:r>
              <a:rPr lang="en-US" sz="2700" dirty="0" err="1"/>
              <a:t>kesimpulan</a:t>
            </a:r>
            <a:r>
              <a:rPr lang="en-US" sz="2700" dirty="0"/>
              <a:t> dan </a:t>
            </a:r>
            <a:r>
              <a:rPr lang="en-US" sz="2700" dirty="0" err="1"/>
              <a:t>ketelitian</a:t>
            </a:r>
            <a:r>
              <a:rPr lang="en-US" sz="2700" dirty="0"/>
              <a:t> </a:t>
            </a:r>
            <a:r>
              <a:rPr lang="en-US" sz="2700" dirty="0" err="1"/>
              <a:t>dari</a:t>
            </a:r>
            <a:r>
              <a:rPr lang="en-US" sz="2700" dirty="0"/>
              <a:t> data </a:t>
            </a:r>
            <a:r>
              <a:rPr lang="en-US" sz="2700" dirty="0" err="1"/>
              <a:t>faktual</a:t>
            </a:r>
            <a:r>
              <a:rPr lang="en-US" sz="2700" dirty="0"/>
              <a:t> yang </a:t>
            </a:r>
            <a:r>
              <a:rPr lang="en-US" sz="2700" dirty="0" err="1"/>
              <a:t>telah</a:t>
            </a:r>
            <a:r>
              <a:rPr lang="en-US" sz="2700" dirty="0"/>
              <a:t> </a:t>
            </a:r>
            <a:r>
              <a:rPr lang="en-US" sz="2700" dirty="0" err="1"/>
              <a:t>didapat</a:t>
            </a:r>
            <a:r>
              <a:rPr lang="en-US" sz="2700" dirty="0"/>
              <a:t>. Proses PR </a:t>
            </a:r>
            <a:r>
              <a:rPr lang="en-US" sz="2700" dirty="0" err="1"/>
              <a:t>tidak</a:t>
            </a:r>
            <a:r>
              <a:rPr lang="en-US" sz="2700" dirty="0"/>
              <a:t> </a:t>
            </a:r>
            <a:r>
              <a:rPr lang="en-US" sz="2700" dirty="0" err="1"/>
              <a:t>sesederhana</a:t>
            </a:r>
            <a:r>
              <a:rPr lang="en-US" sz="2700" dirty="0"/>
              <a:t> </a:t>
            </a:r>
            <a:r>
              <a:rPr lang="en-US" sz="2700" dirty="0" err="1"/>
              <a:t>pengumpulan</a:t>
            </a:r>
            <a:r>
              <a:rPr lang="en-US" sz="2700" dirty="0"/>
              <a:t> data dan </a:t>
            </a:r>
            <a:r>
              <a:rPr lang="en-US" sz="2700" dirty="0" err="1"/>
              <a:t>fakta</a:t>
            </a:r>
            <a:r>
              <a:rPr lang="en-US" sz="2700" dirty="0"/>
              <a:t>, </a:t>
            </a:r>
            <a:r>
              <a:rPr lang="en-US" sz="2700" dirty="0" err="1"/>
              <a:t>namun</a:t>
            </a:r>
            <a:r>
              <a:rPr lang="en-US" sz="2700" dirty="0"/>
              <a:t> juga </a:t>
            </a:r>
            <a:r>
              <a:rPr lang="en-US" sz="2700" dirty="0" err="1"/>
              <a:t>harus</a:t>
            </a:r>
            <a:r>
              <a:rPr lang="en-US" sz="2700" dirty="0"/>
              <a:t> </a:t>
            </a:r>
            <a:r>
              <a:rPr lang="en-US" sz="2700" dirty="0" err="1"/>
              <a:t>mengedepankan</a:t>
            </a:r>
            <a:r>
              <a:rPr lang="en-US" sz="2700" dirty="0"/>
              <a:t> </a:t>
            </a:r>
            <a:r>
              <a:rPr lang="en-US" sz="2700" dirty="0" err="1"/>
              <a:t>pengolahan</a:t>
            </a:r>
            <a:r>
              <a:rPr lang="en-US" sz="2700" dirty="0"/>
              <a:t>, </a:t>
            </a:r>
            <a:r>
              <a:rPr lang="en-US" sz="2700" dirty="0" err="1"/>
              <a:t>penelitian</a:t>
            </a:r>
            <a:r>
              <a:rPr lang="en-US" sz="2700" dirty="0"/>
              <a:t>, </a:t>
            </a:r>
            <a:r>
              <a:rPr lang="en-US" sz="2700" dirty="0" err="1"/>
              <a:t>pengklasifikasian</a:t>
            </a:r>
            <a:r>
              <a:rPr lang="en-US" sz="2700" dirty="0"/>
              <a:t>, dan </a:t>
            </a:r>
            <a:r>
              <a:rPr lang="en-US" sz="2700" dirty="0" err="1"/>
              <a:t>penyusun</a:t>
            </a:r>
            <a:r>
              <a:rPr lang="en-US" sz="2700" dirty="0"/>
              <a:t>-an data </a:t>
            </a:r>
            <a:r>
              <a:rPr lang="en-US" sz="2700" dirty="0" err="1"/>
              <a:t>sedemikian</a:t>
            </a:r>
            <a:r>
              <a:rPr lang="en-US" sz="2700" dirty="0"/>
              <a:t> </a:t>
            </a:r>
            <a:r>
              <a:rPr lang="en-US" sz="2700" dirty="0" err="1"/>
              <a:t>rupa</a:t>
            </a:r>
            <a:r>
              <a:rPr lang="en-US" sz="2700" dirty="0"/>
              <a:t> </a:t>
            </a:r>
            <a:r>
              <a:rPr lang="en-US" sz="2700" dirty="0" err="1"/>
              <a:t>sehingga</a:t>
            </a:r>
            <a:r>
              <a:rPr lang="en-US" sz="2700" dirty="0"/>
              <a:t> </a:t>
            </a:r>
            <a:r>
              <a:rPr lang="en-US" sz="2700" dirty="0" err="1"/>
              <a:t>memudahkan</a:t>
            </a:r>
            <a:r>
              <a:rPr lang="en-US" sz="2700" dirty="0"/>
              <a:t> </a:t>
            </a:r>
            <a:r>
              <a:rPr lang="en-US" sz="2700" dirty="0" err="1"/>
              <a:t>pemecahan</a:t>
            </a:r>
            <a:r>
              <a:rPr lang="en-US" sz="2700" dirty="0"/>
              <a:t> </a:t>
            </a:r>
            <a:r>
              <a:rPr lang="en-US" sz="2700" dirty="0" err="1"/>
              <a:t>masalah</a:t>
            </a:r>
            <a:r>
              <a:rPr lang="en-US" sz="2700" dirty="0"/>
              <a:t> </a:t>
            </a:r>
            <a:r>
              <a:rPr lang="en-US" sz="2700" dirty="0" err="1"/>
              <a:t>nantinya</a:t>
            </a:r>
            <a:r>
              <a:rPr lang="en-US" sz="2700" dirty="0"/>
              <a:t>. </a:t>
            </a:r>
            <a:r>
              <a:rPr lang="en-US" sz="2700" dirty="0" err="1"/>
              <a:t>Penelitian</a:t>
            </a:r>
            <a:r>
              <a:rPr lang="en-US" sz="2700" dirty="0"/>
              <a:t> </a:t>
            </a:r>
            <a:r>
              <a:rPr lang="en-US" sz="2700" dirty="0" err="1"/>
              <a:t>dalam</a:t>
            </a:r>
            <a:r>
              <a:rPr lang="en-US" sz="2700" dirty="0"/>
              <a:t> </a:t>
            </a:r>
            <a:r>
              <a:rPr lang="en-US" sz="2700" dirty="0" err="1"/>
              <a:t>pencarian</a:t>
            </a:r>
            <a:r>
              <a:rPr lang="en-US" sz="2700" dirty="0"/>
              <a:t> data </a:t>
            </a:r>
            <a:r>
              <a:rPr lang="en-US" sz="2700" dirty="0" err="1"/>
              <a:t>ini</a:t>
            </a:r>
            <a:r>
              <a:rPr lang="en-US" sz="2700" dirty="0"/>
              <a:t> </a:t>
            </a:r>
            <a:r>
              <a:rPr lang="en-US" sz="2700" dirty="0" err="1"/>
              <a:t>dapat</a:t>
            </a:r>
            <a:r>
              <a:rPr lang="en-US" sz="2700" dirty="0"/>
              <a:t> </a:t>
            </a:r>
            <a:r>
              <a:rPr lang="en-US" sz="2700" dirty="0" err="1"/>
              <a:t>dilakukan</a:t>
            </a:r>
            <a:r>
              <a:rPr lang="en-US" sz="2700" dirty="0"/>
              <a:t> </a:t>
            </a:r>
            <a:r>
              <a:rPr lang="en-US" sz="2700" dirty="0" err="1"/>
              <a:t>dengan</a:t>
            </a:r>
            <a:r>
              <a:rPr lang="en-US" sz="2700" dirty="0"/>
              <a:t> </a:t>
            </a:r>
            <a:r>
              <a:rPr lang="en-US" sz="2700" dirty="0" err="1"/>
              <a:t>cara-cara</a:t>
            </a:r>
            <a:r>
              <a:rPr lang="en-US" sz="2700" dirty="0"/>
              <a:t>: </a:t>
            </a:r>
            <a:r>
              <a:rPr lang="en-US" sz="2700" dirty="0" err="1"/>
              <a:t>survei</a:t>
            </a:r>
            <a:r>
              <a:rPr lang="en-US" sz="2700" dirty="0"/>
              <a:t> dan poling, </a:t>
            </a:r>
            <a:r>
              <a:rPr lang="en-US" sz="2700" dirty="0" err="1"/>
              <a:t>wawancara</a:t>
            </a:r>
            <a:r>
              <a:rPr lang="en-US" sz="2700" dirty="0"/>
              <a:t>, </a:t>
            </a:r>
            <a:r>
              <a:rPr lang="en-US" sz="2700" i="1" dirty="0"/>
              <a:t>focus group discussion</a:t>
            </a:r>
            <a:r>
              <a:rPr lang="en-US" sz="2700" dirty="0"/>
              <a:t>, </a:t>
            </a:r>
            <a:r>
              <a:rPr lang="en-US" sz="2700" dirty="0" err="1"/>
              <a:t>wawancara</a:t>
            </a:r>
            <a:r>
              <a:rPr lang="en-US" sz="2700" dirty="0"/>
              <a:t> </a:t>
            </a:r>
            <a:r>
              <a:rPr lang="en-US" sz="2700" dirty="0" err="1"/>
              <a:t>mendalam</a:t>
            </a:r>
            <a:r>
              <a:rPr lang="en-US" sz="2700" dirty="0"/>
              <a:t>, dan </a:t>
            </a:r>
            <a:r>
              <a:rPr lang="en-US" sz="2700" i="1" dirty="0"/>
              <a:t>walking around research</a:t>
            </a:r>
            <a:r>
              <a:rPr lang="en-US" sz="27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4368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1995</TotalTime>
  <Words>598</Words>
  <Application>Microsoft Office PowerPoint</Application>
  <PresentationFormat>On-screen Show (4:3)</PresentationFormat>
  <Paragraphs>38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Comic Sans MS</vt:lpstr>
      <vt:lpstr>Lucida Handwriting</vt:lpstr>
      <vt:lpstr>Wingdings</vt:lpstr>
      <vt:lpstr>Office Theme</vt:lpstr>
      <vt:lpstr>  Mekanisme Kegiatan Kehumasan</vt:lpstr>
      <vt:lpstr>Mekanisme Kegiatan PR</vt:lpstr>
      <vt:lpstr>Mekanisme Kegiatan PR</vt:lpstr>
      <vt:lpstr>Mekanisme Kegiatan PR</vt:lpstr>
      <vt:lpstr>Mekanisme Kegiatan PR</vt:lpstr>
      <vt:lpstr>Mekanisme Kegiatan PR</vt:lpstr>
      <vt:lpstr>Mekanisme Kegiatan PR</vt:lpstr>
      <vt:lpstr>Mekanisme Kegiatan PR</vt:lpstr>
      <vt:lpstr>Mekanisme Kegiatan PR</vt:lpstr>
      <vt:lpstr>Mekanisme Kegiatan PR</vt:lpstr>
      <vt:lpstr>Mekanisme Kegiatan PR</vt:lpstr>
      <vt:lpstr>Mekanisme Kegiatan PR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Dasar  KEWIRAUSAHAAN</dc:title>
  <dc:creator>owner</dc:creator>
  <cp:lastModifiedBy>Samsung</cp:lastModifiedBy>
  <cp:revision>151</cp:revision>
  <dcterms:created xsi:type="dcterms:W3CDTF">2016-01-12T13:10:19Z</dcterms:created>
  <dcterms:modified xsi:type="dcterms:W3CDTF">2018-05-18T01:31:09Z</dcterms:modified>
</cp:coreProperties>
</file>