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96" r:id="rId2"/>
    <p:sldId id="697" r:id="rId3"/>
    <p:sldId id="698" r:id="rId4"/>
    <p:sldId id="699" r:id="rId5"/>
    <p:sldId id="700" r:id="rId6"/>
    <p:sldId id="334" r:id="rId7"/>
    <p:sldId id="681" r:id="rId8"/>
    <p:sldId id="684" r:id="rId9"/>
    <p:sldId id="692" r:id="rId10"/>
    <p:sldId id="693" r:id="rId11"/>
    <p:sldId id="689" r:id="rId12"/>
    <p:sldId id="688" r:id="rId13"/>
    <p:sldId id="690" r:id="rId14"/>
    <p:sldId id="687" r:id="rId15"/>
    <p:sldId id="658" r:id="rId16"/>
    <p:sldId id="685" r:id="rId17"/>
    <p:sldId id="686" r:id="rId18"/>
    <p:sldId id="657" r:id="rId19"/>
    <p:sldId id="694" r:id="rId20"/>
    <p:sldId id="695" r:id="rId21"/>
    <p:sldId id="649" r:id="rId22"/>
    <p:sldId id="691" r:id="rId23"/>
    <p:sldId id="660" r:id="rId24"/>
    <p:sldId id="651" r:id="rId25"/>
    <p:sldId id="439" r:id="rId26"/>
  </p:sldIdLst>
  <p:sldSz cx="10150475" cy="7616825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9FC"/>
    <a:srgbClr val="FFFFCC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8" autoAdjust="0"/>
    <p:restoredTop sz="72658" autoAdjust="0"/>
  </p:normalViewPr>
  <p:slideViewPr>
    <p:cSldViewPr>
      <p:cViewPr varScale="1">
        <p:scale>
          <a:sx n="28" d="100"/>
          <a:sy n="28" d="100"/>
        </p:scale>
        <p:origin x="-1116" y="-102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A6E9B2-580A-46B8-8B5E-4CB4CCBA8DFD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6E85EC-4F28-42D7-8B48-63ED20814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28663"/>
            <a:ext cx="48514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5FE88A-4041-465C-81B5-631CB303F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B6A76-2815-4486-B910-09F05BC3E312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4575" cy="36417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altLang="id-ID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63F1-1B47-4546-AC4F-778C5386F69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436DF-7AA8-4DB6-B182-2A3D775C7F0E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9D422-85A4-4554-8B46-27634F4C1ACC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processes require an adequate amount of bile salts and a small</a:t>
            </a:r>
            <a:r>
              <a:rPr lang="id-ID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quantity of dietary fat, approximately 5%, consumed concomitantly.</a:t>
            </a:r>
            <a:r>
              <a:rPr lang="id-ID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retinol molecules then diffuse into the enterocyte</a:t>
            </a:r>
            <a:r>
              <a:rPr lang="id-ID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where they are bound to CRBP-II and then esteriﬁed by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enzyme lecithin:retinol acyltransferase (LRAT)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FE88A-4041-465C-81B5-631CB303F5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4575" cy="36417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13275"/>
            <a:ext cx="5032375" cy="4368800"/>
          </a:xfrm>
          <a:noFill/>
          <a:ln/>
        </p:spPr>
        <p:txBody>
          <a:bodyPr/>
          <a:lstStyle/>
          <a:p>
            <a:endParaRPr lang="id-ID" altLang="id-ID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1713" y="728663"/>
            <a:ext cx="4854575" cy="3641725"/>
          </a:xfrm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id-ID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4575" cy="36417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altLang="id-ID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4575" cy="36417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altLang="id-ID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Documents%20and%20Settings\Hendra\My%20Documents\My%20Pictures\Template%20power%20point\Animated%20Global%203\ppp_ani_glo_cross_hair_tle.avi" TargetMode="Externa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lobal01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pp_ani_glo_cross_hair_tl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5127625"/>
            <a:ext cx="19034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1905000"/>
            <a:ext cx="7239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971800"/>
            <a:ext cx="72390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7329488"/>
            <a:ext cx="1295400" cy="2841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7388225"/>
            <a:ext cx="5410200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7312025"/>
            <a:ext cx="7016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A3E31-159C-4A67-AFA8-24DDB42E9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C850-4B32-4BDF-B7F3-E5BDC320E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7500" y="0"/>
            <a:ext cx="2212975" cy="716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6489700" cy="716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57E7-5853-4B63-AFC6-DA4BB3903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5502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676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ED10-6559-4E4E-8FF0-2C217C283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5502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16764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EAD1-F097-4FB9-BBD6-9969D948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5502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8610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4495800"/>
            <a:ext cx="8610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77A1-EEE2-4EB3-897E-3847F063A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0"/>
            <a:ext cx="8855075" cy="71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8452-0981-45A9-9E10-13E5979CA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5502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76900" y="1676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76900" y="44958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D06C-A890-439A-B674-1597D1ECF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5502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76900" y="1676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76900" y="44958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B965-0332-415F-88E1-F64D4036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5502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676900" y="1676400"/>
            <a:ext cx="42291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A74B-C62B-4313-ADCE-9D695381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C70D-A67D-40CE-8BD6-92F5E525B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28062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28062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0E59-16DE-479E-BADE-D5351099C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6764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6999-361C-4CBF-874F-2AD26A3C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344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46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4688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704975"/>
            <a:ext cx="44862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16175"/>
            <a:ext cx="448627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812A-F47E-4AA1-ACC6-A05926CF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B110-B93E-4AA3-9CA1-2FAA3C06C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EBCA-FDC8-4E6C-84FB-2BC1F97E6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3851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3213"/>
            <a:ext cx="5673725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3851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8960-A0C8-4997-A182-14914BB53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32413"/>
            <a:ext cx="609123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81038"/>
            <a:ext cx="6091237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61063"/>
            <a:ext cx="6091237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33C2-C6C0-49AC-BCF8-97482DA06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ideo" Target="file:///C:\Documents%20and%20Settings\Hendra\My%20Documents\My%20Pictures\Template%20power%20point\Animated%20Global%203\ppp_ani_glo_cross_hair_txt.avi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global01_tx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8550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26" tIns="50763" rIns="101526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7332663"/>
            <a:ext cx="12954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7391400"/>
            <a:ext cx="54102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7315200"/>
            <a:ext cx="701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CD0A7553-790F-45CF-BB52-83AEE9C5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pp_ani_glo_cross_hair_txt.avi">
            <a:hlinkClick r:id="" action="ppaction://media"/>
          </p:cNvPr>
          <p:cNvPicPr>
            <a:picLocks noRot="1" noChangeAspect="1" noChangeArrowheads="1"/>
          </p:cNvPicPr>
          <p:nvPr>
            <a:videoFile r:link="rId20"/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5588" y="255588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26" r:id="rId16"/>
    <p:sldLayoutId id="2147484527" r:id="rId17"/>
    <p:sldLayoutId id="2147484528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38525"/>
            <a:ext cx="10150475" cy="759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552666" y="4138123"/>
            <a:ext cx="6259460" cy="1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6" tIns="50763" rIns="101526" bIns="507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PENGANTAR METABOLISME ZAT GIZI MIKRO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DUDUNG ANGKASA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PROGRAM STUDI ILMU GIZI-FIKES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5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6" t="26472" r="23604" b="25973"/>
          <a:stretch/>
        </p:blipFill>
        <p:spPr bwMode="auto">
          <a:xfrm>
            <a:off x="101599" y="0"/>
            <a:ext cx="9012237" cy="765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6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1812"/>
            <a:ext cx="8550275" cy="990600"/>
          </a:xfrm>
        </p:spPr>
        <p:txBody>
          <a:bodyPr/>
          <a:lstStyle/>
          <a:p>
            <a:r>
              <a:rPr lang="id-ID" dirty="0" smtClean="0"/>
              <a:t>What is vitamin A?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dirty="0" smtClean="0"/>
              <a:t>Vitamin A</a:t>
            </a:r>
            <a:r>
              <a:rPr lang="id-ID" sz="3600" dirty="0" smtClean="0">
                <a:sym typeface="Wingdings" pitchFamily="2" charset="2"/>
              </a:rPr>
              <a:t> retinol and retinal</a:t>
            </a:r>
          </a:p>
          <a:p>
            <a:pPr lvl="1"/>
            <a:r>
              <a:rPr lang="id-ID" sz="2800" dirty="0" smtClean="0">
                <a:sym typeface="Wingdings" pitchFamily="2" charset="2"/>
              </a:rPr>
              <a:t>Retinoic acid: metabolite of retinal</a:t>
            </a:r>
          </a:p>
          <a:p>
            <a:pPr lvl="1"/>
            <a:r>
              <a:rPr lang="id-ID" sz="2800" dirty="0" smtClean="0">
                <a:sym typeface="Wingdings" pitchFamily="2" charset="2"/>
              </a:rPr>
              <a:t>Provitamin A betacarotene</a:t>
            </a:r>
          </a:p>
          <a:p>
            <a:pPr lvl="2"/>
            <a:r>
              <a:rPr lang="id-ID" sz="2800" dirty="0" smtClean="0">
                <a:sym typeface="Wingdings" pitchFamily="2" charset="2"/>
              </a:rPr>
              <a:t>Others: alfa, gamma-carotene, lycopen, lutein, zeaxanthin</a:t>
            </a:r>
          </a:p>
          <a:p>
            <a:pPr lvl="2"/>
            <a:r>
              <a:rPr lang="id-ID" sz="2800" dirty="0" smtClean="0">
                <a:sym typeface="Wingdings" pitchFamily="2" charset="2"/>
              </a:rPr>
              <a:t>Many but no all carotenoids can be converted into retinol</a:t>
            </a:r>
          </a:p>
          <a:p>
            <a:pPr marL="1016000" lvl="2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2633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5612"/>
            <a:ext cx="8550275" cy="990600"/>
          </a:xfrm>
        </p:spPr>
        <p:txBody>
          <a:bodyPr/>
          <a:lstStyle/>
          <a:p>
            <a:r>
              <a:rPr lang="id-ID" dirty="0" smtClean="0"/>
              <a:t>Digestion and Absorption (1/2)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Retynil Ester and carotenoids is often bound to protein</a:t>
            </a:r>
            <a:r>
              <a:rPr lang="id-ID" dirty="0" smtClean="0">
                <a:sym typeface="Wingdings" pitchFamily="2" charset="2"/>
              </a:rPr>
              <a:t> HCL hidrolisis</a:t>
            </a:r>
          </a:p>
          <a:p>
            <a:r>
              <a:rPr lang="id-ID" dirty="0" smtClean="0">
                <a:sym typeface="Wingdings" pitchFamily="2" charset="2"/>
              </a:rPr>
              <a:t>Heating of plant foods increase bioavailibility</a:t>
            </a:r>
          </a:p>
          <a:p>
            <a:r>
              <a:rPr lang="id-ID" dirty="0" smtClean="0">
                <a:sym typeface="Wingdings" pitchFamily="2" charset="2"/>
              </a:rPr>
              <a:t>From free-protein food, the hidrolisis continued by pancreatice enzyme (lipase, cholesterol hydrolase) or intestinal brush border (stereases) for deesterification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820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5612"/>
            <a:ext cx="8550275" cy="990600"/>
          </a:xfrm>
        </p:spPr>
        <p:txBody>
          <a:bodyPr/>
          <a:lstStyle/>
          <a:p>
            <a:r>
              <a:rPr lang="id-ID" dirty="0" smtClean="0"/>
              <a:t>Digestion and Absorption (2/2)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ym typeface="Wingdings" pitchFamily="2" charset="2"/>
              </a:rPr>
              <a:t>Released carotenoids and retinols in the small intestine micell</a:t>
            </a:r>
          </a:p>
          <a:p>
            <a:r>
              <a:rPr lang="id-ID" dirty="0" smtClean="0">
                <a:sym typeface="Wingdings" pitchFamily="2" charset="2"/>
              </a:rPr>
              <a:t>Diffuse through the glycoprotein layer surrounding the microvilli of D and J into enterocyte</a:t>
            </a:r>
          </a:p>
          <a:p>
            <a:r>
              <a:rPr lang="id-ID" dirty="0" smtClean="0">
                <a:sym typeface="Wingdings" pitchFamily="2" charset="2"/>
              </a:rPr>
              <a:t>70-90% retinol are absorbed from diet (10 g fat)</a:t>
            </a:r>
          </a:p>
          <a:p>
            <a:r>
              <a:rPr lang="id-ID" dirty="0" smtClean="0">
                <a:sym typeface="Wingdings" pitchFamily="2" charset="2"/>
              </a:rPr>
              <a:t>Carotenoids 20-50%, but can be 5%, decrease when the available intake amount increased</a:t>
            </a:r>
          </a:p>
          <a:p>
            <a:r>
              <a:rPr lang="id-ID" dirty="0" smtClean="0">
                <a:sym typeface="Wingdings" pitchFamily="2" charset="2"/>
              </a:rPr>
              <a:t>About 30% of betacaroten may leave instestine without oxidation.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241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9361" r="20604" b="10861"/>
          <a:stretch/>
        </p:blipFill>
        <p:spPr bwMode="auto">
          <a:xfrm>
            <a:off x="1112837" y="23812"/>
            <a:ext cx="8255000" cy="7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9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9780323071550-029-f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592138"/>
            <a:ext cx="6176962" cy="677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446588" y="7237413"/>
            <a:ext cx="495458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526" tIns="50763" rIns="101526" bIns="5076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id-ID" sz="800" i="1">
                <a:ea typeface="MS PGothic" pitchFamily="34" charset="-128"/>
              </a:rPr>
              <a:t>Downloaded from: StudentConsult (on 28 September 2011 12:12 PM)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40238" y="7380288"/>
            <a:ext cx="49561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526" tIns="50763" rIns="101526" bIns="5076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id-ID" sz="800" i="1">
                <a:ea typeface="MS PGothic" pitchFamily="34" charset="-128"/>
              </a:rPr>
              <a:t>© 2005 Elsevier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918325" y="1576388"/>
            <a:ext cx="236378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26" tIns="50763" rIns="101526" bIns="50763">
            <a:spAutoFit/>
          </a:bodyPr>
          <a:lstStyle/>
          <a:p>
            <a:r>
              <a:rPr lang="en-US" altLang="id-ID">
                <a:ea typeface="MS PGothic" pitchFamily="34" charset="-128"/>
              </a:rPr>
              <a:t>Retinol is a lipid</a:t>
            </a:r>
          </a:p>
          <a:p>
            <a:r>
              <a:rPr lang="en-US" altLang="id-ID">
                <a:ea typeface="MS PGothic" pitchFamily="34" charset="-128"/>
              </a:rPr>
              <a:t>and requires </a:t>
            </a:r>
          </a:p>
          <a:p>
            <a:r>
              <a:rPr lang="en-US" altLang="id-ID">
                <a:ea typeface="MS PGothic" pitchFamily="34" charset="-128"/>
              </a:rPr>
              <a:t>assistance in </a:t>
            </a:r>
          </a:p>
          <a:p>
            <a:r>
              <a:rPr lang="en-US" altLang="id-ID">
                <a:ea typeface="MS PGothic" pitchFamily="34" charset="-128"/>
              </a:rPr>
              <a:t>transport</a:t>
            </a:r>
            <a:endParaRPr lang="en-US" altLang="id-ID"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6" t="15361" r="24937" b="6861"/>
          <a:stretch/>
        </p:blipFill>
        <p:spPr bwMode="auto">
          <a:xfrm>
            <a:off x="2027237" y="69273"/>
            <a:ext cx="6426200" cy="75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19805" r="8271" b="10861"/>
          <a:stretch/>
        </p:blipFill>
        <p:spPr bwMode="auto">
          <a:xfrm>
            <a:off x="20637" y="125410"/>
            <a:ext cx="10129838" cy="632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8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8_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-139700"/>
            <a:ext cx="6102350" cy="789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38396-FE0D-4F40-AE24-7D9591BDE217}" type="slidenum">
              <a:rPr lang="en-US" altLang="id-ID" smtClean="0">
                <a:latin typeface="Times" pitchFamily="18" charset="0"/>
                <a:ea typeface="MS PGothic" pitchFamily="34" charset="-128"/>
              </a:rPr>
              <a:pPr/>
              <a:t>18</a:t>
            </a:fld>
            <a:endParaRPr lang="en-US" altLang="id-ID" smtClean="0"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17139" r="14937" b="27306"/>
          <a:stretch/>
        </p:blipFill>
        <p:spPr bwMode="auto">
          <a:xfrm>
            <a:off x="0" y="0"/>
            <a:ext cx="10091924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8219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15577"/>
            <a:ext cx="10150475" cy="13336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526" tIns="50763" rIns="101526" bIns="50763">
            <a:spAutoFit/>
          </a:bodyPr>
          <a:lstStyle/>
          <a:p>
            <a:pPr algn="ctr">
              <a:defRPr/>
            </a:pPr>
            <a:r>
              <a:rPr lang="en-US" sz="40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33181"/>
            <a:ext cx="10150475" cy="5375856"/>
          </a:xfrm>
        </p:spPr>
      </p:pic>
    </p:spTree>
    <p:extLst>
      <p:ext uri="{BB962C8B-B14F-4D97-AF65-F5344CB8AC3E}">
        <p14:creationId xmlns:p14="http://schemas.microsoft.com/office/powerpoint/2010/main" val="3681684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437" y="1903412"/>
            <a:ext cx="9571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concentration of retinol </a:t>
            </a:r>
            <a:r>
              <a:rPr lang="id-ID" dirty="0" smtClean="0"/>
              <a:t>~</a:t>
            </a:r>
            <a:r>
              <a:rPr lang="en-US" dirty="0" smtClean="0"/>
              <a:t>2 </a:t>
            </a:r>
            <a:r>
              <a:rPr lang="id-ID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1.7 </a:t>
            </a:r>
            <a:r>
              <a:rPr lang="en-US" dirty="0" err="1"/>
              <a:t>mmol</a:t>
            </a:r>
            <a:r>
              <a:rPr lang="en-US" dirty="0"/>
              <a:t> retinol per liter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 smtClean="0"/>
              <a:t>plasma </a:t>
            </a:r>
            <a:r>
              <a:rPr lang="en-US" dirty="0"/>
              <a:t>in adults, and somewhat lower in </a:t>
            </a:r>
            <a:r>
              <a:rPr lang="en-US" dirty="0" smtClean="0"/>
              <a:t>children.</a:t>
            </a:r>
            <a:endParaRPr lang="id-ID" dirty="0" smtClean="0"/>
          </a:p>
          <a:p>
            <a:pPr marL="342900" indent="-342900">
              <a:buFont typeface="Arial" pitchFamily="34" charset="0"/>
              <a:buChar char="•"/>
            </a:pPr>
            <a:endParaRPr lang="id-ID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RBP concentrations </a:t>
            </a:r>
            <a:r>
              <a:rPr lang="en-US" dirty="0"/>
              <a:t>are generally somewhat higher and thus RBP </a:t>
            </a:r>
            <a:r>
              <a:rPr lang="en-US" dirty="0" smtClean="0"/>
              <a:t>is</a:t>
            </a:r>
            <a:r>
              <a:rPr lang="id-ID" dirty="0" smtClean="0"/>
              <a:t> </a:t>
            </a:r>
            <a:r>
              <a:rPr lang="en-US" dirty="0" smtClean="0"/>
              <a:t>normally </a:t>
            </a:r>
            <a:r>
              <a:rPr lang="en-US" dirty="0"/>
              <a:t>80–90% saturated with </a:t>
            </a:r>
            <a:r>
              <a:rPr lang="en-US" dirty="0" smtClean="0"/>
              <a:t>retinol.</a:t>
            </a:r>
            <a:endParaRPr lang="id-ID" dirty="0" smtClean="0"/>
          </a:p>
          <a:p>
            <a:pPr marL="342900" indent="-342900">
              <a:buFont typeface="Arial" pitchFamily="34" charset="0"/>
              <a:buChar char="•"/>
            </a:pPr>
            <a:endParaRPr lang="id-ID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Apo-RBP </a:t>
            </a:r>
            <a:r>
              <a:rPr lang="en-US" dirty="0"/>
              <a:t>(i.e., </a:t>
            </a:r>
            <a:r>
              <a:rPr lang="en-US" dirty="0" smtClean="0"/>
              <a:t>RBP</a:t>
            </a:r>
            <a:r>
              <a:rPr lang="id-ID" dirty="0" smtClean="0"/>
              <a:t> </a:t>
            </a:r>
            <a:r>
              <a:rPr lang="en-US" dirty="0" smtClean="0"/>
              <a:t>without </a:t>
            </a:r>
            <a:r>
              <a:rPr lang="en-US" dirty="0"/>
              <a:t>retinol) displays a reduced afﬁnity for TTR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therefore </a:t>
            </a:r>
            <a:r>
              <a:rPr lang="en-US" dirty="0"/>
              <a:t>it is readily ﬁltered in the kidneys, and then </a:t>
            </a:r>
            <a:r>
              <a:rPr lang="en-US" dirty="0" smtClean="0"/>
              <a:t>catabolized</a:t>
            </a:r>
            <a:r>
              <a:rPr lang="id-ID" dirty="0" smtClean="0"/>
              <a:t> or </a:t>
            </a:r>
            <a:r>
              <a:rPr lang="id-ID" dirty="0"/>
              <a:t>lost in urine</a:t>
            </a:r>
            <a:r>
              <a:rPr lang="id-ID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id-ID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In the postprandial period after ingestion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a</a:t>
            </a:r>
            <a:r>
              <a:rPr lang="id-ID" dirty="0" smtClean="0"/>
              <a:t> </a:t>
            </a:r>
            <a:r>
              <a:rPr lang="en-US" dirty="0" smtClean="0"/>
              <a:t>signiﬁcant </a:t>
            </a:r>
            <a:r>
              <a:rPr lang="en-US" dirty="0"/>
              <a:t>proportion of total plasma retinol is present as </a:t>
            </a:r>
            <a:r>
              <a:rPr lang="en-US" dirty="0" err="1" smtClean="0"/>
              <a:t>retinyl</a:t>
            </a:r>
            <a:r>
              <a:rPr lang="id-ID" dirty="0" smtClean="0"/>
              <a:t> </a:t>
            </a:r>
            <a:r>
              <a:rPr lang="en-US" dirty="0" smtClean="0"/>
              <a:t>ester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1112837" y="22701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Plasma Concentration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494216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/>
              <a:t>Visual Cycle</a:t>
            </a:r>
            <a:endParaRPr lang="en-US" alt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id-ID" dirty="0" smtClean="0"/>
              <a:t>Retinol</a:t>
            </a:r>
            <a:r>
              <a:rPr lang="id-ID" altLang="id-ID" dirty="0" smtClean="0">
                <a:sym typeface="Wingdings" pitchFamily="2" charset="2"/>
              </a:rPr>
              <a:t></a:t>
            </a:r>
            <a:r>
              <a:rPr lang="id-ID" altLang="id-ID" dirty="0" smtClean="0"/>
              <a:t>retina via the RBP-TTR (transthyretin) (prealbumin)</a:t>
            </a:r>
            <a:r>
              <a:rPr lang="id-ID" altLang="id-ID" dirty="0" smtClean="0">
                <a:sym typeface="Wingdings" pitchFamily="2" charset="2"/>
              </a:rPr>
              <a:t> pigment epithelium of photoreceptor rod cells.</a:t>
            </a:r>
          </a:p>
          <a:p>
            <a:r>
              <a:rPr lang="id-ID" altLang="id-ID" dirty="0" smtClean="0">
                <a:sym typeface="Wingdings" pitchFamily="2" charset="2"/>
              </a:rPr>
              <a:t>The movement involves at least two protein specific to the retina: CRALBP (cellular retinal-binding protein) and interstitial or inter-photoreceptor retinol-binding protein (IRBP)</a:t>
            </a:r>
          </a:p>
          <a:p>
            <a:r>
              <a:rPr lang="id-ID" altLang="id-ID" dirty="0" smtClean="0">
                <a:sym typeface="Wingdings" pitchFamily="2" charset="2"/>
              </a:rPr>
              <a:t>In Retina, retinol stored or oxidized in the rod cells by an NAD-activated dehydrogenase to  all trans retinal 11-cis retinal protein opsin produce rhodopsin</a:t>
            </a:r>
            <a:endParaRPr lang="en-US" alt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/>
              <a:t>Cellular DIfferentiation</a:t>
            </a:r>
            <a:endParaRPr lang="en-US" alt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id-ID" dirty="0" smtClean="0"/>
              <a:t>RA acts a a hormone to affect gene expression and thus control cell development</a:t>
            </a:r>
          </a:p>
          <a:p>
            <a:r>
              <a:rPr lang="id-ID" altLang="id-ID" dirty="0" smtClean="0"/>
              <a:t>RA or 9-cis retinoic acid (generated from 9-cis retinol) are transported to the nucleus bound to CRABP</a:t>
            </a:r>
          </a:p>
          <a:p>
            <a:r>
              <a:rPr lang="id-ID" altLang="id-ID" dirty="0" smtClean="0"/>
              <a:t>In nucleus, RA bind to RAR (RA-receptor) or other (e.g RXR, retinoid X receptor)</a:t>
            </a:r>
          </a:p>
          <a:p>
            <a:r>
              <a:rPr lang="id-ID" altLang="id-ID" dirty="0" smtClean="0"/>
              <a:t>Change in mRNA</a:t>
            </a:r>
            <a:r>
              <a:rPr lang="id-ID" altLang="id-ID" dirty="0" smtClean="0">
                <a:sym typeface="Wingdings" pitchFamily="2" charset="2"/>
              </a:rPr>
              <a:t> change in protein levels</a:t>
            </a:r>
            <a:r>
              <a:rPr lang="id-ID" altLang="id-ID" dirty="0" smtClean="0"/>
              <a:t> 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19570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/>
              <a:t>Requirements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3768"/>
          <a:stretch/>
        </p:blipFill>
        <p:spPr bwMode="auto">
          <a:xfrm>
            <a:off x="884237" y="1163637"/>
            <a:ext cx="7467600" cy="64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Toxicity with Overconsumption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id-ID" dirty="0" smtClean="0"/>
              <a:t>Toxicity can be resulted from consume animal liver frequently</a:t>
            </a:r>
          </a:p>
          <a:p>
            <a:r>
              <a:rPr lang="id-ID" altLang="id-ID" dirty="0" smtClean="0"/>
              <a:t>For pregnat women</a:t>
            </a:r>
            <a:r>
              <a:rPr lang="id-ID" altLang="id-ID" dirty="0" smtClean="0">
                <a:sym typeface="Wingdings" pitchFamily="2" charset="2"/>
              </a:rPr>
              <a:t> birth defect</a:t>
            </a:r>
          </a:p>
          <a:p>
            <a:r>
              <a:rPr lang="id-ID" altLang="id-ID" dirty="0" smtClean="0">
                <a:sym typeface="Wingdings" pitchFamily="2" charset="2"/>
              </a:rPr>
              <a:t>In adults maladies (anorexia, dry, itchy, headache, bone and muscle pain, etc)</a:t>
            </a:r>
          </a:p>
          <a:p>
            <a:r>
              <a:rPr lang="id-ID" altLang="id-ID" dirty="0" smtClean="0">
                <a:sym typeface="Wingdings" pitchFamily="2" charset="2"/>
              </a:rPr>
              <a:t>When vitamin A in excess, serum retino level may rise above 200 mg/dl (normal: 45-65 mg/dL)</a:t>
            </a:r>
            <a:endParaRPr lang="en-US" alt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49156" name="AutoShape 2" descr="http://2.bp.blogspot.com/-Xue7TB-6zyM/UBB9d0OJcGI/AAAAAAAACps/yb3h-hNDkNo/s1600/Thank+You.jpg"/>
          <p:cNvSpPr>
            <a:spLocks noChangeAspect="1" noChangeArrowheads="1"/>
          </p:cNvSpPr>
          <p:nvPr/>
        </p:nvSpPr>
        <p:spPr bwMode="auto">
          <a:xfrm>
            <a:off x="176213" y="-1295400"/>
            <a:ext cx="4029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altLang="id-ID"/>
          </a:p>
        </p:txBody>
      </p:sp>
      <p:pic>
        <p:nvPicPr>
          <p:cNvPr id="49157" name="Picture 4" descr="http://2.bp.blogspot.com/-Xue7TB-6zyM/UBB9d0OJcGI/AAAAAAAACps/yb3h-hNDkNo/s1600/Thank+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38" y="2360613"/>
            <a:ext cx="60198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" y="3526"/>
            <a:ext cx="1015047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8079" y="2912731"/>
            <a:ext cx="3594960" cy="518016"/>
          </a:xfrm>
          <a:prstGeom prst="rect">
            <a:avLst/>
          </a:prstGeom>
          <a:noFill/>
          <a:effectLst/>
        </p:spPr>
        <p:txBody>
          <a:bodyPr lIns="101526" tIns="50763" rIns="101526" bIns="507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7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7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7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5603" y="3639150"/>
            <a:ext cx="1691746" cy="478564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3276" y="4050766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Vitamin 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98539" y="4062307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8539" y="4485463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98539" y="4908620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98539" y="5331777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98539" y="5754934"/>
            <a:ext cx="5159825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05697" y="6008828"/>
            <a:ext cx="1015048" cy="101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283857" y="0"/>
            <a:ext cx="1015048" cy="101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83126" y="6178091"/>
            <a:ext cx="5159825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83127" y="6685880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964" y="6220430"/>
            <a:ext cx="5667349" cy="471849"/>
          </a:xfrm>
          <a:prstGeom prst="rect">
            <a:avLst/>
          </a:prstGeom>
          <a:noFill/>
          <a:ln>
            <a:noFill/>
          </a:ln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Vitamins Interaction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7118" y="4485470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Vitamin 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8653" y="4889396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Vitamin E dan 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8653" y="5304863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Vitamin Larut Air- 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48653" y="5754952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Vitamin Larut Air-B kompleks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48653" y="3608374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Pengantar metabolisme mikro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22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" y="-5289"/>
            <a:ext cx="10150475" cy="76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8079" y="2912731"/>
            <a:ext cx="3594960" cy="513078"/>
          </a:xfrm>
          <a:prstGeom prst="rect">
            <a:avLst/>
          </a:prstGeom>
          <a:noFill/>
          <a:effectLst/>
        </p:spPr>
        <p:txBody>
          <a:bodyPr lIns="101526" tIns="50763" rIns="101526" bIns="507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7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7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7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5603" y="3639150"/>
            <a:ext cx="1691746" cy="478564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3276" y="4050766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Mineral-Fe, Zn, 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98539" y="4062307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8539" y="4485463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98539" y="4908620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98539" y="5331777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98539" y="5754934"/>
            <a:ext cx="5159825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05697" y="6008828"/>
            <a:ext cx="1015048" cy="101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283857" y="0"/>
            <a:ext cx="1015048" cy="101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83126" y="6178091"/>
            <a:ext cx="5159825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83127" y="6685880"/>
            <a:ext cx="5244412" cy="17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964" y="6220430"/>
            <a:ext cx="5667349" cy="471849"/>
          </a:xfrm>
          <a:prstGeom prst="rect">
            <a:avLst/>
          </a:prstGeom>
          <a:noFill/>
          <a:ln>
            <a:noFill/>
          </a:ln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Review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7118" y="4485470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Mineral-Mn, Cr, Cl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8653" y="4889396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Mineral-Co, Mo, Cu, 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8653" y="5304863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Mineral Interactions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48653" y="5754952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Mineral-Vitamins Interactions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48653" y="3608374"/>
            <a:ext cx="5667349" cy="4718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526" tIns="50763" rIns="101526" bIns="507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Mineral-Ca, Mg, Na, K, P, 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58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8219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92111" y="761682"/>
            <a:ext cx="9135428" cy="76168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>
                <a:latin typeface="Arial" pitchFamily="34" charset="0"/>
                <a:cs typeface="Arial" pitchFamily="34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507524" y="1692628"/>
            <a:ext cx="9135428" cy="5111384"/>
          </a:xfrm>
        </p:spPr>
        <p:txBody>
          <a:bodyPr/>
          <a:lstStyle/>
          <a:p>
            <a:r>
              <a:rPr lang="id-ID" sz="2400" dirty="0">
                <a:latin typeface="Arial" pitchFamily="34" charset="0"/>
                <a:cs typeface="Arial" pitchFamily="34" charset="0"/>
              </a:rPr>
              <a:t>Mahasiswa dapat menjelaskan metabolisme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vitamin A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yang meliputi pencernaan, penyerapan, distribusi (sirkulasi), utilisasi, dan eksresinya serta tingkat kebutuhan dan resiko keracunannya. </a:t>
            </a:r>
          </a:p>
        </p:txBody>
      </p:sp>
    </p:spTree>
    <p:extLst>
      <p:ext uri="{BB962C8B-B14F-4D97-AF65-F5344CB8AC3E}">
        <p14:creationId xmlns:p14="http://schemas.microsoft.com/office/powerpoint/2010/main" val="3117598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95350" y="1809750"/>
            <a:ext cx="9255125" cy="7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6" tIns="50763" rIns="101526" bIns="50763">
            <a:spAutoFit/>
          </a:bodyPr>
          <a:lstStyle/>
          <a:p>
            <a:pPr algn="ctr"/>
            <a:r>
              <a:rPr lang="id-ID" altLang="id-ID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Vitamin A</a:t>
            </a:r>
            <a:endParaRPr lang="en-US" altLang="id-ID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0813"/>
            <a:ext cx="24082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00"/>
            <a:ext cx="21050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5438" y="4994275"/>
            <a:ext cx="21336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10" descr="http://www.healthreviewer.com/wp-content/uploads/2009/12/selenium-290x300.jpg"/>
          <p:cNvSpPr>
            <a:spLocks noChangeAspect="1" noChangeArrowheads="1"/>
          </p:cNvSpPr>
          <p:nvPr/>
        </p:nvSpPr>
        <p:spPr bwMode="auto">
          <a:xfrm>
            <a:off x="176213" y="-1371600"/>
            <a:ext cx="276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altLang="id-ID"/>
          </a:p>
        </p:txBody>
      </p: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313" y="5122863"/>
            <a:ext cx="40528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5612"/>
            <a:ext cx="8550275" cy="990600"/>
          </a:xfrm>
        </p:spPr>
        <p:txBody>
          <a:bodyPr/>
          <a:lstStyle/>
          <a:p>
            <a:r>
              <a:rPr lang="id-ID" dirty="0" smtClean="0"/>
              <a:t>Vitamin A (CDC, accessed 2017)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Vitamin A is necessary to support healthy eyesight and immune system functions; children who are deficient face an increased risk of blindness and death from infections such as measles and diarrhea</a:t>
            </a:r>
            <a:r>
              <a:rPr lang="en-US" sz="2400" baseline="30000" dirty="0"/>
              <a:t>7</a:t>
            </a:r>
            <a:r>
              <a:rPr lang="en-US" sz="2400" dirty="0"/>
              <a:t>.</a:t>
            </a:r>
          </a:p>
          <a:p>
            <a:r>
              <a:rPr lang="en-US" sz="2400" dirty="0"/>
              <a:t>Globally, 1 in 3 pre-school aged children and 1 in 6 pregnant women are vitamin A deficient due to inadequate dietary intake.</a:t>
            </a:r>
            <a:r>
              <a:rPr lang="en-US" sz="2400" baseline="30000" dirty="0"/>
              <a:t>7</a:t>
            </a:r>
            <a:endParaRPr lang="en-US" sz="2400" dirty="0"/>
          </a:p>
          <a:p>
            <a:r>
              <a:rPr lang="en-US" sz="2400" dirty="0"/>
              <a:t>Vitamin A supplementation of children 6-59 months has been shown to be highly effective in reducing mortality from all causes in countries where vitamin A deficiency is a public health concern,</a:t>
            </a:r>
            <a:r>
              <a:rPr lang="en-US" sz="2400" baseline="30000" dirty="0"/>
              <a:t>7, 8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3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1812"/>
            <a:ext cx="8550275" cy="990600"/>
          </a:xfrm>
        </p:spPr>
        <p:txBody>
          <a:bodyPr/>
          <a:lstStyle/>
          <a:p>
            <a:r>
              <a:rPr lang="id-ID" dirty="0" smtClean="0"/>
              <a:t>Vitamin A (WHO, accessed 2017)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 few salient facts</a:t>
            </a:r>
          </a:p>
          <a:p>
            <a:r>
              <a:rPr lang="en-US" sz="2400" dirty="0"/>
              <a:t>An estimated 250 million preschool children are vitamin A deficient and it is likely that in vitamin A deficient areas a substantial proportion of pregnant women is vitamin A deficient.</a:t>
            </a:r>
          </a:p>
          <a:p>
            <a:r>
              <a:rPr lang="en-US" sz="2400" dirty="0"/>
              <a:t>An estimated 250 000 to 500 000 vitamin A-deficient children become blind every year, half of them dying within 12 months of losing their sight. </a:t>
            </a:r>
          </a:p>
        </p:txBody>
      </p:sp>
    </p:spTree>
    <p:extLst>
      <p:ext uri="{BB962C8B-B14F-4D97-AF65-F5344CB8AC3E}">
        <p14:creationId xmlns:p14="http://schemas.microsoft.com/office/powerpoint/2010/main" val="24651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33583" r="11271" b="43306"/>
          <a:stretch/>
        </p:blipFill>
        <p:spPr bwMode="auto">
          <a:xfrm>
            <a:off x="0" y="1293812"/>
            <a:ext cx="1015047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06387"/>
      </p:ext>
    </p:extLst>
  </p:cSld>
  <p:clrMapOvr>
    <a:masterClrMapping/>
  </p:clrMapOvr>
</p:sld>
</file>

<file path=ppt/theme/theme1.xml><?xml version="1.0" encoding="utf-8"?>
<a:theme xmlns:a="http://schemas.openxmlformats.org/drawingml/2006/main" name="ppp_ani_glo_cross_hair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cross_h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cross_hai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cross_hai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cross_hai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cross_hai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cross_hai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cross_hai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cross_hai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ppp_ani_glo_cross_hair</Template>
  <TotalTime>4548</TotalTime>
  <Words>858</Words>
  <Application>Microsoft Office PowerPoint</Application>
  <PresentationFormat>Custom</PresentationFormat>
  <Paragraphs>87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ppp_ani_glo_cross_hair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Vitamin A (CDC, accessed 2017)</vt:lpstr>
      <vt:lpstr>Vitamin A (WHO, accessed 2017)</vt:lpstr>
      <vt:lpstr>PowerPoint Presentation</vt:lpstr>
      <vt:lpstr>PowerPoint Presentation</vt:lpstr>
      <vt:lpstr>What is vitamin A?</vt:lpstr>
      <vt:lpstr>Digestion and Absorption (1/2)</vt:lpstr>
      <vt:lpstr>Digestion and Absorption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Cycle</vt:lpstr>
      <vt:lpstr>Cellular DIfferentiation</vt:lpstr>
      <vt:lpstr>Requirements</vt:lpstr>
      <vt:lpstr>Toxicity with Overconsumption</vt:lpstr>
      <vt:lpstr>PowerPoint Presentation</vt:lpstr>
    </vt:vector>
  </TitlesOfParts>
  <Company>BBIA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Hendra Wijaya;Dudung Angkasa</dc:creator>
  <cp:lastModifiedBy>User</cp:lastModifiedBy>
  <cp:revision>323</cp:revision>
  <dcterms:created xsi:type="dcterms:W3CDTF">2006-11-09T09:58:35Z</dcterms:created>
  <dcterms:modified xsi:type="dcterms:W3CDTF">2017-09-29T04:24:06Z</dcterms:modified>
</cp:coreProperties>
</file>