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81" r:id="rId4"/>
    <p:sldId id="294" r:id="rId5"/>
    <p:sldId id="295" r:id="rId6"/>
    <p:sldId id="296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7" r:id="rId20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5C732F"/>
    <a:srgbClr val="88A945"/>
    <a:srgbClr val="FFFF66"/>
    <a:srgbClr val="FF860D"/>
    <a:srgbClr val="FFCE33"/>
    <a:srgbClr val="FFDF79"/>
    <a:srgbClr val="FFFFCC"/>
    <a:srgbClr val="FF3300"/>
    <a:srgbClr val="66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70" autoAdjust="0"/>
    <p:restoredTop sz="98387" autoAdjust="0"/>
  </p:normalViewPr>
  <p:slideViewPr>
    <p:cSldViewPr>
      <p:cViewPr varScale="1">
        <p:scale>
          <a:sx n="46" d="100"/>
          <a:sy n="46" d="100"/>
        </p:scale>
        <p:origin x="-11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5E475-2059-422B-BD1B-2F209190A603}">
      <dsp:nvSpPr>
        <dsp:cNvPr id="0" name=""/>
        <dsp:cNvSpPr/>
      </dsp:nvSpPr>
      <dsp:spPr>
        <a:xfrm>
          <a:off x="3108504" y="71428"/>
          <a:ext cx="1918694" cy="115106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6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Bab  1</a:t>
          </a:r>
        </a:p>
      </dsp:txBody>
      <dsp:txXfrm>
        <a:off x="3389490" y="239997"/>
        <a:ext cx="1356722" cy="813923"/>
      </dsp:txXfrm>
    </dsp:sp>
    <dsp:sp modelId="{6A121676-5C3B-4A6A-8CB3-BF5FD21737F8}">
      <dsp:nvSpPr>
        <dsp:cNvPr id="0" name=""/>
        <dsp:cNvSpPr/>
      </dsp:nvSpPr>
      <dsp:spPr>
        <a:xfrm rot="2835481">
          <a:off x="5015172" y="1586642"/>
          <a:ext cx="1469772" cy="459432"/>
        </a:xfrm>
        <a:prstGeom prst="rightArrow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19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53002" y="1678528"/>
        <a:ext cx="1194112" cy="275660"/>
      </dsp:txXfrm>
    </dsp:sp>
    <dsp:sp modelId="{2C97D833-228D-43C6-8CAA-D8452CB3DCBE}">
      <dsp:nvSpPr>
        <dsp:cNvPr id="0" name=""/>
        <dsp:cNvSpPr/>
      </dsp:nvSpPr>
      <dsp:spPr>
        <a:xfrm>
          <a:off x="5072073" y="2571773"/>
          <a:ext cx="3552751" cy="2168127"/>
        </a:xfrm>
        <a:prstGeom prst="ellipse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54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Bab 2</a:t>
          </a:r>
        </a:p>
      </dsp:txBody>
      <dsp:txXfrm>
        <a:off x="5592361" y="2889288"/>
        <a:ext cx="2512175" cy="1533097"/>
      </dsp:txXfrm>
    </dsp:sp>
    <dsp:sp modelId="{7B36D445-F412-4F32-9DDE-97AE9F2C18AB}">
      <dsp:nvSpPr>
        <dsp:cNvPr id="0" name=""/>
        <dsp:cNvSpPr/>
      </dsp:nvSpPr>
      <dsp:spPr>
        <a:xfrm rot="10836674" flipV="1">
          <a:off x="2928930" y="3501218"/>
          <a:ext cx="1793989" cy="549504"/>
        </a:xfrm>
        <a:prstGeom prst="rightArrow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2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093781" y="3611119"/>
        <a:ext cx="1464287" cy="329702"/>
      </dsp:txXfrm>
    </dsp:sp>
    <dsp:sp modelId="{B3A443F7-E3D5-42F4-82F2-0698024D75A8}">
      <dsp:nvSpPr>
        <dsp:cNvPr id="0" name=""/>
        <dsp:cNvSpPr/>
      </dsp:nvSpPr>
      <dsp:spPr>
        <a:xfrm>
          <a:off x="639094" y="3063776"/>
          <a:ext cx="1918694" cy="115106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6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Bab  3</a:t>
          </a:r>
        </a:p>
      </dsp:txBody>
      <dsp:txXfrm>
        <a:off x="920080" y="3232345"/>
        <a:ext cx="1356722" cy="813923"/>
      </dsp:txXfrm>
    </dsp:sp>
    <dsp:sp modelId="{C57DC32C-8BBA-4426-9302-76F7AD282B1C}">
      <dsp:nvSpPr>
        <dsp:cNvPr id="0" name=""/>
        <dsp:cNvSpPr/>
      </dsp:nvSpPr>
      <dsp:spPr>
        <a:xfrm rot="7829564" flipV="1">
          <a:off x="1962482" y="2023538"/>
          <a:ext cx="1469772" cy="202674"/>
        </a:xfrm>
        <a:prstGeom prst="rect">
          <a:avLst/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8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023284" y="2064073"/>
        <a:ext cx="1348168" cy="121604"/>
      </dsp:txXfrm>
    </dsp:sp>
  </dsp:spTree>
</dsp:drawing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40166-D42D-4D4C-8A7D-E20226C91751}" type="datetimeFigureOut">
              <a:rPr lang="id-ID" smtClean="0"/>
              <a:pPr/>
              <a:t>05/06/2020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24517-2575-4E6A-8766-5DF706FBB43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4425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0228D-2D96-4E1C-993D-101E036948B3}" type="datetimeFigureOut">
              <a:rPr lang="id-ID" smtClean="0"/>
              <a:pPr/>
              <a:t>05/06/2020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913B1-48DD-406F-BD17-55C5E82F554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684103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913B1-48DD-406F-BD17-55C5E82F554E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4255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8CB2D-6C82-4F02-8545-3C38E9866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248449-AED1-4C00-B444-3717D033C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A9DC6B-7A67-4577-BC1A-BD2BA379D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B7105-04CA-4595-BB1C-B9DEEEDEB84C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A5E113-B282-4AF1-AC94-2124244D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5E1C1B-8FA2-4CC3-9722-A7D3BF928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7038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275650-738A-4E00-B76D-7722E139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C33B1A1-5ABC-48E1-83E3-324D7117B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71C66D-3929-494D-B0B6-5FE1A7BCA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0E11-E70A-447A-B582-CCD5ED490DF7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077412-705C-4843-B889-DAFF4904A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9C5E26-4132-4653-8022-540D4BB9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70320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B464639-BABD-496E-A1AC-A59946882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62A209-0EEC-4D53-91A9-AE75A0452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9BCA8C0-D1F4-4034-A0AB-11097600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B1F4-D956-4052-A844-B5122DE5BFCB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A7D192-95E4-48D6-9292-5E6A6D5CD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96D528-46BC-4798-A015-16FD8D833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6400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E419DC-8A5C-4A30-A1B9-C0F337C82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210539-082F-4052-8038-720108357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4E8A45-4D94-4175-BA64-798E808F3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35C-DB3C-400E-8F8A-B5655F7A6D9D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0AE81B-7C8C-43B2-A306-50AFB995B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580DB4-CBEE-4B15-B9AF-F7E22939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0387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07AB62-38FC-4425-BA72-5FB4A4899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12311C-A5D2-4728-884E-345AF8F9C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153565-4B8E-4C97-92E2-89534D39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2E39-C5E9-4AEA-AE1A-1BF3F005F911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F889B1-7A28-46DF-B855-3C35780A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363F97-59F5-4E58-9C83-8FD75B3F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53164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5E06D2-8C6B-4DF0-8372-CDD56060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4644D5-CA70-4F91-82DB-24EA66495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53F6294-BE0F-49CF-8E54-EE4136930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4C787E3-899D-4547-901D-36D001AC5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448E-0DD8-44C0-B32A-D1A817BC7BCE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3AA1F5-F8B2-44E8-9AB4-D464EBB6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0A5749-1584-458A-B170-CFF9358F2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015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13A472-97BE-4F24-AC80-A3F9515E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4069523-70A3-48DE-977E-CADF375B8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E28795-6C08-465C-8A89-D67A3D498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52997FD-7514-4B0B-A97F-B7489C5E9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3E946CB-B9E5-4FF2-9A52-6368CD87C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9DBBD12-B5C8-4428-9377-16485D771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A034E-380D-484D-A43C-D629D70C3A69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A917C75-9985-45F5-B191-D4B5F93F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B905CE8-87EA-4CC3-8441-5B127A73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105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92D294-39C3-4AF8-BC92-905068BFF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7B1CC5E-39BE-4A70-B7D2-324D20FB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423B-91AC-4640-8F4E-2808BBF08AF4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4520172-37F2-40F6-A21B-30C92E24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AB9B1D9-6105-4226-B3E7-88E78884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7826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F543957-FCCD-477B-85BB-706C2006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BD5C-D499-4FF9-8C08-1AE128F60B34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5C328D6-9FC5-4878-90F7-BE3E8F9B5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F6E34B0-1918-405B-9FA9-4B823013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6607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3125D2-0E22-43D0-B6C4-1D16C651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D50178-272E-4122-B5DA-41A6D3BB1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E55A0FC-4F17-425E-8E49-5FF1A8555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253FBB-DD91-4369-9CA9-7BE3F12E5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B5DF-F6EE-4FEA-BE49-BFCFC8F67B7A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EA767E-A32C-4C55-BC04-42E0A4DD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7D3773-8B35-49FF-BC5F-D5276DEAD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99576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8FABC-5BA4-4D52-86E2-A8EA488E5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F9C10D9-DE8A-4D79-8C4E-59CD23EF1E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DEB77E9-B0DD-4435-BBE7-4E6A9A0C2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A90EC9-1CC5-43BB-A7E2-25B6C9853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1F87-5A4A-43B8-9ECE-82147902004A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6FF6885-A832-4EDD-8335-D29379C30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6905A4-9243-46DD-9DE5-87E29CF6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82924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8264AFB-D061-41A6-8A72-2A82F58FB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51DC51-EAF3-41FC-A44D-A091BFC70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0D2B83-022A-4C82-9BDA-8B5BED373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CACFF-F504-4054-A19E-CC4A92CC0363}" type="datetime1">
              <a:rPr lang="id-ID" smtClean="0"/>
              <a:pPr/>
              <a:t>05/06/2020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8B5FF9-C186-43B6-AA3F-EF9D1BD6E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C02C94-68A9-4124-966F-FE1636205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BA181-5B21-4035-9802-ADB7E55464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71559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owerpointstyles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35F807E-B1F8-4098-BC13-E5DA9E8EA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4"/>
              </a:rPr>
              <a:t>Free Powerpoint Templates</a:t>
            </a:r>
            <a:endParaRPr lang="fr-FR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52640" y="3253010"/>
            <a:ext cx="7358082" cy="178595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Aspek</a:t>
            </a:r>
            <a:r>
              <a:rPr lang="en-US" sz="4800" b="1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4800" b="1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Sosial</a:t>
            </a:r>
            <a:r>
              <a:rPr lang="en-US" sz="4800" b="1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4800" b="1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Budaya</a:t>
            </a:r>
            <a:r>
              <a:rPr lang="en-US" sz="4800" b="1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4800" b="1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pada</a:t>
            </a:r>
            <a:r>
              <a:rPr lang="en-US" sz="4800" b="1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sz="4800" b="1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Kehamilan</a:t>
            </a:r>
            <a:endParaRPr lang="id-ID" sz="4800" b="1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14480" y="5029200"/>
            <a:ext cx="7429520" cy="96678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Tim  </a:t>
            </a:r>
            <a:r>
              <a:rPr lang="en-US" sz="2400" b="1" dirty="0" err="1" smtClean="0"/>
              <a:t>Dosen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Sosiologi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Antropologi</a:t>
            </a:r>
            <a:endParaRPr lang="id-ID" sz="24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43000" y="2209800"/>
            <a:ext cx="6858000" cy="1600200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DAMPAKNYA?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579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Budaya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kehamilan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persalinan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sebagian</a:t>
            </a:r>
            <a:r>
              <a:rPr lang="en-US" sz="2000" dirty="0" smtClean="0"/>
              <a:t> </a:t>
            </a:r>
            <a:r>
              <a:rPr lang="en-US" sz="2000" dirty="0" err="1" smtClean="0"/>
              <a:t>daerah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pergeseran</a:t>
            </a:r>
            <a:r>
              <a:rPr lang="en-US" sz="2000" dirty="0" smtClean="0"/>
              <a:t>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sebagian</a:t>
            </a:r>
            <a:r>
              <a:rPr lang="en-US" sz="2000" dirty="0" smtClean="0"/>
              <a:t> lain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dipertahankan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dinamis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mendukung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diterimanya</a:t>
            </a:r>
            <a:r>
              <a:rPr lang="en-US" sz="2000" dirty="0" smtClean="0"/>
              <a:t> </a:t>
            </a:r>
            <a:r>
              <a:rPr lang="en-US" sz="2000" dirty="0" err="1" smtClean="0"/>
              <a:t>hal-hal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ide-ide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mendukung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mempertahankan</a:t>
            </a:r>
            <a:r>
              <a:rPr lang="en-US" sz="2000" dirty="0" smtClean="0"/>
              <a:t> </a:t>
            </a:r>
            <a:r>
              <a:rPr lang="en-US" sz="2000" dirty="0" err="1" smtClean="0"/>
              <a:t>kestabilan</a:t>
            </a:r>
            <a:r>
              <a:rPr lang="en-US" sz="2000" dirty="0" smtClean="0"/>
              <a:t> </a:t>
            </a:r>
            <a:r>
              <a:rPr lang="en-US" sz="2000" dirty="0" err="1" smtClean="0"/>
              <a:t>budaya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ada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Hiller (2003) </a:t>
            </a:r>
            <a:r>
              <a:rPr lang="en-US" sz="2000" dirty="0" err="1" smtClean="0"/>
              <a:t>menyatakan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destruksi</a:t>
            </a:r>
            <a:r>
              <a:rPr lang="en-US" sz="2000" dirty="0" smtClean="0"/>
              <a:t> </a:t>
            </a:r>
            <a:r>
              <a:rPr lang="en-US" sz="2000" dirty="0" err="1" smtClean="0"/>
              <a:t>nilainilai</a:t>
            </a:r>
            <a:r>
              <a:rPr lang="en-US" sz="2000" dirty="0" smtClean="0"/>
              <a:t> </a:t>
            </a:r>
            <a:r>
              <a:rPr lang="en-US" sz="2000" dirty="0" err="1" smtClean="0"/>
              <a:t>tradisional</a:t>
            </a:r>
            <a:r>
              <a:rPr lang="en-US" sz="2000" dirty="0" smtClean="0"/>
              <a:t>, </a:t>
            </a:r>
            <a:r>
              <a:rPr lang="en-US" sz="2000" dirty="0" err="1" smtClean="0"/>
              <a:t>kepercayaan</a:t>
            </a:r>
            <a:r>
              <a:rPr lang="en-US" sz="2000" dirty="0" smtClean="0"/>
              <a:t>, </a:t>
            </a:r>
            <a:r>
              <a:rPr lang="en-US" sz="2000" dirty="0" err="1" smtClean="0"/>
              <a:t>peran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tanggungjawab</a:t>
            </a:r>
            <a:r>
              <a:rPr lang="en-US" sz="2000" dirty="0" smtClean="0"/>
              <a:t>,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, </a:t>
            </a:r>
            <a:r>
              <a:rPr lang="en-US" sz="2000" dirty="0" err="1" smtClean="0"/>
              <a:t>keluarga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lain-lain yang </a:t>
            </a:r>
            <a:r>
              <a:rPr lang="en-US" sz="2000" dirty="0" err="1" smtClean="0"/>
              <a:t>hampir</a:t>
            </a:r>
            <a:r>
              <a:rPr lang="en-US" sz="2000" dirty="0" smtClean="0"/>
              <a:t> </a:t>
            </a:r>
            <a:r>
              <a:rPr lang="en-US" sz="2000" dirty="0" err="1" smtClean="0"/>
              <a:t>simultan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proses</a:t>
            </a:r>
            <a:r>
              <a:rPr lang="en-US" sz="2000" dirty="0" smtClean="0"/>
              <a:t> </a:t>
            </a:r>
            <a:r>
              <a:rPr lang="en-US" sz="2000" dirty="0" err="1" smtClean="0"/>
              <a:t>konstruksi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pengaruh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ritual yang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menggantikan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ritual yang lama.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sebagian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adakalanya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kompromi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mana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ritual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dijalankan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menghilangkan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ritual lama.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12</a:t>
            </a:fld>
            <a:endParaRPr lang="id-ID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1143000" y="2209800"/>
            <a:ext cx="6858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300" dirty="0" smtClean="0">
                <a:latin typeface="Aharoni" pitchFamily="2" charset="-79"/>
                <a:ea typeface="+mj-ea"/>
                <a:cs typeface="Aharoni" pitchFamily="2" charset="-79"/>
              </a:rPr>
              <a:t>BAGAIMANA </a:t>
            </a: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DAMPAKNYA TERHADAP STATUS GIZI IBU?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13</a:t>
            </a:fld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28662" y="785794"/>
            <a:ext cx="7929618" cy="55721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sz="2200" dirty="0" smtClean="0">
                <a:latin typeface="Corbel" pitchFamily="34" charset="0"/>
              </a:rPr>
              <a:t>Pada kehamilan trimester pertama umur kehamilan 0-3 bulan umumnya timbul keluhan </a:t>
            </a:r>
            <a:r>
              <a:rPr lang="id-ID" sz="2200" b="1" dirty="0" smtClean="0">
                <a:latin typeface="Corbel" pitchFamily="34" charset="0"/>
              </a:rPr>
              <a:t>mual, ingin muntah, pusing, (</a:t>
            </a:r>
            <a:r>
              <a:rPr lang="id-ID" sz="2200" b="1" i="1" dirty="0" smtClean="0">
                <a:latin typeface="Corbel" pitchFamily="34" charset="0"/>
              </a:rPr>
              <a:t>Morning Sickness</a:t>
            </a:r>
            <a:r>
              <a:rPr lang="id-ID" sz="2200" b="1" dirty="0" smtClean="0">
                <a:latin typeface="Corbel" pitchFamily="34" charset="0"/>
              </a:rPr>
              <a:t>) selera makan berkurang </a:t>
            </a:r>
            <a:r>
              <a:rPr lang="id-ID" sz="2200" dirty="0" smtClean="0">
                <a:latin typeface="Corbel" pitchFamily="34" charset="0"/>
              </a:rPr>
              <a:t>sehingga timbul kelemahan dan malas beraktivitas. </a:t>
            </a:r>
          </a:p>
          <a:p>
            <a:pPr>
              <a:lnSpc>
                <a:spcPct val="150000"/>
              </a:lnSpc>
            </a:pPr>
            <a:r>
              <a:rPr lang="id-ID" sz="2200" b="1" dirty="0" smtClean="0">
                <a:latin typeface="Corbel" pitchFamily="34" charset="0"/>
              </a:rPr>
              <a:t>Belum diperlukan tambahan kalori, protein dlm jumlah besar</a:t>
            </a:r>
            <a:r>
              <a:rPr lang="id-ID" sz="2200" dirty="0" smtClean="0">
                <a:latin typeface="Corbel" pitchFamily="34" charset="0"/>
              </a:rPr>
              <a:t>, karena </a:t>
            </a:r>
            <a:r>
              <a:rPr lang="id-ID" sz="2200" b="1" dirty="0" smtClean="0">
                <a:latin typeface="Corbel" pitchFamily="34" charset="0"/>
              </a:rPr>
              <a:t>janin belum tumbuh dengan pesat </a:t>
            </a:r>
            <a:r>
              <a:rPr lang="id-ID" sz="2200" dirty="0" smtClean="0">
                <a:latin typeface="Corbel" pitchFamily="34" charset="0"/>
              </a:rPr>
              <a:t>dan kebutuhan gizi hampir dapat disamakan dengan keadaan sebelum hamil</a:t>
            </a:r>
          </a:p>
          <a:p>
            <a:pPr>
              <a:lnSpc>
                <a:spcPct val="150000"/>
              </a:lnSpc>
            </a:pPr>
            <a:r>
              <a:rPr lang="id-ID" sz="2200" dirty="0">
                <a:latin typeface="Corbel" pitchFamily="34" charset="0"/>
              </a:rPr>
              <a:t>B</a:t>
            </a:r>
            <a:r>
              <a:rPr lang="id-ID" sz="2200" dirty="0" smtClean="0">
                <a:latin typeface="Corbel" pitchFamily="34" charset="0"/>
              </a:rPr>
              <a:t>entuk </a:t>
            </a:r>
            <a:r>
              <a:rPr lang="id-ID" sz="2200" b="1" dirty="0" smtClean="0">
                <a:latin typeface="Corbel" pitchFamily="34" charset="0"/>
              </a:rPr>
              <a:t>makanan biasa dan tidak merangsang </a:t>
            </a:r>
            <a:r>
              <a:rPr lang="id-ID" sz="2200" dirty="0" smtClean="0">
                <a:latin typeface="Corbel" pitchFamily="34" charset="0"/>
              </a:rPr>
              <a:t>untuk menghindari rasa mual dan muntah porsi makanan kecil akan </a:t>
            </a:r>
            <a:r>
              <a:rPr lang="id-ID" sz="2200" b="1" dirty="0" smtClean="0">
                <a:latin typeface="Corbel" pitchFamily="34" charset="0"/>
              </a:rPr>
              <a:t>tetapi frekuensi makan sering. </a:t>
            </a:r>
            <a:endParaRPr lang="id-ID" sz="2200" b="1" dirty="0">
              <a:latin typeface="Corbe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85720" y="142852"/>
            <a:ext cx="8643998" cy="65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Trimester Pertama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14</a:t>
            </a:fld>
            <a:endParaRPr lang="id-ID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5461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id-ID" sz="2800" dirty="0" smtClean="0">
                <a:latin typeface="Corbel" pitchFamily="34" charset="0"/>
              </a:rPr>
              <a:t>Pada trimester kedua mulai dibutuhkan</a:t>
            </a:r>
            <a:r>
              <a:rPr lang="id-ID" sz="2800" b="1" dirty="0" smtClean="0">
                <a:latin typeface="Corbel" pitchFamily="34" charset="0"/>
              </a:rPr>
              <a:t> tambahan kalori dan protein </a:t>
            </a:r>
            <a:r>
              <a:rPr lang="id-ID" sz="2800" dirty="0" smtClean="0">
                <a:latin typeface="Corbel" pitchFamily="34" charset="0"/>
              </a:rPr>
              <a:t>dalam jumlah cukup banyak untuk pertumbuhan serta perkembangan janin serta untuk mempertahankan kesehatan si ibu. </a:t>
            </a:r>
          </a:p>
          <a:p>
            <a:pPr>
              <a:lnSpc>
                <a:spcPct val="150000"/>
              </a:lnSpc>
            </a:pPr>
            <a:r>
              <a:rPr lang="id-ID" sz="2800" dirty="0" smtClean="0">
                <a:latin typeface="Corbel" pitchFamily="34" charset="0"/>
              </a:rPr>
              <a:t>Pada saat ini </a:t>
            </a:r>
            <a:r>
              <a:rPr lang="id-ID" sz="2800" b="1" dirty="0" smtClean="0">
                <a:latin typeface="Corbel" pitchFamily="34" charset="0"/>
              </a:rPr>
              <a:t>muntah sudah berkurang atau tidak ada, nafsu makan bertambah</a:t>
            </a:r>
            <a:r>
              <a:rPr lang="id-ID" sz="2800" dirty="0" smtClean="0">
                <a:latin typeface="Corbel" pitchFamily="34" charset="0"/>
              </a:rPr>
              <a:t>, perkembangan janin sangat pesat tidak hanya tubuhnya tetapi juga susunan saraf otak (kurang lebih 90%). </a:t>
            </a:r>
            <a:endParaRPr lang="id-ID" sz="2800" dirty="0">
              <a:latin typeface="Corbe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85720" y="214290"/>
            <a:ext cx="8643998" cy="65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Trimester Kedua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15</a:t>
            </a:fld>
            <a:endParaRPr lang="id-ID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5461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id-ID" sz="2400" dirty="0" smtClean="0">
                <a:latin typeface="Corbel" pitchFamily="34" charset="0"/>
              </a:rPr>
              <a:t>Pada saat ini </a:t>
            </a:r>
            <a:r>
              <a:rPr lang="id-ID" sz="2400" b="1" dirty="0" smtClean="0">
                <a:latin typeface="Corbel" pitchFamily="34" charset="0"/>
              </a:rPr>
              <a:t>nafsu makan sudah baik sekali </a:t>
            </a:r>
            <a:r>
              <a:rPr lang="id-ID" sz="2400" dirty="0" smtClean="0">
                <a:latin typeface="Corbel" pitchFamily="34" charset="0"/>
              </a:rPr>
              <a:t>bahkan </a:t>
            </a:r>
            <a:r>
              <a:rPr lang="id-ID" sz="2400" b="1" dirty="0" smtClean="0">
                <a:latin typeface="Corbel" pitchFamily="34" charset="0"/>
              </a:rPr>
              <a:t>cenderung untuk merasa lapar</a:t>
            </a:r>
            <a:r>
              <a:rPr lang="id-ID" sz="2400" dirty="0" smtClean="0">
                <a:latin typeface="Corbel" pitchFamily="34" charset="0"/>
              </a:rPr>
              <a:t> terus menerus sehingga perlu diperhatikan agar tidak terjadi kegemukan. </a:t>
            </a:r>
          </a:p>
          <a:p>
            <a:pPr>
              <a:lnSpc>
                <a:spcPct val="150000"/>
              </a:lnSpc>
            </a:pPr>
            <a:r>
              <a:rPr lang="id-ID" sz="2400" dirty="0" smtClean="0">
                <a:latin typeface="Corbel" pitchFamily="34" charset="0"/>
              </a:rPr>
              <a:t>Pada masa ini diperlukan </a:t>
            </a:r>
            <a:r>
              <a:rPr lang="id-ID" sz="2400" b="1" dirty="0" smtClean="0">
                <a:latin typeface="Corbel" pitchFamily="34" charset="0"/>
              </a:rPr>
              <a:t>makanan dengan nilai biologis yang tinggi serta adekuat zat gizi</a:t>
            </a:r>
          </a:p>
          <a:p>
            <a:pPr>
              <a:lnSpc>
                <a:spcPct val="150000"/>
              </a:lnSpc>
            </a:pPr>
            <a:r>
              <a:rPr lang="id-ID" sz="2400" dirty="0" smtClean="0">
                <a:latin typeface="Corbel" pitchFamily="34" charset="0"/>
              </a:rPr>
              <a:t>Secara garis besar makanan pada trimester ketiga sama dengan makanan pada trimester kedua, tetapi hendaknya </a:t>
            </a:r>
            <a:r>
              <a:rPr lang="id-ID" sz="2400" b="1" dirty="0" smtClean="0">
                <a:latin typeface="Corbel" pitchFamily="34" charset="0"/>
              </a:rPr>
              <a:t>tetap dikontrol jenis dan porsinya</a:t>
            </a:r>
            <a:r>
              <a:rPr lang="id-ID" sz="2400" dirty="0" smtClean="0">
                <a:latin typeface="Corbel" pitchFamily="34" charset="0"/>
              </a:rPr>
              <a:t>, agar ibu </a:t>
            </a:r>
            <a:r>
              <a:rPr lang="id-ID" sz="2400" b="1" dirty="0" smtClean="0">
                <a:latin typeface="Corbel" pitchFamily="34" charset="0"/>
              </a:rPr>
              <a:t>terhindar dari kegemukan</a:t>
            </a:r>
            <a:r>
              <a:rPr lang="id-ID" sz="2400" dirty="0" smtClean="0">
                <a:latin typeface="Corbel" pitchFamily="34" charset="0"/>
              </a:rPr>
              <a:t> selama kehamilan</a:t>
            </a:r>
            <a:endParaRPr lang="id-ID" sz="2400" dirty="0">
              <a:latin typeface="Corbe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85720" y="214290"/>
            <a:ext cx="8643998" cy="65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Trimester Ketiga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Budaya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Makan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Saat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Kehamilan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16</a:t>
            </a:fld>
            <a:endParaRPr lang="id-ID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108" y="1295400"/>
            <a:ext cx="810729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4"/>
          </a:xfrm>
        </p:spPr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Budaya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Makan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Saat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Kehamilan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resep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minuman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memperlancar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r>
              <a:rPr lang="en-US" dirty="0" smtClean="0"/>
              <a:t>  </a:t>
            </a:r>
            <a:r>
              <a:rPr lang="en-US" dirty="0" err="1" smtClean="0"/>
              <a:t>kehamilan</a:t>
            </a:r>
            <a:r>
              <a:rPr lang="en-US" dirty="0" smtClean="0"/>
              <a:t> (Helman:2002) yang </a:t>
            </a:r>
            <a:r>
              <a:rPr lang="en-US" dirty="0" err="1" smtClean="0"/>
              <a:t>dipercaya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kelancaran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salin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yang </a:t>
            </a:r>
            <a:r>
              <a:rPr lang="en-US" dirty="0" err="1" smtClean="0"/>
              <a:t>dipantang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sumber-sumber</a:t>
            </a:r>
            <a:r>
              <a:rPr lang="en-US" dirty="0" smtClean="0"/>
              <a:t> </a:t>
            </a:r>
            <a:r>
              <a:rPr lang="en-US" dirty="0" err="1" smtClean="0"/>
              <a:t>zat</a:t>
            </a:r>
            <a:r>
              <a:rPr lang="en-US" dirty="0" smtClean="0"/>
              <a:t> </a:t>
            </a:r>
            <a:r>
              <a:rPr lang="en-US" dirty="0" err="1" smtClean="0"/>
              <a:t>gizi</a:t>
            </a:r>
            <a:r>
              <a:rPr lang="en-US" dirty="0" smtClean="0"/>
              <a:t> yang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kembang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Dan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yang </a:t>
            </a:r>
            <a:r>
              <a:rPr lang="en-US" dirty="0" err="1" smtClean="0"/>
              <a:t>dianjurkan</a:t>
            </a:r>
            <a:r>
              <a:rPr lang="en-US" dirty="0" smtClean="0"/>
              <a:t>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membahayakan</a:t>
            </a:r>
            <a:r>
              <a:rPr lang="en-US" dirty="0" smtClean="0"/>
              <a:t> 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pergeseran</a:t>
            </a:r>
            <a:r>
              <a:rPr lang="en-US" dirty="0" smtClean="0"/>
              <a:t> agar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17</a:t>
            </a:fld>
            <a:endParaRPr lang="id-ID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DISKUSI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yang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ritual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kehamilan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Diskusikan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dampaknya</a:t>
            </a:r>
            <a:r>
              <a:rPr lang="en-US" dirty="0" smtClean="0"/>
              <a:t> </a:t>
            </a:r>
            <a:r>
              <a:rPr lang="en-US" dirty="0" err="1" smtClean="0"/>
              <a:t>terhadapa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18</a:t>
            </a:fld>
            <a:endParaRPr lang="id-ID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Daftar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Pustaka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Agus</a:t>
            </a:r>
            <a:r>
              <a:rPr lang="en-US" dirty="0" smtClean="0"/>
              <a:t>, Y.,  </a:t>
            </a:r>
            <a:r>
              <a:rPr lang="en-US" dirty="0" err="1" smtClean="0"/>
              <a:t>Horiuchi</a:t>
            </a:r>
            <a:r>
              <a:rPr lang="en-US" dirty="0" smtClean="0"/>
              <a:t>, S. and Porter. S. (2012). </a:t>
            </a:r>
            <a:r>
              <a:rPr lang="en-US" i="1" dirty="0" smtClean="0"/>
              <a:t>Rural </a:t>
            </a:r>
            <a:r>
              <a:rPr lang="en-US" i="1" dirty="0" smtClean="0"/>
              <a:t> Indonesia </a:t>
            </a:r>
            <a:r>
              <a:rPr lang="en-US" i="1" dirty="0" smtClean="0"/>
              <a:t>women’s traditional beliefs </a:t>
            </a:r>
            <a:r>
              <a:rPr lang="en-US" i="1" dirty="0" smtClean="0"/>
              <a:t>about antenatal </a:t>
            </a:r>
            <a:r>
              <a:rPr lang="en-US" i="1" dirty="0" smtClean="0"/>
              <a:t>care. BMC Research, 5:589. http</a:t>
            </a:r>
            <a:r>
              <a:rPr lang="en-US" i="1" dirty="0" smtClean="0"/>
              <a:t>:// </a:t>
            </a:r>
            <a:r>
              <a:rPr lang="en-US" dirty="0" smtClean="0"/>
              <a:t>www.biomedcentral.com/1756-0500/5/589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Almutahar</a:t>
            </a:r>
            <a:r>
              <a:rPr lang="en-US" dirty="0" smtClean="0"/>
              <a:t>, H. (2014)</a:t>
            </a:r>
            <a:r>
              <a:rPr lang="en-US" i="1" dirty="0" smtClean="0"/>
              <a:t>.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Sosial</a:t>
            </a:r>
            <a:r>
              <a:rPr lang="en-US" i="1" dirty="0" smtClean="0"/>
              <a:t> </a:t>
            </a:r>
            <a:r>
              <a:rPr lang="en-US" i="1" dirty="0" err="1" smtClean="0"/>
              <a:t>Kesehatan</a:t>
            </a:r>
            <a:r>
              <a:rPr lang="en-US" i="1" dirty="0" smtClean="0"/>
              <a:t> </a:t>
            </a:r>
            <a:r>
              <a:rPr lang="en-US" i="1" dirty="0" err="1" smtClean="0"/>
              <a:t>Ibu</a:t>
            </a:r>
            <a:r>
              <a:rPr lang="en-US" i="1" dirty="0" smtClean="0"/>
              <a:t> </a:t>
            </a:r>
            <a:r>
              <a:rPr lang="en-US" i="1" dirty="0" err="1" smtClean="0"/>
              <a:t>Hamil</a:t>
            </a:r>
            <a:r>
              <a:rPr lang="en-US" i="1" dirty="0" smtClean="0"/>
              <a:t> </a:t>
            </a:r>
            <a:r>
              <a:rPr lang="en-US" i="1" dirty="0" smtClean="0"/>
              <a:t>Dan </a:t>
            </a:r>
            <a:r>
              <a:rPr lang="en-US" i="1" dirty="0" err="1" smtClean="0"/>
              <a:t>Melahirkan</a:t>
            </a:r>
            <a:r>
              <a:rPr lang="en-US" i="1" dirty="0" smtClean="0"/>
              <a:t>  (</a:t>
            </a:r>
            <a:r>
              <a:rPr lang="en-US" i="1" dirty="0" err="1" smtClean="0"/>
              <a:t>Studi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Kawasan</a:t>
            </a:r>
            <a:r>
              <a:rPr lang="en-US" i="1" dirty="0" smtClean="0"/>
              <a:t> </a:t>
            </a:r>
            <a:r>
              <a:rPr lang="en-US" i="1" dirty="0" err="1" smtClean="0"/>
              <a:t>Perbatasan</a:t>
            </a:r>
            <a:r>
              <a:rPr lang="en-US" i="1" dirty="0" smtClean="0"/>
              <a:t> </a:t>
            </a:r>
            <a:r>
              <a:rPr lang="en-US" i="1" dirty="0" err="1" smtClean="0"/>
              <a:t>Kecamatan</a:t>
            </a:r>
            <a:r>
              <a:rPr lang="en-US" i="1" dirty="0" smtClean="0"/>
              <a:t> </a:t>
            </a:r>
            <a:r>
              <a:rPr lang="en-US" i="1" dirty="0" err="1" smtClean="0"/>
              <a:t>Seluas</a:t>
            </a:r>
            <a:r>
              <a:rPr lang="en-US" i="1" dirty="0" smtClean="0"/>
              <a:t> </a:t>
            </a:r>
            <a:r>
              <a:rPr lang="en-US" i="1" dirty="0" err="1" smtClean="0"/>
              <a:t>Kabupaten</a:t>
            </a:r>
            <a:r>
              <a:rPr lang="en-US" i="1" dirty="0" smtClean="0"/>
              <a:t> </a:t>
            </a:r>
            <a:r>
              <a:rPr lang="en-US" i="1" dirty="0" smtClean="0"/>
              <a:t> </a:t>
            </a:r>
            <a:r>
              <a:rPr lang="en-US" i="1" dirty="0" err="1" smtClean="0"/>
              <a:t>Bengkayang</a:t>
            </a:r>
            <a:r>
              <a:rPr lang="en-US" i="1" dirty="0" smtClean="0"/>
              <a:t> </a:t>
            </a:r>
            <a:r>
              <a:rPr lang="en-US" i="1" dirty="0" err="1" smtClean="0"/>
              <a:t>Propinsi</a:t>
            </a:r>
            <a:r>
              <a:rPr lang="en-US" i="1" dirty="0" smtClean="0"/>
              <a:t> </a:t>
            </a:r>
            <a:r>
              <a:rPr lang="en-US" i="1" dirty="0" err="1" smtClean="0"/>
              <a:t>Kalimanatan</a:t>
            </a:r>
            <a:r>
              <a:rPr lang="en-US" i="1" dirty="0" smtClean="0"/>
              <a:t> Barat). </a:t>
            </a:r>
            <a:r>
              <a:rPr lang="it-IT" dirty="0" smtClean="0"/>
              <a:t>Sosiohumaniora</a:t>
            </a:r>
            <a:r>
              <a:rPr lang="it-IT" dirty="0" smtClean="0"/>
              <a:t>, Volume 16 (3): 252 – </a:t>
            </a:r>
            <a:r>
              <a:rPr lang="it-IT" dirty="0" smtClean="0"/>
              <a:t>256</a:t>
            </a:r>
          </a:p>
          <a:p>
            <a:r>
              <a:rPr lang="en-US" dirty="0" smtClean="0"/>
              <a:t>Hillier, D. (2003). </a:t>
            </a:r>
            <a:r>
              <a:rPr lang="en-US" i="1" dirty="0" smtClean="0"/>
              <a:t>Childbirth in the Global </a:t>
            </a:r>
            <a:r>
              <a:rPr lang="en-US" i="1" dirty="0" smtClean="0"/>
              <a:t>Village Implication </a:t>
            </a:r>
            <a:r>
              <a:rPr lang="en-US" i="1" dirty="0" smtClean="0"/>
              <a:t>for midwifery education and </a:t>
            </a:r>
            <a:r>
              <a:rPr lang="en-US" i="1" dirty="0" smtClean="0"/>
              <a:t>practice. </a:t>
            </a:r>
            <a:r>
              <a:rPr lang="en-US" dirty="0" smtClean="0"/>
              <a:t>London</a:t>
            </a:r>
            <a:r>
              <a:rPr lang="en-US" dirty="0" smtClean="0"/>
              <a:t>: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Graft, A.A. (2014). </a:t>
            </a:r>
            <a:r>
              <a:rPr lang="en-US" i="1" dirty="0" smtClean="0"/>
              <a:t>Food Beliefs and Practices </a:t>
            </a:r>
            <a:r>
              <a:rPr lang="en-US" i="1" dirty="0" smtClean="0"/>
              <a:t>During Pregnancy </a:t>
            </a:r>
            <a:r>
              <a:rPr lang="en-US" i="1" dirty="0" smtClean="0"/>
              <a:t>in </a:t>
            </a:r>
            <a:r>
              <a:rPr lang="en-US" i="1" dirty="0" err="1" smtClean="0"/>
              <a:t>Ghana:Implications</a:t>
            </a:r>
            <a:r>
              <a:rPr lang="en-US" i="1" dirty="0" smtClean="0"/>
              <a:t> for </a:t>
            </a:r>
            <a:r>
              <a:rPr lang="en-US" i="1" dirty="0" smtClean="0"/>
              <a:t>Maternal Health </a:t>
            </a:r>
            <a:r>
              <a:rPr lang="en-US" i="1" dirty="0" smtClean="0"/>
              <a:t>Interventions. Health Care for </a:t>
            </a:r>
            <a:r>
              <a:rPr lang="en-US" i="1" dirty="0" smtClean="0"/>
              <a:t>Women </a:t>
            </a:r>
            <a:r>
              <a:rPr lang="en-US" dirty="0" smtClean="0"/>
              <a:t>International</a:t>
            </a:r>
            <a:r>
              <a:rPr lang="en-US" dirty="0" smtClean="0"/>
              <a:t>, 35(7), 954-972. </a:t>
            </a:r>
            <a:endParaRPr lang="it-IT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19</a:t>
            </a:fld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b="1" dirty="0" smtClean="0">
                <a:latin typeface="Aharoni" pitchFamily="2" charset="-79"/>
                <a:cs typeface="Aharoni" pitchFamily="2" charset="-79"/>
              </a:rPr>
              <a:t>Kehamilan pada Manusia</a:t>
            </a:r>
            <a:endParaRPr lang="en-US" sz="3600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729163"/>
          </a:xfrm>
        </p:spPr>
        <p:txBody>
          <a:bodyPr>
            <a:normAutofit/>
          </a:bodyPr>
          <a:lstStyle/>
          <a:p>
            <a:pPr marL="347472" indent="-347472" fontAlgn="base">
              <a:lnSpc>
                <a:spcPct val="200000"/>
              </a:lnSpc>
              <a:spcBef>
                <a:spcPts val="672"/>
              </a:spcBef>
              <a:buSzPts val="2800"/>
              <a:buFont typeface="Arial"/>
              <a:buChar char="•"/>
            </a:pPr>
            <a:r>
              <a:rPr lang="id-ID" sz="2400" dirty="0" smtClean="0">
                <a:latin typeface="Corbel"/>
                <a:cs typeface="Arial"/>
              </a:rPr>
              <a:t>Bagian dari </a:t>
            </a:r>
            <a:r>
              <a:rPr lang="id-ID" sz="2400" b="1" dirty="0" smtClean="0">
                <a:latin typeface="Corbel"/>
                <a:cs typeface="Arial"/>
              </a:rPr>
              <a:t>proses reproduksi manusia</a:t>
            </a:r>
            <a:endParaRPr lang="en-US" sz="2400" dirty="0" smtClean="0"/>
          </a:p>
          <a:p>
            <a:pPr marL="347472" indent="-347472" fontAlgn="base">
              <a:lnSpc>
                <a:spcPct val="200000"/>
              </a:lnSpc>
              <a:spcBef>
                <a:spcPts val="672"/>
              </a:spcBef>
            </a:pPr>
            <a:r>
              <a:rPr lang="id-ID" sz="2400" b="1" dirty="0" smtClean="0">
                <a:latin typeface="Corbel"/>
                <a:cs typeface="Arial"/>
              </a:rPr>
              <a:t>Bayi </a:t>
            </a:r>
            <a:r>
              <a:rPr lang="id-ID" sz="2400" dirty="0" smtClean="0">
                <a:latin typeface="Corbel"/>
                <a:cs typeface="Arial"/>
              </a:rPr>
              <a:t>yang lahir, diharapkan </a:t>
            </a:r>
            <a:r>
              <a:rPr lang="id-ID" sz="2400" b="1" dirty="0" smtClean="0">
                <a:latin typeface="Corbel"/>
                <a:cs typeface="Arial"/>
              </a:rPr>
              <a:t>lahir dalam keadaan sehat</a:t>
            </a:r>
            <a:endParaRPr lang="en-US" dirty="0" smtClean="0"/>
          </a:p>
          <a:p>
            <a:pPr marL="347472" indent="-347472" fontAlgn="base">
              <a:lnSpc>
                <a:spcPct val="200000"/>
              </a:lnSpc>
              <a:spcBef>
                <a:spcPts val="672"/>
              </a:spcBef>
            </a:pPr>
            <a:r>
              <a:rPr lang="id-ID" sz="2400" b="1" dirty="0" smtClean="0">
                <a:latin typeface="Corbel"/>
                <a:cs typeface="Arial"/>
              </a:rPr>
              <a:t>Ibu, janin, dan plasenta </a:t>
            </a:r>
            <a:r>
              <a:rPr lang="id-ID" sz="2400" dirty="0" smtClean="0">
                <a:latin typeface="Corbel"/>
                <a:cs typeface="Arial"/>
              </a:rPr>
              <a:t>merupakan </a:t>
            </a:r>
            <a:r>
              <a:rPr lang="id-ID" sz="2400" b="1" dirty="0" smtClean="0">
                <a:latin typeface="Corbel"/>
                <a:cs typeface="Arial"/>
              </a:rPr>
              <a:t>satu kesatuan fisiologis </a:t>
            </a:r>
            <a:r>
              <a:rPr lang="id-ID" sz="2400" dirty="0" smtClean="0">
                <a:latin typeface="Corbel"/>
                <a:cs typeface="Arial"/>
              </a:rPr>
              <a:t>yang menunjang hidup bayi dan juga sang ibu</a:t>
            </a:r>
            <a:endParaRPr lang="en-US" dirty="0" smtClean="0"/>
          </a:p>
          <a:p>
            <a:pPr marL="347472" indent="-347472" fontAlgn="base">
              <a:lnSpc>
                <a:spcPct val="200000"/>
              </a:lnSpc>
              <a:spcBef>
                <a:spcPts val="672"/>
              </a:spcBef>
            </a:pPr>
            <a:r>
              <a:rPr lang="id-ID" sz="2400" b="1" dirty="0" smtClean="0">
                <a:latin typeface="Corbel"/>
                <a:cs typeface="Arial"/>
              </a:rPr>
              <a:t>Pentingnya </a:t>
            </a:r>
            <a:r>
              <a:rPr lang="id-ID" sz="2400" dirty="0" smtClean="0">
                <a:latin typeface="Corbel"/>
                <a:cs typeface="Arial"/>
              </a:rPr>
              <a:t>memperhatikan</a:t>
            </a:r>
            <a:r>
              <a:rPr lang="id-ID" sz="2400" b="1" dirty="0" smtClean="0">
                <a:latin typeface="Corbel"/>
                <a:cs typeface="Arial"/>
              </a:rPr>
              <a:t> status kesehatan Ibu dan janin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z="2000" smtClean="0"/>
              <a:pPr/>
              <a:t>2</a:t>
            </a:fld>
            <a:endParaRPr lang="id-ID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200" b="1" dirty="0" smtClean="0">
                <a:latin typeface="Aharoni" pitchFamily="2" charset="-79"/>
                <a:cs typeface="Aharoni" pitchFamily="2" charset="-79"/>
              </a:rPr>
              <a:t>Kehamilan pada 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d-ID" sz="2400" dirty="0" smtClean="0">
                <a:latin typeface="Corbel" pitchFamily="34" charset="0"/>
              </a:rPr>
              <a:t>Saat Hamil, </a:t>
            </a:r>
            <a:r>
              <a:rPr lang="id-ID" sz="2400" b="1" dirty="0" smtClean="0">
                <a:latin typeface="Corbel" pitchFamily="34" charset="0"/>
              </a:rPr>
              <a:t>asupan zat gizi ibu harus adekuat</a:t>
            </a:r>
          </a:p>
          <a:p>
            <a:pPr>
              <a:lnSpc>
                <a:spcPct val="150000"/>
              </a:lnSpc>
            </a:pPr>
            <a:r>
              <a:rPr lang="id-ID" sz="2400" dirty="0" smtClean="0">
                <a:latin typeface="Corbel" pitchFamily="34" charset="0"/>
              </a:rPr>
              <a:t>Asupan tidak adekuat </a:t>
            </a:r>
            <a:r>
              <a:rPr lang="id-ID" sz="2400" dirty="0" smtClean="0">
                <a:latin typeface="Corbel" pitchFamily="34" charset="0"/>
                <a:sym typeface="Wingdings" pitchFamily="2" charset="2"/>
              </a:rPr>
              <a:t> janin mengambil zat gizi dari cadangan dari jaringan tubuh ibu  status gizi ibu rendah</a:t>
            </a:r>
          </a:p>
          <a:p>
            <a:pPr>
              <a:lnSpc>
                <a:spcPct val="150000"/>
              </a:lnSpc>
            </a:pPr>
            <a:r>
              <a:rPr lang="id-ID" sz="2400" b="1" dirty="0" smtClean="0">
                <a:latin typeface="Corbel" pitchFamily="34" charset="0"/>
                <a:sym typeface="Wingdings" pitchFamily="2" charset="2"/>
              </a:rPr>
              <a:t>Status gizi ibu buruk</a:t>
            </a:r>
            <a:r>
              <a:rPr lang="id-ID" sz="2400" dirty="0" smtClean="0">
                <a:latin typeface="Corbel" pitchFamily="34" charset="0"/>
                <a:sym typeface="Wingdings" pitchFamily="2" charset="2"/>
              </a:rPr>
              <a:t>, resiko </a:t>
            </a:r>
            <a:r>
              <a:rPr lang="id-ID" sz="2400" b="1" dirty="0" smtClean="0">
                <a:latin typeface="Corbel" pitchFamily="34" charset="0"/>
                <a:sym typeface="Wingdings" pitchFamily="2" charset="2"/>
              </a:rPr>
              <a:t>BBLR </a:t>
            </a:r>
            <a:r>
              <a:rPr lang="id-ID" sz="2400" dirty="0" smtClean="0">
                <a:latin typeface="Corbel" pitchFamily="34" charset="0"/>
                <a:sym typeface="Wingdings" pitchFamily="2" charset="2"/>
              </a:rPr>
              <a:t>meningkat</a:t>
            </a:r>
          </a:p>
          <a:p>
            <a:pPr>
              <a:lnSpc>
                <a:spcPct val="150000"/>
              </a:lnSpc>
            </a:pPr>
            <a:r>
              <a:rPr lang="id-ID" sz="2400" dirty="0" smtClean="0">
                <a:latin typeface="Corbel" pitchFamily="34" charset="0"/>
                <a:sym typeface="Wingdings" pitchFamily="2" charset="2"/>
              </a:rPr>
              <a:t>BBLR meningkatkan </a:t>
            </a:r>
            <a:r>
              <a:rPr lang="id-ID" sz="2400" b="1" dirty="0" smtClean="0">
                <a:latin typeface="Corbel" pitchFamily="34" charset="0"/>
                <a:sym typeface="Wingdings" pitchFamily="2" charset="2"/>
              </a:rPr>
              <a:t>resiko kematian bayi, stunting dan penyakit menular dan tidak menular</a:t>
            </a:r>
            <a:endParaRPr lang="id-ID" sz="2400" b="1" dirty="0" smtClean="0">
              <a:latin typeface="Corbe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4</a:t>
            </a:fld>
            <a:endParaRPr lang="id-ID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654032"/>
          </a:xfrm>
        </p:spPr>
        <p:txBody>
          <a:bodyPr/>
          <a:lstStyle/>
          <a:p>
            <a:pPr algn="l"/>
            <a:r>
              <a:rPr lang="id-ID" sz="3200" b="1" dirty="0" smtClean="0">
                <a:latin typeface="Aharoni" pitchFamily="2" charset="-79"/>
                <a:cs typeface="Aharoni" pitchFamily="2" charset="-79"/>
              </a:rPr>
              <a:t>Perubahan yang Terjadi Selama Kehamilan</a:t>
            </a:r>
            <a:endParaRPr lang="id-ID" sz="32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844" y="1817691"/>
            <a:ext cx="2571768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Sistem Kardiovaskuler</a:t>
            </a:r>
            <a:endParaRPr lang="id-ID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28926" y="1103311"/>
            <a:ext cx="5643602" cy="218281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smtClean="0">
                <a:solidFill>
                  <a:schemeClr val="tx1"/>
                </a:solidFill>
                <a:latin typeface="Corbel" pitchFamily="34" charset="0"/>
              </a:rPr>
              <a:t>Terjadi adaptasi agar kebutuhan metabolisme dan pertumbuhan janin dapat dipenuhi</a:t>
            </a:r>
            <a:r>
              <a:rPr lang="id-ID" smtClean="0">
                <a:solidFill>
                  <a:schemeClr val="tx1"/>
                </a:solidFill>
                <a:latin typeface="Corbel" pitchFamily="34" charset="0"/>
              </a:rPr>
              <a:t> </a:t>
            </a:r>
          </a:p>
          <a:p>
            <a:pPr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id-ID" b="1" smtClean="0">
                <a:solidFill>
                  <a:schemeClr val="tx1"/>
                </a:solidFill>
                <a:latin typeface="Corbel" pitchFamily="34" charset="0"/>
              </a:rPr>
              <a:t>Terjadi cardiac hypertrophy, kenaikan volume darah dan cardiac output, dan posisi jantung berubah</a:t>
            </a:r>
            <a:endParaRPr lang="id-ID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7224" y="4214818"/>
            <a:ext cx="2571768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Sistem Respirasi</a:t>
            </a:r>
            <a:endParaRPr lang="id-ID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71868" y="3603641"/>
            <a:ext cx="5357850" cy="175418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id-ID" b="1" smtClean="0">
                <a:solidFill>
                  <a:schemeClr val="tx1"/>
                </a:solidFill>
                <a:latin typeface="Corbel" pitchFamily="34" charset="0"/>
              </a:rPr>
              <a:t>Adaptasi pernafasan terjadi untuk mengimbangi peningkatan metabolisme  pengaruh hormon esterogen dan progesteron</a:t>
            </a:r>
            <a:endParaRPr lang="id-ID" b="1">
              <a:solidFill>
                <a:schemeClr val="tx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5</a:t>
            </a:fld>
            <a:endParaRPr lang="id-ID"/>
          </a:p>
        </p:txBody>
      </p:sp>
      <p:sp>
        <p:nvSpPr>
          <p:cNvPr id="5" name="Rounded Rectangle 4"/>
          <p:cNvSpPr/>
          <p:nvPr/>
        </p:nvSpPr>
        <p:spPr>
          <a:xfrm>
            <a:off x="5786446" y="1428736"/>
            <a:ext cx="2571768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Sistem Urinaria</a:t>
            </a:r>
            <a:endParaRPr lang="id-ID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5720" y="928670"/>
            <a:ext cx="5357850" cy="164307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Fungsi ginjal meningkat karena peningkatan metabolisme, dan ekskresi dari tubuh ibu maupun janin (glomerolar filtration rate meningkat)</a:t>
            </a:r>
            <a:endParaRPr lang="id-ID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38912" y="4000504"/>
            <a:ext cx="2571768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Sistem Pencernaan</a:t>
            </a:r>
            <a:endParaRPr lang="id-ID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42976" y="2857496"/>
            <a:ext cx="5153060" cy="31432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Peningkatan nafsu makan, muntah mual yang merupakan akibat dari perubahan sistem hormonal; gerakan/ motilitas alat cerna melambat sehingga mudah sembelit (konstipasi). Disisi  lain keadaan ini memungkinkan peningkatan absorpsi zat gizi </a:t>
            </a:r>
            <a:r>
              <a:rPr lang="id-ID" b="1" dirty="0">
                <a:solidFill>
                  <a:schemeClr val="tx1"/>
                </a:solidFill>
                <a:latin typeface="Corbel" pitchFamily="34" charset="0"/>
              </a:rPr>
              <a:t> </a:t>
            </a:r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meningkat</a:t>
            </a:r>
            <a:endParaRPr lang="id-ID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654032"/>
          </a:xfrm>
        </p:spPr>
        <p:txBody>
          <a:bodyPr/>
          <a:lstStyle/>
          <a:p>
            <a:pPr algn="l"/>
            <a:r>
              <a:rPr lang="id-ID" sz="3200" b="1" dirty="0" smtClean="0">
                <a:latin typeface="Aharoni" pitchFamily="2" charset="-79"/>
                <a:cs typeface="Aharoni" pitchFamily="2" charset="-79"/>
              </a:rPr>
              <a:t>Perubahan yang Terjadi Selama Kehamilan</a:t>
            </a:r>
            <a:endParaRPr lang="id-ID" sz="32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6</a:t>
            </a:fld>
            <a:endParaRPr lang="id-ID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654032"/>
          </a:xfrm>
        </p:spPr>
        <p:txBody>
          <a:bodyPr/>
          <a:lstStyle/>
          <a:p>
            <a:pPr algn="l"/>
            <a:r>
              <a:rPr lang="id-ID" sz="3200" b="1" dirty="0" smtClean="0">
                <a:latin typeface="Aharoni" pitchFamily="2" charset="-79"/>
                <a:cs typeface="Aharoni" pitchFamily="2" charset="-79"/>
              </a:rPr>
              <a:t>Perubahan yang Terjadi Selama Kehamilan</a:t>
            </a:r>
            <a:endParaRPr lang="id-ID" sz="32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14316" y="1500174"/>
            <a:ext cx="2571768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Sistem Hormonal</a:t>
            </a:r>
            <a:endParaRPr lang="id-ID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86182" y="1000108"/>
            <a:ext cx="5143536" cy="1785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50000"/>
              </a:lnSpc>
            </a:pPr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Dalam kehamilan diekskresikan &gt; 30 jenis hormon yang umumnya berkaitan dengan metabolisme zat gizi. Hormon yang penting adalah </a:t>
            </a:r>
            <a:r>
              <a:rPr lang="id-ID" b="1" i="1" dirty="0" smtClean="0">
                <a:solidFill>
                  <a:schemeClr val="tx1"/>
                </a:solidFill>
                <a:latin typeface="Corbel" pitchFamily="34" charset="0"/>
              </a:rPr>
              <a:t>progesteron</a:t>
            </a:r>
            <a:r>
              <a:rPr lang="id-ID" b="1" dirty="0" smtClean="0">
                <a:solidFill>
                  <a:schemeClr val="tx1"/>
                </a:solidFill>
                <a:latin typeface="Corbel" pitchFamily="34" charset="0"/>
              </a:rPr>
              <a:t> dan </a:t>
            </a:r>
            <a:r>
              <a:rPr lang="id-ID" b="1" i="1" dirty="0" smtClean="0">
                <a:solidFill>
                  <a:schemeClr val="tx1"/>
                </a:solidFill>
                <a:latin typeface="Corbel" pitchFamily="34" charset="0"/>
              </a:rPr>
              <a:t>esterogen. </a:t>
            </a:r>
            <a:endParaRPr lang="id-ID" b="1" i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8" name="Curved Right Arrow 7"/>
          <p:cNvSpPr/>
          <p:nvPr/>
        </p:nvSpPr>
        <p:spPr>
          <a:xfrm>
            <a:off x="71406" y="1714488"/>
            <a:ext cx="857224" cy="2286016"/>
          </a:xfrm>
          <a:prstGeom prst="curved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71506" y="3214686"/>
            <a:ext cx="2214578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tx1"/>
                </a:solidFill>
                <a:latin typeface="Corbel" pitchFamily="34" charset="0"/>
              </a:rPr>
              <a:t>Mood Swing</a:t>
            </a:r>
            <a:endParaRPr lang="id-ID" sz="2400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00134" y="3929066"/>
            <a:ext cx="2500330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tx1"/>
                </a:solidFill>
                <a:latin typeface="Corbel" pitchFamily="34" charset="0"/>
              </a:rPr>
              <a:t>Stress Prenatal</a:t>
            </a:r>
            <a:endParaRPr lang="id-ID" sz="2400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071638" y="4643446"/>
            <a:ext cx="4143404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tx1"/>
                </a:solidFill>
                <a:latin typeface="Corbel" pitchFamily="34" charset="0"/>
              </a:rPr>
              <a:t>Low Esteem dan Body Image</a:t>
            </a:r>
            <a:endParaRPr lang="id-ID" sz="2400" b="1" dirty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857456" y="5357826"/>
            <a:ext cx="3786214" cy="57150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>
                <a:solidFill>
                  <a:schemeClr val="tx1"/>
                </a:solidFill>
                <a:latin typeface="Corbel" pitchFamily="34" charset="0"/>
              </a:rPr>
              <a:t>Perubahan Selera Makan</a:t>
            </a:r>
            <a:endParaRPr lang="id-ID" sz="2400" b="1" dirty="0">
              <a:solidFill>
                <a:schemeClr val="tx1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65127"/>
            <a:ext cx="8458200" cy="1006474"/>
          </a:xfrm>
        </p:spPr>
        <p:txBody>
          <a:bodyPr>
            <a:normAutofit/>
          </a:bodyPr>
          <a:lstStyle/>
          <a:p>
            <a:pPr lvl="0"/>
            <a:r>
              <a:rPr lang="id-ID" sz="3200" b="1" kern="0" dirty="0" smtClean="0">
                <a:latin typeface="Aharoni" pitchFamily="2" charset="-79"/>
                <a:cs typeface="Aharoni" pitchFamily="2" charset="-79"/>
              </a:rPr>
              <a:t>Masalah Kehamilan yang Lazim </a:t>
            </a:r>
            <a:r>
              <a:rPr lang="id-ID" sz="3200" b="1" kern="0" dirty="0" smtClean="0">
                <a:latin typeface="Aharoni" pitchFamily="2" charset="-79"/>
                <a:cs typeface="Aharoni" pitchFamily="2" charset="-79"/>
              </a:rPr>
              <a:t>Terjadi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81563"/>
          </a:xfrm>
        </p:spPr>
        <p:txBody>
          <a:bodyPr>
            <a:norm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dirty="0" err="1" smtClean="0">
                <a:latin typeface="Corbel" pitchFamily="34" charset="0"/>
              </a:rPr>
              <a:t>Kurang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energi</a:t>
            </a:r>
            <a:r>
              <a:rPr lang="en-US" sz="2400" dirty="0" smtClean="0">
                <a:latin typeface="Corbel" pitchFamily="34" charset="0"/>
              </a:rPr>
              <a:t> </a:t>
            </a:r>
            <a:r>
              <a:rPr lang="en-US" sz="2400" dirty="0" err="1" smtClean="0">
                <a:latin typeface="Corbel" pitchFamily="34" charset="0"/>
              </a:rPr>
              <a:t>kronis</a:t>
            </a:r>
            <a:r>
              <a:rPr lang="en-US" sz="2400" dirty="0" smtClean="0">
                <a:latin typeface="Corbel" pitchFamily="34" charset="0"/>
              </a:rPr>
              <a:t> (KEK)  : 35,65% WUS 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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berisiko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untuk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melahirkan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bayi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BBLR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Anemia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gizi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besi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: &gt; 50%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bumil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anem</a:t>
            </a:r>
            <a:r>
              <a:rPr lang="id-ID" sz="2400" dirty="0" smtClean="0">
                <a:latin typeface="Corbel" pitchFamily="34" charset="0"/>
                <a:sym typeface="Symbol" panose="05050102010706020507" pitchFamily="18" charset="2"/>
              </a:rPr>
              <a:t>a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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berisiko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BBLR,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pendarahan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dan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kematian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ibu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&amp;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bayinya</a:t>
            </a:r>
            <a:endParaRPr lang="en-US" sz="2400" dirty="0" smtClean="0">
              <a:latin typeface="Corbel" pitchFamily="34" charset="0"/>
              <a:sym typeface="Symbol" panose="05050102010706020507" pitchFamily="18" charset="2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Gangguan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akibat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kurang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Iodium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,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di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daerah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endemik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hampir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16%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bumil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GAKI,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berisiko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menurunkan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kecerdasan</a:t>
            </a:r>
            <a:endParaRPr lang="id-ID" sz="2400" dirty="0" smtClean="0">
              <a:latin typeface="Corbel" pitchFamily="34" charset="0"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Bumil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kurang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menyadari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bahwa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kebutuhan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gizinya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meningkat</a:t>
            </a:r>
            <a:r>
              <a:rPr lang="id-ID" sz="2400" dirty="0" smtClean="0">
                <a:latin typeface="Corbel" pitchFamily="34" charset="0"/>
                <a:sym typeface="Symbol" panose="05050102010706020507" pitchFamily="18" charset="2"/>
              </a:rPr>
              <a:t> sehingga asupan gizi kurang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Cenderung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mengurang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konsumsi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makan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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takut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sulit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melahirkan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karena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bayi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besar</a:t>
            </a:r>
            <a:r>
              <a:rPr lang="id-ID" sz="2400" dirty="0" smtClean="0">
                <a:latin typeface="Corbel" pitchFamily="34" charset="0"/>
                <a:sym typeface="Symbol" panose="05050102010706020507" pitchFamily="18" charset="2"/>
              </a:rPr>
              <a:t>, atau makan terlalu banyak</a:t>
            </a:r>
            <a:endParaRPr lang="en-US" sz="2400" dirty="0" smtClean="0">
              <a:latin typeface="Corbel" pitchFamily="34" charset="0"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  <a:defRPr/>
            </a:pPr>
            <a:r>
              <a:rPr lang="id-ID" sz="2400" dirty="0" smtClean="0">
                <a:latin typeface="Corbel" pitchFamily="34" charset="0"/>
                <a:sym typeface="Symbol" panose="05050102010706020507" pitchFamily="18" charset="2"/>
              </a:rPr>
              <a:t> T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abu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makanan</a:t>
            </a:r>
            <a:r>
              <a:rPr lang="en-US" sz="2400" dirty="0" smtClean="0">
                <a:latin typeface="Corbel" pitchFamily="34" charset="0"/>
                <a:sym typeface="Symbol" panose="05050102010706020507" pitchFamily="18" charset="2"/>
              </a:rPr>
              <a:t> </a:t>
            </a:r>
            <a:r>
              <a:rPr lang="en-US" sz="2400" dirty="0" err="1" smtClean="0">
                <a:latin typeface="Corbel" pitchFamily="34" charset="0"/>
                <a:sym typeface="Symbol" panose="05050102010706020507" pitchFamily="18" charset="2"/>
              </a:rPr>
              <a:t>tertentu</a:t>
            </a:r>
            <a:r>
              <a:rPr lang="id-ID" sz="2400" dirty="0" smtClean="0">
                <a:latin typeface="Corbel" pitchFamily="34" charset="0"/>
                <a:sym typeface="Symbol" panose="05050102010706020507" pitchFamily="18" charset="2"/>
              </a:rPr>
              <a:t> serta </a:t>
            </a:r>
            <a:r>
              <a:rPr lang="id-ID" sz="2400" i="1" dirty="0" smtClean="0">
                <a:latin typeface="Corbel" pitchFamily="34" charset="0"/>
                <a:sym typeface="Symbol" panose="05050102010706020507" pitchFamily="18" charset="2"/>
              </a:rPr>
              <a:t>Ngidam</a:t>
            </a:r>
            <a:endParaRPr lang="id-ID" sz="2400" i="1" dirty="0" smtClean="0">
              <a:latin typeface="Corbel" pitchFamily="34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30274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Aspek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Sosial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Budaya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pada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Kehamilan</a:t>
            </a:r>
            <a:endParaRPr lang="en-U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4957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Van </a:t>
            </a:r>
            <a:r>
              <a:rPr lang="en-US" sz="2400" dirty="0" err="1" smtClean="0"/>
              <a:t>Gennep</a:t>
            </a:r>
            <a:r>
              <a:rPr lang="en-US" sz="2400" dirty="0" smtClean="0"/>
              <a:t> (1960)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Winson</a:t>
            </a:r>
            <a:r>
              <a:rPr lang="en-US" sz="2400" dirty="0" smtClean="0"/>
              <a:t> (2006)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status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wanita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hamil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status marginality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Ibu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berperilaku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makan</a:t>
            </a:r>
            <a:r>
              <a:rPr lang="en-US" sz="2400" dirty="0" smtClean="0"/>
              <a:t>, </a:t>
            </a:r>
            <a:r>
              <a:rPr lang="en-US" sz="2400" dirty="0" err="1" smtClean="0"/>
              <a:t>aktifitas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lain-lain.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kehamilan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smtClean="0"/>
              <a:t>ritual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menandakan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mana</a:t>
            </a:r>
            <a:r>
              <a:rPr lang="en-US" sz="2400" dirty="0" smtClean="0"/>
              <a:t> pun </a:t>
            </a:r>
            <a:r>
              <a:rPr lang="en-US" sz="2400" dirty="0" err="1" smtClean="0"/>
              <a:t>menganggap</a:t>
            </a:r>
            <a:r>
              <a:rPr lang="en-US" sz="2400" dirty="0" smtClean="0"/>
              <a:t> </a:t>
            </a:r>
            <a:r>
              <a:rPr lang="en-US" sz="2400" dirty="0" err="1" smtClean="0"/>
              <a:t>kehamilan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peristiwa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,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wanita</a:t>
            </a:r>
            <a:r>
              <a:rPr lang="en-US" sz="2400" dirty="0" smtClean="0"/>
              <a:t> </a:t>
            </a:r>
            <a:r>
              <a:rPr lang="en-US" sz="2400" dirty="0" err="1" smtClean="0"/>
              <a:t>hamil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keluarganya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1325563"/>
          </a:xfrm>
        </p:spPr>
        <p:txBody>
          <a:bodyPr/>
          <a:lstStyle/>
          <a:p>
            <a:pPr algn="ctr"/>
            <a:r>
              <a:rPr lang="en-US" dirty="0" err="1" smtClean="0">
                <a:latin typeface="Aharoni" pitchFamily="2" charset="-79"/>
                <a:cs typeface="Aharoni" pitchFamily="2" charset="-79"/>
              </a:rPr>
              <a:t>Kepercayaan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Praktik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Budaya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yang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Dilakukan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Saat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kehamilan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BA181-5B21-4035-9802-ADB7E554644C}" type="slidenum">
              <a:rPr lang="id-ID" smtClean="0"/>
              <a:pPr/>
              <a:t>9</a:t>
            </a:fld>
            <a:endParaRPr lang="id-ID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524000"/>
          <a:ext cx="8610600" cy="4815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711466"/>
                <a:gridCol w="4899134"/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Praktik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Budaya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Pengaruh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terhdadap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Kesehatan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Ibu</a:t>
                      </a:r>
                      <a:endParaRPr lang="en-US" sz="2400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Membawa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benda-benda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tajam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seperti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gunting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peniti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diikatkan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pada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baju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atau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pakaian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dalam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ibu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hamil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menjaga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ibu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bayinya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dari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gangguan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roh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jahat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makhluk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halus</a:t>
                      </a:r>
                      <a:endParaRPr lang="en-US" sz="1600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Ibu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hamil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tua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dianjurkan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sering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melakukan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gerakan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menungging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termasuk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mengepel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lantai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dengan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menggunakan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tangan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supaya janin yang di dalam kandungan cepat turun dan membuka jalan lahir serta membuat persalinan lancar tanpa kesulitan.</a:t>
                      </a:r>
                      <a:endParaRPr lang="en-US" sz="1600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Ibu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hamil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berambut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panjang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dianjurkan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mengikat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rambutnya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supaya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kelihatan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rapi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bersih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anaknya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tidak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gatal-gatal</a:t>
                      </a:r>
                      <a:endParaRPr lang="en-US" sz="1600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Dianjurkan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daun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galing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yaitu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tumbuhan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sejenis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pakis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mengandung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banyak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lendir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Memperlancar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proses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persalinan</a:t>
                      </a:r>
                      <a:endParaRPr lang="en-US" sz="1600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Dianjurkan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lebih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banyak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lebih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sering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banyak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mengkonsumsi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sayuran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buahbuahan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susu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makanan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bergizi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supaya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ibu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bayi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dikandungnya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sehat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2737</TotalTime>
  <Words>1159</Words>
  <Application>Microsoft Office PowerPoint</Application>
  <PresentationFormat>On-screen Show (4:3)</PresentationFormat>
  <Paragraphs>106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Aspek Sosial Budaya pada Kehamilan</vt:lpstr>
      <vt:lpstr>Kehamilan pada Manusia</vt:lpstr>
      <vt:lpstr>Kehamilan pada Manusia</vt:lpstr>
      <vt:lpstr>Perubahan yang Terjadi Selama Kehamilan</vt:lpstr>
      <vt:lpstr>Perubahan yang Terjadi Selama Kehamilan</vt:lpstr>
      <vt:lpstr>Perubahan yang Terjadi Selama Kehamilan</vt:lpstr>
      <vt:lpstr>Masalah Kehamilan yang Lazim Terjadi</vt:lpstr>
      <vt:lpstr>Aspek Sosial dan Budaya pada Kehamilan</vt:lpstr>
      <vt:lpstr>Kepercayaan dan Praktik Budaya yang Dilakukan Saat kehamilan</vt:lpstr>
      <vt:lpstr>DAMPAKNYA?</vt:lpstr>
      <vt:lpstr>Slide 11</vt:lpstr>
      <vt:lpstr>Slide 12</vt:lpstr>
      <vt:lpstr>Slide 13</vt:lpstr>
      <vt:lpstr>Slide 14</vt:lpstr>
      <vt:lpstr>Slide 15</vt:lpstr>
      <vt:lpstr>Budaya Makan Saat Kehamilan</vt:lpstr>
      <vt:lpstr>Budaya Makan Saat Kehamilan</vt:lpstr>
      <vt:lpstr>DISKUSI</vt:lpstr>
      <vt:lpstr>Daftar Pustaka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Floral</dc:title>
  <dc:creator>www.powerpointstyles.com</dc:creator>
  <cp:lastModifiedBy>Acer</cp:lastModifiedBy>
  <cp:revision>273</cp:revision>
  <dcterms:created xsi:type="dcterms:W3CDTF">2009-03-23T15:23:24Z</dcterms:created>
  <dcterms:modified xsi:type="dcterms:W3CDTF">2020-06-05T10:21:35Z</dcterms:modified>
</cp:coreProperties>
</file>