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8" r:id="rId3"/>
    <p:sldId id="302" r:id="rId4"/>
    <p:sldId id="289" r:id="rId5"/>
    <p:sldId id="292" r:id="rId6"/>
    <p:sldId id="294" r:id="rId7"/>
    <p:sldId id="295" r:id="rId8"/>
    <p:sldId id="296" r:id="rId9"/>
    <p:sldId id="297" r:id="rId10"/>
    <p:sldId id="293" r:id="rId11"/>
    <p:sldId id="290" r:id="rId12"/>
    <p:sldId id="298" r:id="rId13"/>
    <p:sldId id="299" r:id="rId14"/>
    <p:sldId id="300" r:id="rId15"/>
    <p:sldId id="305" r:id="rId16"/>
    <p:sldId id="301" r:id="rId17"/>
    <p:sldId id="304" r:id="rId18"/>
    <p:sldId id="303"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84" d="100"/>
          <a:sy n="84" d="100"/>
        </p:scale>
        <p:origin x="-72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11/12/19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a:t>
            </a:r>
            <a:r>
              <a:rPr lang="en-US" sz="2200" b="1" dirty="0" smtClean="0">
                <a:solidFill>
                  <a:schemeClr val="bg1"/>
                </a:solidFill>
              </a:rPr>
              <a:t>VIII</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1-12 at 6.45.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266851"/>
          </a:xfrm>
          <a:prstGeom prst="rect">
            <a:avLst/>
          </a:prstGeom>
        </p:spPr>
      </p:pic>
    </p:spTree>
    <p:extLst>
      <p:ext uri="{BB962C8B-B14F-4D97-AF65-F5344CB8AC3E}">
        <p14:creationId xmlns:p14="http://schemas.microsoft.com/office/powerpoint/2010/main" val="4260436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808038"/>
          </a:xfrm>
        </p:spPr>
        <p:txBody>
          <a:bodyPr>
            <a:noAutofit/>
          </a:bodyPr>
          <a:lstStyle/>
          <a:p>
            <a:pPr algn="l"/>
            <a:r>
              <a:rPr lang="en-US" sz="5400" b="1" dirty="0">
                <a:latin typeface="Tw Cen MT"/>
                <a:cs typeface="Tw Cen MT"/>
              </a:rPr>
              <a:t>PHYSICAL GROWTH AND DEVELOPMENT </a:t>
            </a:r>
          </a:p>
        </p:txBody>
      </p:sp>
    </p:spTree>
    <p:extLst>
      <p:ext uri="{BB962C8B-B14F-4D97-AF65-F5344CB8AC3E}">
        <p14:creationId xmlns:p14="http://schemas.microsoft.com/office/powerpoint/2010/main" val="73828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pPr algn="l"/>
            <a:r>
              <a:rPr lang="en-US" sz="4000" dirty="0" smtClean="0">
                <a:latin typeface="Tw Cen MT"/>
                <a:cs typeface="Tw Cen MT"/>
              </a:rPr>
              <a:t>Pre-pubertal </a:t>
            </a:r>
            <a:r>
              <a:rPr lang="en-US" sz="4000" dirty="0">
                <a:latin typeface="Tw Cen MT"/>
                <a:cs typeface="Tw Cen MT"/>
              </a:rPr>
              <a:t>Stage </a:t>
            </a:r>
          </a:p>
        </p:txBody>
      </p:sp>
      <p:sp>
        <p:nvSpPr>
          <p:cNvPr id="3" name="Content Placeholder 2"/>
          <p:cNvSpPr>
            <a:spLocks noGrp="1"/>
          </p:cNvSpPr>
          <p:nvPr>
            <p:ph idx="1"/>
          </p:nvPr>
        </p:nvSpPr>
        <p:spPr/>
        <p:txBody>
          <a:bodyPr>
            <a:normAutofit/>
          </a:bodyPr>
          <a:lstStyle/>
          <a:p>
            <a:r>
              <a:rPr lang="en-US" sz="2600" dirty="0">
                <a:latin typeface="Tw Cen MT"/>
                <a:cs typeface="Tw Cen MT"/>
              </a:rPr>
              <a:t>In the </a:t>
            </a:r>
            <a:r>
              <a:rPr lang="en-US" sz="2600" dirty="0" smtClean="0">
                <a:latin typeface="Tw Cen MT"/>
                <a:cs typeface="Tw Cen MT"/>
              </a:rPr>
              <a:t>pre-pubertal </a:t>
            </a:r>
            <a:r>
              <a:rPr lang="en-US" sz="2600" dirty="0">
                <a:latin typeface="Tw Cen MT"/>
                <a:cs typeface="Tw Cen MT"/>
              </a:rPr>
              <a:t>phase or sexual maturity </a:t>
            </a:r>
            <a:r>
              <a:rPr lang="en-US" sz="2600" dirty="0" smtClean="0">
                <a:latin typeface="Tw Cen MT"/>
                <a:cs typeface="Tw Cen MT"/>
              </a:rPr>
              <a:t>rating, </a:t>
            </a:r>
            <a:r>
              <a:rPr lang="en-US" sz="2600" dirty="0">
                <a:latin typeface="Tw Cen MT"/>
                <a:cs typeface="Tw Cen MT"/>
              </a:rPr>
              <a:t>boys and girls share many physical attributes. Body composition analyses are similar between girls and boys, with a percent body fat of 16% to 17% fat and relatively similar amounts of lean weight</a:t>
            </a:r>
            <a:r>
              <a:rPr lang="en-US" sz="2600" dirty="0" smtClean="0">
                <a:latin typeface="Tw Cen MT"/>
                <a:cs typeface="Tw Cen MT"/>
              </a:rPr>
              <a:t>.</a:t>
            </a:r>
            <a:endParaRPr lang="en-US" sz="2600" dirty="0">
              <a:latin typeface="Tw Cen MT"/>
              <a:cs typeface="Tw Cen MT"/>
            </a:endParaRPr>
          </a:p>
          <a:p>
            <a:r>
              <a:rPr lang="en-US" sz="2600" dirty="0" smtClean="0">
                <a:latin typeface="Tw Cen MT"/>
                <a:cs typeface="Tw Cen MT"/>
              </a:rPr>
              <a:t> </a:t>
            </a:r>
            <a:r>
              <a:rPr lang="en-US" sz="2600" dirty="0">
                <a:latin typeface="Tw Cen MT"/>
                <a:cs typeface="Tw Cen MT"/>
              </a:rPr>
              <a:t>Height, weight, injury risks, hemoglobin levels, and </a:t>
            </a:r>
            <a:r>
              <a:rPr lang="en-US" sz="2600" dirty="0" smtClean="0">
                <a:latin typeface="Tw Cen MT"/>
                <a:cs typeface="Tw Cen MT"/>
              </a:rPr>
              <a:t>physical </a:t>
            </a:r>
            <a:r>
              <a:rPr lang="en-US" sz="2600" dirty="0">
                <a:latin typeface="Tw Cen MT"/>
                <a:cs typeface="Tw Cen MT"/>
              </a:rPr>
              <a:t>attributes of strength and endurance are similar between boys and </a:t>
            </a:r>
            <a:r>
              <a:rPr lang="en-US" sz="2600" dirty="0" smtClean="0">
                <a:latin typeface="Tw Cen MT"/>
                <a:cs typeface="Tw Cen MT"/>
              </a:rPr>
              <a:t>girls.</a:t>
            </a:r>
            <a:r>
              <a:rPr lang="en-US" sz="2600" dirty="0">
                <a:latin typeface="Tw Cen MT"/>
                <a:cs typeface="Tw Cen MT"/>
              </a:rPr>
              <a:t> </a:t>
            </a:r>
            <a:r>
              <a:rPr lang="en-US" sz="2600" dirty="0" smtClean="0">
                <a:latin typeface="Tw Cen MT"/>
                <a:cs typeface="Tw Cen MT"/>
              </a:rPr>
              <a:t>During </a:t>
            </a:r>
            <a:r>
              <a:rPr lang="en-US" sz="2600" dirty="0">
                <a:latin typeface="Tw Cen MT"/>
                <a:cs typeface="Tw Cen MT"/>
              </a:rPr>
              <a:t>the </a:t>
            </a:r>
            <a:r>
              <a:rPr lang="en-US" sz="2600" dirty="0" smtClean="0">
                <a:latin typeface="Tw Cen MT"/>
                <a:cs typeface="Tw Cen MT"/>
              </a:rPr>
              <a:t>pre-pubertal </a:t>
            </a:r>
            <a:r>
              <a:rPr lang="en-US" sz="2600" dirty="0">
                <a:latin typeface="Tw Cen MT"/>
                <a:cs typeface="Tw Cen MT"/>
              </a:rPr>
              <a:t>phase, rate of growth is about 5 cm/y in boys and </a:t>
            </a:r>
            <a:r>
              <a:rPr lang="en-US" sz="2600" dirty="0" smtClean="0">
                <a:latin typeface="Tw Cen MT"/>
                <a:cs typeface="Tw Cen MT"/>
              </a:rPr>
              <a:t>girls.</a:t>
            </a:r>
            <a:endParaRPr lang="en-US" sz="2600" dirty="0">
              <a:latin typeface="Tw Cen MT"/>
              <a:cs typeface="Tw Cen MT"/>
            </a:endParaRPr>
          </a:p>
          <a:p>
            <a:endParaRPr lang="en-US" sz="2600" dirty="0">
              <a:latin typeface="Tw Cen MT"/>
              <a:cs typeface="Tw Cen MT"/>
            </a:endParaRPr>
          </a:p>
        </p:txBody>
      </p:sp>
    </p:spTree>
    <p:extLst>
      <p:ext uri="{BB962C8B-B14F-4D97-AF65-F5344CB8AC3E}">
        <p14:creationId xmlns:p14="http://schemas.microsoft.com/office/powerpoint/2010/main" val="245861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normAutofit/>
          </a:bodyPr>
          <a:lstStyle/>
          <a:p>
            <a:pPr algn="l"/>
            <a:r>
              <a:rPr lang="en-US" dirty="0">
                <a:latin typeface="Tw Cen MT"/>
                <a:cs typeface="Tw Cen MT"/>
              </a:rPr>
              <a:t>Pubertal Development </a:t>
            </a:r>
          </a:p>
        </p:txBody>
      </p:sp>
      <p:sp>
        <p:nvSpPr>
          <p:cNvPr id="3" name="Content Placeholder 2"/>
          <p:cNvSpPr>
            <a:spLocks noGrp="1"/>
          </p:cNvSpPr>
          <p:nvPr>
            <p:ph idx="1"/>
          </p:nvPr>
        </p:nvSpPr>
        <p:spPr/>
        <p:txBody>
          <a:bodyPr>
            <a:normAutofit/>
          </a:bodyPr>
          <a:lstStyle/>
          <a:p>
            <a:r>
              <a:rPr lang="en-US" sz="2800" dirty="0">
                <a:latin typeface="Tw Cen MT"/>
                <a:cs typeface="Tw Cen MT"/>
              </a:rPr>
              <a:t>Puberty is the process of physical and psychological maturation from childhood to adulthood. It is </a:t>
            </a:r>
            <a:r>
              <a:rPr lang="en-US" sz="2800" dirty="0" smtClean="0">
                <a:latin typeface="Tw Cen MT"/>
                <a:cs typeface="Tw Cen MT"/>
              </a:rPr>
              <a:t>characterized </a:t>
            </a:r>
            <a:r>
              <a:rPr lang="en-US" sz="2800" dirty="0">
                <a:latin typeface="Tw Cen MT"/>
                <a:cs typeface="Tw Cen MT"/>
              </a:rPr>
              <a:t>by physical and psychological changes that influence nutritional needs and food choices. </a:t>
            </a:r>
            <a:endParaRPr lang="en-US" sz="2800" dirty="0" smtClean="0">
              <a:latin typeface="Tw Cen MT"/>
              <a:cs typeface="Tw Cen MT"/>
            </a:endParaRPr>
          </a:p>
          <a:p>
            <a:r>
              <a:rPr lang="en-US" sz="2800" dirty="0" smtClean="0">
                <a:latin typeface="Tw Cen MT"/>
                <a:cs typeface="Tw Cen MT"/>
              </a:rPr>
              <a:t>The </a:t>
            </a:r>
            <a:r>
              <a:rPr lang="en-US" sz="2800" dirty="0">
                <a:latin typeface="Tw Cen MT"/>
                <a:cs typeface="Tw Cen MT"/>
              </a:rPr>
              <a:t>biological changes include increases in height and weight, body composition changes, increases in calorie and protein needs, sexual development, and increases in skeletal mass and density. </a:t>
            </a:r>
          </a:p>
        </p:txBody>
      </p:sp>
    </p:spTree>
    <p:extLst>
      <p:ext uri="{BB962C8B-B14F-4D97-AF65-F5344CB8AC3E}">
        <p14:creationId xmlns:p14="http://schemas.microsoft.com/office/powerpoint/2010/main" val="245636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fontScale="90000"/>
          </a:bodyPr>
          <a:lstStyle/>
          <a:p>
            <a:r>
              <a:rPr lang="en-US" dirty="0"/>
              <a:t>Pubertal Changes Affecting Sports Performance in Females </a:t>
            </a:r>
          </a:p>
        </p:txBody>
      </p:sp>
      <p:sp>
        <p:nvSpPr>
          <p:cNvPr id="3" name="Content Placeholder 2"/>
          <p:cNvSpPr>
            <a:spLocks noGrp="1"/>
          </p:cNvSpPr>
          <p:nvPr>
            <p:ph idx="1"/>
          </p:nvPr>
        </p:nvSpPr>
        <p:spPr>
          <a:xfrm>
            <a:off x="457200" y="2362200"/>
            <a:ext cx="8229600" cy="3763963"/>
          </a:xfrm>
        </p:spPr>
        <p:txBody>
          <a:bodyPr>
            <a:normAutofit/>
          </a:bodyPr>
          <a:lstStyle/>
          <a:p>
            <a:r>
              <a:rPr lang="en-US" sz="2800" dirty="0">
                <a:latin typeface="Tw Cen MT"/>
                <a:cs typeface="Tw Cen MT"/>
              </a:rPr>
              <a:t>Increase in percent body </a:t>
            </a:r>
            <a:r>
              <a:rPr lang="en-US" sz="2800" dirty="0" smtClean="0">
                <a:latin typeface="Tw Cen MT"/>
                <a:cs typeface="Tw Cen MT"/>
              </a:rPr>
              <a:t>fat</a:t>
            </a:r>
          </a:p>
          <a:p>
            <a:r>
              <a:rPr lang="en-US" sz="2800" dirty="0" smtClean="0">
                <a:latin typeface="Tw Cen MT"/>
                <a:cs typeface="Tw Cen MT"/>
              </a:rPr>
              <a:t>Reduced </a:t>
            </a:r>
            <a:r>
              <a:rPr lang="en-US" sz="2800" dirty="0">
                <a:latin typeface="Tw Cen MT"/>
                <a:cs typeface="Tw Cen MT"/>
              </a:rPr>
              <a:t>hemoglobin </a:t>
            </a:r>
            <a:r>
              <a:rPr lang="en-US" sz="2800" dirty="0" smtClean="0">
                <a:latin typeface="Tw Cen MT"/>
                <a:cs typeface="Tw Cen MT"/>
              </a:rPr>
              <a:t>levels</a:t>
            </a:r>
          </a:p>
          <a:p>
            <a:r>
              <a:rPr lang="en-US" sz="2800" dirty="0" smtClean="0">
                <a:latin typeface="Tw Cen MT"/>
                <a:cs typeface="Tw Cen MT"/>
              </a:rPr>
              <a:t>Lung </a:t>
            </a:r>
            <a:r>
              <a:rPr lang="en-US" sz="2800" dirty="0">
                <a:latin typeface="Tw Cen MT"/>
                <a:cs typeface="Tw Cen MT"/>
              </a:rPr>
              <a:t>volume and aerobic capacity </a:t>
            </a:r>
            <a:r>
              <a:rPr lang="en-US" sz="2800" dirty="0" smtClean="0">
                <a:latin typeface="Tw Cen MT"/>
                <a:cs typeface="Tw Cen MT"/>
              </a:rPr>
              <a:t>reduced</a:t>
            </a:r>
          </a:p>
          <a:p>
            <a:r>
              <a:rPr lang="en-US" sz="2800" dirty="0" smtClean="0">
                <a:latin typeface="Tw Cen MT"/>
                <a:cs typeface="Tw Cen MT"/>
              </a:rPr>
              <a:t>Early </a:t>
            </a:r>
            <a:r>
              <a:rPr lang="en-US" sz="2800" dirty="0" err="1">
                <a:latin typeface="Tw Cen MT"/>
                <a:cs typeface="Tw Cen MT"/>
              </a:rPr>
              <a:t>maturers</a:t>
            </a:r>
            <a:r>
              <a:rPr lang="en-US" sz="2800" dirty="0">
                <a:latin typeface="Tw Cen MT"/>
                <a:cs typeface="Tw Cen MT"/>
              </a:rPr>
              <a:t> have increased levels </a:t>
            </a:r>
            <a:r>
              <a:rPr lang="en-US" sz="2800" dirty="0" smtClean="0">
                <a:latin typeface="Tw Cen MT"/>
                <a:cs typeface="Tw Cen MT"/>
              </a:rPr>
              <a:t>of adiposity </a:t>
            </a:r>
          </a:p>
          <a:p>
            <a:r>
              <a:rPr lang="en-US" sz="2800" dirty="0" smtClean="0">
                <a:latin typeface="Tw Cen MT"/>
                <a:cs typeface="Tw Cen MT"/>
              </a:rPr>
              <a:t>Improved </a:t>
            </a:r>
            <a:r>
              <a:rPr lang="en-US" sz="2800" dirty="0">
                <a:latin typeface="Tw Cen MT"/>
                <a:cs typeface="Tw Cen MT"/>
              </a:rPr>
              <a:t>balance and flexibility </a:t>
            </a:r>
          </a:p>
          <a:p>
            <a:endParaRPr lang="en-US" sz="2800" dirty="0">
              <a:latin typeface="Tw Cen MT"/>
              <a:cs typeface="Tw Cen MT"/>
            </a:endParaRPr>
          </a:p>
        </p:txBody>
      </p:sp>
    </p:spTree>
    <p:extLst>
      <p:ext uri="{BB962C8B-B14F-4D97-AF65-F5344CB8AC3E}">
        <p14:creationId xmlns:p14="http://schemas.microsoft.com/office/powerpoint/2010/main" val="301944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1-12 at 11.16.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507178"/>
          </a:xfrm>
          <a:prstGeom prst="rect">
            <a:avLst/>
          </a:prstGeom>
        </p:spPr>
      </p:pic>
    </p:spTree>
    <p:extLst>
      <p:ext uri="{BB962C8B-B14F-4D97-AF65-F5344CB8AC3E}">
        <p14:creationId xmlns:p14="http://schemas.microsoft.com/office/powerpoint/2010/main" val="145517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dirty="0">
                <a:latin typeface="Tw Cen MT"/>
                <a:cs typeface="Tw Cen MT"/>
              </a:rPr>
              <a:t>NUTRITION ASSESSMENT AND NUTRIENT NEEDS </a:t>
            </a:r>
          </a:p>
        </p:txBody>
      </p:sp>
      <p:sp>
        <p:nvSpPr>
          <p:cNvPr id="3" name="Content Placeholder 2"/>
          <p:cNvSpPr>
            <a:spLocks noGrp="1"/>
          </p:cNvSpPr>
          <p:nvPr>
            <p:ph idx="1"/>
          </p:nvPr>
        </p:nvSpPr>
        <p:spPr>
          <a:xfrm>
            <a:off x="457200" y="2133601"/>
            <a:ext cx="8229600" cy="3276600"/>
          </a:xfrm>
        </p:spPr>
        <p:txBody>
          <a:bodyPr>
            <a:normAutofit/>
          </a:bodyPr>
          <a:lstStyle/>
          <a:p>
            <a:r>
              <a:rPr lang="en-US" sz="2800" dirty="0"/>
              <a:t>Calcium &amp; Vitamin </a:t>
            </a:r>
            <a:r>
              <a:rPr lang="en-US" sz="2800" dirty="0" smtClean="0"/>
              <a:t>D</a:t>
            </a:r>
          </a:p>
          <a:p>
            <a:r>
              <a:rPr lang="en-US" sz="2800" dirty="0" smtClean="0"/>
              <a:t>Iron</a:t>
            </a:r>
            <a:r>
              <a:rPr lang="en-US" sz="2800" dirty="0"/>
              <a:t>, Zinc, </a:t>
            </a:r>
            <a:r>
              <a:rPr lang="en-US" sz="2800" dirty="0" smtClean="0"/>
              <a:t>Magnesium</a:t>
            </a:r>
          </a:p>
          <a:p>
            <a:r>
              <a:rPr lang="en-US" sz="2800" dirty="0" smtClean="0"/>
              <a:t>B Vitamins</a:t>
            </a:r>
          </a:p>
          <a:p>
            <a:r>
              <a:rPr lang="en-US" sz="2800" dirty="0" smtClean="0"/>
              <a:t>Vitamin </a:t>
            </a:r>
            <a:r>
              <a:rPr lang="en-US" sz="2800" dirty="0"/>
              <a:t>C, E, Beta carotene, </a:t>
            </a:r>
            <a:r>
              <a:rPr lang="en-US" sz="2800" dirty="0" smtClean="0"/>
              <a:t>selenium</a:t>
            </a:r>
          </a:p>
          <a:p>
            <a:r>
              <a:rPr lang="en-US" sz="2800" dirty="0" smtClean="0"/>
              <a:t>Sodium</a:t>
            </a:r>
            <a:r>
              <a:rPr lang="en-US" sz="2800" dirty="0"/>
              <a:t>, chloride, </a:t>
            </a:r>
            <a:r>
              <a:rPr lang="en-US" sz="2800" dirty="0" smtClean="0"/>
              <a:t>potassium</a:t>
            </a:r>
          </a:p>
          <a:p>
            <a:r>
              <a:rPr lang="en-US" sz="2800" dirty="0" smtClean="0"/>
              <a:t>Omega </a:t>
            </a:r>
            <a:r>
              <a:rPr lang="en-US" sz="2800" dirty="0"/>
              <a:t>3 Fatty Acids</a:t>
            </a:r>
            <a:endParaRPr lang="en-US" sz="2800" dirty="0">
              <a:latin typeface="Tw Cen MT"/>
              <a:cs typeface="Tw Cen MT"/>
            </a:endParaRPr>
          </a:p>
        </p:txBody>
      </p:sp>
      <p:sp>
        <p:nvSpPr>
          <p:cNvPr id="4" name="TextBox 3"/>
          <p:cNvSpPr txBox="1"/>
          <p:nvPr/>
        </p:nvSpPr>
        <p:spPr>
          <a:xfrm>
            <a:off x="381000" y="5638800"/>
            <a:ext cx="8382000" cy="646331"/>
          </a:xfrm>
          <a:prstGeom prst="rect">
            <a:avLst/>
          </a:prstGeom>
          <a:noFill/>
        </p:spPr>
        <p:txBody>
          <a:bodyPr wrap="square" rtlCol="0">
            <a:spAutoFit/>
          </a:bodyPr>
          <a:lstStyle/>
          <a:p>
            <a:r>
              <a:rPr lang="en-US" b="1" dirty="0">
                <a:latin typeface="Tahoma"/>
                <a:cs typeface="Tahoma"/>
              </a:rPr>
              <a:t>Use of a multivitamin supplement does not improve performance in athletes consuming nutritionally adequate die</a:t>
            </a:r>
            <a:endParaRPr lang="en-US" b="1" dirty="0">
              <a:latin typeface="Tahoma"/>
              <a:cs typeface="Tahoma"/>
            </a:endParaRPr>
          </a:p>
        </p:txBody>
      </p:sp>
    </p:spTree>
    <p:extLst>
      <p:ext uri="{BB962C8B-B14F-4D97-AF65-F5344CB8AC3E}">
        <p14:creationId xmlns:p14="http://schemas.microsoft.com/office/powerpoint/2010/main" val="517321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1-12 at 11.15.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016361"/>
          </a:xfrm>
          <a:prstGeom prst="rect">
            <a:avLst/>
          </a:prstGeom>
        </p:spPr>
      </p:pic>
    </p:spTree>
    <p:extLst>
      <p:ext uri="{BB962C8B-B14F-4D97-AF65-F5344CB8AC3E}">
        <p14:creationId xmlns:p14="http://schemas.microsoft.com/office/powerpoint/2010/main" val="291966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latin typeface="Tw Cen MT"/>
                <a:cs typeface="Tw Cen MT"/>
              </a:rPr>
              <a:t>Barriers to Optimal Nutrition in Teen Athletes</a:t>
            </a:r>
            <a:endParaRPr lang="en-US" sz="3200" dirty="0">
              <a:latin typeface="Tw Cen MT"/>
              <a:cs typeface="Tw Cen MT"/>
            </a:endParaRPr>
          </a:p>
        </p:txBody>
      </p:sp>
      <p:sp>
        <p:nvSpPr>
          <p:cNvPr id="3" name="Content Placeholder 2"/>
          <p:cNvSpPr>
            <a:spLocks noGrp="1"/>
          </p:cNvSpPr>
          <p:nvPr>
            <p:ph idx="1"/>
          </p:nvPr>
        </p:nvSpPr>
        <p:spPr>
          <a:xfrm>
            <a:off x="457200" y="1676400"/>
            <a:ext cx="8229600" cy="4449763"/>
          </a:xfrm>
        </p:spPr>
        <p:txBody>
          <a:bodyPr>
            <a:normAutofit/>
          </a:bodyPr>
          <a:lstStyle/>
          <a:p>
            <a:r>
              <a:rPr lang="en-US" sz="2800" dirty="0"/>
              <a:t>Poor knowledge </a:t>
            </a:r>
            <a:r>
              <a:rPr lang="en-US" sz="2800" dirty="0" smtClean="0"/>
              <a:t>base</a:t>
            </a:r>
          </a:p>
          <a:p>
            <a:r>
              <a:rPr lang="en-US" sz="2800" dirty="0" smtClean="0"/>
              <a:t>Poor </a:t>
            </a:r>
            <a:r>
              <a:rPr lang="en-US" sz="2800" dirty="0"/>
              <a:t>organization of food and meal </a:t>
            </a:r>
            <a:r>
              <a:rPr lang="en-US" sz="2800" dirty="0" smtClean="0"/>
              <a:t>times</a:t>
            </a:r>
          </a:p>
          <a:p>
            <a:r>
              <a:rPr lang="en-US" sz="2800" dirty="0" smtClean="0"/>
              <a:t>Pubertal </a:t>
            </a:r>
            <a:r>
              <a:rPr lang="en-US" sz="2800" dirty="0"/>
              <a:t>body </a:t>
            </a:r>
            <a:r>
              <a:rPr lang="en-US" sz="2800" dirty="0" smtClean="0"/>
              <a:t>changes</a:t>
            </a:r>
          </a:p>
          <a:p>
            <a:r>
              <a:rPr lang="en-US" sz="2800" dirty="0" smtClean="0"/>
              <a:t>Body dissatisfaction</a:t>
            </a:r>
          </a:p>
          <a:p>
            <a:r>
              <a:rPr lang="en-US" sz="2800" dirty="0" smtClean="0"/>
              <a:t>Lack </a:t>
            </a:r>
            <a:r>
              <a:rPr lang="en-US" sz="2800" dirty="0"/>
              <a:t>of parental </a:t>
            </a:r>
            <a:r>
              <a:rPr lang="en-US" sz="2800" dirty="0" err="1" smtClean="0"/>
              <a:t>supportLack</a:t>
            </a:r>
            <a:r>
              <a:rPr lang="en-US" sz="2800" dirty="0" smtClean="0"/>
              <a:t> </a:t>
            </a:r>
            <a:r>
              <a:rPr lang="en-US" sz="2800" dirty="0"/>
              <a:t>of financial </a:t>
            </a:r>
            <a:r>
              <a:rPr lang="en-US" sz="2800" dirty="0" smtClean="0"/>
              <a:t>resources</a:t>
            </a:r>
          </a:p>
          <a:p>
            <a:r>
              <a:rPr lang="en-US" sz="2800" dirty="0" err="1" smtClean="0"/>
              <a:t>Obesogenicsociety</a:t>
            </a:r>
            <a:endParaRPr lang="en-US" sz="2800" dirty="0" smtClean="0"/>
          </a:p>
          <a:p>
            <a:r>
              <a:rPr lang="en-US" sz="2800" dirty="0" smtClean="0"/>
              <a:t>Interest </a:t>
            </a:r>
            <a:r>
              <a:rPr lang="en-US" sz="2800" dirty="0"/>
              <a:t>in supplements &amp; fad </a:t>
            </a:r>
            <a:r>
              <a:rPr lang="en-US" sz="2800" dirty="0" smtClean="0"/>
              <a:t>diets</a:t>
            </a:r>
          </a:p>
          <a:p>
            <a:r>
              <a:rPr lang="en-US" sz="2800" dirty="0" smtClean="0"/>
              <a:t>School </a:t>
            </a:r>
            <a:r>
              <a:rPr lang="en-US" sz="2800" dirty="0"/>
              <a:t>challenges</a:t>
            </a:r>
            <a:endParaRPr lang="en-US" sz="2800" dirty="0"/>
          </a:p>
        </p:txBody>
      </p:sp>
    </p:spTree>
    <p:extLst>
      <p:ext uri="{BB962C8B-B14F-4D97-AF65-F5344CB8AC3E}">
        <p14:creationId xmlns:p14="http://schemas.microsoft.com/office/powerpoint/2010/main" val="51055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smtClean="0"/>
              <a:t>TUJUAN:</a:t>
            </a:r>
            <a:endParaRPr lang="en-US" dirty="0"/>
          </a:p>
        </p:txBody>
      </p:sp>
      <p:sp>
        <p:nvSpPr>
          <p:cNvPr id="3" name="Content Placeholder 2"/>
          <p:cNvSpPr>
            <a:spLocks noGrp="1"/>
          </p:cNvSpPr>
          <p:nvPr>
            <p:ph idx="1"/>
          </p:nvPr>
        </p:nvSpPr>
        <p:spPr/>
        <p:txBody>
          <a:bodyPr>
            <a:normAutofit/>
          </a:bodyPr>
          <a:lstStyle/>
          <a:p>
            <a:pPr marL="0" indent="0">
              <a:buNone/>
            </a:pPr>
            <a:r>
              <a:rPr lang="en-ID" sz="2800" b="1" dirty="0">
                <a:latin typeface="Tw Cen MT"/>
                <a:cs typeface="Tw Cen MT"/>
              </a:rPr>
              <a:t>Atlet anak dan remaja</a:t>
            </a:r>
            <a:r>
              <a:rPr lang="en-ID" sz="2800" b="1" dirty="0" smtClean="0">
                <a:latin typeface="Tw Cen MT"/>
                <a:cs typeface="Tw Cen MT"/>
              </a:rPr>
              <a:t>:</a:t>
            </a:r>
          </a:p>
          <a:p>
            <a:pPr marL="0" indent="0">
              <a:buNone/>
            </a:pPr>
            <a:r>
              <a:rPr lang="en-ID" sz="2800" dirty="0" smtClean="0">
                <a:latin typeface="Tw Cen MT"/>
                <a:cs typeface="Tw Cen MT"/>
              </a:rPr>
              <a:t>Kebutuhan </a:t>
            </a:r>
            <a:r>
              <a:rPr lang="en-ID" sz="2800" dirty="0">
                <a:latin typeface="Tw Cen MT"/>
                <a:cs typeface="Tw Cen MT"/>
              </a:rPr>
              <a:t>gizi, masalah gizi olahraga anak dan remaja, kebutuhan gizi atlet anak dan remaja, dan konseling gizi khusus atlet anak dan remaja serta masalah kesehatan dan gizi </a:t>
            </a:r>
            <a:endParaRPr lang="en-US" sz="2800" dirty="0">
              <a:latin typeface="Tw Cen MT"/>
              <a:cs typeface="Tw Cen MT"/>
            </a:endParaRPr>
          </a:p>
        </p:txBody>
      </p:sp>
    </p:spTree>
    <p:extLst>
      <p:ext uri="{BB962C8B-B14F-4D97-AF65-F5344CB8AC3E}">
        <p14:creationId xmlns:p14="http://schemas.microsoft.com/office/powerpoint/2010/main" val="202723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7"/>
          <p:cNvGrpSpPr>
            <a:grpSpLocks/>
          </p:cNvGrpSpPr>
          <p:nvPr/>
        </p:nvGrpSpPr>
        <p:grpSpPr bwMode="auto">
          <a:xfrm>
            <a:off x="685800" y="2143125"/>
            <a:ext cx="7772400" cy="3495675"/>
            <a:chOff x="685800" y="1724890"/>
            <a:chExt cx="7772400" cy="3495675"/>
          </a:xfrm>
        </p:grpSpPr>
        <p:pic>
          <p:nvPicPr>
            <p:cNvPr id="5" name="Picture 6" descr="38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24890"/>
              <a:ext cx="2481262"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thru_katie5 crop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46972"/>
              <a:ext cx="2173288"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2008_0605Staffing002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752600"/>
              <a:ext cx="2301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588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pPr algn="l"/>
            <a:r>
              <a:rPr lang="en-US" sz="4000" dirty="0" smtClean="0">
                <a:latin typeface="Tw Cen MT"/>
                <a:cs typeface="Tw Cen MT"/>
              </a:rPr>
              <a:t>Introduction</a:t>
            </a:r>
            <a:endParaRPr lang="en-US" sz="4000" dirty="0">
              <a:latin typeface="Tw Cen MT"/>
              <a:cs typeface="Tw Cen MT"/>
            </a:endParaRPr>
          </a:p>
        </p:txBody>
      </p:sp>
      <p:sp>
        <p:nvSpPr>
          <p:cNvPr id="3" name="Content Placeholder 2"/>
          <p:cNvSpPr>
            <a:spLocks noGrp="1"/>
          </p:cNvSpPr>
          <p:nvPr>
            <p:ph idx="1"/>
          </p:nvPr>
        </p:nvSpPr>
        <p:spPr/>
        <p:txBody>
          <a:bodyPr>
            <a:normAutofit/>
          </a:bodyPr>
          <a:lstStyle/>
          <a:p>
            <a:r>
              <a:rPr lang="en-US" sz="2600" dirty="0" err="1" smtClean="0">
                <a:latin typeface="Tw Cen MT"/>
                <a:cs typeface="Tw Cen MT"/>
              </a:rPr>
              <a:t>Pembinaan</a:t>
            </a:r>
            <a:r>
              <a:rPr lang="en-US" sz="2600" dirty="0" smtClean="0">
                <a:latin typeface="Tw Cen MT"/>
                <a:cs typeface="Tw Cen MT"/>
              </a:rPr>
              <a:t> </a:t>
            </a:r>
            <a:r>
              <a:rPr lang="en-US" sz="2600" dirty="0" err="1">
                <a:latin typeface="Tw Cen MT"/>
                <a:cs typeface="Tw Cen MT"/>
              </a:rPr>
              <a:t>atlet</a:t>
            </a:r>
            <a:r>
              <a:rPr lang="en-US" sz="2600" dirty="0">
                <a:latin typeface="Tw Cen MT"/>
                <a:cs typeface="Tw Cen MT"/>
              </a:rPr>
              <a:t> </a:t>
            </a:r>
            <a:r>
              <a:rPr lang="en-US" sz="2600" dirty="0" err="1">
                <a:latin typeface="Tw Cen MT"/>
                <a:cs typeface="Tw Cen MT"/>
              </a:rPr>
              <a:t>secara</a:t>
            </a:r>
            <a:r>
              <a:rPr lang="en-US" sz="2600" dirty="0">
                <a:latin typeface="Tw Cen MT"/>
                <a:cs typeface="Tw Cen MT"/>
              </a:rPr>
              <a:t> </a:t>
            </a:r>
            <a:r>
              <a:rPr lang="en-US" sz="2600" dirty="0" err="1">
                <a:latin typeface="Tw Cen MT"/>
                <a:cs typeface="Tw Cen MT"/>
              </a:rPr>
              <a:t>jangka</a:t>
            </a:r>
            <a:r>
              <a:rPr lang="en-US" sz="2600" dirty="0">
                <a:latin typeface="Tw Cen MT"/>
                <a:cs typeface="Tw Cen MT"/>
              </a:rPr>
              <a:t> </a:t>
            </a:r>
            <a:r>
              <a:rPr lang="en-US" sz="2600" dirty="0" err="1">
                <a:latin typeface="Tw Cen MT"/>
                <a:cs typeface="Tw Cen MT"/>
              </a:rPr>
              <a:t>panjang</a:t>
            </a:r>
            <a:r>
              <a:rPr lang="en-US" sz="2600" dirty="0">
                <a:latin typeface="Tw Cen MT"/>
                <a:cs typeface="Tw Cen MT"/>
              </a:rPr>
              <a:t> (LTAD – Long term athletes development), </a:t>
            </a:r>
            <a:r>
              <a:rPr lang="en-US" sz="2600" dirty="0" err="1">
                <a:latin typeface="Tw Cen MT"/>
                <a:cs typeface="Tw Cen MT"/>
              </a:rPr>
              <a:t>suatu</a:t>
            </a:r>
            <a:r>
              <a:rPr lang="en-US" sz="2600" dirty="0">
                <a:latin typeface="Tw Cen MT"/>
                <a:cs typeface="Tw Cen MT"/>
              </a:rPr>
              <a:t> model yang </a:t>
            </a:r>
            <a:r>
              <a:rPr lang="en-US" sz="2600" dirty="0" err="1">
                <a:latin typeface="Tw Cen MT"/>
                <a:cs typeface="Tw Cen MT"/>
              </a:rPr>
              <a:t>telah</a:t>
            </a:r>
            <a:r>
              <a:rPr lang="en-US" sz="2600" dirty="0">
                <a:latin typeface="Tw Cen MT"/>
                <a:cs typeface="Tw Cen MT"/>
              </a:rPr>
              <a:t> </a:t>
            </a:r>
            <a:r>
              <a:rPr lang="en-US" sz="2600" dirty="0" err="1">
                <a:latin typeface="Tw Cen MT"/>
                <a:cs typeface="Tw Cen MT"/>
              </a:rPr>
              <a:t>dikembangkan</a:t>
            </a:r>
            <a:r>
              <a:rPr lang="en-US" sz="2600" dirty="0">
                <a:latin typeface="Tw Cen MT"/>
                <a:cs typeface="Tw Cen MT"/>
              </a:rPr>
              <a:t> </a:t>
            </a:r>
            <a:r>
              <a:rPr lang="en-US" sz="2600" dirty="0" err="1">
                <a:latin typeface="Tw Cen MT"/>
                <a:cs typeface="Tw Cen MT"/>
              </a:rPr>
              <a:t>dan</a:t>
            </a:r>
            <a:r>
              <a:rPr lang="en-US" sz="2600" dirty="0">
                <a:latin typeface="Tw Cen MT"/>
                <a:cs typeface="Tw Cen MT"/>
              </a:rPr>
              <a:t> </a:t>
            </a:r>
            <a:r>
              <a:rPr lang="en-US" sz="2600" dirty="0" err="1">
                <a:latin typeface="Tw Cen MT"/>
                <a:cs typeface="Tw Cen MT"/>
              </a:rPr>
              <a:t>diterapkan</a:t>
            </a:r>
            <a:r>
              <a:rPr lang="en-US" sz="2600" dirty="0">
                <a:latin typeface="Tw Cen MT"/>
                <a:cs typeface="Tw Cen MT"/>
              </a:rPr>
              <a:t> di British </a:t>
            </a:r>
            <a:r>
              <a:rPr lang="en-US" sz="2600" dirty="0" smtClean="0">
                <a:latin typeface="Tw Cen MT"/>
                <a:cs typeface="Tw Cen MT"/>
              </a:rPr>
              <a:t>Columbia. LTAD </a:t>
            </a:r>
            <a:r>
              <a:rPr lang="en-US" sz="2600" dirty="0" err="1">
                <a:latin typeface="Tw Cen MT"/>
                <a:cs typeface="Tw Cen MT"/>
              </a:rPr>
              <a:t>adalah</a:t>
            </a:r>
            <a:r>
              <a:rPr lang="en-US" sz="2600" dirty="0">
                <a:latin typeface="Tw Cen MT"/>
                <a:cs typeface="Tw Cen MT"/>
              </a:rPr>
              <a:t> </a:t>
            </a:r>
            <a:r>
              <a:rPr lang="en-US" sz="2600" dirty="0" err="1">
                <a:latin typeface="Tw Cen MT"/>
                <a:cs typeface="Tw Cen MT"/>
              </a:rPr>
              <a:t>hasil</a:t>
            </a:r>
            <a:r>
              <a:rPr lang="en-US" sz="2600" dirty="0">
                <a:latin typeface="Tw Cen MT"/>
                <a:cs typeface="Tw Cen MT"/>
              </a:rPr>
              <a:t> </a:t>
            </a:r>
            <a:r>
              <a:rPr lang="en-US" sz="2600" dirty="0" err="1">
                <a:latin typeface="Tw Cen MT"/>
                <a:cs typeface="Tw Cen MT"/>
              </a:rPr>
              <a:t>pemikiran</a:t>
            </a:r>
            <a:r>
              <a:rPr lang="en-US" sz="2600" dirty="0">
                <a:latin typeface="Tw Cen MT"/>
                <a:cs typeface="Tw Cen MT"/>
              </a:rPr>
              <a:t> </a:t>
            </a:r>
            <a:r>
              <a:rPr lang="en-US" sz="2600" dirty="0" err="1">
                <a:latin typeface="Tw Cen MT"/>
                <a:cs typeface="Tw Cen MT"/>
              </a:rPr>
              <a:t>dari</a:t>
            </a:r>
            <a:r>
              <a:rPr lang="en-US" sz="2600" dirty="0">
                <a:latin typeface="Tw Cen MT"/>
                <a:cs typeface="Tw Cen MT"/>
              </a:rPr>
              <a:t> </a:t>
            </a:r>
            <a:r>
              <a:rPr lang="en-US" sz="2600" dirty="0" err="1">
                <a:latin typeface="Tw Cen MT"/>
                <a:cs typeface="Tw Cen MT"/>
              </a:rPr>
              <a:t>Dr.Istvan</a:t>
            </a:r>
            <a:r>
              <a:rPr lang="en-US" sz="2600" dirty="0">
                <a:latin typeface="Tw Cen MT"/>
                <a:cs typeface="Tw Cen MT"/>
              </a:rPr>
              <a:t> </a:t>
            </a:r>
            <a:r>
              <a:rPr lang="en-US" sz="2600" dirty="0" err="1">
                <a:latin typeface="Tw Cen MT"/>
                <a:cs typeface="Tw Cen MT"/>
              </a:rPr>
              <a:t>Balyi</a:t>
            </a:r>
            <a:r>
              <a:rPr lang="en-US" sz="2600" dirty="0">
                <a:latin typeface="Tw Cen MT"/>
                <a:cs typeface="Tw Cen MT"/>
              </a:rPr>
              <a:t>, </a:t>
            </a:r>
            <a:r>
              <a:rPr lang="en-US" sz="2600" dirty="0" err="1">
                <a:latin typeface="Tw Cen MT"/>
                <a:cs typeface="Tw Cen MT"/>
              </a:rPr>
              <a:t>seorang</a:t>
            </a:r>
            <a:r>
              <a:rPr lang="en-US" sz="2600" dirty="0">
                <a:latin typeface="Tw Cen MT"/>
                <a:cs typeface="Tw Cen MT"/>
              </a:rPr>
              <a:t> </a:t>
            </a:r>
            <a:r>
              <a:rPr lang="en-US" sz="2600" dirty="0" err="1">
                <a:latin typeface="Tw Cen MT"/>
                <a:cs typeface="Tw Cen MT"/>
              </a:rPr>
              <a:t>pakar</a:t>
            </a:r>
            <a:r>
              <a:rPr lang="en-US" sz="2600" dirty="0">
                <a:latin typeface="Tw Cen MT"/>
                <a:cs typeface="Tw Cen MT"/>
              </a:rPr>
              <a:t> </a:t>
            </a:r>
            <a:r>
              <a:rPr lang="en-US" sz="2600" dirty="0" err="1">
                <a:latin typeface="Tw Cen MT"/>
                <a:cs typeface="Tw Cen MT"/>
              </a:rPr>
              <a:t>dalam</a:t>
            </a:r>
            <a:r>
              <a:rPr lang="en-US" sz="2600" dirty="0">
                <a:latin typeface="Tw Cen MT"/>
                <a:cs typeface="Tw Cen MT"/>
              </a:rPr>
              <a:t> </a:t>
            </a:r>
            <a:r>
              <a:rPr lang="en-US" sz="2600" dirty="0" err="1">
                <a:latin typeface="Tw Cen MT"/>
                <a:cs typeface="Tw Cen MT"/>
              </a:rPr>
              <a:t>bidang</a:t>
            </a:r>
            <a:r>
              <a:rPr lang="en-US" sz="2600" dirty="0">
                <a:latin typeface="Tw Cen MT"/>
                <a:cs typeface="Tw Cen MT"/>
              </a:rPr>
              <a:t> </a:t>
            </a:r>
            <a:r>
              <a:rPr lang="en-US" sz="2600" dirty="0" err="1">
                <a:latin typeface="Tw Cen MT"/>
                <a:cs typeface="Tw Cen MT"/>
              </a:rPr>
              <a:t>perencanaan</a:t>
            </a:r>
            <a:r>
              <a:rPr lang="en-US" sz="2600" dirty="0">
                <a:latin typeface="Tw Cen MT"/>
                <a:cs typeface="Tw Cen MT"/>
              </a:rPr>
              <a:t>, </a:t>
            </a:r>
            <a:r>
              <a:rPr lang="en-US" sz="2600" dirty="0" err="1" smtClean="0">
                <a:latin typeface="Tw Cen MT"/>
                <a:cs typeface="Tw Cen MT"/>
              </a:rPr>
              <a:t>periodisasi</a:t>
            </a:r>
            <a:r>
              <a:rPr lang="en-US" sz="2600" dirty="0" smtClean="0">
                <a:latin typeface="Tw Cen MT"/>
                <a:cs typeface="Tw Cen MT"/>
              </a:rPr>
              <a:t> </a:t>
            </a:r>
            <a:r>
              <a:rPr lang="en-US" sz="2600" dirty="0" err="1" smtClean="0">
                <a:latin typeface="Tw Cen MT"/>
                <a:cs typeface="Tw Cen MT"/>
              </a:rPr>
              <a:t>latihan</a:t>
            </a:r>
            <a:r>
              <a:rPr lang="en-US" sz="2600" dirty="0" smtClean="0">
                <a:latin typeface="Tw Cen MT"/>
                <a:cs typeface="Tw Cen MT"/>
              </a:rPr>
              <a:t> </a:t>
            </a:r>
            <a:r>
              <a:rPr lang="en-US" sz="2600" dirty="0" err="1">
                <a:latin typeface="Tw Cen MT"/>
                <a:cs typeface="Tw Cen MT"/>
              </a:rPr>
              <a:t>dan</a:t>
            </a:r>
            <a:r>
              <a:rPr lang="en-US" sz="2600" dirty="0">
                <a:latin typeface="Tw Cen MT"/>
                <a:cs typeface="Tw Cen MT"/>
              </a:rPr>
              <a:t> </a:t>
            </a:r>
            <a:r>
              <a:rPr lang="en-US" sz="2600" dirty="0" err="1">
                <a:latin typeface="Tw Cen MT"/>
                <a:cs typeface="Tw Cen MT"/>
              </a:rPr>
              <a:t>peningkatan</a:t>
            </a:r>
            <a:r>
              <a:rPr lang="en-US" sz="2600" dirty="0">
                <a:latin typeface="Tw Cen MT"/>
                <a:cs typeface="Tw Cen MT"/>
              </a:rPr>
              <a:t> </a:t>
            </a:r>
            <a:r>
              <a:rPr lang="en-US" sz="2600" dirty="0" err="1">
                <a:latin typeface="Tw Cen MT"/>
                <a:cs typeface="Tw Cen MT"/>
              </a:rPr>
              <a:t>prestasi</a:t>
            </a:r>
            <a:r>
              <a:rPr lang="en-US" sz="2600" dirty="0">
                <a:latin typeface="Tw Cen MT"/>
                <a:cs typeface="Tw Cen MT"/>
              </a:rPr>
              <a:t> </a:t>
            </a:r>
            <a:r>
              <a:rPr lang="en-US" sz="2600" dirty="0" err="1">
                <a:latin typeface="Tw Cen MT"/>
                <a:cs typeface="Tw Cen MT"/>
              </a:rPr>
              <a:t>melalui</a:t>
            </a:r>
            <a:r>
              <a:rPr lang="en-US" sz="2600" dirty="0">
                <a:latin typeface="Tw Cen MT"/>
                <a:cs typeface="Tw Cen MT"/>
              </a:rPr>
              <a:t> program </a:t>
            </a:r>
            <a:r>
              <a:rPr lang="en-US" sz="2600" dirty="0" err="1">
                <a:latin typeface="Tw Cen MT"/>
                <a:cs typeface="Tw Cen MT"/>
              </a:rPr>
              <a:t>latihan</a:t>
            </a:r>
            <a:r>
              <a:rPr lang="en-US" sz="2600" dirty="0">
                <a:latin typeface="Tw Cen MT"/>
                <a:cs typeface="Tw Cen MT"/>
              </a:rPr>
              <a:t> </a:t>
            </a:r>
            <a:r>
              <a:rPr lang="en-US" sz="2600" dirty="0" err="1">
                <a:latin typeface="Tw Cen MT"/>
                <a:cs typeface="Tw Cen MT"/>
              </a:rPr>
              <a:t>jangka</a:t>
            </a:r>
            <a:r>
              <a:rPr lang="en-US" sz="2600" dirty="0">
                <a:latin typeface="Tw Cen MT"/>
                <a:cs typeface="Tw Cen MT"/>
              </a:rPr>
              <a:t> </a:t>
            </a:r>
            <a:r>
              <a:rPr lang="en-US" sz="2600" dirty="0" err="1">
                <a:latin typeface="Tw Cen MT"/>
                <a:cs typeface="Tw Cen MT"/>
              </a:rPr>
              <a:t>pendek</a:t>
            </a:r>
            <a:r>
              <a:rPr lang="en-US" sz="2600" dirty="0">
                <a:latin typeface="Tw Cen MT"/>
                <a:cs typeface="Tw Cen MT"/>
              </a:rPr>
              <a:t> </a:t>
            </a:r>
            <a:r>
              <a:rPr lang="en-US" sz="2600" dirty="0" err="1">
                <a:latin typeface="Tw Cen MT"/>
                <a:cs typeface="Tw Cen MT"/>
              </a:rPr>
              <a:t>dan</a:t>
            </a:r>
            <a:r>
              <a:rPr lang="en-US" sz="2600" dirty="0">
                <a:latin typeface="Tw Cen MT"/>
                <a:cs typeface="Tw Cen MT"/>
              </a:rPr>
              <a:t> </a:t>
            </a:r>
            <a:r>
              <a:rPr lang="en-US" sz="2600" dirty="0" err="1">
                <a:latin typeface="Tw Cen MT"/>
                <a:cs typeface="Tw Cen MT"/>
              </a:rPr>
              <a:t>jangka</a:t>
            </a:r>
            <a:r>
              <a:rPr lang="en-US" sz="2600" dirty="0">
                <a:latin typeface="Tw Cen MT"/>
                <a:cs typeface="Tw Cen MT"/>
              </a:rPr>
              <a:t> </a:t>
            </a:r>
            <a:r>
              <a:rPr lang="en-US" sz="2600" dirty="0" err="1">
                <a:latin typeface="Tw Cen MT"/>
                <a:cs typeface="Tw Cen MT"/>
              </a:rPr>
              <a:t>panjang</a:t>
            </a:r>
            <a:endParaRPr lang="en-US" sz="2600" dirty="0">
              <a:latin typeface="Tw Cen MT"/>
              <a:cs typeface="Tw Cen MT"/>
            </a:endParaRPr>
          </a:p>
        </p:txBody>
      </p:sp>
    </p:spTree>
    <p:extLst>
      <p:ext uri="{BB962C8B-B14F-4D97-AF65-F5344CB8AC3E}">
        <p14:creationId xmlns:p14="http://schemas.microsoft.com/office/powerpoint/2010/main" val="122507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r>
              <a:rPr lang="en-US" sz="4000" dirty="0">
                <a:latin typeface="Tw Cen MT"/>
                <a:cs typeface="Tw Cen MT"/>
              </a:rPr>
              <a:t>BENEFITS OF YOUTH SPORTS </a:t>
            </a:r>
          </a:p>
        </p:txBody>
      </p:sp>
      <p:sp>
        <p:nvSpPr>
          <p:cNvPr id="3" name="Content Placeholder 2"/>
          <p:cNvSpPr>
            <a:spLocks noGrp="1"/>
          </p:cNvSpPr>
          <p:nvPr>
            <p:ph idx="1"/>
          </p:nvPr>
        </p:nvSpPr>
        <p:spPr/>
        <p:txBody>
          <a:bodyPr>
            <a:noAutofit/>
          </a:bodyPr>
          <a:lstStyle/>
          <a:p>
            <a:r>
              <a:rPr lang="en-US" sz="2400" dirty="0">
                <a:latin typeface="Tw Cen MT"/>
                <a:cs typeface="Tw Cen MT"/>
              </a:rPr>
              <a:t>The benefits of youth sports are numerous and are both </a:t>
            </a:r>
            <a:r>
              <a:rPr lang="en-US" sz="2400" b="1" dirty="0">
                <a:latin typeface="Tw Cen MT"/>
                <a:cs typeface="Tw Cen MT"/>
              </a:rPr>
              <a:t>physical and psychosocial</a:t>
            </a:r>
            <a:r>
              <a:rPr lang="en-US" sz="2400" dirty="0">
                <a:latin typeface="Tw Cen MT"/>
                <a:cs typeface="Tw Cen MT"/>
              </a:rPr>
              <a:t>. Physical activity should be considered an essential component of normal growth and development and should be routinely assessed as a vital sign in the electronic medical record. </a:t>
            </a:r>
            <a:endParaRPr lang="en-US" sz="2400" dirty="0" smtClean="0">
              <a:latin typeface="Tw Cen MT"/>
              <a:cs typeface="Tw Cen MT"/>
            </a:endParaRPr>
          </a:p>
          <a:p>
            <a:r>
              <a:rPr lang="en-US" sz="2400" dirty="0" smtClean="0">
                <a:latin typeface="Tw Cen MT"/>
                <a:cs typeface="Tw Cen MT"/>
              </a:rPr>
              <a:t>Sports </a:t>
            </a:r>
            <a:r>
              <a:rPr lang="en-US" sz="2400" dirty="0">
                <a:latin typeface="Tw Cen MT"/>
                <a:cs typeface="Tw Cen MT"/>
              </a:rPr>
              <a:t>can provide an outlet for youth to begin and </a:t>
            </a:r>
            <a:r>
              <a:rPr lang="en-US" sz="2400" dirty="0" smtClean="0">
                <a:latin typeface="Tw Cen MT"/>
                <a:cs typeface="Tw Cen MT"/>
              </a:rPr>
              <a:t>maintain </a:t>
            </a:r>
            <a:r>
              <a:rPr lang="en-US" sz="2400" dirty="0">
                <a:latin typeface="Tw Cen MT"/>
                <a:cs typeface="Tw Cen MT"/>
              </a:rPr>
              <a:t>physical activity. Regular physical activity in the formative years has been shown to be a predictor of a healthier body weight and regular exercise patterns in adulthood. </a:t>
            </a:r>
          </a:p>
          <a:p>
            <a:endParaRPr lang="en-US" sz="2400" dirty="0">
              <a:latin typeface="Tw Cen MT"/>
              <a:cs typeface="Tw Cen MT"/>
            </a:endParaRPr>
          </a:p>
        </p:txBody>
      </p:sp>
    </p:spTree>
    <p:extLst>
      <p:ext uri="{BB962C8B-B14F-4D97-AF65-F5344CB8AC3E}">
        <p14:creationId xmlns:p14="http://schemas.microsoft.com/office/powerpoint/2010/main" val="29983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a:latin typeface="Tw Cen MT"/>
                <a:cs typeface="Tw Cen MT"/>
              </a:rPr>
              <a:t>Bone Density </a:t>
            </a:r>
          </a:p>
        </p:txBody>
      </p:sp>
      <p:sp>
        <p:nvSpPr>
          <p:cNvPr id="3" name="Content Placeholder 2"/>
          <p:cNvSpPr>
            <a:spLocks noGrp="1"/>
          </p:cNvSpPr>
          <p:nvPr>
            <p:ph idx="1"/>
          </p:nvPr>
        </p:nvSpPr>
        <p:spPr/>
        <p:txBody>
          <a:bodyPr>
            <a:normAutofit/>
          </a:bodyPr>
          <a:lstStyle/>
          <a:p>
            <a:r>
              <a:rPr lang="en-US" sz="2400" dirty="0">
                <a:latin typeface="Tw Cen MT"/>
                <a:cs typeface="Tw Cen MT"/>
              </a:rPr>
              <a:t>Regular physical activity is also essential for the development and maintenance of bone mineral density. The </a:t>
            </a:r>
            <a:r>
              <a:rPr lang="en-US" sz="2400" dirty="0" err="1">
                <a:latin typeface="Tw Cen MT"/>
                <a:cs typeface="Tw Cen MT"/>
              </a:rPr>
              <a:t>osteogenic</a:t>
            </a:r>
            <a:r>
              <a:rPr lang="en-US" sz="2400" dirty="0">
                <a:latin typeface="Tw Cen MT"/>
                <a:cs typeface="Tw Cen MT"/>
              </a:rPr>
              <a:t> force of physical activity is related to the local and specific mechanical loading of the bone. The tensile and compressive forces of specific resistance or strength-producing programs can promote bone development. </a:t>
            </a:r>
          </a:p>
          <a:p>
            <a:endParaRPr lang="en-US" sz="2400" dirty="0">
              <a:latin typeface="Tw Cen MT"/>
              <a:cs typeface="Tw Cen MT"/>
            </a:endParaRPr>
          </a:p>
        </p:txBody>
      </p:sp>
    </p:spTree>
    <p:extLst>
      <p:ext uri="{BB962C8B-B14F-4D97-AF65-F5344CB8AC3E}">
        <p14:creationId xmlns:p14="http://schemas.microsoft.com/office/powerpoint/2010/main" val="2849282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teogenic-loading-350x26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371600"/>
            <a:ext cx="5257800" cy="3950861"/>
          </a:xfrm>
          <a:prstGeom prst="rect">
            <a:avLst/>
          </a:prstGeom>
        </p:spPr>
      </p:pic>
    </p:spTree>
    <p:extLst>
      <p:ext uri="{BB962C8B-B14F-4D97-AF65-F5344CB8AC3E}">
        <p14:creationId xmlns:p14="http://schemas.microsoft.com/office/powerpoint/2010/main" val="21528027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dirty="0">
                <a:latin typeface="Tw Cen MT"/>
                <a:cs typeface="Tw Cen MT"/>
              </a:rPr>
              <a:t>Physical Activity and Obesity </a:t>
            </a:r>
          </a:p>
        </p:txBody>
      </p:sp>
      <p:sp>
        <p:nvSpPr>
          <p:cNvPr id="3" name="Content Placeholder 2"/>
          <p:cNvSpPr>
            <a:spLocks noGrp="1"/>
          </p:cNvSpPr>
          <p:nvPr>
            <p:ph idx="1"/>
          </p:nvPr>
        </p:nvSpPr>
        <p:spPr/>
        <p:txBody>
          <a:bodyPr>
            <a:normAutofit/>
          </a:bodyPr>
          <a:lstStyle/>
          <a:p>
            <a:pPr marL="0" indent="0">
              <a:buNone/>
            </a:pPr>
            <a:r>
              <a:rPr lang="en-US" sz="2800" dirty="0">
                <a:latin typeface="Tw Cen MT"/>
                <a:cs typeface="Tw Cen MT"/>
              </a:rPr>
              <a:t>Multiple studies have highlighted the known benefits of physical fitness and nutrition on health, including lower body fat, improved lipids, lower blood pressure, and improved insulin sensitivity in youth.7 Over the past 25 years, the rate of obesity in US youth has doubled, and the rate in adolescents is even more </a:t>
            </a:r>
            <a:r>
              <a:rPr lang="en-US" sz="2800" dirty="0" smtClean="0">
                <a:latin typeface="Tw Cen MT"/>
                <a:cs typeface="Tw Cen MT"/>
              </a:rPr>
              <a:t>alarming</a:t>
            </a:r>
            <a:r>
              <a:rPr lang="en-US" sz="2800" dirty="0">
                <a:latin typeface="Tw Cen MT"/>
                <a:cs typeface="Tw Cen MT"/>
              </a:rPr>
              <a:t>. </a:t>
            </a:r>
          </a:p>
          <a:p>
            <a:pPr marL="0" indent="0">
              <a:buNone/>
            </a:pPr>
            <a:endParaRPr lang="en-US" sz="2800" dirty="0">
              <a:latin typeface="Tw Cen MT"/>
              <a:cs typeface="Tw Cen MT"/>
            </a:endParaRPr>
          </a:p>
        </p:txBody>
      </p:sp>
    </p:spTree>
    <p:extLst>
      <p:ext uri="{BB962C8B-B14F-4D97-AF65-F5344CB8AC3E}">
        <p14:creationId xmlns:p14="http://schemas.microsoft.com/office/powerpoint/2010/main" val="381000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1-12 at 6.46.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020450"/>
          </a:xfrm>
          <a:prstGeom prst="rect">
            <a:avLst/>
          </a:prstGeom>
        </p:spPr>
      </p:pic>
    </p:spTree>
    <p:extLst>
      <p:ext uri="{BB962C8B-B14F-4D97-AF65-F5344CB8AC3E}">
        <p14:creationId xmlns:p14="http://schemas.microsoft.com/office/powerpoint/2010/main" val="1128281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7919</TotalTime>
  <Words>596</Words>
  <Application>Microsoft Macintosh PowerPoint</Application>
  <PresentationFormat>On-screen Show (4:3)</PresentationFormat>
  <Paragraphs>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TUJUAN:</vt:lpstr>
      <vt:lpstr>PowerPoint Presentation</vt:lpstr>
      <vt:lpstr>Introduction</vt:lpstr>
      <vt:lpstr>BENEFITS OF YOUTH SPORTS </vt:lpstr>
      <vt:lpstr>Bone Density </vt:lpstr>
      <vt:lpstr>PowerPoint Presentation</vt:lpstr>
      <vt:lpstr>Physical Activity and Obesity </vt:lpstr>
      <vt:lpstr>PowerPoint Presentation</vt:lpstr>
      <vt:lpstr>PowerPoint Presentation</vt:lpstr>
      <vt:lpstr>PHYSICAL GROWTH AND DEVELOPMENT </vt:lpstr>
      <vt:lpstr>Pre-pubertal Stage </vt:lpstr>
      <vt:lpstr>Pubertal Development </vt:lpstr>
      <vt:lpstr>Pubertal Changes Affecting Sports Performance in Females </vt:lpstr>
      <vt:lpstr>PowerPoint Presentation</vt:lpstr>
      <vt:lpstr>NUTRITION ASSESSMENT AND NUTRIENT NEEDS </vt:lpstr>
      <vt:lpstr>PowerPoint Presentation</vt:lpstr>
      <vt:lpstr>Barriers to Optimal Nutrition in Teen Athletes</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239</cp:revision>
  <cp:lastPrinted>2018-06-03T16:36:28Z</cp:lastPrinted>
  <dcterms:created xsi:type="dcterms:W3CDTF">2018-03-13T02:49:38Z</dcterms:created>
  <dcterms:modified xsi:type="dcterms:W3CDTF">2019-11-12T04:17:43Z</dcterms:modified>
</cp:coreProperties>
</file>