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1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>
        <p:scale>
          <a:sx n="33" d="100"/>
          <a:sy n="33" d="100"/>
        </p:scale>
        <p:origin x="-2352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E864D-1CFC-4A99-BCAC-2BC650882018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EE19D-6DE9-45D7-B300-F986FAF77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3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1532" y="0"/>
            <a:ext cx="7702469" cy="891912"/>
          </a:xfrm>
          <a:prstGeom prst="rect">
            <a:avLst/>
          </a:prstGeom>
        </p:spPr>
        <p:txBody>
          <a:bodyPr lIns="82351" tIns="41175" rIns="82351" bIns="4117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954" y="1509389"/>
            <a:ext cx="7756812" cy="4939818"/>
          </a:xfrm>
          <a:prstGeom prst="rect">
            <a:avLst/>
          </a:prstGeom>
        </p:spPr>
        <p:txBody>
          <a:bodyPr lIns="82351" tIns="41175" rIns="82351" bIns="4117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602148"/>
            <a:ext cx="1166954" cy="255852"/>
          </a:xfrm>
          <a:prstGeom prst="rect">
            <a:avLst/>
          </a:prstGeom>
        </p:spPr>
        <p:txBody>
          <a:bodyPr lIns="82351" tIns="41175" rIns="82351" bIns="41175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127975" y="6655033"/>
            <a:ext cx="4873749" cy="202967"/>
          </a:xfrm>
          <a:prstGeom prst="rect">
            <a:avLst/>
          </a:prstGeom>
        </p:spPr>
        <p:txBody>
          <a:bodyPr lIns="82351" tIns="41175" rIns="82351" bIns="41175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11900" y="6586425"/>
            <a:ext cx="632100" cy="271576"/>
          </a:xfrm>
          <a:prstGeom prst="rect">
            <a:avLst/>
          </a:prstGeom>
        </p:spPr>
        <p:txBody>
          <a:bodyPr lIns="82351" tIns="41175" rIns="82351" bIns="41175"/>
          <a:lstStyle>
            <a:lvl1pPr>
              <a:defRPr/>
            </a:lvl1pPr>
          </a:lstStyle>
          <a:p>
            <a:pPr>
              <a:defRPr/>
            </a:pPr>
            <a:fld id="{279AC70D-A67D-40CE-8BD6-92F5E525B6B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1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dt" sz="half" idx="10"/>
          </p:nvPr>
        </p:nvSpPr>
        <p:spPr>
          <a:xfrm>
            <a:off x="381000" y="60150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21051-C6D1-4D9B-91BD-B91BEF742952}" type="datetime6">
              <a:rPr/>
              <a:pPr>
                <a:defRPr/>
              </a:pPr>
              <a:t>August 20</a:t>
            </a:fld>
            <a:endParaRPr/>
          </a:p>
        </p:txBody>
      </p:sp>
      <p:sp>
        <p:nvSpPr>
          <p:cNvPr id="3" name="Rectangle 5"/>
          <p:cNvSpPr txBox="1">
            <a:spLocks noGrp="1"/>
          </p:cNvSpPr>
          <p:nvPr>
            <p:ph type="ftr" sz="quarter" idx="11"/>
          </p:nvPr>
        </p:nvSpPr>
        <p:spPr>
          <a:xfrm>
            <a:off x="3124200" y="60150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Interaksi Vitamin-Mineral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12"/>
          </p:nvPr>
        </p:nvSpPr>
        <p:spPr>
          <a:xfrm>
            <a:off x="6858000" y="60150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A9DE5-ACE5-4921-AD97-34F634266BF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2889182"/>
      </p:ext>
    </p:extLst>
  </p:cSld>
  <p:clrMapOvr>
    <a:masterClrMapping/>
  </p:clrMapOvr>
  <p:transition spd="slow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438400"/>
            <a:ext cx="6145657" cy="648072"/>
          </a:xfrm>
        </p:spPr>
        <p:txBody>
          <a:bodyPr/>
          <a:lstStyle/>
          <a:p>
            <a:pPr algn="l"/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Dudung Angkasa, SGz, M.Gizi, RD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err="1" smtClean="0">
                <a:latin typeface="Arial" panose="020B0604020202020204" pitchFamily="34" charset="0"/>
                <a:cs typeface="Arial" panose="020B0604020202020204" pitchFamily="34" charset="0"/>
              </a:rPr>
              <a:t>Pertemuan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590800" y="1066800"/>
            <a:ext cx="6151123" cy="720080"/>
          </a:xfrm>
        </p:spPr>
        <p:txBody>
          <a:bodyPr/>
          <a:lstStyle/>
          <a:p>
            <a:r>
              <a:rPr lang="en-US" sz="3200" b="1" smtClean="0"/>
              <a:t>NUT225-METABOLISME ZAT </a:t>
            </a:r>
            <a:r>
              <a:rPr lang="en-US" sz="3200" b="1" smtClean="0"/>
              <a:t>GIZI </a:t>
            </a:r>
            <a:r>
              <a:rPr lang="en-US" sz="3200" b="1" smtClean="0"/>
              <a:t>MIKRO</a:t>
            </a:r>
            <a:endParaRPr lang="en-US" sz="32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smtClean="0"/>
              <a:t>Interaksi Vitamin dan Mineral</a:t>
            </a:r>
            <a:endParaRPr lang="en-US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D3909D2-F90E-4619-997F-78FD4EBB104B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4339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14340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A8C51561-B7DE-4CB9-A6DD-25022E08BC6C}" type="slidenum">
              <a:rPr lang="en-US" sz="1400">
                <a:latin typeface="Tahoma" pitchFamily="34" charset="0"/>
              </a:rPr>
              <a:pPr algn="r"/>
              <a:t>10</a:t>
            </a:fld>
            <a:endParaRPr lang="en-US" sz="1400">
              <a:latin typeface="Tahoma" pitchFamily="34" charset="0"/>
            </a:endParaRPr>
          </a:p>
        </p:txBody>
      </p:sp>
      <p:grpSp>
        <p:nvGrpSpPr>
          <p:cNvPr id="14341" name="Group 143"/>
          <p:cNvGrpSpPr>
            <a:grpSpLocks/>
          </p:cNvGrpSpPr>
          <p:nvPr/>
        </p:nvGrpSpPr>
        <p:grpSpPr bwMode="auto">
          <a:xfrm>
            <a:off x="1143000" y="533400"/>
            <a:ext cx="6823075" cy="4114800"/>
            <a:chOff x="1143000" y="533396"/>
            <a:chExt cx="6823079" cy="4114800"/>
          </a:xfrm>
        </p:grpSpPr>
        <p:grpSp>
          <p:nvGrpSpPr>
            <p:cNvPr id="14343" name="Group 141"/>
            <p:cNvGrpSpPr>
              <a:grpSpLocks/>
            </p:cNvGrpSpPr>
            <p:nvPr/>
          </p:nvGrpSpPr>
          <p:grpSpPr bwMode="auto">
            <a:xfrm>
              <a:off x="1149345" y="537328"/>
              <a:ext cx="6810378" cy="4106945"/>
              <a:chOff x="1149345" y="537328"/>
              <a:chExt cx="6810378" cy="4106945"/>
            </a:xfrm>
          </p:grpSpPr>
          <p:grpSp>
            <p:nvGrpSpPr>
              <p:cNvPr id="14345" name="Group 50"/>
              <p:cNvGrpSpPr>
                <a:grpSpLocks/>
              </p:cNvGrpSpPr>
              <p:nvPr/>
            </p:nvGrpSpPr>
            <p:grpSpPr bwMode="auto">
              <a:xfrm>
                <a:off x="1149345" y="537328"/>
                <a:ext cx="6810378" cy="528943"/>
                <a:chOff x="1149345" y="537328"/>
                <a:chExt cx="6810378" cy="528943"/>
              </a:xfrm>
            </p:grpSpPr>
            <p:sp>
              <p:nvSpPr>
                <p:cNvPr id="14481" name="Rectangle 3"/>
                <p:cNvSpPr>
                  <a:spLocks noChangeArrowheads="1"/>
                </p:cNvSpPr>
                <p:nvPr/>
              </p:nvSpPr>
              <p:spPr bwMode="auto">
                <a:xfrm>
                  <a:off x="1217615" y="537328"/>
                  <a:ext cx="6673848" cy="5289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Effect of dietary vitamin E level on Zinc status, growth rate, leg abnormalities and dermal lesions in chicks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4482" name="Rectangle 49"/>
                <p:cNvSpPr>
                  <a:spLocks noChangeArrowheads="1"/>
                </p:cNvSpPr>
                <p:nvPr/>
              </p:nvSpPr>
              <p:spPr bwMode="auto">
                <a:xfrm>
                  <a:off x="1149345" y="537328"/>
                  <a:ext cx="6810378" cy="528943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46" name="Group 52"/>
              <p:cNvGrpSpPr>
                <a:grpSpLocks/>
              </p:cNvGrpSpPr>
              <p:nvPr/>
            </p:nvGrpSpPr>
            <p:grpSpPr bwMode="auto">
              <a:xfrm>
                <a:off x="1149345" y="1066272"/>
                <a:ext cx="2270126" cy="358188"/>
                <a:chOff x="1149345" y="1066272"/>
                <a:chExt cx="2270126" cy="358188"/>
              </a:xfrm>
            </p:grpSpPr>
            <p:sp>
              <p:nvSpPr>
                <p:cNvPr id="14479" name="Rectangle 4"/>
                <p:cNvSpPr>
                  <a:spLocks noChangeArrowheads="1"/>
                </p:cNvSpPr>
                <p:nvPr/>
              </p:nvSpPr>
              <p:spPr bwMode="auto">
                <a:xfrm>
                  <a:off x="1217615" y="1066272"/>
                  <a:ext cx="2133596" cy="358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Dietary Supplement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4480" name="Rectangle 51"/>
                <p:cNvSpPr>
                  <a:spLocks noChangeArrowheads="1"/>
                </p:cNvSpPr>
                <p:nvPr/>
              </p:nvSpPr>
              <p:spPr bwMode="auto">
                <a:xfrm>
                  <a:off x="1149345" y="1066272"/>
                  <a:ext cx="2270126" cy="35818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47" name="Group 54"/>
              <p:cNvGrpSpPr>
                <a:grpSpLocks/>
              </p:cNvGrpSpPr>
              <p:nvPr/>
            </p:nvGrpSpPr>
            <p:grpSpPr bwMode="auto">
              <a:xfrm>
                <a:off x="3419471" y="1066272"/>
                <a:ext cx="4540252" cy="358188"/>
                <a:chOff x="3419471" y="1066272"/>
                <a:chExt cx="4540252" cy="358188"/>
              </a:xfrm>
            </p:grpSpPr>
            <p:sp>
              <p:nvSpPr>
                <p:cNvPr id="14477" name="Rectangle 5"/>
                <p:cNvSpPr>
                  <a:spLocks noChangeArrowheads="1"/>
                </p:cNvSpPr>
                <p:nvPr/>
              </p:nvSpPr>
              <p:spPr bwMode="auto">
                <a:xfrm>
                  <a:off x="3487741" y="1066272"/>
                  <a:ext cx="4403722" cy="358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200">
                      <a:latin typeface="Arial" charset="0"/>
                      <a:cs typeface="Times New Roman" pitchFamily="18" charset="0"/>
                    </a:rPr>
                    <a:t> </a:t>
                  </a: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78" name="Rectangle 53"/>
                <p:cNvSpPr>
                  <a:spLocks noChangeArrowheads="1"/>
                </p:cNvSpPr>
                <p:nvPr/>
              </p:nvSpPr>
              <p:spPr bwMode="auto">
                <a:xfrm>
                  <a:off x="3419471" y="1066272"/>
                  <a:ext cx="4540252" cy="35818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48" name="Group 56"/>
              <p:cNvGrpSpPr>
                <a:grpSpLocks/>
              </p:cNvGrpSpPr>
              <p:nvPr/>
            </p:nvGrpSpPr>
            <p:grpSpPr bwMode="auto">
              <a:xfrm>
                <a:off x="1149345" y="1424461"/>
                <a:ext cx="1135063" cy="594698"/>
                <a:chOff x="1149345" y="1424461"/>
                <a:chExt cx="1135063" cy="594698"/>
              </a:xfrm>
            </p:grpSpPr>
            <p:sp>
              <p:nvSpPr>
                <p:cNvPr id="14475" name="Rectangle 6"/>
                <p:cNvSpPr>
                  <a:spLocks noChangeArrowheads="1"/>
                </p:cNvSpPr>
                <p:nvPr/>
              </p:nvSpPr>
              <p:spPr bwMode="auto">
                <a:xfrm>
                  <a:off x="1217615" y="1424461"/>
                  <a:ext cx="998533" cy="5946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Zinc (ppm)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4476" name="Rectangle 55"/>
                <p:cNvSpPr>
                  <a:spLocks noChangeArrowheads="1"/>
                </p:cNvSpPr>
                <p:nvPr/>
              </p:nvSpPr>
              <p:spPr bwMode="auto">
                <a:xfrm>
                  <a:off x="1149345" y="1424461"/>
                  <a:ext cx="1135063" cy="59469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49" name="Group 58"/>
              <p:cNvGrpSpPr>
                <a:grpSpLocks/>
              </p:cNvGrpSpPr>
              <p:nvPr/>
            </p:nvGrpSpPr>
            <p:grpSpPr bwMode="auto">
              <a:xfrm>
                <a:off x="2284408" y="1424461"/>
                <a:ext cx="1135063" cy="594698"/>
                <a:chOff x="2284408" y="1424461"/>
                <a:chExt cx="1135063" cy="594698"/>
              </a:xfrm>
            </p:grpSpPr>
            <p:sp>
              <p:nvSpPr>
                <p:cNvPr id="14473" name="Rectangle 7"/>
                <p:cNvSpPr>
                  <a:spLocks noChangeArrowheads="1"/>
                </p:cNvSpPr>
                <p:nvPr/>
              </p:nvSpPr>
              <p:spPr bwMode="auto">
                <a:xfrm>
                  <a:off x="2352678" y="1424461"/>
                  <a:ext cx="998533" cy="5946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Vit E (IU/kg)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4474" name="Rectangle 57"/>
                <p:cNvSpPr>
                  <a:spLocks noChangeArrowheads="1"/>
                </p:cNvSpPr>
                <p:nvPr/>
              </p:nvSpPr>
              <p:spPr bwMode="auto">
                <a:xfrm>
                  <a:off x="2284408" y="1424461"/>
                  <a:ext cx="1135063" cy="59469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50" name="Group 60"/>
              <p:cNvGrpSpPr>
                <a:grpSpLocks/>
              </p:cNvGrpSpPr>
              <p:nvPr/>
            </p:nvGrpSpPr>
            <p:grpSpPr bwMode="auto">
              <a:xfrm>
                <a:off x="3419471" y="1424461"/>
                <a:ext cx="1135063" cy="594698"/>
                <a:chOff x="3419471" y="1424461"/>
                <a:chExt cx="1135063" cy="594698"/>
              </a:xfrm>
            </p:grpSpPr>
            <p:sp>
              <p:nvSpPr>
                <p:cNvPr id="14471" name="Rectangle 8"/>
                <p:cNvSpPr>
                  <a:spLocks noChangeArrowheads="1"/>
                </p:cNvSpPr>
                <p:nvPr/>
              </p:nvSpPr>
              <p:spPr bwMode="auto">
                <a:xfrm>
                  <a:off x="3487741" y="1424461"/>
                  <a:ext cx="998533" cy="5946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300" b="1">
                      <a:latin typeface="Arial" charset="0"/>
                    </a:rPr>
                    <a:t>Plasma Zinc (ppm)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72" name="Rectangle 59"/>
                <p:cNvSpPr>
                  <a:spLocks noChangeArrowheads="1"/>
                </p:cNvSpPr>
                <p:nvPr/>
              </p:nvSpPr>
              <p:spPr bwMode="auto">
                <a:xfrm>
                  <a:off x="3419471" y="1424461"/>
                  <a:ext cx="1135063" cy="59469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51" name="Group 62"/>
              <p:cNvGrpSpPr>
                <a:grpSpLocks/>
              </p:cNvGrpSpPr>
              <p:nvPr/>
            </p:nvGrpSpPr>
            <p:grpSpPr bwMode="auto">
              <a:xfrm>
                <a:off x="4554534" y="1424461"/>
                <a:ext cx="1135063" cy="594698"/>
                <a:chOff x="4554534" y="1424461"/>
                <a:chExt cx="1135063" cy="594698"/>
              </a:xfrm>
            </p:grpSpPr>
            <p:sp>
              <p:nvSpPr>
                <p:cNvPr id="14469" name="Rectangle 9"/>
                <p:cNvSpPr>
                  <a:spLocks noChangeArrowheads="1"/>
                </p:cNvSpPr>
                <p:nvPr/>
              </p:nvSpPr>
              <p:spPr bwMode="auto">
                <a:xfrm>
                  <a:off x="4622804" y="1424461"/>
                  <a:ext cx="998533" cy="5946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300" b="1">
                      <a:latin typeface="Arial" charset="0"/>
                    </a:rPr>
                    <a:t>Body Weight (g)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70" name="Rectangle 61"/>
                <p:cNvSpPr>
                  <a:spLocks noChangeArrowheads="1"/>
                </p:cNvSpPr>
                <p:nvPr/>
              </p:nvSpPr>
              <p:spPr bwMode="auto">
                <a:xfrm>
                  <a:off x="4554534" y="1424461"/>
                  <a:ext cx="1135063" cy="59469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52" name="Group 64"/>
              <p:cNvGrpSpPr>
                <a:grpSpLocks/>
              </p:cNvGrpSpPr>
              <p:nvPr/>
            </p:nvGrpSpPr>
            <p:grpSpPr bwMode="auto">
              <a:xfrm>
                <a:off x="5689597" y="1424461"/>
                <a:ext cx="1135063" cy="594698"/>
                <a:chOff x="5689597" y="1424461"/>
                <a:chExt cx="1135063" cy="594698"/>
              </a:xfrm>
            </p:grpSpPr>
            <p:sp>
              <p:nvSpPr>
                <p:cNvPr id="14467" name="Rectangle 10"/>
                <p:cNvSpPr>
                  <a:spLocks noChangeArrowheads="1"/>
                </p:cNvSpPr>
                <p:nvPr/>
              </p:nvSpPr>
              <p:spPr bwMode="auto">
                <a:xfrm>
                  <a:off x="5757867" y="1424461"/>
                  <a:ext cx="998533" cy="5946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Leg Score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4468" name="Rectangle 63"/>
                <p:cNvSpPr>
                  <a:spLocks noChangeArrowheads="1"/>
                </p:cNvSpPr>
                <p:nvPr/>
              </p:nvSpPr>
              <p:spPr bwMode="auto">
                <a:xfrm>
                  <a:off x="5689597" y="1424461"/>
                  <a:ext cx="1135063" cy="59469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53" name="Group 66"/>
              <p:cNvGrpSpPr>
                <a:grpSpLocks/>
              </p:cNvGrpSpPr>
              <p:nvPr/>
            </p:nvGrpSpPr>
            <p:grpSpPr bwMode="auto">
              <a:xfrm>
                <a:off x="6824660" y="1424461"/>
                <a:ext cx="1135063" cy="594698"/>
                <a:chOff x="6824660" y="1424461"/>
                <a:chExt cx="1135063" cy="594698"/>
              </a:xfrm>
            </p:grpSpPr>
            <p:sp>
              <p:nvSpPr>
                <p:cNvPr id="14465" name="Rectangle 11"/>
                <p:cNvSpPr>
                  <a:spLocks noChangeArrowheads="1"/>
                </p:cNvSpPr>
                <p:nvPr/>
              </p:nvSpPr>
              <p:spPr bwMode="auto">
                <a:xfrm>
                  <a:off x="6892930" y="1424461"/>
                  <a:ext cx="998533" cy="5946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Dermal Score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66" name="Rectangle 65"/>
                <p:cNvSpPr>
                  <a:spLocks noChangeArrowheads="1"/>
                </p:cNvSpPr>
                <p:nvPr/>
              </p:nvSpPr>
              <p:spPr bwMode="auto">
                <a:xfrm>
                  <a:off x="6824660" y="1424461"/>
                  <a:ext cx="1135063" cy="59469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54" name="Group 68"/>
              <p:cNvGrpSpPr>
                <a:grpSpLocks/>
              </p:cNvGrpSpPr>
              <p:nvPr/>
            </p:nvGrpSpPr>
            <p:grpSpPr bwMode="auto">
              <a:xfrm>
                <a:off x="1149345" y="2019159"/>
                <a:ext cx="1135063" cy="377820"/>
                <a:chOff x="1149345" y="2019159"/>
                <a:chExt cx="1135063" cy="377820"/>
              </a:xfrm>
            </p:grpSpPr>
            <p:sp>
              <p:nvSpPr>
                <p:cNvPr id="14463" name="Rectangle 12"/>
                <p:cNvSpPr>
                  <a:spLocks noChangeArrowheads="1"/>
                </p:cNvSpPr>
                <p:nvPr/>
              </p:nvSpPr>
              <p:spPr bwMode="auto">
                <a:xfrm>
                  <a:off x="1217615" y="2019159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64" name="Rectangle 67"/>
                <p:cNvSpPr>
                  <a:spLocks noChangeArrowheads="1"/>
                </p:cNvSpPr>
                <p:nvPr/>
              </p:nvSpPr>
              <p:spPr bwMode="auto">
                <a:xfrm>
                  <a:off x="1149345" y="2019159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55" name="Group 70"/>
              <p:cNvGrpSpPr>
                <a:grpSpLocks/>
              </p:cNvGrpSpPr>
              <p:nvPr/>
            </p:nvGrpSpPr>
            <p:grpSpPr bwMode="auto">
              <a:xfrm>
                <a:off x="2284408" y="2019159"/>
                <a:ext cx="1135063" cy="377820"/>
                <a:chOff x="2284408" y="2019159"/>
                <a:chExt cx="1135063" cy="377820"/>
              </a:xfrm>
            </p:grpSpPr>
            <p:sp>
              <p:nvSpPr>
                <p:cNvPr id="14461" name="Rectangle 13"/>
                <p:cNvSpPr>
                  <a:spLocks noChangeArrowheads="1"/>
                </p:cNvSpPr>
                <p:nvPr/>
              </p:nvSpPr>
              <p:spPr bwMode="auto">
                <a:xfrm>
                  <a:off x="2352678" y="2019159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none</a:t>
                  </a: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62" name="Rectangle 69"/>
                <p:cNvSpPr>
                  <a:spLocks noChangeArrowheads="1"/>
                </p:cNvSpPr>
                <p:nvPr/>
              </p:nvSpPr>
              <p:spPr bwMode="auto">
                <a:xfrm>
                  <a:off x="2284408" y="2019159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56" name="Group 72"/>
              <p:cNvGrpSpPr>
                <a:grpSpLocks/>
              </p:cNvGrpSpPr>
              <p:nvPr/>
            </p:nvGrpSpPr>
            <p:grpSpPr bwMode="auto">
              <a:xfrm>
                <a:off x="3419471" y="2019159"/>
                <a:ext cx="1135063" cy="377820"/>
                <a:chOff x="3419471" y="2019159"/>
                <a:chExt cx="1135063" cy="377820"/>
              </a:xfrm>
            </p:grpSpPr>
            <p:sp>
              <p:nvSpPr>
                <p:cNvPr id="14459" name="Rectangle 14"/>
                <p:cNvSpPr>
                  <a:spLocks noChangeArrowheads="1"/>
                </p:cNvSpPr>
                <p:nvPr/>
              </p:nvSpPr>
              <p:spPr bwMode="auto">
                <a:xfrm>
                  <a:off x="3487741" y="2019159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0.4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60" name="Rectangle 71"/>
                <p:cNvSpPr>
                  <a:spLocks noChangeArrowheads="1"/>
                </p:cNvSpPr>
                <p:nvPr/>
              </p:nvSpPr>
              <p:spPr bwMode="auto">
                <a:xfrm>
                  <a:off x="3419471" y="2019159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57" name="Group 74"/>
              <p:cNvGrpSpPr>
                <a:grpSpLocks/>
              </p:cNvGrpSpPr>
              <p:nvPr/>
            </p:nvGrpSpPr>
            <p:grpSpPr bwMode="auto">
              <a:xfrm>
                <a:off x="4554534" y="2019159"/>
                <a:ext cx="1135063" cy="377820"/>
                <a:chOff x="4554534" y="2019159"/>
                <a:chExt cx="1135063" cy="377820"/>
              </a:xfrm>
            </p:grpSpPr>
            <p:sp>
              <p:nvSpPr>
                <p:cNvPr id="14457" name="Rectangle 15"/>
                <p:cNvSpPr>
                  <a:spLocks noChangeArrowheads="1"/>
                </p:cNvSpPr>
                <p:nvPr/>
              </p:nvSpPr>
              <p:spPr bwMode="auto">
                <a:xfrm>
                  <a:off x="4622804" y="2019159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112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4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58" name="Rectangle 73"/>
                <p:cNvSpPr>
                  <a:spLocks noChangeArrowheads="1"/>
                </p:cNvSpPr>
                <p:nvPr/>
              </p:nvSpPr>
              <p:spPr bwMode="auto">
                <a:xfrm>
                  <a:off x="4554534" y="2019159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58" name="Group 76"/>
              <p:cNvGrpSpPr>
                <a:grpSpLocks/>
              </p:cNvGrpSpPr>
              <p:nvPr/>
            </p:nvGrpSpPr>
            <p:grpSpPr bwMode="auto">
              <a:xfrm>
                <a:off x="5689597" y="2019159"/>
                <a:ext cx="1135063" cy="377820"/>
                <a:chOff x="5689597" y="2019159"/>
                <a:chExt cx="1135063" cy="377820"/>
              </a:xfrm>
            </p:grpSpPr>
            <p:sp>
              <p:nvSpPr>
                <p:cNvPr id="14455" name="Rectangle 16"/>
                <p:cNvSpPr>
                  <a:spLocks noChangeArrowheads="1"/>
                </p:cNvSpPr>
                <p:nvPr/>
              </p:nvSpPr>
              <p:spPr bwMode="auto">
                <a:xfrm>
                  <a:off x="5757867" y="2019159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3.2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56" name="Rectangle 75"/>
                <p:cNvSpPr>
                  <a:spLocks noChangeArrowheads="1"/>
                </p:cNvSpPr>
                <p:nvPr/>
              </p:nvSpPr>
              <p:spPr bwMode="auto">
                <a:xfrm>
                  <a:off x="5689597" y="2019159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59" name="Group 78"/>
              <p:cNvGrpSpPr>
                <a:grpSpLocks/>
              </p:cNvGrpSpPr>
              <p:nvPr/>
            </p:nvGrpSpPr>
            <p:grpSpPr bwMode="auto">
              <a:xfrm>
                <a:off x="6824660" y="2019159"/>
                <a:ext cx="1135063" cy="377820"/>
                <a:chOff x="6824660" y="2019159"/>
                <a:chExt cx="1135063" cy="377820"/>
              </a:xfrm>
            </p:grpSpPr>
            <p:sp>
              <p:nvSpPr>
                <p:cNvPr id="14453" name="Rectangle 17"/>
                <p:cNvSpPr>
                  <a:spLocks noChangeArrowheads="1"/>
                </p:cNvSpPr>
                <p:nvPr/>
              </p:nvSpPr>
              <p:spPr bwMode="auto">
                <a:xfrm>
                  <a:off x="6892930" y="2019159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2.6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0.2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54" name="Rectangle 77"/>
                <p:cNvSpPr>
                  <a:spLocks noChangeArrowheads="1"/>
                </p:cNvSpPr>
                <p:nvPr/>
              </p:nvSpPr>
              <p:spPr bwMode="auto">
                <a:xfrm>
                  <a:off x="6824660" y="2019159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60" name="Group 80"/>
              <p:cNvGrpSpPr>
                <a:grpSpLocks/>
              </p:cNvGrpSpPr>
              <p:nvPr/>
            </p:nvGrpSpPr>
            <p:grpSpPr bwMode="auto">
              <a:xfrm>
                <a:off x="1149345" y="2396980"/>
                <a:ext cx="1135063" cy="377820"/>
                <a:chOff x="1149345" y="2396980"/>
                <a:chExt cx="1135063" cy="377820"/>
              </a:xfrm>
            </p:grpSpPr>
            <p:sp>
              <p:nvSpPr>
                <p:cNvPr id="14451" name="Rectangle 18"/>
                <p:cNvSpPr>
                  <a:spLocks noChangeArrowheads="1"/>
                </p:cNvSpPr>
                <p:nvPr/>
              </p:nvSpPr>
              <p:spPr bwMode="auto">
                <a:xfrm>
                  <a:off x="1217615" y="2396980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52" name="Rectangle 79"/>
                <p:cNvSpPr>
                  <a:spLocks noChangeArrowheads="1"/>
                </p:cNvSpPr>
                <p:nvPr/>
              </p:nvSpPr>
              <p:spPr bwMode="auto">
                <a:xfrm>
                  <a:off x="1149345" y="2396980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61" name="Group 82"/>
              <p:cNvGrpSpPr>
                <a:grpSpLocks/>
              </p:cNvGrpSpPr>
              <p:nvPr/>
            </p:nvGrpSpPr>
            <p:grpSpPr bwMode="auto">
              <a:xfrm>
                <a:off x="2284408" y="2396980"/>
                <a:ext cx="1135063" cy="377820"/>
                <a:chOff x="2284408" y="2396980"/>
                <a:chExt cx="1135063" cy="377820"/>
              </a:xfrm>
            </p:grpSpPr>
            <p:sp>
              <p:nvSpPr>
                <p:cNvPr id="14449" name="Rectangle 19"/>
                <p:cNvSpPr>
                  <a:spLocks noChangeArrowheads="1"/>
                </p:cNvSpPr>
                <p:nvPr/>
              </p:nvSpPr>
              <p:spPr bwMode="auto">
                <a:xfrm>
                  <a:off x="2352678" y="2396980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50" name="Rectangle 81"/>
                <p:cNvSpPr>
                  <a:spLocks noChangeArrowheads="1"/>
                </p:cNvSpPr>
                <p:nvPr/>
              </p:nvSpPr>
              <p:spPr bwMode="auto">
                <a:xfrm>
                  <a:off x="2284408" y="2396980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62" name="Group 84"/>
              <p:cNvGrpSpPr>
                <a:grpSpLocks/>
              </p:cNvGrpSpPr>
              <p:nvPr/>
            </p:nvGrpSpPr>
            <p:grpSpPr bwMode="auto">
              <a:xfrm>
                <a:off x="3419471" y="2396980"/>
                <a:ext cx="1135063" cy="377820"/>
                <a:chOff x="3419471" y="2396980"/>
                <a:chExt cx="1135063" cy="377820"/>
              </a:xfrm>
            </p:grpSpPr>
            <p:sp>
              <p:nvSpPr>
                <p:cNvPr id="14447" name="Rectangle 20"/>
                <p:cNvSpPr>
                  <a:spLocks noChangeArrowheads="1"/>
                </p:cNvSpPr>
                <p:nvPr/>
              </p:nvSpPr>
              <p:spPr bwMode="auto">
                <a:xfrm>
                  <a:off x="3487741" y="2396980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0.4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48" name="Rectangle 83"/>
                <p:cNvSpPr>
                  <a:spLocks noChangeArrowheads="1"/>
                </p:cNvSpPr>
                <p:nvPr/>
              </p:nvSpPr>
              <p:spPr bwMode="auto">
                <a:xfrm>
                  <a:off x="3419471" y="2396980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63" name="Group 86"/>
              <p:cNvGrpSpPr>
                <a:grpSpLocks/>
              </p:cNvGrpSpPr>
              <p:nvPr/>
            </p:nvGrpSpPr>
            <p:grpSpPr bwMode="auto">
              <a:xfrm>
                <a:off x="4554534" y="2396980"/>
                <a:ext cx="1135063" cy="377820"/>
                <a:chOff x="4554534" y="2396980"/>
                <a:chExt cx="1135063" cy="377820"/>
              </a:xfrm>
            </p:grpSpPr>
            <p:sp>
              <p:nvSpPr>
                <p:cNvPr id="14445" name="Rectangle 21"/>
                <p:cNvSpPr>
                  <a:spLocks noChangeArrowheads="1"/>
                </p:cNvSpPr>
                <p:nvPr/>
              </p:nvSpPr>
              <p:spPr bwMode="auto">
                <a:xfrm>
                  <a:off x="4622804" y="2396980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109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46" name="Rectangle 85"/>
                <p:cNvSpPr>
                  <a:spLocks noChangeArrowheads="1"/>
                </p:cNvSpPr>
                <p:nvPr/>
              </p:nvSpPr>
              <p:spPr bwMode="auto">
                <a:xfrm>
                  <a:off x="4554534" y="2396980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64" name="Group 88"/>
              <p:cNvGrpSpPr>
                <a:grpSpLocks/>
              </p:cNvGrpSpPr>
              <p:nvPr/>
            </p:nvGrpSpPr>
            <p:grpSpPr bwMode="auto">
              <a:xfrm>
                <a:off x="5689597" y="2396980"/>
                <a:ext cx="1135063" cy="377820"/>
                <a:chOff x="5689597" y="2396980"/>
                <a:chExt cx="1135063" cy="377820"/>
              </a:xfrm>
            </p:grpSpPr>
            <p:sp>
              <p:nvSpPr>
                <p:cNvPr id="14443" name="Rectangle 22"/>
                <p:cNvSpPr>
                  <a:spLocks noChangeArrowheads="1"/>
                </p:cNvSpPr>
                <p:nvPr/>
              </p:nvSpPr>
              <p:spPr bwMode="auto">
                <a:xfrm>
                  <a:off x="5757867" y="2396980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2.6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0.2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44" name="Rectangle 87"/>
                <p:cNvSpPr>
                  <a:spLocks noChangeArrowheads="1"/>
                </p:cNvSpPr>
                <p:nvPr/>
              </p:nvSpPr>
              <p:spPr bwMode="auto">
                <a:xfrm>
                  <a:off x="5689597" y="2396980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65" name="Group 90"/>
              <p:cNvGrpSpPr>
                <a:grpSpLocks/>
              </p:cNvGrpSpPr>
              <p:nvPr/>
            </p:nvGrpSpPr>
            <p:grpSpPr bwMode="auto">
              <a:xfrm>
                <a:off x="6824660" y="2396980"/>
                <a:ext cx="1135063" cy="377820"/>
                <a:chOff x="6824660" y="2396980"/>
                <a:chExt cx="1135063" cy="377820"/>
              </a:xfrm>
            </p:grpSpPr>
            <p:sp>
              <p:nvSpPr>
                <p:cNvPr id="14441" name="Rectangle 23"/>
                <p:cNvSpPr>
                  <a:spLocks noChangeArrowheads="1"/>
                </p:cNvSpPr>
                <p:nvPr/>
              </p:nvSpPr>
              <p:spPr bwMode="auto">
                <a:xfrm>
                  <a:off x="6892930" y="2396980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2.5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42" name="Rectangle 89"/>
                <p:cNvSpPr>
                  <a:spLocks noChangeArrowheads="1"/>
                </p:cNvSpPr>
                <p:nvPr/>
              </p:nvSpPr>
              <p:spPr bwMode="auto">
                <a:xfrm>
                  <a:off x="6824660" y="2396980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66" name="Group 92"/>
              <p:cNvGrpSpPr>
                <a:grpSpLocks/>
              </p:cNvGrpSpPr>
              <p:nvPr/>
            </p:nvGrpSpPr>
            <p:grpSpPr bwMode="auto">
              <a:xfrm>
                <a:off x="1149345" y="2774801"/>
                <a:ext cx="1135063" cy="377820"/>
                <a:chOff x="1149345" y="2774801"/>
                <a:chExt cx="1135063" cy="377820"/>
              </a:xfrm>
            </p:grpSpPr>
            <p:sp>
              <p:nvSpPr>
                <p:cNvPr id="14439" name="Rectangle 24"/>
                <p:cNvSpPr>
                  <a:spLocks noChangeArrowheads="1"/>
                </p:cNvSpPr>
                <p:nvPr/>
              </p:nvSpPr>
              <p:spPr bwMode="auto">
                <a:xfrm>
                  <a:off x="1217615" y="2774801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40" name="Rectangle 91"/>
                <p:cNvSpPr>
                  <a:spLocks noChangeArrowheads="1"/>
                </p:cNvSpPr>
                <p:nvPr/>
              </p:nvSpPr>
              <p:spPr bwMode="auto">
                <a:xfrm>
                  <a:off x="1149345" y="2774801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67" name="Group 94"/>
              <p:cNvGrpSpPr>
                <a:grpSpLocks/>
              </p:cNvGrpSpPr>
              <p:nvPr/>
            </p:nvGrpSpPr>
            <p:grpSpPr bwMode="auto">
              <a:xfrm>
                <a:off x="2284408" y="2774801"/>
                <a:ext cx="1135063" cy="377820"/>
                <a:chOff x="2284408" y="2774801"/>
                <a:chExt cx="1135063" cy="377820"/>
              </a:xfrm>
            </p:grpSpPr>
            <p:sp>
              <p:nvSpPr>
                <p:cNvPr id="14437" name="Rectangle 25"/>
                <p:cNvSpPr>
                  <a:spLocks noChangeArrowheads="1"/>
                </p:cNvSpPr>
                <p:nvPr/>
              </p:nvSpPr>
              <p:spPr bwMode="auto">
                <a:xfrm>
                  <a:off x="2352678" y="2774801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52.5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38" name="Rectangle 93"/>
                <p:cNvSpPr>
                  <a:spLocks noChangeArrowheads="1"/>
                </p:cNvSpPr>
                <p:nvPr/>
              </p:nvSpPr>
              <p:spPr bwMode="auto">
                <a:xfrm>
                  <a:off x="2284408" y="2774801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68" name="Group 96"/>
              <p:cNvGrpSpPr>
                <a:grpSpLocks/>
              </p:cNvGrpSpPr>
              <p:nvPr/>
            </p:nvGrpSpPr>
            <p:grpSpPr bwMode="auto">
              <a:xfrm>
                <a:off x="3419471" y="2774801"/>
                <a:ext cx="1135063" cy="377820"/>
                <a:chOff x="3419471" y="2774801"/>
                <a:chExt cx="1135063" cy="377820"/>
              </a:xfrm>
            </p:grpSpPr>
            <p:sp>
              <p:nvSpPr>
                <p:cNvPr id="14435" name="Rectangle 26"/>
                <p:cNvSpPr>
                  <a:spLocks noChangeArrowheads="1"/>
                </p:cNvSpPr>
                <p:nvPr/>
              </p:nvSpPr>
              <p:spPr bwMode="auto">
                <a:xfrm>
                  <a:off x="3487741" y="2774801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0.4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36" name="Rectangle 95"/>
                <p:cNvSpPr>
                  <a:spLocks noChangeArrowheads="1"/>
                </p:cNvSpPr>
                <p:nvPr/>
              </p:nvSpPr>
              <p:spPr bwMode="auto">
                <a:xfrm>
                  <a:off x="3419471" y="2774801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69" name="Group 98"/>
              <p:cNvGrpSpPr>
                <a:grpSpLocks/>
              </p:cNvGrpSpPr>
              <p:nvPr/>
            </p:nvGrpSpPr>
            <p:grpSpPr bwMode="auto">
              <a:xfrm>
                <a:off x="4554534" y="2774801"/>
                <a:ext cx="1135063" cy="377820"/>
                <a:chOff x="4554534" y="2774801"/>
                <a:chExt cx="1135063" cy="377820"/>
              </a:xfrm>
            </p:grpSpPr>
            <p:sp>
              <p:nvSpPr>
                <p:cNvPr id="14433" name="Rectangle 27"/>
                <p:cNvSpPr>
                  <a:spLocks noChangeArrowheads="1"/>
                </p:cNvSpPr>
                <p:nvPr/>
              </p:nvSpPr>
              <p:spPr bwMode="auto">
                <a:xfrm>
                  <a:off x="4622804" y="2774801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103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6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34" name="Rectangle 97"/>
                <p:cNvSpPr>
                  <a:spLocks noChangeArrowheads="1"/>
                </p:cNvSpPr>
                <p:nvPr/>
              </p:nvSpPr>
              <p:spPr bwMode="auto">
                <a:xfrm>
                  <a:off x="4554534" y="2774801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70" name="Group 100"/>
              <p:cNvGrpSpPr>
                <a:grpSpLocks/>
              </p:cNvGrpSpPr>
              <p:nvPr/>
            </p:nvGrpSpPr>
            <p:grpSpPr bwMode="auto">
              <a:xfrm>
                <a:off x="5689597" y="2774801"/>
                <a:ext cx="1135063" cy="377820"/>
                <a:chOff x="5689597" y="2774801"/>
                <a:chExt cx="1135063" cy="377820"/>
              </a:xfrm>
            </p:grpSpPr>
            <p:sp>
              <p:nvSpPr>
                <p:cNvPr id="14431" name="Rectangle 28"/>
                <p:cNvSpPr>
                  <a:spLocks noChangeArrowheads="1"/>
                </p:cNvSpPr>
                <p:nvPr/>
              </p:nvSpPr>
              <p:spPr bwMode="auto">
                <a:xfrm>
                  <a:off x="5757867" y="2774801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1.2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0.2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32" name="Rectangle 99"/>
                <p:cNvSpPr>
                  <a:spLocks noChangeArrowheads="1"/>
                </p:cNvSpPr>
                <p:nvPr/>
              </p:nvSpPr>
              <p:spPr bwMode="auto">
                <a:xfrm>
                  <a:off x="5689597" y="2774801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71" name="Group 102"/>
              <p:cNvGrpSpPr>
                <a:grpSpLocks/>
              </p:cNvGrpSpPr>
              <p:nvPr/>
            </p:nvGrpSpPr>
            <p:grpSpPr bwMode="auto">
              <a:xfrm>
                <a:off x="6824660" y="2774801"/>
                <a:ext cx="1135063" cy="377820"/>
                <a:chOff x="6824660" y="2774801"/>
                <a:chExt cx="1135063" cy="377820"/>
              </a:xfrm>
            </p:grpSpPr>
            <p:sp>
              <p:nvSpPr>
                <p:cNvPr id="14429" name="Rectangle 29"/>
                <p:cNvSpPr>
                  <a:spLocks noChangeArrowheads="1"/>
                </p:cNvSpPr>
                <p:nvPr/>
              </p:nvSpPr>
              <p:spPr bwMode="auto">
                <a:xfrm>
                  <a:off x="6892930" y="2774801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0.6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0.2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30" name="Rectangle 101"/>
                <p:cNvSpPr>
                  <a:spLocks noChangeArrowheads="1"/>
                </p:cNvSpPr>
                <p:nvPr/>
              </p:nvSpPr>
              <p:spPr bwMode="auto">
                <a:xfrm>
                  <a:off x="6824660" y="2774801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72" name="Group 104"/>
              <p:cNvGrpSpPr>
                <a:grpSpLocks/>
              </p:cNvGrpSpPr>
              <p:nvPr/>
            </p:nvGrpSpPr>
            <p:grpSpPr bwMode="auto">
              <a:xfrm>
                <a:off x="1149345" y="3152622"/>
                <a:ext cx="1135063" cy="377820"/>
                <a:chOff x="1149345" y="3152622"/>
                <a:chExt cx="1135063" cy="377820"/>
              </a:xfrm>
            </p:grpSpPr>
            <p:sp>
              <p:nvSpPr>
                <p:cNvPr id="14427" name="Rectangle 30"/>
                <p:cNvSpPr>
                  <a:spLocks noChangeArrowheads="1"/>
                </p:cNvSpPr>
                <p:nvPr/>
              </p:nvSpPr>
              <p:spPr bwMode="auto">
                <a:xfrm>
                  <a:off x="1217615" y="3152622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100 (FR)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28" name="Rectangle 103"/>
                <p:cNvSpPr>
                  <a:spLocks noChangeArrowheads="1"/>
                </p:cNvSpPr>
                <p:nvPr/>
              </p:nvSpPr>
              <p:spPr bwMode="auto">
                <a:xfrm>
                  <a:off x="1149345" y="3152622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73" name="Group 106"/>
              <p:cNvGrpSpPr>
                <a:grpSpLocks/>
              </p:cNvGrpSpPr>
              <p:nvPr/>
            </p:nvGrpSpPr>
            <p:grpSpPr bwMode="auto">
              <a:xfrm>
                <a:off x="2284408" y="3152622"/>
                <a:ext cx="1135063" cy="377820"/>
                <a:chOff x="2284408" y="3152622"/>
                <a:chExt cx="1135063" cy="377820"/>
              </a:xfrm>
            </p:grpSpPr>
            <p:sp>
              <p:nvSpPr>
                <p:cNvPr id="14425" name="Rectangle 31"/>
                <p:cNvSpPr>
                  <a:spLocks noChangeArrowheads="1"/>
                </p:cNvSpPr>
                <p:nvPr/>
              </p:nvSpPr>
              <p:spPr bwMode="auto">
                <a:xfrm>
                  <a:off x="2352678" y="3152622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None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26" name="Rectangle 105"/>
                <p:cNvSpPr>
                  <a:spLocks noChangeArrowheads="1"/>
                </p:cNvSpPr>
                <p:nvPr/>
              </p:nvSpPr>
              <p:spPr bwMode="auto">
                <a:xfrm>
                  <a:off x="2284408" y="3152622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74" name="Group 108"/>
              <p:cNvGrpSpPr>
                <a:grpSpLocks/>
              </p:cNvGrpSpPr>
              <p:nvPr/>
            </p:nvGrpSpPr>
            <p:grpSpPr bwMode="auto">
              <a:xfrm>
                <a:off x="3419471" y="3152622"/>
                <a:ext cx="1135063" cy="377820"/>
                <a:chOff x="3419471" y="3152622"/>
                <a:chExt cx="1135063" cy="377820"/>
              </a:xfrm>
            </p:grpSpPr>
            <p:sp>
              <p:nvSpPr>
                <p:cNvPr id="14423" name="Rectangle 32"/>
                <p:cNvSpPr>
                  <a:spLocks noChangeArrowheads="1"/>
                </p:cNvSpPr>
                <p:nvPr/>
              </p:nvSpPr>
              <p:spPr bwMode="auto">
                <a:xfrm>
                  <a:off x="3487741" y="3152622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1.3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24" name="Rectangle 107"/>
                <p:cNvSpPr>
                  <a:spLocks noChangeArrowheads="1"/>
                </p:cNvSpPr>
                <p:nvPr/>
              </p:nvSpPr>
              <p:spPr bwMode="auto">
                <a:xfrm>
                  <a:off x="3419471" y="3152622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75" name="Group 110"/>
              <p:cNvGrpSpPr>
                <a:grpSpLocks/>
              </p:cNvGrpSpPr>
              <p:nvPr/>
            </p:nvGrpSpPr>
            <p:grpSpPr bwMode="auto">
              <a:xfrm>
                <a:off x="4554534" y="3152622"/>
                <a:ext cx="1135063" cy="377820"/>
                <a:chOff x="4554534" y="3152622"/>
                <a:chExt cx="1135063" cy="377820"/>
              </a:xfrm>
            </p:grpSpPr>
            <p:sp>
              <p:nvSpPr>
                <p:cNvPr id="14421" name="Rectangle 33"/>
                <p:cNvSpPr>
                  <a:spLocks noChangeArrowheads="1"/>
                </p:cNvSpPr>
                <p:nvPr/>
              </p:nvSpPr>
              <p:spPr bwMode="auto">
                <a:xfrm>
                  <a:off x="4622804" y="3152622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113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4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22" name="Rectangle 109"/>
                <p:cNvSpPr>
                  <a:spLocks noChangeArrowheads="1"/>
                </p:cNvSpPr>
                <p:nvPr/>
              </p:nvSpPr>
              <p:spPr bwMode="auto">
                <a:xfrm>
                  <a:off x="4554534" y="3152622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76" name="Group 112"/>
              <p:cNvGrpSpPr>
                <a:grpSpLocks/>
              </p:cNvGrpSpPr>
              <p:nvPr/>
            </p:nvGrpSpPr>
            <p:grpSpPr bwMode="auto">
              <a:xfrm>
                <a:off x="5689597" y="3152622"/>
                <a:ext cx="1135063" cy="377820"/>
                <a:chOff x="5689597" y="3152622"/>
                <a:chExt cx="1135063" cy="377820"/>
              </a:xfrm>
            </p:grpSpPr>
            <p:sp>
              <p:nvSpPr>
                <p:cNvPr id="14419" name="Rectangle 34"/>
                <p:cNvSpPr>
                  <a:spLocks noChangeArrowheads="1"/>
                </p:cNvSpPr>
                <p:nvPr/>
              </p:nvSpPr>
              <p:spPr bwMode="auto">
                <a:xfrm>
                  <a:off x="5757867" y="3152622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20" name="Rectangle 111"/>
                <p:cNvSpPr>
                  <a:spLocks noChangeArrowheads="1"/>
                </p:cNvSpPr>
                <p:nvPr/>
              </p:nvSpPr>
              <p:spPr bwMode="auto">
                <a:xfrm>
                  <a:off x="5689597" y="3152622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77" name="Group 114"/>
              <p:cNvGrpSpPr>
                <a:grpSpLocks/>
              </p:cNvGrpSpPr>
              <p:nvPr/>
            </p:nvGrpSpPr>
            <p:grpSpPr bwMode="auto">
              <a:xfrm>
                <a:off x="6824660" y="3152622"/>
                <a:ext cx="1135063" cy="377820"/>
                <a:chOff x="6824660" y="3152622"/>
                <a:chExt cx="1135063" cy="377820"/>
              </a:xfrm>
            </p:grpSpPr>
            <p:sp>
              <p:nvSpPr>
                <p:cNvPr id="14417" name="Rectangle 35"/>
                <p:cNvSpPr>
                  <a:spLocks noChangeArrowheads="1"/>
                </p:cNvSpPr>
                <p:nvPr/>
              </p:nvSpPr>
              <p:spPr bwMode="auto">
                <a:xfrm>
                  <a:off x="6892930" y="3152622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18" name="Rectangle 113"/>
                <p:cNvSpPr>
                  <a:spLocks noChangeArrowheads="1"/>
                </p:cNvSpPr>
                <p:nvPr/>
              </p:nvSpPr>
              <p:spPr bwMode="auto">
                <a:xfrm>
                  <a:off x="6824660" y="3152622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78" name="Group 116"/>
              <p:cNvGrpSpPr>
                <a:grpSpLocks/>
              </p:cNvGrpSpPr>
              <p:nvPr/>
            </p:nvGrpSpPr>
            <p:grpSpPr bwMode="auto">
              <a:xfrm>
                <a:off x="1149345" y="3530443"/>
                <a:ext cx="1135063" cy="377820"/>
                <a:chOff x="1149345" y="3530443"/>
                <a:chExt cx="1135063" cy="377820"/>
              </a:xfrm>
            </p:grpSpPr>
            <p:sp>
              <p:nvSpPr>
                <p:cNvPr id="14415" name="Rectangle 36"/>
                <p:cNvSpPr>
                  <a:spLocks noChangeArrowheads="1"/>
                </p:cNvSpPr>
                <p:nvPr/>
              </p:nvSpPr>
              <p:spPr bwMode="auto">
                <a:xfrm>
                  <a:off x="1217615" y="3530443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100 (FR)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16" name="Rectangle 115"/>
                <p:cNvSpPr>
                  <a:spLocks noChangeArrowheads="1"/>
                </p:cNvSpPr>
                <p:nvPr/>
              </p:nvSpPr>
              <p:spPr bwMode="auto">
                <a:xfrm>
                  <a:off x="1149345" y="3530443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79" name="Group 118"/>
              <p:cNvGrpSpPr>
                <a:grpSpLocks/>
              </p:cNvGrpSpPr>
              <p:nvPr/>
            </p:nvGrpSpPr>
            <p:grpSpPr bwMode="auto">
              <a:xfrm>
                <a:off x="2284408" y="3530443"/>
                <a:ext cx="1135063" cy="377820"/>
                <a:chOff x="2284408" y="3530443"/>
                <a:chExt cx="1135063" cy="377820"/>
              </a:xfrm>
            </p:grpSpPr>
            <p:sp>
              <p:nvSpPr>
                <p:cNvPr id="14413" name="Rectangle 37"/>
                <p:cNvSpPr>
                  <a:spLocks noChangeArrowheads="1"/>
                </p:cNvSpPr>
                <p:nvPr/>
              </p:nvSpPr>
              <p:spPr bwMode="auto">
                <a:xfrm>
                  <a:off x="2352678" y="3530443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14" name="Rectangle 117"/>
                <p:cNvSpPr>
                  <a:spLocks noChangeArrowheads="1"/>
                </p:cNvSpPr>
                <p:nvPr/>
              </p:nvSpPr>
              <p:spPr bwMode="auto">
                <a:xfrm>
                  <a:off x="2284408" y="3530443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80" name="Group 120"/>
              <p:cNvGrpSpPr>
                <a:grpSpLocks/>
              </p:cNvGrpSpPr>
              <p:nvPr/>
            </p:nvGrpSpPr>
            <p:grpSpPr bwMode="auto">
              <a:xfrm>
                <a:off x="3419471" y="3530443"/>
                <a:ext cx="1135063" cy="377820"/>
                <a:chOff x="3419471" y="3530443"/>
                <a:chExt cx="1135063" cy="377820"/>
              </a:xfrm>
            </p:grpSpPr>
            <p:sp>
              <p:nvSpPr>
                <p:cNvPr id="14411" name="Rectangle 38"/>
                <p:cNvSpPr>
                  <a:spLocks noChangeArrowheads="1"/>
                </p:cNvSpPr>
                <p:nvPr/>
              </p:nvSpPr>
              <p:spPr bwMode="auto">
                <a:xfrm>
                  <a:off x="3487741" y="3530443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1.4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12" name="Rectangle 119"/>
                <p:cNvSpPr>
                  <a:spLocks noChangeArrowheads="1"/>
                </p:cNvSpPr>
                <p:nvPr/>
              </p:nvSpPr>
              <p:spPr bwMode="auto">
                <a:xfrm>
                  <a:off x="3419471" y="3530443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81" name="Group 122"/>
              <p:cNvGrpSpPr>
                <a:grpSpLocks/>
              </p:cNvGrpSpPr>
              <p:nvPr/>
            </p:nvGrpSpPr>
            <p:grpSpPr bwMode="auto">
              <a:xfrm>
                <a:off x="4554534" y="3530443"/>
                <a:ext cx="1135063" cy="377820"/>
                <a:chOff x="4554534" y="3530443"/>
                <a:chExt cx="1135063" cy="377820"/>
              </a:xfrm>
            </p:grpSpPr>
            <p:sp>
              <p:nvSpPr>
                <p:cNvPr id="14409" name="Rectangle 39"/>
                <p:cNvSpPr>
                  <a:spLocks noChangeArrowheads="1"/>
                </p:cNvSpPr>
                <p:nvPr/>
              </p:nvSpPr>
              <p:spPr bwMode="auto">
                <a:xfrm>
                  <a:off x="4622804" y="3530443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110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4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10" name="Rectangle 121"/>
                <p:cNvSpPr>
                  <a:spLocks noChangeArrowheads="1"/>
                </p:cNvSpPr>
                <p:nvPr/>
              </p:nvSpPr>
              <p:spPr bwMode="auto">
                <a:xfrm>
                  <a:off x="4554534" y="3530443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82" name="Group 124"/>
              <p:cNvGrpSpPr>
                <a:grpSpLocks/>
              </p:cNvGrpSpPr>
              <p:nvPr/>
            </p:nvGrpSpPr>
            <p:grpSpPr bwMode="auto">
              <a:xfrm>
                <a:off x="5689597" y="3530443"/>
                <a:ext cx="1135063" cy="377820"/>
                <a:chOff x="5689597" y="3530443"/>
                <a:chExt cx="1135063" cy="377820"/>
              </a:xfrm>
            </p:grpSpPr>
            <p:sp>
              <p:nvSpPr>
                <p:cNvPr id="14407" name="Rectangle 40"/>
                <p:cNvSpPr>
                  <a:spLocks noChangeArrowheads="1"/>
                </p:cNvSpPr>
                <p:nvPr/>
              </p:nvSpPr>
              <p:spPr bwMode="auto">
                <a:xfrm>
                  <a:off x="5757867" y="3530443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08" name="Rectangle 123"/>
                <p:cNvSpPr>
                  <a:spLocks noChangeArrowheads="1"/>
                </p:cNvSpPr>
                <p:nvPr/>
              </p:nvSpPr>
              <p:spPr bwMode="auto">
                <a:xfrm>
                  <a:off x="5689597" y="3530443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83" name="Group 126"/>
              <p:cNvGrpSpPr>
                <a:grpSpLocks/>
              </p:cNvGrpSpPr>
              <p:nvPr/>
            </p:nvGrpSpPr>
            <p:grpSpPr bwMode="auto">
              <a:xfrm>
                <a:off x="6824660" y="3530443"/>
                <a:ext cx="1135063" cy="377820"/>
                <a:chOff x="6824660" y="3530443"/>
                <a:chExt cx="1135063" cy="377820"/>
              </a:xfrm>
            </p:grpSpPr>
            <p:sp>
              <p:nvSpPr>
                <p:cNvPr id="14405" name="Rectangle 41"/>
                <p:cNvSpPr>
                  <a:spLocks noChangeArrowheads="1"/>
                </p:cNvSpPr>
                <p:nvPr/>
              </p:nvSpPr>
              <p:spPr bwMode="auto">
                <a:xfrm>
                  <a:off x="6892930" y="3530443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06" name="Rectangle 125"/>
                <p:cNvSpPr>
                  <a:spLocks noChangeArrowheads="1"/>
                </p:cNvSpPr>
                <p:nvPr/>
              </p:nvSpPr>
              <p:spPr bwMode="auto">
                <a:xfrm>
                  <a:off x="6824660" y="3530443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84" name="Group 128"/>
              <p:cNvGrpSpPr>
                <a:grpSpLocks/>
              </p:cNvGrpSpPr>
              <p:nvPr/>
            </p:nvGrpSpPr>
            <p:grpSpPr bwMode="auto">
              <a:xfrm>
                <a:off x="1149345" y="3908264"/>
                <a:ext cx="1135063" cy="377820"/>
                <a:chOff x="1149345" y="3908264"/>
                <a:chExt cx="1135063" cy="377820"/>
              </a:xfrm>
            </p:grpSpPr>
            <p:sp>
              <p:nvSpPr>
                <p:cNvPr id="14403" name="Rectangle 42"/>
                <p:cNvSpPr>
                  <a:spLocks noChangeArrowheads="1"/>
                </p:cNvSpPr>
                <p:nvPr/>
              </p:nvSpPr>
              <p:spPr bwMode="auto">
                <a:xfrm>
                  <a:off x="1217615" y="3908264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100 (FR)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04" name="Rectangle 127"/>
                <p:cNvSpPr>
                  <a:spLocks noChangeArrowheads="1"/>
                </p:cNvSpPr>
                <p:nvPr/>
              </p:nvSpPr>
              <p:spPr bwMode="auto">
                <a:xfrm>
                  <a:off x="1149345" y="3908264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85" name="Group 130"/>
              <p:cNvGrpSpPr>
                <a:grpSpLocks/>
              </p:cNvGrpSpPr>
              <p:nvPr/>
            </p:nvGrpSpPr>
            <p:grpSpPr bwMode="auto">
              <a:xfrm>
                <a:off x="2284408" y="3908264"/>
                <a:ext cx="1135063" cy="377820"/>
                <a:chOff x="2284408" y="3908264"/>
                <a:chExt cx="1135063" cy="377820"/>
              </a:xfrm>
            </p:grpSpPr>
            <p:sp>
              <p:nvSpPr>
                <p:cNvPr id="14401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678" y="3908264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52.5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02" name="Rectangle 129"/>
                <p:cNvSpPr>
                  <a:spLocks noChangeArrowheads="1"/>
                </p:cNvSpPr>
                <p:nvPr/>
              </p:nvSpPr>
              <p:spPr bwMode="auto">
                <a:xfrm>
                  <a:off x="2284408" y="3908264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86" name="Group 132"/>
              <p:cNvGrpSpPr>
                <a:grpSpLocks/>
              </p:cNvGrpSpPr>
              <p:nvPr/>
            </p:nvGrpSpPr>
            <p:grpSpPr bwMode="auto">
              <a:xfrm>
                <a:off x="3419471" y="3908264"/>
                <a:ext cx="1135063" cy="377820"/>
                <a:chOff x="3419471" y="3908264"/>
                <a:chExt cx="1135063" cy="377820"/>
              </a:xfrm>
            </p:grpSpPr>
            <p:sp>
              <p:nvSpPr>
                <p:cNvPr id="14399" name="Rectangle 44"/>
                <p:cNvSpPr>
                  <a:spLocks noChangeArrowheads="1"/>
                </p:cNvSpPr>
                <p:nvPr/>
              </p:nvSpPr>
              <p:spPr bwMode="auto">
                <a:xfrm>
                  <a:off x="3487741" y="3908264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1.4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400" name="Rectangle 131"/>
                <p:cNvSpPr>
                  <a:spLocks noChangeArrowheads="1"/>
                </p:cNvSpPr>
                <p:nvPr/>
              </p:nvSpPr>
              <p:spPr bwMode="auto">
                <a:xfrm>
                  <a:off x="3419471" y="3908264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87" name="Group 134"/>
              <p:cNvGrpSpPr>
                <a:grpSpLocks/>
              </p:cNvGrpSpPr>
              <p:nvPr/>
            </p:nvGrpSpPr>
            <p:grpSpPr bwMode="auto">
              <a:xfrm>
                <a:off x="4554534" y="3908264"/>
                <a:ext cx="1135063" cy="377820"/>
                <a:chOff x="4554534" y="3908264"/>
                <a:chExt cx="1135063" cy="377820"/>
              </a:xfrm>
            </p:grpSpPr>
            <p:sp>
              <p:nvSpPr>
                <p:cNvPr id="14397" name="Rectangle 45"/>
                <p:cNvSpPr>
                  <a:spLocks noChangeArrowheads="1"/>
                </p:cNvSpPr>
                <p:nvPr/>
              </p:nvSpPr>
              <p:spPr bwMode="auto">
                <a:xfrm>
                  <a:off x="4622804" y="3908264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110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398" name="Rectangle 133"/>
                <p:cNvSpPr>
                  <a:spLocks noChangeArrowheads="1"/>
                </p:cNvSpPr>
                <p:nvPr/>
              </p:nvSpPr>
              <p:spPr bwMode="auto">
                <a:xfrm>
                  <a:off x="4554534" y="3908264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88" name="Group 136"/>
              <p:cNvGrpSpPr>
                <a:grpSpLocks/>
              </p:cNvGrpSpPr>
              <p:nvPr/>
            </p:nvGrpSpPr>
            <p:grpSpPr bwMode="auto">
              <a:xfrm>
                <a:off x="5689597" y="3908264"/>
                <a:ext cx="1135063" cy="377820"/>
                <a:chOff x="5689597" y="3908264"/>
                <a:chExt cx="1135063" cy="377820"/>
              </a:xfrm>
            </p:grpSpPr>
            <p:sp>
              <p:nvSpPr>
                <p:cNvPr id="14395" name="Rectangle 46"/>
                <p:cNvSpPr>
                  <a:spLocks noChangeArrowheads="1"/>
                </p:cNvSpPr>
                <p:nvPr/>
              </p:nvSpPr>
              <p:spPr bwMode="auto">
                <a:xfrm>
                  <a:off x="5757867" y="3908264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396" name="Rectangle 135"/>
                <p:cNvSpPr>
                  <a:spLocks noChangeArrowheads="1"/>
                </p:cNvSpPr>
                <p:nvPr/>
              </p:nvSpPr>
              <p:spPr bwMode="auto">
                <a:xfrm>
                  <a:off x="5689597" y="3908264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89" name="Group 138"/>
              <p:cNvGrpSpPr>
                <a:grpSpLocks/>
              </p:cNvGrpSpPr>
              <p:nvPr/>
            </p:nvGrpSpPr>
            <p:grpSpPr bwMode="auto">
              <a:xfrm>
                <a:off x="6824660" y="3908264"/>
                <a:ext cx="1135063" cy="377820"/>
                <a:chOff x="6824660" y="3908264"/>
                <a:chExt cx="1135063" cy="377820"/>
              </a:xfrm>
            </p:grpSpPr>
            <p:sp>
              <p:nvSpPr>
                <p:cNvPr id="14393" name="Rectangle 47"/>
                <p:cNvSpPr>
                  <a:spLocks noChangeArrowheads="1"/>
                </p:cNvSpPr>
                <p:nvPr/>
              </p:nvSpPr>
              <p:spPr bwMode="auto">
                <a:xfrm>
                  <a:off x="6892930" y="3908264"/>
                  <a:ext cx="998533" cy="3778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4394" name="Rectangle 137"/>
                <p:cNvSpPr>
                  <a:spLocks noChangeArrowheads="1"/>
                </p:cNvSpPr>
                <p:nvPr/>
              </p:nvSpPr>
              <p:spPr bwMode="auto">
                <a:xfrm>
                  <a:off x="6824660" y="3908264"/>
                  <a:ext cx="1135063" cy="377820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390" name="Group 140"/>
              <p:cNvGrpSpPr>
                <a:grpSpLocks/>
              </p:cNvGrpSpPr>
              <p:nvPr/>
            </p:nvGrpSpPr>
            <p:grpSpPr bwMode="auto">
              <a:xfrm>
                <a:off x="1149345" y="4286085"/>
                <a:ext cx="6810378" cy="358188"/>
                <a:chOff x="1149345" y="4286085"/>
                <a:chExt cx="6810378" cy="358188"/>
              </a:xfrm>
            </p:grpSpPr>
            <p:sp>
              <p:nvSpPr>
                <p:cNvPr id="14391" name="Rectangle 48"/>
                <p:cNvSpPr>
                  <a:spLocks noChangeArrowheads="1"/>
                </p:cNvSpPr>
                <p:nvPr/>
              </p:nvSpPr>
              <p:spPr bwMode="auto">
                <a:xfrm>
                  <a:off x="1217615" y="4286085"/>
                  <a:ext cx="6673848" cy="358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200" b="1">
                      <a:latin typeface="Arial" charset="0"/>
                    </a:rPr>
                    <a:t>Source:  Bettger et al (1980)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200">
                    <a:latin typeface="Arial" charset="0"/>
                  </a:endParaRPr>
                </a:p>
              </p:txBody>
            </p:sp>
            <p:sp>
              <p:nvSpPr>
                <p:cNvPr id="14392" name="Rectangle 139"/>
                <p:cNvSpPr>
                  <a:spLocks noChangeArrowheads="1"/>
                </p:cNvSpPr>
                <p:nvPr/>
              </p:nvSpPr>
              <p:spPr bwMode="auto">
                <a:xfrm>
                  <a:off x="1149345" y="4286085"/>
                  <a:ext cx="6810378" cy="35818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4344" name="Rectangle 142"/>
            <p:cNvSpPr>
              <a:spLocks noChangeArrowheads="1"/>
            </p:cNvSpPr>
            <p:nvPr/>
          </p:nvSpPr>
          <p:spPr bwMode="auto">
            <a:xfrm>
              <a:off x="1143000" y="533396"/>
              <a:ext cx="6823079" cy="4114800"/>
            </a:xfrm>
            <a:prstGeom prst="rect">
              <a:avLst/>
            </a:prstGeom>
            <a:noFill/>
            <a:ln w="1428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4342" name="Text Box 145"/>
          <p:cNvSpPr txBox="1">
            <a:spLocks noChangeArrowheads="1"/>
          </p:cNvSpPr>
          <p:nvPr/>
        </p:nvSpPr>
        <p:spPr bwMode="auto">
          <a:xfrm>
            <a:off x="914400" y="4800600"/>
            <a:ext cx="77724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The mechanism of zinc and vitamin E interaction is believed to be at the membrane level </a:t>
            </a:r>
            <a:r>
              <a:rPr lang="en-US" sz="1600" b="1"/>
              <a:t></a:t>
            </a:r>
            <a:r>
              <a:rPr lang="en-US" sz="1600" b="1">
                <a:latin typeface="Arial" charset="0"/>
              </a:rPr>
              <a:t> Chvapil (1973): high levels of zinc will reduce lipid peroxidation and described a role for zinc in the structure and integrity of biological membrane </a:t>
            </a:r>
            <a:r>
              <a:rPr lang="en-US" sz="1600" b="1"/>
              <a:t></a:t>
            </a:r>
            <a:r>
              <a:rPr lang="en-US" sz="1600" b="1">
                <a:latin typeface="Arial" charset="0"/>
              </a:rPr>
              <a:t> vitamin E may act synergistically to preserve cell membrane integrity</a:t>
            </a:r>
          </a:p>
        </p:txBody>
      </p:sp>
    </p:spTree>
    <p:extLst>
      <p:ext uri="{BB962C8B-B14F-4D97-AF65-F5344CB8AC3E}">
        <p14:creationId xmlns:p14="http://schemas.microsoft.com/office/powerpoint/2010/main" val="895614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D1F94F6-0519-40B1-86A1-FCFF7EB9013D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5363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15364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A10E9714-3C01-4BA3-B214-3326694E8CCF}" type="slidenum">
              <a:rPr lang="en-US" sz="1400">
                <a:latin typeface="Tahoma" pitchFamily="34" charset="0"/>
              </a:rPr>
              <a:pPr algn="r"/>
              <a:t>11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609600" y="609600"/>
            <a:ext cx="8153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Another possible interaction:  intestinal absorption and/or plasma transport of vitamin E are impaired during zinc deficiency</a:t>
            </a:r>
          </a:p>
        </p:txBody>
      </p:sp>
      <p:grpSp>
        <p:nvGrpSpPr>
          <p:cNvPr id="15366" name="Group 72"/>
          <p:cNvGrpSpPr>
            <a:grpSpLocks/>
          </p:cNvGrpSpPr>
          <p:nvPr/>
        </p:nvGrpSpPr>
        <p:grpSpPr bwMode="auto">
          <a:xfrm>
            <a:off x="1331913" y="1557338"/>
            <a:ext cx="6548437" cy="2971800"/>
            <a:chOff x="1331915" y="1557342"/>
            <a:chExt cx="6548439" cy="2971800"/>
          </a:xfrm>
        </p:grpSpPr>
        <p:grpSp>
          <p:nvGrpSpPr>
            <p:cNvPr id="15368" name="Group 70"/>
            <p:cNvGrpSpPr>
              <a:grpSpLocks/>
            </p:cNvGrpSpPr>
            <p:nvPr/>
          </p:nvGrpSpPr>
          <p:grpSpPr bwMode="auto">
            <a:xfrm>
              <a:off x="1338260" y="1560899"/>
              <a:ext cx="6535738" cy="2964676"/>
              <a:chOff x="1338260" y="1560899"/>
              <a:chExt cx="6535738" cy="2964676"/>
            </a:xfrm>
          </p:grpSpPr>
          <p:grpSp>
            <p:nvGrpSpPr>
              <p:cNvPr id="15370" name="Group 27"/>
              <p:cNvGrpSpPr>
                <a:grpSpLocks/>
              </p:cNvGrpSpPr>
              <p:nvPr/>
            </p:nvGrpSpPr>
            <p:grpSpPr bwMode="auto">
              <a:xfrm>
                <a:off x="1338260" y="1560899"/>
                <a:ext cx="6535738" cy="668316"/>
                <a:chOff x="1338260" y="1560899"/>
                <a:chExt cx="6535738" cy="668316"/>
              </a:xfrm>
            </p:grpSpPr>
            <p:sp>
              <p:nvSpPr>
                <p:cNvPr id="15434" name="Rectangle 4"/>
                <p:cNvSpPr>
                  <a:spLocks noChangeArrowheads="1"/>
                </p:cNvSpPr>
                <p:nvPr/>
              </p:nvSpPr>
              <p:spPr bwMode="auto">
                <a:xfrm>
                  <a:off x="1406520" y="1560899"/>
                  <a:ext cx="6399208" cy="668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Zinc concentration of maternal tissues from control and vitamin E-supplemented zinc-adequate and zinc-deficient rats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35" name="Rectangle 26"/>
                <p:cNvSpPr>
                  <a:spLocks noChangeArrowheads="1"/>
                </p:cNvSpPr>
                <p:nvPr/>
              </p:nvSpPr>
              <p:spPr bwMode="auto">
                <a:xfrm>
                  <a:off x="1338260" y="1560899"/>
                  <a:ext cx="6535738" cy="66831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71" name="Group 29"/>
              <p:cNvGrpSpPr>
                <a:grpSpLocks/>
              </p:cNvGrpSpPr>
              <p:nvPr/>
            </p:nvGrpSpPr>
            <p:grpSpPr bwMode="auto">
              <a:xfrm>
                <a:off x="1338260" y="2229224"/>
                <a:ext cx="1709735" cy="514157"/>
                <a:chOff x="1338260" y="2229224"/>
                <a:chExt cx="1709735" cy="514157"/>
              </a:xfrm>
            </p:grpSpPr>
            <p:sp>
              <p:nvSpPr>
                <p:cNvPr id="15432" name="Rectangle 5"/>
                <p:cNvSpPr>
                  <a:spLocks noChangeArrowheads="1"/>
                </p:cNvSpPr>
                <p:nvPr/>
              </p:nvSpPr>
              <p:spPr bwMode="auto">
                <a:xfrm>
                  <a:off x="1406520" y="2229224"/>
                  <a:ext cx="1573216" cy="5141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Experimental group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33" name="Rectangle 28"/>
                <p:cNvSpPr>
                  <a:spLocks noChangeArrowheads="1"/>
                </p:cNvSpPr>
                <p:nvPr/>
              </p:nvSpPr>
              <p:spPr bwMode="auto">
                <a:xfrm>
                  <a:off x="1338260" y="2229224"/>
                  <a:ext cx="1709735" cy="514157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72" name="Group 31"/>
              <p:cNvGrpSpPr>
                <a:grpSpLocks/>
              </p:cNvGrpSpPr>
              <p:nvPr/>
            </p:nvGrpSpPr>
            <p:grpSpPr bwMode="auto">
              <a:xfrm>
                <a:off x="3047996" y="2229224"/>
                <a:ext cx="1611309" cy="514157"/>
                <a:chOff x="3047996" y="2229224"/>
                <a:chExt cx="1611309" cy="514157"/>
              </a:xfrm>
            </p:grpSpPr>
            <p:sp>
              <p:nvSpPr>
                <p:cNvPr id="15430" name="Rectangle 6"/>
                <p:cNvSpPr>
                  <a:spLocks noChangeArrowheads="1"/>
                </p:cNvSpPr>
                <p:nvPr/>
              </p:nvSpPr>
              <p:spPr bwMode="auto">
                <a:xfrm>
                  <a:off x="3116266" y="2229224"/>
                  <a:ext cx="1474790" cy="5141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Plasma (ug/ml)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31" name="Rectangle 30"/>
                <p:cNvSpPr>
                  <a:spLocks noChangeArrowheads="1"/>
                </p:cNvSpPr>
                <p:nvPr/>
              </p:nvSpPr>
              <p:spPr bwMode="auto">
                <a:xfrm>
                  <a:off x="3047996" y="2229224"/>
                  <a:ext cx="1611309" cy="514157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73" name="Group 33"/>
              <p:cNvGrpSpPr>
                <a:grpSpLocks/>
              </p:cNvGrpSpPr>
              <p:nvPr/>
            </p:nvGrpSpPr>
            <p:grpSpPr bwMode="auto">
              <a:xfrm>
                <a:off x="4659316" y="2229224"/>
                <a:ext cx="1604964" cy="514157"/>
                <a:chOff x="4659316" y="2229224"/>
                <a:chExt cx="1604964" cy="514157"/>
              </a:xfrm>
            </p:grpSpPr>
            <p:sp>
              <p:nvSpPr>
                <p:cNvPr id="15428" name="Rectangle 7"/>
                <p:cNvSpPr>
                  <a:spLocks noChangeArrowheads="1"/>
                </p:cNvSpPr>
                <p:nvPr/>
              </p:nvSpPr>
              <p:spPr bwMode="auto">
                <a:xfrm>
                  <a:off x="4727576" y="2229224"/>
                  <a:ext cx="1468434" cy="5141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Liver (ug/g)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29" name="Rectangle 32"/>
                <p:cNvSpPr>
                  <a:spLocks noChangeArrowheads="1"/>
                </p:cNvSpPr>
                <p:nvPr/>
              </p:nvSpPr>
              <p:spPr bwMode="auto">
                <a:xfrm>
                  <a:off x="4659316" y="2229224"/>
                  <a:ext cx="1604964" cy="514157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74" name="Group 35"/>
              <p:cNvGrpSpPr>
                <a:grpSpLocks/>
              </p:cNvGrpSpPr>
              <p:nvPr/>
            </p:nvGrpSpPr>
            <p:grpSpPr bwMode="auto">
              <a:xfrm>
                <a:off x="6264270" y="2229224"/>
                <a:ext cx="1609728" cy="514157"/>
                <a:chOff x="6264270" y="2229224"/>
                <a:chExt cx="1609728" cy="514157"/>
              </a:xfrm>
            </p:grpSpPr>
            <p:sp>
              <p:nvSpPr>
                <p:cNvPr id="15426" name="Rectangle 8"/>
                <p:cNvSpPr>
                  <a:spLocks noChangeArrowheads="1"/>
                </p:cNvSpPr>
                <p:nvPr/>
              </p:nvSpPr>
              <p:spPr bwMode="auto">
                <a:xfrm>
                  <a:off x="6332540" y="2229224"/>
                  <a:ext cx="1473198" cy="5141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Kidney (ug/g)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27" name="Rectangle 34"/>
                <p:cNvSpPr>
                  <a:spLocks noChangeArrowheads="1"/>
                </p:cNvSpPr>
                <p:nvPr/>
              </p:nvSpPr>
              <p:spPr bwMode="auto">
                <a:xfrm>
                  <a:off x="6264270" y="2229224"/>
                  <a:ext cx="1609728" cy="514157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75" name="Group 37"/>
              <p:cNvGrpSpPr>
                <a:grpSpLocks/>
              </p:cNvGrpSpPr>
              <p:nvPr/>
            </p:nvGrpSpPr>
            <p:grpSpPr bwMode="auto">
              <a:xfrm>
                <a:off x="1338260" y="2743382"/>
                <a:ext cx="1709735" cy="376933"/>
                <a:chOff x="1338260" y="2743382"/>
                <a:chExt cx="1709735" cy="376933"/>
              </a:xfrm>
            </p:grpSpPr>
            <p:sp>
              <p:nvSpPr>
                <p:cNvPr id="15424" name="Rectangle 9"/>
                <p:cNvSpPr>
                  <a:spLocks noChangeArrowheads="1"/>
                </p:cNvSpPr>
                <p:nvPr/>
              </p:nvSpPr>
              <p:spPr bwMode="auto">
                <a:xfrm>
                  <a:off x="1406520" y="2743382"/>
                  <a:ext cx="1573216" cy="376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r>
                    <a:rPr lang="id-ID" sz="1600" b="1">
                      <a:latin typeface="Arial" charset="0"/>
                    </a:rPr>
                    <a:t>Control</a:t>
                  </a:r>
                </a:p>
                <a:p>
                  <a:pPr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25" name="Rectangle 36"/>
                <p:cNvSpPr>
                  <a:spLocks noChangeArrowheads="1"/>
                </p:cNvSpPr>
                <p:nvPr/>
              </p:nvSpPr>
              <p:spPr bwMode="auto">
                <a:xfrm>
                  <a:off x="1338260" y="2743382"/>
                  <a:ext cx="1709735" cy="376933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76" name="Group 39"/>
              <p:cNvGrpSpPr>
                <a:grpSpLocks/>
              </p:cNvGrpSpPr>
              <p:nvPr/>
            </p:nvGrpSpPr>
            <p:grpSpPr bwMode="auto">
              <a:xfrm>
                <a:off x="3047996" y="2743382"/>
                <a:ext cx="1611309" cy="376933"/>
                <a:chOff x="3047996" y="2743382"/>
                <a:chExt cx="1611309" cy="376933"/>
              </a:xfrm>
            </p:grpSpPr>
            <p:sp>
              <p:nvSpPr>
                <p:cNvPr id="15422" name="Rectangle 10"/>
                <p:cNvSpPr>
                  <a:spLocks noChangeArrowheads="1"/>
                </p:cNvSpPr>
                <p:nvPr/>
              </p:nvSpPr>
              <p:spPr bwMode="auto">
                <a:xfrm>
                  <a:off x="3116266" y="2743382"/>
                  <a:ext cx="1474790" cy="376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1.05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0.07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23" name="Rectangle 38"/>
                <p:cNvSpPr>
                  <a:spLocks noChangeArrowheads="1"/>
                </p:cNvSpPr>
                <p:nvPr/>
              </p:nvSpPr>
              <p:spPr bwMode="auto">
                <a:xfrm>
                  <a:off x="3047996" y="2743382"/>
                  <a:ext cx="1611309" cy="376933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77" name="Group 41"/>
              <p:cNvGrpSpPr>
                <a:grpSpLocks/>
              </p:cNvGrpSpPr>
              <p:nvPr/>
            </p:nvGrpSpPr>
            <p:grpSpPr bwMode="auto">
              <a:xfrm>
                <a:off x="4659316" y="2743382"/>
                <a:ext cx="1604964" cy="376933"/>
                <a:chOff x="4659316" y="2743382"/>
                <a:chExt cx="1604964" cy="376933"/>
              </a:xfrm>
            </p:grpSpPr>
            <p:sp>
              <p:nvSpPr>
                <p:cNvPr id="15420" name="Rectangle 11"/>
                <p:cNvSpPr>
                  <a:spLocks noChangeArrowheads="1"/>
                </p:cNvSpPr>
                <p:nvPr/>
              </p:nvSpPr>
              <p:spPr bwMode="auto">
                <a:xfrm>
                  <a:off x="4727576" y="2743382"/>
                  <a:ext cx="1468434" cy="376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24.79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1.11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21" name="Rectangle 40"/>
                <p:cNvSpPr>
                  <a:spLocks noChangeArrowheads="1"/>
                </p:cNvSpPr>
                <p:nvPr/>
              </p:nvSpPr>
              <p:spPr bwMode="auto">
                <a:xfrm>
                  <a:off x="4659316" y="2743382"/>
                  <a:ext cx="1604964" cy="376933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78" name="Group 43"/>
              <p:cNvGrpSpPr>
                <a:grpSpLocks/>
              </p:cNvGrpSpPr>
              <p:nvPr/>
            </p:nvGrpSpPr>
            <p:grpSpPr bwMode="auto">
              <a:xfrm>
                <a:off x="6264270" y="2743382"/>
                <a:ext cx="1609728" cy="376933"/>
                <a:chOff x="6264270" y="2743382"/>
                <a:chExt cx="1609728" cy="376933"/>
              </a:xfrm>
            </p:grpSpPr>
            <p:sp>
              <p:nvSpPr>
                <p:cNvPr id="15418" name="Rectangle 12"/>
                <p:cNvSpPr>
                  <a:spLocks noChangeArrowheads="1"/>
                </p:cNvSpPr>
                <p:nvPr/>
              </p:nvSpPr>
              <p:spPr bwMode="auto">
                <a:xfrm>
                  <a:off x="6332540" y="2743382"/>
                  <a:ext cx="1473198" cy="376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20.99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0.69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19" name="Rectangle 42"/>
                <p:cNvSpPr>
                  <a:spLocks noChangeArrowheads="1"/>
                </p:cNvSpPr>
                <p:nvPr/>
              </p:nvSpPr>
              <p:spPr bwMode="auto">
                <a:xfrm>
                  <a:off x="6264270" y="2743382"/>
                  <a:ext cx="1609728" cy="376933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79" name="Group 45"/>
              <p:cNvGrpSpPr>
                <a:grpSpLocks/>
              </p:cNvGrpSpPr>
              <p:nvPr/>
            </p:nvGrpSpPr>
            <p:grpSpPr bwMode="auto">
              <a:xfrm>
                <a:off x="1338260" y="3120316"/>
                <a:ext cx="1709735" cy="359999"/>
                <a:chOff x="1338260" y="3120316"/>
                <a:chExt cx="1709735" cy="359999"/>
              </a:xfrm>
            </p:grpSpPr>
            <p:sp>
              <p:nvSpPr>
                <p:cNvPr id="15416" name="Rectangle 13"/>
                <p:cNvSpPr>
                  <a:spLocks noChangeArrowheads="1"/>
                </p:cNvSpPr>
                <p:nvPr/>
              </p:nvSpPr>
              <p:spPr bwMode="auto">
                <a:xfrm>
                  <a:off x="1406520" y="3120316"/>
                  <a:ext cx="1573216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r>
                    <a:rPr lang="id-ID" sz="1600" b="1">
                      <a:latin typeface="Arial" charset="0"/>
                    </a:rPr>
                    <a:t>Control + vit E</a:t>
                  </a:r>
                </a:p>
                <a:p>
                  <a:pPr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17" name="Rectangle 44"/>
                <p:cNvSpPr>
                  <a:spLocks noChangeArrowheads="1"/>
                </p:cNvSpPr>
                <p:nvPr/>
              </p:nvSpPr>
              <p:spPr bwMode="auto">
                <a:xfrm>
                  <a:off x="1338260" y="3120316"/>
                  <a:ext cx="1709735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80" name="Group 47"/>
              <p:cNvGrpSpPr>
                <a:grpSpLocks/>
              </p:cNvGrpSpPr>
              <p:nvPr/>
            </p:nvGrpSpPr>
            <p:grpSpPr bwMode="auto">
              <a:xfrm>
                <a:off x="3047996" y="3120316"/>
                <a:ext cx="1611309" cy="359999"/>
                <a:chOff x="3047996" y="3120316"/>
                <a:chExt cx="1611309" cy="359999"/>
              </a:xfrm>
            </p:grpSpPr>
            <p:sp>
              <p:nvSpPr>
                <p:cNvPr id="15414" name="Rectangle 14"/>
                <p:cNvSpPr>
                  <a:spLocks noChangeArrowheads="1"/>
                </p:cNvSpPr>
                <p:nvPr/>
              </p:nvSpPr>
              <p:spPr bwMode="auto">
                <a:xfrm>
                  <a:off x="3116266" y="3120316"/>
                  <a:ext cx="1474790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1.30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0.05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15" name="Rectangle 46"/>
                <p:cNvSpPr>
                  <a:spLocks noChangeArrowheads="1"/>
                </p:cNvSpPr>
                <p:nvPr/>
              </p:nvSpPr>
              <p:spPr bwMode="auto">
                <a:xfrm>
                  <a:off x="3047996" y="3120316"/>
                  <a:ext cx="1611309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81" name="Group 49"/>
              <p:cNvGrpSpPr>
                <a:grpSpLocks/>
              </p:cNvGrpSpPr>
              <p:nvPr/>
            </p:nvGrpSpPr>
            <p:grpSpPr bwMode="auto">
              <a:xfrm>
                <a:off x="4659316" y="3120316"/>
                <a:ext cx="1604964" cy="359999"/>
                <a:chOff x="4659316" y="3120316"/>
                <a:chExt cx="1604964" cy="359999"/>
              </a:xfrm>
            </p:grpSpPr>
            <p:sp>
              <p:nvSpPr>
                <p:cNvPr id="15412" name="Rectangle 15"/>
                <p:cNvSpPr>
                  <a:spLocks noChangeArrowheads="1"/>
                </p:cNvSpPr>
                <p:nvPr/>
              </p:nvSpPr>
              <p:spPr bwMode="auto">
                <a:xfrm>
                  <a:off x="4727576" y="3120316"/>
                  <a:ext cx="1468434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24.09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0.70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13" name="Rectangle 48"/>
                <p:cNvSpPr>
                  <a:spLocks noChangeArrowheads="1"/>
                </p:cNvSpPr>
                <p:nvPr/>
              </p:nvSpPr>
              <p:spPr bwMode="auto">
                <a:xfrm>
                  <a:off x="4659316" y="3120316"/>
                  <a:ext cx="1604964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82" name="Group 51"/>
              <p:cNvGrpSpPr>
                <a:grpSpLocks/>
              </p:cNvGrpSpPr>
              <p:nvPr/>
            </p:nvGrpSpPr>
            <p:grpSpPr bwMode="auto">
              <a:xfrm>
                <a:off x="6264270" y="3120316"/>
                <a:ext cx="1609728" cy="359999"/>
                <a:chOff x="6264270" y="3120316"/>
                <a:chExt cx="1609728" cy="359999"/>
              </a:xfrm>
            </p:grpSpPr>
            <p:sp>
              <p:nvSpPr>
                <p:cNvPr id="15410" name="Rectangle 16"/>
                <p:cNvSpPr>
                  <a:spLocks noChangeArrowheads="1"/>
                </p:cNvSpPr>
                <p:nvPr/>
              </p:nvSpPr>
              <p:spPr bwMode="auto">
                <a:xfrm>
                  <a:off x="6332540" y="3120316"/>
                  <a:ext cx="1473198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24.04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0.70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11" name="Rectangle 50"/>
                <p:cNvSpPr>
                  <a:spLocks noChangeArrowheads="1"/>
                </p:cNvSpPr>
                <p:nvPr/>
              </p:nvSpPr>
              <p:spPr bwMode="auto">
                <a:xfrm>
                  <a:off x="6264270" y="3120316"/>
                  <a:ext cx="1609728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83" name="Group 53"/>
              <p:cNvGrpSpPr>
                <a:grpSpLocks/>
              </p:cNvGrpSpPr>
              <p:nvPr/>
            </p:nvGrpSpPr>
            <p:grpSpPr bwMode="auto">
              <a:xfrm>
                <a:off x="1338260" y="3480316"/>
                <a:ext cx="1709735" cy="359999"/>
                <a:chOff x="1338260" y="3480316"/>
                <a:chExt cx="1709735" cy="359999"/>
              </a:xfrm>
            </p:grpSpPr>
            <p:sp>
              <p:nvSpPr>
                <p:cNvPr id="15408" name="Rectangle 17"/>
                <p:cNvSpPr>
                  <a:spLocks noChangeArrowheads="1"/>
                </p:cNvSpPr>
                <p:nvPr/>
              </p:nvSpPr>
              <p:spPr bwMode="auto">
                <a:xfrm>
                  <a:off x="1406520" y="3480316"/>
                  <a:ext cx="1573216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Zn-deficient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09" name="Rectangle 52"/>
                <p:cNvSpPr>
                  <a:spLocks noChangeArrowheads="1"/>
                </p:cNvSpPr>
                <p:nvPr/>
              </p:nvSpPr>
              <p:spPr bwMode="auto">
                <a:xfrm>
                  <a:off x="1338260" y="3480316"/>
                  <a:ext cx="1709735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84" name="Group 55"/>
              <p:cNvGrpSpPr>
                <a:grpSpLocks/>
              </p:cNvGrpSpPr>
              <p:nvPr/>
            </p:nvGrpSpPr>
            <p:grpSpPr bwMode="auto">
              <a:xfrm>
                <a:off x="3047996" y="3480316"/>
                <a:ext cx="1611309" cy="359999"/>
                <a:chOff x="3047996" y="3480316"/>
                <a:chExt cx="1611309" cy="359999"/>
              </a:xfrm>
            </p:grpSpPr>
            <p:sp>
              <p:nvSpPr>
                <p:cNvPr id="15406" name="Rectangle 18"/>
                <p:cNvSpPr>
                  <a:spLocks noChangeArrowheads="1"/>
                </p:cNvSpPr>
                <p:nvPr/>
              </p:nvSpPr>
              <p:spPr bwMode="auto">
                <a:xfrm>
                  <a:off x="3116266" y="3480316"/>
                  <a:ext cx="1474790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0.40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0.04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07" name="Rectangle 54"/>
                <p:cNvSpPr>
                  <a:spLocks noChangeArrowheads="1"/>
                </p:cNvSpPr>
                <p:nvPr/>
              </p:nvSpPr>
              <p:spPr bwMode="auto">
                <a:xfrm>
                  <a:off x="3047996" y="3480316"/>
                  <a:ext cx="1611309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85" name="Group 57"/>
              <p:cNvGrpSpPr>
                <a:grpSpLocks/>
              </p:cNvGrpSpPr>
              <p:nvPr/>
            </p:nvGrpSpPr>
            <p:grpSpPr bwMode="auto">
              <a:xfrm>
                <a:off x="4659316" y="3480316"/>
                <a:ext cx="1604964" cy="359999"/>
                <a:chOff x="4659316" y="3480316"/>
                <a:chExt cx="1604964" cy="359999"/>
              </a:xfrm>
            </p:grpSpPr>
            <p:sp>
              <p:nvSpPr>
                <p:cNvPr id="15404" name="Rectangle 19"/>
                <p:cNvSpPr>
                  <a:spLocks noChangeArrowheads="1"/>
                </p:cNvSpPr>
                <p:nvPr/>
              </p:nvSpPr>
              <p:spPr bwMode="auto">
                <a:xfrm>
                  <a:off x="4727576" y="3480316"/>
                  <a:ext cx="1468434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23.46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0.07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05" name="Rectangle 56"/>
                <p:cNvSpPr>
                  <a:spLocks noChangeArrowheads="1"/>
                </p:cNvSpPr>
                <p:nvPr/>
              </p:nvSpPr>
              <p:spPr bwMode="auto">
                <a:xfrm>
                  <a:off x="4659316" y="3480316"/>
                  <a:ext cx="1604964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86" name="Group 59"/>
              <p:cNvGrpSpPr>
                <a:grpSpLocks/>
              </p:cNvGrpSpPr>
              <p:nvPr/>
            </p:nvGrpSpPr>
            <p:grpSpPr bwMode="auto">
              <a:xfrm>
                <a:off x="6264270" y="3480316"/>
                <a:ext cx="1609728" cy="359999"/>
                <a:chOff x="6264270" y="3480316"/>
                <a:chExt cx="1609728" cy="359999"/>
              </a:xfrm>
            </p:grpSpPr>
            <p:sp>
              <p:nvSpPr>
                <p:cNvPr id="15402" name="Rectangle 20"/>
                <p:cNvSpPr>
                  <a:spLocks noChangeArrowheads="1"/>
                </p:cNvSpPr>
                <p:nvPr/>
              </p:nvSpPr>
              <p:spPr bwMode="auto">
                <a:xfrm>
                  <a:off x="6332540" y="3480316"/>
                  <a:ext cx="1473198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16.35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0.86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03" name="Rectangle 58"/>
                <p:cNvSpPr>
                  <a:spLocks noChangeArrowheads="1"/>
                </p:cNvSpPr>
                <p:nvPr/>
              </p:nvSpPr>
              <p:spPr bwMode="auto">
                <a:xfrm>
                  <a:off x="6264270" y="3480316"/>
                  <a:ext cx="1609728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87" name="Group 61"/>
              <p:cNvGrpSpPr>
                <a:grpSpLocks/>
              </p:cNvGrpSpPr>
              <p:nvPr/>
            </p:nvGrpSpPr>
            <p:grpSpPr bwMode="auto">
              <a:xfrm>
                <a:off x="1338260" y="3840324"/>
                <a:ext cx="1709735" cy="359999"/>
                <a:chOff x="1338260" y="3840324"/>
                <a:chExt cx="1709735" cy="359999"/>
              </a:xfrm>
            </p:grpSpPr>
            <p:sp>
              <p:nvSpPr>
                <p:cNvPr id="15400" name="Rectangle 21"/>
                <p:cNvSpPr>
                  <a:spLocks noChangeArrowheads="1"/>
                </p:cNvSpPr>
                <p:nvPr/>
              </p:nvSpPr>
              <p:spPr bwMode="auto">
                <a:xfrm>
                  <a:off x="1406520" y="3840324"/>
                  <a:ext cx="1573216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r>
                    <a:rPr lang="id-ID" sz="1600" b="1">
                      <a:latin typeface="Arial" charset="0"/>
                    </a:rPr>
                    <a:t>Zn-def + vit E</a:t>
                  </a:r>
                </a:p>
                <a:p>
                  <a:pPr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401" name="Rectangle 60"/>
                <p:cNvSpPr>
                  <a:spLocks noChangeArrowheads="1"/>
                </p:cNvSpPr>
                <p:nvPr/>
              </p:nvSpPr>
              <p:spPr bwMode="auto">
                <a:xfrm>
                  <a:off x="1338260" y="3840324"/>
                  <a:ext cx="1709735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88" name="Group 63"/>
              <p:cNvGrpSpPr>
                <a:grpSpLocks/>
              </p:cNvGrpSpPr>
              <p:nvPr/>
            </p:nvGrpSpPr>
            <p:grpSpPr bwMode="auto">
              <a:xfrm>
                <a:off x="3047996" y="3840324"/>
                <a:ext cx="1611309" cy="359999"/>
                <a:chOff x="3047996" y="3840324"/>
                <a:chExt cx="1611309" cy="359999"/>
              </a:xfrm>
            </p:grpSpPr>
            <p:sp>
              <p:nvSpPr>
                <p:cNvPr id="15398" name="Rectangle 22"/>
                <p:cNvSpPr>
                  <a:spLocks noChangeArrowheads="1"/>
                </p:cNvSpPr>
                <p:nvPr/>
              </p:nvSpPr>
              <p:spPr bwMode="auto">
                <a:xfrm>
                  <a:off x="3116266" y="3840324"/>
                  <a:ext cx="1474790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0.67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0.11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399" name="Rectangle 62"/>
                <p:cNvSpPr>
                  <a:spLocks noChangeArrowheads="1"/>
                </p:cNvSpPr>
                <p:nvPr/>
              </p:nvSpPr>
              <p:spPr bwMode="auto">
                <a:xfrm>
                  <a:off x="3047996" y="3840324"/>
                  <a:ext cx="1611309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89" name="Group 65"/>
              <p:cNvGrpSpPr>
                <a:grpSpLocks/>
              </p:cNvGrpSpPr>
              <p:nvPr/>
            </p:nvGrpSpPr>
            <p:grpSpPr bwMode="auto">
              <a:xfrm>
                <a:off x="4659316" y="3840324"/>
                <a:ext cx="1604964" cy="359999"/>
                <a:chOff x="4659316" y="3840324"/>
                <a:chExt cx="1604964" cy="359999"/>
              </a:xfrm>
            </p:grpSpPr>
            <p:sp>
              <p:nvSpPr>
                <p:cNvPr id="15396" name="Rectangle 23"/>
                <p:cNvSpPr>
                  <a:spLocks noChangeArrowheads="1"/>
                </p:cNvSpPr>
                <p:nvPr/>
              </p:nvSpPr>
              <p:spPr bwMode="auto">
                <a:xfrm>
                  <a:off x="4727576" y="3840324"/>
                  <a:ext cx="1468434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24.87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0.92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397" name="Rectangle 64"/>
                <p:cNvSpPr>
                  <a:spLocks noChangeArrowheads="1"/>
                </p:cNvSpPr>
                <p:nvPr/>
              </p:nvSpPr>
              <p:spPr bwMode="auto">
                <a:xfrm>
                  <a:off x="4659316" y="3840324"/>
                  <a:ext cx="1604964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90" name="Group 67"/>
              <p:cNvGrpSpPr>
                <a:grpSpLocks/>
              </p:cNvGrpSpPr>
              <p:nvPr/>
            </p:nvGrpSpPr>
            <p:grpSpPr bwMode="auto">
              <a:xfrm>
                <a:off x="6264270" y="3840324"/>
                <a:ext cx="1609728" cy="359999"/>
                <a:chOff x="6264270" y="3840324"/>
                <a:chExt cx="1609728" cy="359999"/>
              </a:xfrm>
            </p:grpSpPr>
            <p:sp>
              <p:nvSpPr>
                <p:cNvPr id="15394" name="Rectangle 24"/>
                <p:cNvSpPr>
                  <a:spLocks noChangeArrowheads="1"/>
                </p:cNvSpPr>
                <p:nvPr/>
              </p:nvSpPr>
              <p:spPr bwMode="auto">
                <a:xfrm>
                  <a:off x="6332540" y="3840324"/>
                  <a:ext cx="1473198" cy="35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18.51 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 1.44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5395" name="Rectangle 66"/>
                <p:cNvSpPr>
                  <a:spLocks noChangeArrowheads="1"/>
                </p:cNvSpPr>
                <p:nvPr/>
              </p:nvSpPr>
              <p:spPr bwMode="auto">
                <a:xfrm>
                  <a:off x="6264270" y="3840324"/>
                  <a:ext cx="1609728" cy="35999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391" name="Group 69"/>
              <p:cNvGrpSpPr>
                <a:grpSpLocks/>
              </p:cNvGrpSpPr>
              <p:nvPr/>
            </p:nvGrpSpPr>
            <p:grpSpPr bwMode="auto">
              <a:xfrm>
                <a:off x="1338260" y="4200323"/>
                <a:ext cx="6535738" cy="325252"/>
                <a:chOff x="1338260" y="4200323"/>
                <a:chExt cx="6535738" cy="325252"/>
              </a:xfrm>
            </p:grpSpPr>
            <p:sp>
              <p:nvSpPr>
                <p:cNvPr id="15392" name="Rectangle 25"/>
                <p:cNvSpPr>
                  <a:spLocks noChangeArrowheads="1"/>
                </p:cNvSpPr>
                <p:nvPr/>
              </p:nvSpPr>
              <p:spPr bwMode="auto">
                <a:xfrm>
                  <a:off x="1406520" y="4200323"/>
                  <a:ext cx="6399208" cy="325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200" b="1">
                      <a:latin typeface="Arial" charset="0"/>
                    </a:rPr>
                    <a:t>Source: Hurley et al (1983)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 sz="1200">
                    <a:latin typeface="Arial" charset="0"/>
                  </a:endParaRPr>
                </a:p>
              </p:txBody>
            </p:sp>
            <p:sp>
              <p:nvSpPr>
                <p:cNvPr id="15393" name="Rectangle 68"/>
                <p:cNvSpPr>
                  <a:spLocks noChangeArrowheads="1"/>
                </p:cNvSpPr>
                <p:nvPr/>
              </p:nvSpPr>
              <p:spPr bwMode="auto">
                <a:xfrm>
                  <a:off x="1338260" y="4200323"/>
                  <a:ext cx="6535738" cy="325252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5369" name="Rectangle 71"/>
            <p:cNvSpPr>
              <a:spLocks noChangeArrowheads="1"/>
            </p:cNvSpPr>
            <p:nvPr/>
          </p:nvSpPr>
          <p:spPr bwMode="auto">
            <a:xfrm>
              <a:off x="1331915" y="1557342"/>
              <a:ext cx="6548439" cy="2971800"/>
            </a:xfrm>
            <a:prstGeom prst="rect">
              <a:avLst/>
            </a:prstGeom>
            <a:noFill/>
            <a:ln w="1428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5367" name="Text Box 73"/>
          <p:cNvSpPr txBox="1">
            <a:spLocks noChangeArrowheads="1"/>
          </p:cNvSpPr>
          <p:nvPr/>
        </p:nvSpPr>
        <p:spPr bwMode="auto">
          <a:xfrm>
            <a:off x="827088" y="4868863"/>
            <a:ext cx="7924800" cy="120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000"/>
              </a:spcBef>
            </a:pPr>
            <a:r>
              <a:rPr lang="en-US" sz="1600" b="1"/>
              <a:t></a:t>
            </a:r>
            <a:r>
              <a:rPr lang="en-US" sz="1600" b="1">
                <a:latin typeface="Arial" charset="0"/>
              </a:rPr>
              <a:t>  Vitamin E which is transported by plasma lipoprotein or lipids, are 	poorly absorbed during zinc deficiency</a:t>
            </a:r>
          </a:p>
          <a:p>
            <a:pPr>
              <a:spcBef>
                <a:spcPts val="1000"/>
              </a:spcBef>
            </a:pPr>
            <a:r>
              <a:rPr lang="en-US" sz="1600" b="1"/>
              <a:t></a:t>
            </a:r>
            <a:r>
              <a:rPr lang="en-US" sz="1600" b="1">
                <a:latin typeface="Arial" charset="0"/>
              </a:rPr>
              <a:t>  Transport of zinc/vitamin E across biological membranes is dependent on 	the levels of these two nutrients in the membrane</a:t>
            </a:r>
          </a:p>
        </p:txBody>
      </p:sp>
    </p:spTree>
    <p:extLst>
      <p:ext uri="{BB962C8B-B14F-4D97-AF65-F5344CB8AC3E}">
        <p14:creationId xmlns:p14="http://schemas.microsoft.com/office/powerpoint/2010/main" val="18000917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64F1129-C67F-402C-86CF-BADA815B189C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6387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16388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0DB58EB3-0861-4993-8FD3-D43F1A1666B2}" type="slidenum">
              <a:rPr lang="en-US" sz="1400">
                <a:latin typeface="Tahoma" pitchFamily="34" charset="0"/>
              </a:rPr>
              <a:pPr algn="r"/>
              <a:t>12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838200" y="76200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400"/>
              </a:spcBef>
            </a:pPr>
            <a:r>
              <a:rPr lang="en-US" sz="2400" b="1" i="1">
                <a:latin typeface="Verdana" pitchFamily="34" charset="0"/>
              </a:rPr>
              <a:t>INTERAKSI SENG &amp; VITAMIN A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755650" y="1844675"/>
            <a:ext cx="7848600" cy="3431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A negative effect has been found of zinc deficiency on the metabolism of vitamin A</a:t>
            </a:r>
          </a:p>
          <a:p>
            <a:pPr>
              <a:spcBef>
                <a:spcPts val="1000"/>
              </a:spcBef>
            </a:pPr>
            <a:r>
              <a:rPr lang="en-US" sz="1600" b="1"/>
              <a:t></a:t>
            </a:r>
            <a:r>
              <a:rPr lang="en-US" sz="1600" b="1">
                <a:latin typeface="Arial" charset="0"/>
              </a:rPr>
              <a:t>  rats fed a zinc-deficient diet had markedly reduced levels of plasma vitamin 	A as compared to rats fed  a diet adequate in zinc (</a:t>
            </a:r>
            <a:r>
              <a:rPr lang="en-US" sz="1600">
                <a:latin typeface="Monotype Corsiva" pitchFamily="66" charset="0"/>
              </a:rPr>
              <a:t>Smith et al, 1973</a:t>
            </a:r>
            <a:r>
              <a:rPr lang="en-US" sz="1600" b="1">
                <a:latin typeface="Arial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	</a:t>
            </a:r>
            <a:r>
              <a:rPr lang="en-US" sz="1600" b="1"/>
              <a:t></a:t>
            </a:r>
            <a:r>
              <a:rPr lang="en-US" sz="1600" b="1">
                <a:latin typeface="Arial" charset="0"/>
              </a:rPr>
              <a:t> It was suggested that mobilization of vitamin A from the liver was 		impaired by zinc deficiency</a:t>
            </a:r>
          </a:p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	</a:t>
            </a:r>
            <a:r>
              <a:rPr lang="en-US" sz="1600" b="1"/>
              <a:t></a:t>
            </a:r>
            <a:r>
              <a:rPr lang="en-US" sz="1600" b="1">
                <a:latin typeface="Arial" charset="0"/>
              </a:rPr>
              <a:t> it was concluded that absorption of vitamin A and its transport to 		the liver was not impaired since liver vitamin A levels were 		normal, that zinc deficiency or growth depression 			decreases plasma vitamin A levels, and that zinc deficiency 		</a:t>
            </a:r>
            <a:r>
              <a:rPr lang="en-US" sz="1600" b="1" i="1">
                <a:latin typeface="Arial" charset="0"/>
              </a:rPr>
              <a:t>per se</a:t>
            </a:r>
            <a:r>
              <a:rPr lang="en-US" sz="1600" b="1">
                <a:latin typeface="Arial" charset="0"/>
              </a:rPr>
              <a:t> may affect liver retinol-binding-protein (RBP) 			synthesis</a:t>
            </a:r>
          </a:p>
        </p:txBody>
      </p:sp>
    </p:spTree>
    <p:extLst>
      <p:ext uri="{BB962C8B-B14F-4D97-AF65-F5344CB8AC3E}">
        <p14:creationId xmlns:p14="http://schemas.microsoft.com/office/powerpoint/2010/main" val="33209784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A72A02F-CF2A-4151-B489-1419EA979A43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7411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17412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F5B14960-727C-4C19-8EF2-AC94F76773B7}" type="slidenum">
              <a:rPr lang="en-US" sz="1400">
                <a:latin typeface="Tahoma" pitchFamily="34" charset="0"/>
              </a:rPr>
              <a:pPr algn="r"/>
              <a:t>13</a:t>
            </a:fld>
            <a:endParaRPr lang="en-US" sz="1400">
              <a:latin typeface="Tahoma" pitchFamily="34" charset="0"/>
            </a:endParaRPr>
          </a:p>
        </p:txBody>
      </p:sp>
      <p:pic>
        <p:nvPicPr>
          <p:cNvPr id="17413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0" y="622300"/>
            <a:ext cx="5772150" cy="386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 Box 133"/>
          <p:cNvSpPr txBox="1">
            <a:spLocks noChangeArrowheads="1"/>
          </p:cNvSpPr>
          <p:nvPr/>
        </p:nvSpPr>
        <p:spPr bwMode="auto">
          <a:xfrm>
            <a:off x="684213" y="4652963"/>
            <a:ext cx="7920037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Severe zinc deficiency is required to affect vitamin A metabolism at cellular level.  Under such conditions, liver RBP synthesis may be impaired and retinene reductase activity reduced.  This enzyme is zinc-dependent, and low activity of retinene reductase may be responsible for both the impaired dark adaptation found in zinc-deficient humans and retinal dysfunction described in zinc-deficient cats</a:t>
            </a:r>
          </a:p>
        </p:txBody>
      </p:sp>
    </p:spTree>
    <p:extLst>
      <p:ext uri="{BB962C8B-B14F-4D97-AF65-F5344CB8AC3E}">
        <p14:creationId xmlns:p14="http://schemas.microsoft.com/office/powerpoint/2010/main" val="3388568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FC6A1C9-2133-428E-808E-B990BFE50778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8435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18436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7B28C9F3-567F-48A7-821B-6DBD2D550CA1}" type="slidenum">
              <a:rPr lang="en-US" sz="1400">
                <a:latin typeface="Tahoma" pitchFamily="34" charset="0"/>
              </a:rPr>
              <a:pPr algn="r"/>
              <a:t>14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8437" name="Text Box 129"/>
          <p:cNvSpPr txBox="1">
            <a:spLocks noChangeArrowheads="1"/>
          </p:cNvSpPr>
          <p:nvPr/>
        </p:nvSpPr>
        <p:spPr bwMode="auto">
          <a:xfrm>
            <a:off x="755650" y="692150"/>
            <a:ext cx="7920038" cy="1451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Both zinc deficiency and vitamin A deficiency during pregnancy can cause teratogenic effects</a:t>
            </a:r>
          </a:p>
          <a:p>
            <a:pPr>
              <a:spcBef>
                <a:spcPts val="1000"/>
              </a:spcBef>
            </a:pPr>
            <a:r>
              <a:rPr lang="en-US" sz="1600" b="1"/>
              <a:t></a:t>
            </a:r>
            <a:r>
              <a:rPr lang="en-US" sz="1600" b="1">
                <a:latin typeface="Arial" charset="0"/>
              </a:rPr>
              <a:t> Teratogenic effects were observed in the groups fed the lowest level of 	dietary zinc. Increased vitamin A levels were shown in the liver, and 	were not affected by supplementation of vitamin A 	</a:t>
            </a:r>
          </a:p>
        </p:txBody>
      </p:sp>
      <p:pic>
        <p:nvPicPr>
          <p:cNvPr id="18438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346325"/>
            <a:ext cx="5761038" cy="356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93106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C9CD39DE-C83A-4996-B56F-4B8907E748FB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9459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19460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6C1B6B3D-CFD8-403E-BB43-D53DD5C5C0A4}" type="slidenum">
              <a:rPr lang="en-US" sz="1400">
                <a:latin typeface="Tahoma" pitchFamily="34" charset="0"/>
              </a:rPr>
              <a:pPr algn="r"/>
              <a:t>15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827088" y="692150"/>
            <a:ext cx="7705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400"/>
              </a:spcBef>
            </a:pPr>
            <a:r>
              <a:rPr lang="en-US" sz="2400" b="1" i="1">
                <a:latin typeface="Verdana" pitchFamily="34" charset="0"/>
              </a:rPr>
              <a:t>INTERAKSI VITAMIN A &amp; ZAT BESI</a:t>
            </a:r>
            <a:endParaRPr lang="en-US" sz="2400" b="1">
              <a:latin typeface="Verdana" pitchFamily="34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827088" y="1268413"/>
            <a:ext cx="7848600" cy="453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Vitamin A deficiency causes impaired hematopoiesis.  The anemia usually observed is different from that seen in iron deficiency anemia, and in rats has been described as HYPOCHROMIC, MICROCYTIC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Low plasma retinol levels in children were correlated to low hemoglobin, serum iron, and transferrin saturation values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Hemoglobin values decreased in a pattern similar to that of plasma vitamin A (depletion).  During repletion with vitamin A, hemoglobin values increased with plasma vitamin A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Vitamin A deficiency in experimental animals showed that liver and spleen iron increased concomitantly with the decrease in serum iron and hemoglobin</a:t>
            </a:r>
          </a:p>
          <a:p>
            <a:pPr>
              <a:spcBef>
                <a:spcPts val="1100"/>
              </a:spcBef>
            </a:pPr>
            <a:r>
              <a:rPr lang="en-US" b="1"/>
              <a:t></a:t>
            </a:r>
            <a:r>
              <a:rPr lang="en-US" b="1">
                <a:latin typeface="Arial" charset="0"/>
              </a:rPr>
              <a:t> The mechanism of interaction between vitamin A and iron was an 	impairment in the mobilization of iron from liver and/or 	incorporation of iron into the erythrocyte</a:t>
            </a:r>
          </a:p>
        </p:txBody>
      </p:sp>
    </p:spTree>
    <p:extLst>
      <p:ext uri="{BB962C8B-B14F-4D97-AF65-F5344CB8AC3E}">
        <p14:creationId xmlns:p14="http://schemas.microsoft.com/office/powerpoint/2010/main" val="28039528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B21C0404-89A3-4684-8270-E4972A4629D0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20483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20484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99F6A5AB-099F-4761-975D-AB0D706DC964}" type="slidenum">
              <a:rPr lang="en-US" sz="1400">
                <a:latin typeface="Tahoma" pitchFamily="34" charset="0"/>
              </a:rPr>
              <a:pPr algn="r"/>
              <a:t>16</a:t>
            </a:fld>
            <a:endParaRPr lang="en-US" sz="1400">
              <a:latin typeface="Tahoma" pitchFamily="34" charset="0"/>
            </a:endParaRPr>
          </a:p>
        </p:txBody>
      </p:sp>
      <p:pic>
        <p:nvPicPr>
          <p:cNvPr id="2048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401763"/>
            <a:ext cx="7131050" cy="423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4234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C5744AD9-A8DC-4352-910F-6871C220F224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21507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21508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D34AFDDB-322A-4D46-B092-2268487C01CF}" type="slidenum">
              <a:rPr lang="en-US" sz="1400">
                <a:latin typeface="Tahoma" pitchFamily="34" charset="0"/>
              </a:rPr>
              <a:pPr algn="r"/>
              <a:t>17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55650" y="836613"/>
            <a:ext cx="7920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400"/>
              </a:spcBef>
            </a:pPr>
            <a:r>
              <a:rPr lang="en-US" sz="2400" b="1" i="1">
                <a:latin typeface="Verdana" pitchFamily="34" charset="0"/>
              </a:rPr>
              <a:t>INTERAKSI RIBOFLAVIN &amp; ZAT BESI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827088" y="1557338"/>
            <a:ext cx="784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Impaired  iron metabolism due to riboflavin deficiency is manifested by low hemoglobin levels, hypoplasia of the bone marrow, and anemia</a:t>
            </a:r>
          </a:p>
        </p:txBody>
      </p:sp>
      <p:pic>
        <p:nvPicPr>
          <p:cNvPr id="21511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0" y="2346325"/>
            <a:ext cx="5772150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7327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3EA8A1B-014F-420E-AAC3-D9E4AB6F5B3D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22531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22532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E0C28872-14A3-45B7-B7EE-45EAC31F2EE8}" type="slidenum">
              <a:rPr lang="en-US" sz="1400">
                <a:latin typeface="Tahoma" pitchFamily="34" charset="0"/>
              </a:rPr>
              <a:pPr algn="r"/>
              <a:t>18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22533" name="AutoShape 5"/>
          <p:cNvSpPr>
            <a:spLocks/>
          </p:cNvSpPr>
          <p:nvPr/>
        </p:nvSpPr>
        <p:spPr bwMode="auto">
          <a:xfrm>
            <a:off x="2916238" y="2492375"/>
            <a:ext cx="287337" cy="936625"/>
          </a:xfrm>
          <a:custGeom>
            <a:avLst/>
            <a:gdLst>
              <a:gd name="T0" fmla="*/ 143671 w 287341"/>
              <a:gd name="T1" fmla="*/ 0 h 936629"/>
              <a:gd name="T2" fmla="*/ 287341 w 287341"/>
              <a:gd name="T3" fmla="*/ 468315 h 936629"/>
              <a:gd name="T4" fmla="*/ 143671 w 287341"/>
              <a:gd name="T5" fmla="*/ 936629 h 936629"/>
              <a:gd name="T6" fmla="*/ 0 w 287341"/>
              <a:gd name="T7" fmla="*/ 468315 h 936629"/>
              <a:gd name="T8" fmla="*/ 0 w 287341"/>
              <a:gd name="T9" fmla="*/ 421482 h 936629"/>
              <a:gd name="T10" fmla="*/ 191562 w 287341"/>
              <a:gd name="T11" fmla="*/ 917881 h 936629"/>
              <a:gd name="T12" fmla="*/ 287341 w 287341"/>
              <a:gd name="T13" fmla="*/ 749301 h 936629"/>
              <a:gd name="T14" fmla="*/ 191562 w 287341"/>
              <a:gd name="T15" fmla="*/ 543226 h 936629"/>
              <a:gd name="T16" fmla="*/ 287341 w 287341"/>
              <a:gd name="T17" fmla="*/ 93663 h 936629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1796480 60000 65536"/>
              <a:gd name="T23" fmla="*/ 5898240 60000 65536"/>
              <a:gd name="T24" fmla="*/ 0 60000 65536"/>
              <a:gd name="T25" fmla="*/ 0 60000 65536"/>
              <a:gd name="T26" fmla="*/ 0 60000 65536"/>
              <a:gd name="T27" fmla="*/ 0 w 287341"/>
              <a:gd name="T28" fmla="*/ 0 h 936629"/>
              <a:gd name="T29" fmla="*/ 287341 w 287341"/>
              <a:gd name="T30" fmla="*/ 936629 h 93662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7341" h="936629" stroke="0">
                <a:moveTo>
                  <a:pt x="0" y="327819"/>
                </a:moveTo>
                <a:lnTo>
                  <a:pt x="0" y="327819"/>
                </a:lnTo>
                <a:cubicBezTo>
                  <a:pt x="0" y="466743"/>
                  <a:pt x="76755" y="590582"/>
                  <a:pt x="191561" y="636890"/>
                </a:cubicBezTo>
                <a:lnTo>
                  <a:pt x="191562" y="543226"/>
                </a:lnTo>
                <a:lnTo>
                  <a:pt x="287341" y="749301"/>
                </a:lnTo>
                <a:lnTo>
                  <a:pt x="191562" y="917881"/>
                </a:lnTo>
                <a:lnTo>
                  <a:pt x="191562" y="824217"/>
                </a:lnTo>
                <a:lnTo>
                  <a:pt x="191561" y="824217"/>
                </a:lnTo>
                <a:cubicBezTo>
                  <a:pt x="76755" y="777909"/>
                  <a:pt x="0" y="654070"/>
                  <a:pt x="0" y="515146"/>
                </a:cubicBezTo>
                <a:lnTo>
                  <a:pt x="0" y="327819"/>
                </a:lnTo>
                <a:close/>
              </a:path>
              <a:path w="287341" h="936629" stroke="0">
                <a:moveTo>
                  <a:pt x="287341" y="187326"/>
                </a:moveTo>
                <a:lnTo>
                  <a:pt x="287340" y="187326"/>
                </a:lnTo>
                <a:cubicBezTo>
                  <a:pt x="160267" y="187326"/>
                  <a:pt x="48284" y="282551"/>
                  <a:pt x="11977" y="421481"/>
                </a:cubicBezTo>
                <a:lnTo>
                  <a:pt x="11977" y="421482"/>
                </a:lnTo>
                <a:cubicBezTo>
                  <a:pt x="4034" y="391086"/>
                  <a:pt x="0" y="359536"/>
                  <a:pt x="0" y="327819"/>
                </a:cubicBezTo>
                <a:cubicBezTo>
                  <a:pt x="-1" y="146769"/>
                  <a:pt x="128646" y="0"/>
                  <a:pt x="287340" y="0"/>
                </a:cubicBezTo>
                <a:lnTo>
                  <a:pt x="287341" y="187326"/>
                </a:lnTo>
                <a:close/>
              </a:path>
              <a:path w="287341" h="936629" fill="none">
                <a:moveTo>
                  <a:pt x="0" y="327819"/>
                </a:moveTo>
                <a:lnTo>
                  <a:pt x="0" y="327819"/>
                </a:lnTo>
                <a:cubicBezTo>
                  <a:pt x="0" y="466743"/>
                  <a:pt x="76755" y="590582"/>
                  <a:pt x="191561" y="636890"/>
                </a:cubicBezTo>
                <a:lnTo>
                  <a:pt x="191562" y="543226"/>
                </a:lnTo>
                <a:lnTo>
                  <a:pt x="287341" y="749301"/>
                </a:lnTo>
                <a:lnTo>
                  <a:pt x="191562" y="917881"/>
                </a:lnTo>
                <a:lnTo>
                  <a:pt x="191562" y="824217"/>
                </a:lnTo>
                <a:lnTo>
                  <a:pt x="191561" y="824217"/>
                </a:lnTo>
                <a:cubicBezTo>
                  <a:pt x="76755" y="777909"/>
                  <a:pt x="0" y="654070"/>
                  <a:pt x="0" y="515146"/>
                </a:cubicBezTo>
                <a:lnTo>
                  <a:pt x="0" y="327819"/>
                </a:lnTo>
                <a:cubicBezTo>
                  <a:pt x="0" y="146769"/>
                  <a:pt x="128646" y="0"/>
                  <a:pt x="287340" y="0"/>
                </a:cubicBezTo>
                <a:lnTo>
                  <a:pt x="287341" y="187326"/>
                </a:lnTo>
                <a:lnTo>
                  <a:pt x="287340" y="187326"/>
                </a:lnTo>
                <a:cubicBezTo>
                  <a:pt x="160267" y="187326"/>
                  <a:pt x="48284" y="282551"/>
                  <a:pt x="11977" y="421481"/>
                </a:cubicBezTo>
              </a:path>
            </a:pathLst>
          </a:custGeom>
          <a:solidFill>
            <a:srgbClr val="6699FF"/>
          </a:solidFill>
          <a:ln w="9528">
            <a:solidFill>
              <a:srgbClr val="F8F8F8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4"/>
          <p:cNvSpPr>
            <a:spLocks/>
          </p:cNvSpPr>
          <p:nvPr/>
        </p:nvSpPr>
        <p:spPr bwMode="auto">
          <a:xfrm>
            <a:off x="2627313" y="2492375"/>
            <a:ext cx="288925" cy="936625"/>
          </a:xfrm>
          <a:custGeom>
            <a:avLst/>
            <a:gdLst>
              <a:gd name="T0" fmla="*/ 144461 w 288922"/>
              <a:gd name="T1" fmla="*/ 0 h 936629"/>
              <a:gd name="T2" fmla="*/ 288922 w 288922"/>
              <a:gd name="T3" fmla="*/ 468315 h 936629"/>
              <a:gd name="T4" fmla="*/ 144461 w 288922"/>
              <a:gd name="T5" fmla="*/ 936629 h 936629"/>
              <a:gd name="T6" fmla="*/ 0 w 288922"/>
              <a:gd name="T7" fmla="*/ 468315 h 936629"/>
              <a:gd name="T8" fmla="*/ 0 w 288922"/>
              <a:gd name="T9" fmla="*/ 93661 h 936629"/>
              <a:gd name="T10" fmla="*/ 96306 w 288922"/>
              <a:gd name="T11" fmla="*/ 543236 h 936629"/>
              <a:gd name="T12" fmla="*/ 0 w 288922"/>
              <a:gd name="T13" fmla="*/ 749306 h 936629"/>
              <a:gd name="T14" fmla="*/ 96306 w 288922"/>
              <a:gd name="T15" fmla="*/ 917881 h 936629"/>
              <a:gd name="T16" fmla="*/ 288922 w 288922"/>
              <a:gd name="T17" fmla="*/ 421484 h 936629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1796480 60000 65536"/>
              <a:gd name="T23" fmla="*/ 11796480 60000 65536"/>
              <a:gd name="T24" fmla="*/ 0 60000 65536"/>
              <a:gd name="T25" fmla="*/ 5898240 60000 65536"/>
              <a:gd name="T26" fmla="*/ 0 60000 65536"/>
              <a:gd name="T27" fmla="*/ 0 w 288922"/>
              <a:gd name="T28" fmla="*/ 0 h 936629"/>
              <a:gd name="T29" fmla="*/ 288922 w 288922"/>
              <a:gd name="T30" fmla="*/ 936629 h 93662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8922" h="936629" stroke="0">
                <a:moveTo>
                  <a:pt x="0" y="749306"/>
                </a:moveTo>
                <a:lnTo>
                  <a:pt x="96306" y="543236"/>
                </a:lnTo>
                <a:lnTo>
                  <a:pt x="96306" y="636897"/>
                </a:lnTo>
                <a:lnTo>
                  <a:pt x="96305" y="636896"/>
                </a:lnTo>
                <a:cubicBezTo>
                  <a:pt x="183381" y="601966"/>
                  <a:pt x="250490" y="521907"/>
                  <a:pt x="276877" y="421482"/>
                </a:cubicBezTo>
                <a:lnTo>
                  <a:pt x="276877" y="421483"/>
                </a:lnTo>
                <a:cubicBezTo>
                  <a:pt x="284864" y="451877"/>
                  <a:pt x="288921" y="483427"/>
                  <a:pt x="288921" y="515144"/>
                </a:cubicBezTo>
                <a:cubicBezTo>
                  <a:pt x="288921" y="654070"/>
                  <a:pt x="211743" y="777910"/>
                  <a:pt x="96305" y="824218"/>
                </a:cubicBezTo>
                <a:lnTo>
                  <a:pt x="96306" y="917881"/>
                </a:lnTo>
                <a:lnTo>
                  <a:pt x="0" y="749306"/>
                </a:lnTo>
                <a:close/>
              </a:path>
              <a:path w="288922" h="936629" stroke="0">
                <a:moveTo>
                  <a:pt x="288922" y="515145"/>
                </a:moveTo>
                <a:lnTo>
                  <a:pt x="288922" y="515145"/>
                </a:lnTo>
                <a:cubicBezTo>
                  <a:pt x="288922" y="334093"/>
                  <a:pt x="159567" y="187322"/>
                  <a:pt x="0" y="187322"/>
                </a:cubicBezTo>
                <a:lnTo>
                  <a:pt x="0" y="0"/>
                </a:lnTo>
                <a:lnTo>
                  <a:pt x="-1" y="0"/>
                </a:lnTo>
                <a:cubicBezTo>
                  <a:pt x="159567" y="0"/>
                  <a:pt x="288922" y="146771"/>
                  <a:pt x="288922" y="327823"/>
                </a:cubicBezTo>
                <a:lnTo>
                  <a:pt x="288922" y="515145"/>
                </a:lnTo>
                <a:close/>
              </a:path>
              <a:path w="288922" h="936629" fill="none">
                <a:moveTo>
                  <a:pt x="288922" y="515145"/>
                </a:moveTo>
                <a:lnTo>
                  <a:pt x="288922" y="515145"/>
                </a:lnTo>
                <a:cubicBezTo>
                  <a:pt x="288922" y="334093"/>
                  <a:pt x="159567" y="187322"/>
                  <a:pt x="0" y="187322"/>
                </a:cubicBezTo>
                <a:lnTo>
                  <a:pt x="0" y="0"/>
                </a:lnTo>
                <a:lnTo>
                  <a:pt x="-1" y="0"/>
                </a:lnTo>
                <a:cubicBezTo>
                  <a:pt x="159567" y="0"/>
                  <a:pt x="288922" y="146771"/>
                  <a:pt x="288922" y="327823"/>
                </a:cubicBezTo>
                <a:lnTo>
                  <a:pt x="288922" y="515145"/>
                </a:lnTo>
                <a:cubicBezTo>
                  <a:pt x="288922" y="654071"/>
                  <a:pt x="211744" y="777911"/>
                  <a:pt x="96306" y="824219"/>
                </a:cubicBezTo>
                <a:lnTo>
                  <a:pt x="96306" y="917881"/>
                </a:lnTo>
                <a:lnTo>
                  <a:pt x="0" y="749306"/>
                </a:lnTo>
                <a:lnTo>
                  <a:pt x="96306" y="543236"/>
                </a:lnTo>
                <a:lnTo>
                  <a:pt x="96306" y="636897"/>
                </a:lnTo>
                <a:lnTo>
                  <a:pt x="96305" y="636896"/>
                </a:lnTo>
                <a:cubicBezTo>
                  <a:pt x="183381" y="601966"/>
                  <a:pt x="250490" y="521907"/>
                  <a:pt x="276877" y="421482"/>
                </a:cubicBezTo>
              </a:path>
            </a:pathLst>
          </a:custGeom>
          <a:solidFill>
            <a:srgbClr val="6699FF"/>
          </a:solidFill>
          <a:ln w="9528">
            <a:solidFill>
              <a:srgbClr val="F8F8F8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Text Box 3"/>
          <p:cNvSpPr txBox="1">
            <a:spLocks noChangeArrowheads="1"/>
          </p:cNvSpPr>
          <p:nvPr/>
        </p:nvSpPr>
        <p:spPr bwMode="auto">
          <a:xfrm>
            <a:off x="827088" y="692150"/>
            <a:ext cx="7848600" cy="4957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Studies on rats showed that the activity of NADH-FMN oxireductase was low in riboflavin-deficient animals and that this may be the underlying mechanism for the abnormal iron metabolism observed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NADH-FMN oxireductase is involved in the mobilization of iron from ferrtin: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	NADH	         FMN	       Fe(II)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	          Enzyme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	  NAD             FMNH                 Ferritin-Fe(III)</a:t>
            </a:r>
          </a:p>
          <a:p>
            <a:pPr>
              <a:spcBef>
                <a:spcPts val="1100"/>
              </a:spcBef>
            </a:pPr>
            <a:endParaRPr lang="en-US" b="1">
              <a:latin typeface="Arial" charset="0"/>
            </a:endParaRPr>
          </a:p>
          <a:p>
            <a:pPr>
              <a:spcBef>
                <a:spcPts val="1100"/>
              </a:spcBef>
            </a:pPr>
            <a:endParaRPr lang="en-US" b="1">
              <a:latin typeface="Arial" charset="0"/>
            </a:endParaRP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In riboflavin-deficient animals, release of iron (temporarily stored in mucosal ferritin) may be reduced significantly and more iron than normal would be lost by mucosal sloughing </a:t>
            </a:r>
            <a:r>
              <a:rPr lang="en-US" b="1"/>
              <a:t></a:t>
            </a:r>
            <a:r>
              <a:rPr lang="en-US" b="1">
                <a:latin typeface="Arial" charset="0"/>
              </a:rPr>
              <a:t> impairment in the absorptive mechanism of the mucosa </a:t>
            </a:r>
            <a:r>
              <a:rPr lang="en-US" b="1"/>
              <a:t></a:t>
            </a:r>
            <a:r>
              <a:rPr lang="en-US" b="1">
                <a:latin typeface="Arial" charset="0"/>
              </a:rPr>
              <a:t>iron absorption is impaired</a:t>
            </a:r>
          </a:p>
        </p:txBody>
      </p:sp>
      <p:sp>
        <p:nvSpPr>
          <p:cNvPr id="22536" name="AutoShape 9"/>
          <p:cNvSpPr>
            <a:spLocks/>
          </p:cNvSpPr>
          <p:nvPr/>
        </p:nvSpPr>
        <p:spPr bwMode="auto">
          <a:xfrm flipV="1">
            <a:off x="4427538" y="2420938"/>
            <a:ext cx="504825" cy="1008062"/>
          </a:xfrm>
          <a:custGeom>
            <a:avLst/>
            <a:gdLst>
              <a:gd name="T0" fmla="*/ 252411 w 504821"/>
              <a:gd name="T1" fmla="*/ 0 h 1008061"/>
              <a:gd name="T2" fmla="*/ 504821 w 504821"/>
              <a:gd name="T3" fmla="*/ 504031 h 1008061"/>
              <a:gd name="T4" fmla="*/ 252411 w 504821"/>
              <a:gd name="T5" fmla="*/ 1008061 h 1008061"/>
              <a:gd name="T6" fmla="*/ 0 w 504821"/>
              <a:gd name="T7" fmla="*/ 504031 h 1008061"/>
              <a:gd name="T8" fmla="*/ 0 w 504821"/>
              <a:gd name="T9" fmla="*/ 453628 h 1008061"/>
              <a:gd name="T10" fmla="*/ 336549 w 504821"/>
              <a:gd name="T11" fmla="*/ 987883 h 1008061"/>
              <a:gd name="T12" fmla="*/ 504821 w 504821"/>
              <a:gd name="T13" fmla="*/ 806451 h 1008061"/>
              <a:gd name="T14" fmla="*/ 336549 w 504821"/>
              <a:gd name="T15" fmla="*/ 584662 h 1008061"/>
              <a:gd name="T16" fmla="*/ 504821 w 504821"/>
              <a:gd name="T17" fmla="*/ 100805 h 1008061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1796480 60000 65536"/>
              <a:gd name="T23" fmla="*/ 5898240 60000 65536"/>
              <a:gd name="T24" fmla="*/ 0 60000 65536"/>
              <a:gd name="T25" fmla="*/ 0 60000 65536"/>
              <a:gd name="T26" fmla="*/ 0 60000 65536"/>
              <a:gd name="T27" fmla="*/ 0 w 504821"/>
              <a:gd name="T28" fmla="*/ 0 h 1008061"/>
              <a:gd name="T29" fmla="*/ 504821 w 504821"/>
              <a:gd name="T30" fmla="*/ 1008061 h 100806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04821" h="1008061" stroke="0">
                <a:moveTo>
                  <a:pt x="0" y="352823"/>
                </a:moveTo>
                <a:lnTo>
                  <a:pt x="0" y="352823"/>
                </a:lnTo>
                <a:cubicBezTo>
                  <a:pt x="0" y="502343"/>
                  <a:pt x="134848" y="635628"/>
                  <a:pt x="336548" y="685468"/>
                </a:cubicBezTo>
                <a:lnTo>
                  <a:pt x="336549" y="584662"/>
                </a:lnTo>
                <a:lnTo>
                  <a:pt x="504821" y="806451"/>
                </a:lnTo>
                <a:lnTo>
                  <a:pt x="336549" y="987883"/>
                </a:lnTo>
                <a:lnTo>
                  <a:pt x="336549" y="887078"/>
                </a:lnTo>
                <a:lnTo>
                  <a:pt x="336548" y="887078"/>
                </a:lnTo>
                <a:cubicBezTo>
                  <a:pt x="134848" y="837238"/>
                  <a:pt x="0" y="703953"/>
                  <a:pt x="0" y="554433"/>
                </a:cubicBezTo>
                <a:lnTo>
                  <a:pt x="0" y="352823"/>
                </a:lnTo>
                <a:close/>
              </a:path>
              <a:path w="504821" h="1008061" stroke="0">
                <a:moveTo>
                  <a:pt x="504821" y="201610"/>
                </a:moveTo>
                <a:lnTo>
                  <a:pt x="504820" y="201610"/>
                </a:lnTo>
                <a:cubicBezTo>
                  <a:pt x="281568" y="201610"/>
                  <a:pt x="84828" y="304099"/>
                  <a:pt x="21042" y="453627"/>
                </a:cubicBezTo>
                <a:lnTo>
                  <a:pt x="21042" y="453628"/>
                </a:lnTo>
                <a:cubicBezTo>
                  <a:pt x="7088" y="420914"/>
                  <a:pt x="0" y="386959"/>
                  <a:pt x="0" y="352823"/>
                </a:cubicBezTo>
                <a:cubicBezTo>
                  <a:pt x="-1" y="157964"/>
                  <a:pt x="226016" y="0"/>
                  <a:pt x="504820" y="0"/>
                </a:cubicBezTo>
                <a:lnTo>
                  <a:pt x="504821" y="201610"/>
                </a:lnTo>
                <a:close/>
              </a:path>
              <a:path w="504821" h="1008061" fill="none">
                <a:moveTo>
                  <a:pt x="0" y="352823"/>
                </a:moveTo>
                <a:lnTo>
                  <a:pt x="0" y="352823"/>
                </a:lnTo>
                <a:cubicBezTo>
                  <a:pt x="0" y="502343"/>
                  <a:pt x="134848" y="635628"/>
                  <a:pt x="336548" y="685468"/>
                </a:cubicBezTo>
                <a:lnTo>
                  <a:pt x="336549" y="584662"/>
                </a:lnTo>
                <a:lnTo>
                  <a:pt x="504821" y="806451"/>
                </a:lnTo>
                <a:lnTo>
                  <a:pt x="336549" y="987883"/>
                </a:lnTo>
                <a:lnTo>
                  <a:pt x="336549" y="887078"/>
                </a:lnTo>
                <a:lnTo>
                  <a:pt x="336548" y="887078"/>
                </a:lnTo>
                <a:cubicBezTo>
                  <a:pt x="134848" y="837238"/>
                  <a:pt x="0" y="703953"/>
                  <a:pt x="0" y="554433"/>
                </a:cubicBezTo>
                <a:lnTo>
                  <a:pt x="0" y="352823"/>
                </a:lnTo>
                <a:cubicBezTo>
                  <a:pt x="0" y="157964"/>
                  <a:pt x="226016" y="0"/>
                  <a:pt x="504820" y="0"/>
                </a:cubicBezTo>
                <a:lnTo>
                  <a:pt x="504821" y="201610"/>
                </a:lnTo>
                <a:lnTo>
                  <a:pt x="504820" y="201610"/>
                </a:lnTo>
                <a:cubicBezTo>
                  <a:pt x="281568" y="201610"/>
                  <a:pt x="84828" y="304099"/>
                  <a:pt x="21042" y="453627"/>
                </a:cubicBezTo>
              </a:path>
            </a:pathLst>
          </a:custGeom>
          <a:solidFill>
            <a:srgbClr val="6699FF"/>
          </a:solidFill>
          <a:ln w="9528">
            <a:solidFill>
              <a:srgbClr val="F8F8F8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AutoShape 10"/>
          <p:cNvSpPr>
            <a:spLocks/>
          </p:cNvSpPr>
          <p:nvPr/>
        </p:nvSpPr>
        <p:spPr bwMode="auto">
          <a:xfrm flipH="1" flipV="1">
            <a:off x="3995738" y="2420938"/>
            <a:ext cx="431800" cy="1008062"/>
          </a:xfrm>
          <a:custGeom>
            <a:avLst/>
            <a:gdLst>
              <a:gd name="T0" fmla="*/ 215899 w 431797"/>
              <a:gd name="T1" fmla="*/ 0 h 1008061"/>
              <a:gd name="T2" fmla="*/ 431797 w 431797"/>
              <a:gd name="T3" fmla="*/ 504031 h 1008061"/>
              <a:gd name="T4" fmla="*/ 215899 w 431797"/>
              <a:gd name="T5" fmla="*/ 1008061 h 1008061"/>
              <a:gd name="T6" fmla="*/ 0 w 431797"/>
              <a:gd name="T7" fmla="*/ 504031 h 1008061"/>
              <a:gd name="T8" fmla="*/ 0 w 431797"/>
              <a:gd name="T9" fmla="*/ 453628 h 1008061"/>
              <a:gd name="T10" fmla="*/ 287866 w 431797"/>
              <a:gd name="T11" fmla="*/ 987883 h 1008061"/>
              <a:gd name="T12" fmla="*/ 431797 w 431797"/>
              <a:gd name="T13" fmla="*/ 806451 h 1008061"/>
              <a:gd name="T14" fmla="*/ 287866 w 431797"/>
              <a:gd name="T15" fmla="*/ 584662 h 1008061"/>
              <a:gd name="T16" fmla="*/ 431797 w 431797"/>
              <a:gd name="T17" fmla="*/ 100805 h 1008061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11796480 60000 65536"/>
              <a:gd name="T23" fmla="*/ 5898240 60000 65536"/>
              <a:gd name="T24" fmla="*/ 0 60000 65536"/>
              <a:gd name="T25" fmla="*/ 0 60000 65536"/>
              <a:gd name="T26" fmla="*/ 0 60000 65536"/>
              <a:gd name="T27" fmla="*/ 0 w 431797"/>
              <a:gd name="T28" fmla="*/ 0 h 1008061"/>
              <a:gd name="T29" fmla="*/ 431797 w 431797"/>
              <a:gd name="T30" fmla="*/ 1008061 h 100806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1797" h="1008061" stroke="0">
                <a:moveTo>
                  <a:pt x="0" y="352823"/>
                </a:moveTo>
                <a:lnTo>
                  <a:pt x="0" y="352823"/>
                </a:lnTo>
                <a:cubicBezTo>
                  <a:pt x="0" y="502343"/>
                  <a:pt x="115342" y="635628"/>
                  <a:pt x="287865" y="685468"/>
                </a:cubicBezTo>
                <a:lnTo>
                  <a:pt x="287866" y="584662"/>
                </a:lnTo>
                <a:lnTo>
                  <a:pt x="431797" y="806451"/>
                </a:lnTo>
                <a:lnTo>
                  <a:pt x="287866" y="987883"/>
                </a:lnTo>
                <a:lnTo>
                  <a:pt x="287866" y="887078"/>
                </a:lnTo>
                <a:lnTo>
                  <a:pt x="287865" y="887078"/>
                </a:lnTo>
                <a:cubicBezTo>
                  <a:pt x="115342" y="837238"/>
                  <a:pt x="0" y="703953"/>
                  <a:pt x="0" y="554433"/>
                </a:cubicBezTo>
                <a:lnTo>
                  <a:pt x="0" y="352823"/>
                </a:lnTo>
                <a:close/>
              </a:path>
              <a:path w="431797" h="1008061" stroke="0">
                <a:moveTo>
                  <a:pt x="431797" y="201610"/>
                </a:moveTo>
                <a:lnTo>
                  <a:pt x="431796" y="201610"/>
                </a:lnTo>
                <a:cubicBezTo>
                  <a:pt x="240838" y="201610"/>
                  <a:pt x="72557" y="304099"/>
                  <a:pt x="17998" y="453627"/>
                </a:cubicBezTo>
                <a:lnTo>
                  <a:pt x="17998" y="453628"/>
                </a:lnTo>
                <a:cubicBezTo>
                  <a:pt x="6062" y="420914"/>
                  <a:pt x="0" y="386959"/>
                  <a:pt x="0" y="352823"/>
                </a:cubicBezTo>
                <a:cubicBezTo>
                  <a:pt x="-1" y="157964"/>
                  <a:pt x="193322" y="0"/>
                  <a:pt x="431796" y="0"/>
                </a:cubicBezTo>
                <a:lnTo>
                  <a:pt x="431797" y="201610"/>
                </a:lnTo>
                <a:close/>
              </a:path>
              <a:path w="431797" h="1008061" fill="none">
                <a:moveTo>
                  <a:pt x="0" y="352823"/>
                </a:moveTo>
                <a:lnTo>
                  <a:pt x="0" y="352823"/>
                </a:lnTo>
                <a:cubicBezTo>
                  <a:pt x="0" y="502343"/>
                  <a:pt x="115342" y="635628"/>
                  <a:pt x="287865" y="685468"/>
                </a:cubicBezTo>
                <a:lnTo>
                  <a:pt x="287866" y="584662"/>
                </a:lnTo>
                <a:lnTo>
                  <a:pt x="431797" y="806451"/>
                </a:lnTo>
                <a:lnTo>
                  <a:pt x="287866" y="987883"/>
                </a:lnTo>
                <a:lnTo>
                  <a:pt x="287866" y="887078"/>
                </a:lnTo>
                <a:lnTo>
                  <a:pt x="287865" y="887078"/>
                </a:lnTo>
                <a:cubicBezTo>
                  <a:pt x="115342" y="837238"/>
                  <a:pt x="0" y="703953"/>
                  <a:pt x="0" y="554433"/>
                </a:cubicBezTo>
                <a:lnTo>
                  <a:pt x="0" y="352823"/>
                </a:lnTo>
                <a:cubicBezTo>
                  <a:pt x="0" y="157964"/>
                  <a:pt x="193322" y="0"/>
                  <a:pt x="431796" y="0"/>
                </a:cubicBezTo>
                <a:lnTo>
                  <a:pt x="431797" y="201610"/>
                </a:lnTo>
                <a:lnTo>
                  <a:pt x="431796" y="201610"/>
                </a:lnTo>
                <a:cubicBezTo>
                  <a:pt x="240838" y="201610"/>
                  <a:pt x="72557" y="304099"/>
                  <a:pt x="17998" y="453627"/>
                </a:cubicBezTo>
              </a:path>
            </a:pathLst>
          </a:custGeom>
          <a:solidFill>
            <a:srgbClr val="6699FF"/>
          </a:solidFill>
          <a:ln w="9528">
            <a:solidFill>
              <a:srgbClr val="F8F8F8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048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6F7859B-84B0-4B00-9EF2-B5D8F66869F2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23555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23556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373F9F71-9644-4F37-B766-93B25C420DC9}" type="slidenum">
              <a:rPr lang="en-US" sz="1400">
                <a:latin typeface="Tahoma" pitchFamily="34" charset="0"/>
              </a:rPr>
              <a:pPr algn="r"/>
              <a:t>19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827088" y="692150"/>
            <a:ext cx="7777162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400"/>
              </a:spcBef>
            </a:pPr>
            <a:r>
              <a:rPr lang="en-US" sz="2400" b="1" i="1">
                <a:latin typeface="Verdana" pitchFamily="34" charset="0"/>
              </a:rPr>
              <a:t>INTERAKSI FOLAT &amp; SENG</a:t>
            </a:r>
          </a:p>
          <a:p>
            <a:pPr>
              <a:spcBef>
                <a:spcPts val="1400"/>
              </a:spcBef>
            </a:pPr>
            <a:endParaRPr lang="en-US" sz="2400">
              <a:latin typeface="Verdana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827088" y="1341438"/>
            <a:ext cx="7848600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Folate (pteroyl-monoglutamic acid) supplements were reported to exert negative effect on zinc absorption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It was hypothesized that this form of folate would chelate zinc and make it less available for absorption</a:t>
            </a:r>
          </a:p>
        </p:txBody>
      </p:sp>
      <p:pic>
        <p:nvPicPr>
          <p:cNvPr id="23559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067050"/>
            <a:ext cx="518795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1205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311DCCB-8FA0-4E58-B718-6B628A95EF09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6147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6148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A3126C51-F928-4CE5-AD5D-D17FB6268FCA}" type="slidenum">
              <a:rPr lang="en-US" sz="1400">
                <a:latin typeface="Tahoma" pitchFamily="34" charset="0"/>
              </a:rPr>
              <a:pPr algn="r"/>
              <a:t>2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6149" name="Text Box 1026"/>
          <p:cNvSpPr txBox="1">
            <a:spLocks noChangeArrowheads="1"/>
          </p:cNvSpPr>
          <p:nvPr/>
        </p:nvSpPr>
        <p:spPr bwMode="auto">
          <a:xfrm>
            <a:off x="762000" y="1295400"/>
            <a:ext cx="7772400" cy="407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400"/>
              </a:spcBef>
            </a:pPr>
            <a:r>
              <a:rPr lang="en-US" sz="2400" b="1" i="1">
                <a:latin typeface="Verdana" pitchFamily="34" charset="0"/>
              </a:rPr>
              <a:t>Mekanisme Interaksi Vitamin-Mineral:</a:t>
            </a:r>
          </a:p>
          <a:p>
            <a:pPr>
              <a:spcBef>
                <a:spcPts val="1100"/>
              </a:spcBef>
            </a:pPr>
            <a:endParaRPr lang="en-US" b="1" i="1">
              <a:latin typeface="Arial" charset="0"/>
            </a:endParaRP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(1)  Satu mikro-nutrien secara langsung mempengaruhi penyerapan 	micro-nutrien lain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(2)  Defisiensi atau ekses satu mikro-nutrien di dalam tubuh 	mempengaruhi metabolisme mikro-nutrien lain</a:t>
            </a:r>
          </a:p>
          <a:p>
            <a:pPr>
              <a:spcBef>
                <a:spcPts val="1100"/>
              </a:spcBef>
            </a:pPr>
            <a:endParaRPr lang="en-US" b="1">
              <a:latin typeface="Arial" charset="0"/>
            </a:endParaRP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Contoh: (1)  asam askobat dgn Fe; asam folat dgn Zn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		(2)  defisiensi Zn thd retinol binding protein (RBP) dan 			metabolisme vitamin A;  pengaruh vitamin C dosis 		tinggi thd metabolisme Cu</a:t>
            </a:r>
          </a:p>
        </p:txBody>
      </p:sp>
    </p:spTree>
    <p:extLst>
      <p:ext uri="{BB962C8B-B14F-4D97-AF65-F5344CB8AC3E}">
        <p14:creationId xmlns:p14="http://schemas.microsoft.com/office/powerpoint/2010/main" val="42377476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endParaRPr smtClean="0">
              <a:latin typeface="Tahoma" pitchFamily="34" charset="0"/>
            </a:endParaRPr>
          </a:p>
        </p:txBody>
      </p:sp>
      <p:sp>
        <p:nvSpPr>
          <p:cNvPr id="24579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endParaRPr smtClean="0">
              <a:latin typeface="Tahoma" pitchFamily="34" charset="0"/>
            </a:endParaRPr>
          </a:p>
        </p:txBody>
      </p:sp>
      <p:sp>
        <p:nvSpPr>
          <p:cNvPr id="24580" name="AutoShape 2" descr="http://2.bp.blogspot.com/-Xue7TB-6zyM/UBB9d0OJcGI/AAAAAAAACps/yb3h-hNDkNo/s1600/Thank+You.jpg"/>
          <p:cNvSpPr>
            <a:spLocks noChangeArrowheads="1"/>
          </p:cNvSpPr>
          <p:nvPr/>
        </p:nvSpPr>
        <p:spPr bwMode="auto">
          <a:xfrm>
            <a:off x="158750" y="-1166813"/>
            <a:ext cx="3629025" cy="243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350" tIns="41175" rIns="82350" bIns="41175"/>
          <a:lstStyle/>
          <a:p>
            <a:endParaRPr lang="en-US" sz="2400">
              <a:solidFill>
                <a:srgbClr val="F8F8F8"/>
              </a:solidFill>
              <a:latin typeface="Times New Roman" pitchFamily="18" charset="0"/>
            </a:endParaRPr>
          </a:p>
        </p:txBody>
      </p:sp>
      <p:pic>
        <p:nvPicPr>
          <p:cNvPr id="24581" name="Picture 4" descr="http://2.bp.blogspot.com/-Xue7TB-6zyM/UBB9d0OJcGI/AAAAAAAACps/yb3h-hNDkNo/s1600/Thank+Yo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3" y="2125663"/>
            <a:ext cx="542290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6713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A8C6D21-9405-4A8C-A5CC-D03CE4123F4E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7171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7172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A7948598-F999-4551-8C66-DD6A0E674171}" type="slidenum">
              <a:rPr lang="en-US" sz="1400">
                <a:latin typeface="Tahoma" pitchFamily="34" charset="0"/>
              </a:rPr>
              <a:pPr algn="r"/>
              <a:t>3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7173" name="Text Box 2"/>
          <p:cNvSpPr txBox="1">
            <a:spLocks noChangeArrowheads="1"/>
          </p:cNvSpPr>
          <p:nvPr/>
        </p:nvSpPr>
        <p:spPr bwMode="auto">
          <a:xfrm>
            <a:off x="684213" y="836613"/>
            <a:ext cx="8077200" cy="518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400"/>
              </a:spcBef>
            </a:pPr>
            <a:r>
              <a:rPr lang="en-US" sz="2400" b="1" i="1">
                <a:latin typeface="Verdana" pitchFamily="34" charset="0"/>
              </a:rPr>
              <a:t>INTERAKSI AS. ASKORBAT &amp; ZAT BESI</a:t>
            </a:r>
          </a:p>
          <a:p>
            <a:pPr>
              <a:spcBef>
                <a:spcPts val="1400"/>
              </a:spcBef>
            </a:pPr>
            <a:endParaRPr lang="en-US" sz="2400" b="1" i="1">
              <a:latin typeface="Verdana" pitchFamily="34" charset="0"/>
            </a:endParaRPr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US" b="1">
                <a:latin typeface="Arial" charset="0"/>
              </a:rPr>
              <a:t>(1)  Enhancing effect of ascorbic acid on non-heme iron absorption</a:t>
            </a:r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US" b="1">
                <a:latin typeface="Arial" charset="0"/>
              </a:rPr>
              <a:t>	</a:t>
            </a:r>
            <a:r>
              <a:rPr lang="en-US" b="1"/>
              <a:t></a:t>
            </a:r>
            <a:r>
              <a:rPr lang="en-US" b="1">
                <a:latin typeface="Arial" charset="0"/>
              </a:rPr>
              <a:t>  	it is exerted by both its reducing capacity, thereby keeping iron 	in the more easily absorbed ferrous (+II) form; and its chelating 	properties, keeping iron in a soluble, absorbable form</a:t>
            </a:r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US" b="1">
                <a:latin typeface="Arial" charset="0"/>
              </a:rPr>
              <a:t>	=  Ascorbic acid was most efficient in increasing iron absorption 	from various vegetables than malic acid, citric acid and tartaric 	acid </a:t>
            </a:r>
            <a:r>
              <a:rPr lang="en-US" b="1"/>
              <a:t></a:t>
            </a:r>
            <a:r>
              <a:rPr lang="en-US" b="1">
                <a:latin typeface="Arial" charset="0"/>
              </a:rPr>
              <a:t>  ascorbic acid was efficient in small doses: it has a 	reduction potential and  a chelating capacity</a:t>
            </a:r>
          </a:p>
          <a:p>
            <a:pPr>
              <a:lnSpc>
                <a:spcPct val="120000"/>
              </a:lnSpc>
              <a:spcBef>
                <a:spcPts val="1100"/>
              </a:spcBef>
            </a:pPr>
            <a:r>
              <a:rPr lang="en-US" b="1">
                <a:latin typeface="Arial" charset="0"/>
              </a:rPr>
              <a:t>	=  Ascorbic acid above certain level had a beneficial effect on iron 	absorption from cow’s milk formula and, in particular, from soy 	formula</a:t>
            </a:r>
          </a:p>
        </p:txBody>
      </p:sp>
    </p:spTree>
    <p:extLst>
      <p:ext uri="{BB962C8B-B14F-4D97-AF65-F5344CB8AC3E}">
        <p14:creationId xmlns:p14="http://schemas.microsoft.com/office/powerpoint/2010/main" val="15047550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C5255819-A004-4C34-8A64-4D9519ED9185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8195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8196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FCE09276-151B-4118-9F0B-CB3BB1588A34}" type="slidenum">
              <a:rPr lang="en-US" sz="1400">
                <a:latin typeface="Tahoma" pitchFamily="34" charset="0"/>
              </a:rPr>
              <a:pPr algn="r"/>
              <a:t>4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8197" name="Text Box 2"/>
          <p:cNvSpPr txBox="1">
            <a:spLocks noChangeArrowheads="1"/>
          </p:cNvSpPr>
          <p:nvPr/>
        </p:nvSpPr>
        <p:spPr bwMode="auto">
          <a:xfrm>
            <a:off x="762000" y="533400"/>
            <a:ext cx="7848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(2)  Hemoglobin synthesis is impaired during ascorbic acid deficiency, 	and that iron supplementation cannot overcome this 	impairment</a:t>
            </a:r>
          </a:p>
        </p:txBody>
      </p:sp>
      <p:grpSp>
        <p:nvGrpSpPr>
          <p:cNvPr id="8198" name="Group 59"/>
          <p:cNvGrpSpPr>
            <a:grpSpLocks/>
          </p:cNvGrpSpPr>
          <p:nvPr/>
        </p:nvGrpSpPr>
        <p:grpSpPr bwMode="auto">
          <a:xfrm>
            <a:off x="2700338" y="1773238"/>
            <a:ext cx="5937250" cy="2971800"/>
            <a:chOff x="2700342" y="1773241"/>
            <a:chExt cx="5937254" cy="2971800"/>
          </a:xfrm>
        </p:grpSpPr>
        <p:grpSp>
          <p:nvGrpSpPr>
            <p:cNvPr id="8200" name="Group 57"/>
            <p:cNvGrpSpPr>
              <a:grpSpLocks/>
            </p:cNvGrpSpPr>
            <p:nvPr/>
          </p:nvGrpSpPr>
          <p:grpSpPr bwMode="auto">
            <a:xfrm>
              <a:off x="2706093" y="1777328"/>
              <a:ext cx="5925732" cy="2963625"/>
              <a:chOff x="2706093" y="1777328"/>
              <a:chExt cx="5925732" cy="2963625"/>
            </a:xfrm>
          </p:grpSpPr>
          <p:grpSp>
            <p:nvGrpSpPr>
              <p:cNvPr id="8202" name="Group 22"/>
              <p:cNvGrpSpPr>
                <a:grpSpLocks/>
              </p:cNvGrpSpPr>
              <p:nvPr/>
            </p:nvGrpSpPr>
            <p:grpSpPr bwMode="auto">
              <a:xfrm>
                <a:off x="2706093" y="1777328"/>
                <a:ext cx="5925732" cy="432428"/>
                <a:chOff x="2706093" y="1777328"/>
                <a:chExt cx="5925732" cy="432428"/>
              </a:xfrm>
            </p:grpSpPr>
            <p:sp>
              <p:nvSpPr>
                <p:cNvPr id="8254" name="Rectangle 3"/>
                <p:cNvSpPr>
                  <a:spLocks noChangeArrowheads="1"/>
                </p:cNvSpPr>
                <p:nvPr/>
              </p:nvSpPr>
              <p:spPr bwMode="auto">
                <a:xfrm>
                  <a:off x="2767998" y="1777328"/>
                  <a:ext cx="5801922" cy="4324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Hematologic Picture of Guinea Pigs</a:t>
                  </a: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55" name="Rectangle 21"/>
                <p:cNvSpPr>
                  <a:spLocks noChangeArrowheads="1"/>
                </p:cNvSpPr>
                <p:nvPr/>
              </p:nvSpPr>
              <p:spPr bwMode="auto">
                <a:xfrm>
                  <a:off x="2706093" y="1777328"/>
                  <a:ext cx="5925732" cy="43242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03" name="Group 24"/>
              <p:cNvGrpSpPr>
                <a:grpSpLocks/>
              </p:cNvGrpSpPr>
              <p:nvPr/>
            </p:nvGrpSpPr>
            <p:grpSpPr bwMode="auto">
              <a:xfrm>
                <a:off x="2706093" y="2209757"/>
                <a:ext cx="1481428" cy="647111"/>
                <a:chOff x="2706093" y="2209757"/>
                <a:chExt cx="1481428" cy="647111"/>
              </a:xfrm>
            </p:grpSpPr>
            <p:sp>
              <p:nvSpPr>
                <p:cNvPr id="8252" name="Rectangle 4"/>
                <p:cNvSpPr>
                  <a:spLocks noChangeArrowheads="1"/>
                </p:cNvSpPr>
                <p:nvPr/>
              </p:nvSpPr>
              <p:spPr bwMode="auto">
                <a:xfrm>
                  <a:off x="2767998" y="2209757"/>
                  <a:ext cx="1357618" cy="647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200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  <a:endParaRPr lang="id-ID" sz="1200">
                    <a:latin typeface="Arial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53" name="Rectangle 23"/>
                <p:cNvSpPr>
                  <a:spLocks noChangeArrowheads="1"/>
                </p:cNvSpPr>
                <p:nvPr/>
              </p:nvSpPr>
              <p:spPr bwMode="auto">
                <a:xfrm>
                  <a:off x="2706093" y="2209757"/>
                  <a:ext cx="1481428" cy="64711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04" name="Group 26"/>
              <p:cNvGrpSpPr>
                <a:grpSpLocks/>
              </p:cNvGrpSpPr>
              <p:nvPr/>
            </p:nvGrpSpPr>
            <p:grpSpPr bwMode="auto">
              <a:xfrm>
                <a:off x="4187531" y="2209757"/>
                <a:ext cx="1481428" cy="647111"/>
                <a:chOff x="4187531" y="2209757"/>
                <a:chExt cx="1481428" cy="647111"/>
              </a:xfrm>
            </p:grpSpPr>
            <p:sp>
              <p:nvSpPr>
                <p:cNvPr id="8250" name="Rectangle 5"/>
                <p:cNvSpPr>
                  <a:spLocks noChangeArrowheads="1"/>
                </p:cNvSpPr>
                <p:nvPr/>
              </p:nvSpPr>
              <p:spPr bwMode="auto">
                <a:xfrm>
                  <a:off x="4249436" y="2209757"/>
                  <a:ext cx="1357618" cy="647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400" b="1">
                      <a:latin typeface="Arial" charset="0"/>
                    </a:rPr>
                    <a:t>Scorbutic Guinea Pigs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51" name="Rectangle 25"/>
                <p:cNvSpPr>
                  <a:spLocks noChangeArrowheads="1"/>
                </p:cNvSpPr>
                <p:nvPr/>
              </p:nvSpPr>
              <p:spPr bwMode="auto">
                <a:xfrm>
                  <a:off x="4187531" y="2209757"/>
                  <a:ext cx="1481428" cy="64711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05" name="Group 28"/>
              <p:cNvGrpSpPr>
                <a:grpSpLocks/>
              </p:cNvGrpSpPr>
              <p:nvPr/>
            </p:nvGrpSpPr>
            <p:grpSpPr bwMode="auto">
              <a:xfrm>
                <a:off x="5668959" y="2209757"/>
                <a:ext cx="1481428" cy="647111"/>
                <a:chOff x="5668959" y="2209757"/>
                <a:chExt cx="1481428" cy="647111"/>
              </a:xfrm>
            </p:grpSpPr>
            <p:sp>
              <p:nvSpPr>
                <p:cNvPr id="8248" name="Rectangle 6"/>
                <p:cNvSpPr>
                  <a:spLocks noChangeArrowheads="1"/>
                </p:cNvSpPr>
                <p:nvPr/>
              </p:nvSpPr>
              <p:spPr bwMode="auto">
                <a:xfrm>
                  <a:off x="5730873" y="2209757"/>
                  <a:ext cx="1357618" cy="647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400" b="1">
                      <a:latin typeface="Arial" charset="0"/>
                    </a:rPr>
                    <a:t>Iron-treated Scorbutic Guinea Pigs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49" name="Rectangle 27"/>
                <p:cNvSpPr>
                  <a:spLocks noChangeArrowheads="1"/>
                </p:cNvSpPr>
                <p:nvPr/>
              </p:nvSpPr>
              <p:spPr bwMode="auto">
                <a:xfrm>
                  <a:off x="5668959" y="2209757"/>
                  <a:ext cx="1481428" cy="64711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06" name="Group 30"/>
              <p:cNvGrpSpPr>
                <a:grpSpLocks/>
              </p:cNvGrpSpPr>
              <p:nvPr/>
            </p:nvGrpSpPr>
            <p:grpSpPr bwMode="auto">
              <a:xfrm>
                <a:off x="7150397" y="2209757"/>
                <a:ext cx="1481428" cy="647111"/>
                <a:chOff x="7150397" y="2209757"/>
                <a:chExt cx="1481428" cy="647111"/>
              </a:xfrm>
            </p:grpSpPr>
            <p:sp>
              <p:nvSpPr>
                <p:cNvPr id="8246" name="Rectangle 7"/>
                <p:cNvSpPr>
                  <a:spLocks noChangeArrowheads="1"/>
                </p:cNvSpPr>
                <p:nvPr/>
              </p:nvSpPr>
              <p:spPr bwMode="auto">
                <a:xfrm>
                  <a:off x="7212302" y="2209757"/>
                  <a:ext cx="1357618" cy="647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400" b="1">
                      <a:latin typeface="Arial" charset="0"/>
                    </a:rPr>
                    <a:t>Iron-treated Normal Guinea Pigs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47" name="Rectangle 29"/>
                <p:cNvSpPr>
                  <a:spLocks noChangeArrowheads="1"/>
                </p:cNvSpPr>
                <p:nvPr/>
              </p:nvSpPr>
              <p:spPr bwMode="auto">
                <a:xfrm>
                  <a:off x="7150397" y="2209757"/>
                  <a:ext cx="1481428" cy="64711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07" name="Group 32"/>
              <p:cNvGrpSpPr>
                <a:grpSpLocks/>
              </p:cNvGrpSpPr>
              <p:nvPr/>
            </p:nvGrpSpPr>
            <p:grpSpPr bwMode="auto">
              <a:xfrm>
                <a:off x="2706093" y="2856869"/>
                <a:ext cx="1481428" cy="510125"/>
                <a:chOff x="2706093" y="2856869"/>
                <a:chExt cx="1481428" cy="510125"/>
              </a:xfrm>
            </p:grpSpPr>
            <p:sp>
              <p:nvSpPr>
                <p:cNvPr id="8244" name="Rectangle 8"/>
                <p:cNvSpPr>
                  <a:spLocks noChangeArrowheads="1"/>
                </p:cNvSpPr>
                <p:nvPr/>
              </p:nvSpPr>
              <p:spPr bwMode="auto">
                <a:xfrm>
                  <a:off x="2767998" y="2856869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400" b="1">
                      <a:latin typeface="Arial" charset="0"/>
                    </a:rPr>
                    <a:t>Hemoglobin, g/100 ml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45" name="Rectangle 31"/>
                <p:cNvSpPr>
                  <a:spLocks noChangeArrowheads="1"/>
                </p:cNvSpPr>
                <p:nvPr/>
              </p:nvSpPr>
              <p:spPr bwMode="auto">
                <a:xfrm>
                  <a:off x="2706093" y="2856869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08" name="Group 34"/>
              <p:cNvGrpSpPr>
                <a:grpSpLocks/>
              </p:cNvGrpSpPr>
              <p:nvPr/>
            </p:nvGrpSpPr>
            <p:grpSpPr bwMode="auto">
              <a:xfrm>
                <a:off x="4187531" y="2856869"/>
                <a:ext cx="1481428" cy="510125"/>
                <a:chOff x="4187531" y="2856869"/>
                <a:chExt cx="1481428" cy="510125"/>
              </a:xfrm>
            </p:grpSpPr>
            <p:sp>
              <p:nvSpPr>
                <p:cNvPr id="8242" name="Rectangle 9"/>
                <p:cNvSpPr>
                  <a:spLocks noChangeArrowheads="1"/>
                </p:cNvSpPr>
                <p:nvPr/>
              </p:nvSpPr>
              <p:spPr bwMode="auto">
                <a:xfrm>
                  <a:off x="4249436" y="2856869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>
                      <a:latin typeface="Arial" charset="0"/>
                    </a:rPr>
                    <a:t>9.3 </a:t>
                  </a:r>
                  <a:r>
                    <a:rPr lang="id-ID" u="sng">
                      <a:latin typeface="Arial" charset="0"/>
                    </a:rPr>
                    <a:t>+</a:t>
                  </a:r>
                  <a:r>
                    <a:rPr lang="id-ID">
                      <a:latin typeface="Arial" charset="0"/>
                    </a:rPr>
                    <a:t> 0.63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43" name="Rectangle 33"/>
                <p:cNvSpPr>
                  <a:spLocks noChangeArrowheads="1"/>
                </p:cNvSpPr>
                <p:nvPr/>
              </p:nvSpPr>
              <p:spPr bwMode="auto">
                <a:xfrm>
                  <a:off x="4187531" y="2856869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09" name="Group 36"/>
              <p:cNvGrpSpPr>
                <a:grpSpLocks/>
              </p:cNvGrpSpPr>
              <p:nvPr/>
            </p:nvGrpSpPr>
            <p:grpSpPr bwMode="auto">
              <a:xfrm>
                <a:off x="5668959" y="2856869"/>
                <a:ext cx="1481428" cy="510125"/>
                <a:chOff x="5668959" y="2856869"/>
                <a:chExt cx="1481428" cy="510125"/>
              </a:xfrm>
            </p:grpSpPr>
            <p:sp>
              <p:nvSpPr>
                <p:cNvPr id="8240" name="Rectangle 10"/>
                <p:cNvSpPr>
                  <a:spLocks noChangeArrowheads="1"/>
                </p:cNvSpPr>
                <p:nvPr/>
              </p:nvSpPr>
              <p:spPr bwMode="auto">
                <a:xfrm>
                  <a:off x="5730873" y="2856869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>
                      <a:latin typeface="Arial" charset="0"/>
                    </a:rPr>
                    <a:t>5.9 </a:t>
                  </a:r>
                  <a:r>
                    <a:rPr lang="id-ID" u="sng">
                      <a:latin typeface="Arial" charset="0"/>
                    </a:rPr>
                    <a:t>+</a:t>
                  </a:r>
                  <a:r>
                    <a:rPr lang="id-ID">
                      <a:latin typeface="Arial" charset="0"/>
                    </a:rPr>
                    <a:t> 0.93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41" name="Rectangle 35"/>
                <p:cNvSpPr>
                  <a:spLocks noChangeArrowheads="1"/>
                </p:cNvSpPr>
                <p:nvPr/>
              </p:nvSpPr>
              <p:spPr bwMode="auto">
                <a:xfrm>
                  <a:off x="5668959" y="2856869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10" name="Group 38"/>
              <p:cNvGrpSpPr>
                <a:grpSpLocks/>
              </p:cNvGrpSpPr>
              <p:nvPr/>
            </p:nvGrpSpPr>
            <p:grpSpPr bwMode="auto">
              <a:xfrm>
                <a:off x="7150397" y="2856869"/>
                <a:ext cx="1481428" cy="510125"/>
                <a:chOff x="7150397" y="2856869"/>
                <a:chExt cx="1481428" cy="510125"/>
              </a:xfrm>
            </p:grpSpPr>
            <p:sp>
              <p:nvSpPr>
                <p:cNvPr id="8238" name="Rectangle 11"/>
                <p:cNvSpPr>
                  <a:spLocks noChangeArrowheads="1"/>
                </p:cNvSpPr>
                <p:nvPr/>
              </p:nvSpPr>
              <p:spPr bwMode="auto">
                <a:xfrm>
                  <a:off x="7212302" y="2856869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>
                      <a:latin typeface="Arial" charset="0"/>
                    </a:rPr>
                    <a:t>12.7 </a:t>
                  </a:r>
                  <a:r>
                    <a:rPr lang="id-ID" u="sng">
                      <a:latin typeface="Arial" charset="0"/>
                    </a:rPr>
                    <a:t>+</a:t>
                  </a:r>
                  <a:r>
                    <a:rPr lang="id-ID">
                      <a:latin typeface="Arial" charset="0"/>
                    </a:rPr>
                    <a:t> 0.55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39" name="Rectangle 37"/>
                <p:cNvSpPr>
                  <a:spLocks noChangeArrowheads="1"/>
                </p:cNvSpPr>
                <p:nvPr/>
              </p:nvSpPr>
              <p:spPr bwMode="auto">
                <a:xfrm>
                  <a:off x="7150397" y="2856869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11" name="Group 40"/>
              <p:cNvGrpSpPr>
                <a:grpSpLocks/>
              </p:cNvGrpSpPr>
              <p:nvPr/>
            </p:nvGrpSpPr>
            <p:grpSpPr bwMode="auto">
              <a:xfrm>
                <a:off x="2706093" y="3366994"/>
                <a:ext cx="1481428" cy="510125"/>
                <a:chOff x="2706093" y="3366994"/>
                <a:chExt cx="1481428" cy="510125"/>
              </a:xfrm>
            </p:grpSpPr>
            <p:sp>
              <p:nvSpPr>
                <p:cNvPr id="8236" name="Rectangle 12"/>
                <p:cNvSpPr>
                  <a:spLocks noChangeArrowheads="1"/>
                </p:cNvSpPr>
                <p:nvPr/>
              </p:nvSpPr>
              <p:spPr bwMode="auto">
                <a:xfrm>
                  <a:off x="2767998" y="3366994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400" b="1">
                      <a:latin typeface="Arial" charset="0"/>
                    </a:rPr>
                    <a:t>Red blood cell, 10</a:t>
                  </a:r>
                  <a:r>
                    <a:rPr lang="id-ID" sz="1400" b="1" baseline="30000">
                      <a:latin typeface="Arial" charset="0"/>
                    </a:rPr>
                    <a:t>6</a:t>
                  </a:r>
                  <a:r>
                    <a:rPr lang="id-ID" sz="1400" b="1">
                      <a:latin typeface="Arial" charset="0"/>
                    </a:rPr>
                    <a:t>/mm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37" name="Rectangle 39"/>
                <p:cNvSpPr>
                  <a:spLocks noChangeArrowheads="1"/>
                </p:cNvSpPr>
                <p:nvPr/>
              </p:nvSpPr>
              <p:spPr bwMode="auto">
                <a:xfrm>
                  <a:off x="2706093" y="3366994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12" name="Group 42"/>
              <p:cNvGrpSpPr>
                <a:grpSpLocks/>
              </p:cNvGrpSpPr>
              <p:nvPr/>
            </p:nvGrpSpPr>
            <p:grpSpPr bwMode="auto">
              <a:xfrm>
                <a:off x="4187531" y="3366994"/>
                <a:ext cx="1481428" cy="510125"/>
                <a:chOff x="4187531" y="3366994"/>
                <a:chExt cx="1481428" cy="510125"/>
              </a:xfrm>
            </p:grpSpPr>
            <p:sp>
              <p:nvSpPr>
                <p:cNvPr id="8234" name="Rectangle 13"/>
                <p:cNvSpPr>
                  <a:spLocks noChangeArrowheads="1"/>
                </p:cNvSpPr>
                <p:nvPr/>
              </p:nvSpPr>
              <p:spPr bwMode="auto">
                <a:xfrm>
                  <a:off x="4249436" y="3366994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>
                      <a:latin typeface="Arial" charset="0"/>
                    </a:rPr>
                    <a:t>3.7 </a:t>
                  </a:r>
                  <a:r>
                    <a:rPr lang="id-ID" u="sng">
                      <a:latin typeface="Arial" charset="0"/>
                    </a:rPr>
                    <a:t>+</a:t>
                  </a:r>
                  <a:r>
                    <a:rPr lang="id-ID">
                      <a:latin typeface="Arial" charset="0"/>
                    </a:rPr>
                    <a:t> 0.18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35" name="Rectangle 41"/>
                <p:cNvSpPr>
                  <a:spLocks noChangeArrowheads="1"/>
                </p:cNvSpPr>
                <p:nvPr/>
              </p:nvSpPr>
              <p:spPr bwMode="auto">
                <a:xfrm>
                  <a:off x="4187531" y="3366994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13" name="Group 44"/>
              <p:cNvGrpSpPr>
                <a:grpSpLocks/>
              </p:cNvGrpSpPr>
              <p:nvPr/>
            </p:nvGrpSpPr>
            <p:grpSpPr bwMode="auto">
              <a:xfrm>
                <a:off x="5668959" y="3366994"/>
                <a:ext cx="1481428" cy="510125"/>
                <a:chOff x="5668959" y="3366994"/>
                <a:chExt cx="1481428" cy="510125"/>
              </a:xfrm>
            </p:grpSpPr>
            <p:sp>
              <p:nvSpPr>
                <p:cNvPr id="8232" name="Rectangle 14"/>
                <p:cNvSpPr>
                  <a:spLocks noChangeArrowheads="1"/>
                </p:cNvSpPr>
                <p:nvPr/>
              </p:nvSpPr>
              <p:spPr bwMode="auto">
                <a:xfrm>
                  <a:off x="5730873" y="3366994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>
                      <a:latin typeface="Arial" charset="0"/>
                    </a:rPr>
                    <a:t>2.5 </a:t>
                  </a:r>
                  <a:r>
                    <a:rPr lang="id-ID" u="sng">
                      <a:latin typeface="Arial" charset="0"/>
                    </a:rPr>
                    <a:t>+</a:t>
                  </a:r>
                  <a:r>
                    <a:rPr lang="id-ID">
                      <a:latin typeface="Arial" charset="0"/>
                    </a:rPr>
                    <a:t> 0.40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33" name="Rectangle 43"/>
                <p:cNvSpPr>
                  <a:spLocks noChangeArrowheads="1"/>
                </p:cNvSpPr>
                <p:nvPr/>
              </p:nvSpPr>
              <p:spPr bwMode="auto">
                <a:xfrm>
                  <a:off x="5668959" y="3366994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14" name="Group 46"/>
              <p:cNvGrpSpPr>
                <a:grpSpLocks/>
              </p:cNvGrpSpPr>
              <p:nvPr/>
            </p:nvGrpSpPr>
            <p:grpSpPr bwMode="auto">
              <a:xfrm>
                <a:off x="7150397" y="3366994"/>
                <a:ext cx="1481428" cy="510125"/>
                <a:chOff x="7150397" y="3366994"/>
                <a:chExt cx="1481428" cy="510125"/>
              </a:xfrm>
            </p:grpSpPr>
            <p:sp>
              <p:nvSpPr>
                <p:cNvPr id="8230" name="Rectangle 15"/>
                <p:cNvSpPr>
                  <a:spLocks noChangeArrowheads="1"/>
                </p:cNvSpPr>
                <p:nvPr/>
              </p:nvSpPr>
              <p:spPr bwMode="auto">
                <a:xfrm>
                  <a:off x="7212302" y="3366994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>
                      <a:latin typeface="Arial" charset="0"/>
                    </a:rPr>
                    <a:t>5.0 </a:t>
                  </a:r>
                  <a:r>
                    <a:rPr lang="id-ID" u="sng">
                      <a:latin typeface="Arial" charset="0"/>
                    </a:rPr>
                    <a:t>+</a:t>
                  </a:r>
                  <a:r>
                    <a:rPr lang="id-ID">
                      <a:latin typeface="Arial" charset="0"/>
                    </a:rPr>
                    <a:t> 0.24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31" name="Rectangle 45"/>
                <p:cNvSpPr>
                  <a:spLocks noChangeArrowheads="1"/>
                </p:cNvSpPr>
                <p:nvPr/>
              </p:nvSpPr>
              <p:spPr bwMode="auto">
                <a:xfrm>
                  <a:off x="7150397" y="3366994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15" name="Group 48"/>
              <p:cNvGrpSpPr>
                <a:grpSpLocks/>
              </p:cNvGrpSpPr>
              <p:nvPr/>
            </p:nvGrpSpPr>
            <p:grpSpPr bwMode="auto">
              <a:xfrm>
                <a:off x="2706093" y="3877110"/>
                <a:ext cx="1481428" cy="510125"/>
                <a:chOff x="2706093" y="3877110"/>
                <a:chExt cx="1481428" cy="510125"/>
              </a:xfrm>
            </p:grpSpPr>
            <p:sp>
              <p:nvSpPr>
                <p:cNvPr id="8228" name="Rectangle 16"/>
                <p:cNvSpPr>
                  <a:spLocks noChangeArrowheads="1"/>
                </p:cNvSpPr>
                <p:nvPr/>
              </p:nvSpPr>
              <p:spPr bwMode="auto">
                <a:xfrm>
                  <a:off x="2767998" y="3877110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400" b="1">
                      <a:latin typeface="Arial" charset="0"/>
                    </a:rPr>
                    <a:t>Packed cell volume, %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29" name="Rectangle 47"/>
                <p:cNvSpPr>
                  <a:spLocks noChangeArrowheads="1"/>
                </p:cNvSpPr>
                <p:nvPr/>
              </p:nvSpPr>
              <p:spPr bwMode="auto">
                <a:xfrm>
                  <a:off x="2706093" y="3877110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16" name="Group 50"/>
              <p:cNvGrpSpPr>
                <a:grpSpLocks/>
              </p:cNvGrpSpPr>
              <p:nvPr/>
            </p:nvGrpSpPr>
            <p:grpSpPr bwMode="auto">
              <a:xfrm>
                <a:off x="4187531" y="3877110"/>
                <a:ext cx="1481428" cy="510125"/>
                <a:chOff x="4187531" y="3877110"/>
                <a:chExt cx="1481428" cy="510125"/>
              </a:xfrm>
            </p:grpSpPr>
            <p:sp>
              <p:nvSpPr>
                <p:cNvPr id="8226" name="Rectangle 17"/>
                <p:cNvSpPr>
                  <a:spLocks noChangeArrowheads="1"/>
                </p:cNvSpPr>
                <p:nvPr/>
              </p:nvSpPr>
              <p:spPr bwMode="auto">
                <a:xfrm>
                  <a:off x="4249436" y="3877110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>
                      <a:latin typeface="Arial" charset="0"/>
                    </a:rPr>
                    <a:t>31.8 </a:t>
                  </a:r>
                  <a:r>
                    <a:rPr lang="id-ID" u="sng">
                      <a:latin typeface="Arial" charset="0"/>
                    </a:rPr>
                    <a:t>+</a:t>
                  </a:r>
                  <a:r>
                    <a:rPr lang="id-ID">
                      <a:latin typeface="Arial" charset="0"/>
                    </a:rPr>
                    <a:t> 1.83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27" name="Rectangle 49"/>
                <p:cNvSpPr>
                  <a:spLocks noChangeArrowheads="1"/>
                </p:cNvSpPr>
                <p:nvPr/>
              </p:nvSpPr>
              <p:spPr bwMode="auto">
                <a:xfrm>
                  <a:off x="4187531" y="3877110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17" name="Group 52"/>
              <p:cNvGrpSpPr>
                <a:grpSpLocks/>
              </p:cNvGrpSpPr>
              <p:nvPr/>
            </p:nvGrpSpPr>
            <p:grpSpPr bwMode="auto">
              <a:xfrm>
                <a:off x="5668959" y="3877110"/>
                <a:ext cx="1481428" cy="510125"/>
                <a:chOff x="5668959" y="3877110"/>
                <a:chExt cx="1481428" cy="510125"/>
              </a:xfrm>
            </p:grpSpPr>
            <p:sp>
              <p:nvSpPr>
                <p:cNvPr id="8224" name="Rectangle 18"/>
                <p:cNvSpPr>
                  <a:spLocks noChangeArrowheads="1"/>
                </p:cNvSpPr>
                <p:nvPr/>
              </p:nvSpPr>
              <p:spPr bwMode="auto">
                <a:xfrm>
                  <a:off x="5730873" y="3877110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>
                      <a:latin typeface="Arial" charset="0"/>
                    </a:rPr>
                    <a:t>20.0 </a:t>
                  </a:r>
                  <a:r>
                    <a:rPr lang="id-ID" u="sng">
                      <a:latin typeface="Arial" charset="0"/>
                    </a:rPr>
                    <a:t>+ </a:t>
                  </a:r>
                  <a:r>
                    <a:rPr lang="id-ID">
                      <a:latin typeface="Arial" charset="0"/>
                    </a:rPr>
                    <a:t>2.93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25" name="Rectangle 51"/>
                <p:cNvSpPr>
                  <a:spLocks noChangeArrowheads="1"/>
                </p:cNvSpPr>
                <p:nvPr/>
              </p:nvSpPr>
              <p:spPr bwMode="auto">
                <a:xfrm>
                  <a:off x="5668959" y="3877110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18" name="Group 54"/>
              <p:cNvGrpSpPr>
                <a:grpSpLocks/>
              </p:cNvGrpSpPr>
              <p:nvPr/>
            </p:nvGrpSpPr>
            <p:grpSpPr bwMode="auto">
              <a:xfrm>
                <a:off x="7150397" y="3877110"/>
                <a:ext cx="1481428" cy="510125"/>
                <a:chOff x="7150397" y="3877110"/>
                <a:chExt cx="1481428" cy="510125"/>
              </a:xfrm>
            </p:grpSpPr>
            <p:sp>
              <p:nvSpPr>
                <p:cNvPr id="8222" name="Rectangle 19"/>
                <p:cNvSpPr>
                  <a:spLocks noChangeArrowheads="1"/>
                </p:cNvSpPr>
                <p:nvPr/>
              </p:nvSpPr>
              <p:spPr bwMode="auto">
                <a:xfrm>
                  <a:off x="7212302" y="3877110"/>
                  <a:ext cx="1357618" cy="510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>
                      <a:latin typeface="Arial" charset="0"/>
                    </a:rPr>
                    <a:t>40.7 </a:t>
                  </a:r>
                  <a:r>
                    <a:rPr lang="id-ID" u="sng">
                      <a:latin typeface="Arial" charset="0"/>
                    </a:rPr>
                    <a:t>+</a:t>
                  </a:r>
                  <a:r>
                    <a:rPr lang="id-ID">
                      <a:latin typeface="Arial" charset="0"/>
                    </a:rPr>
                    <a:t> 1.38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23" name="Rectangle 53"/>
                <p:cNvSpPr>
                  <a:spLocks noChangeArrowheads="1"/>
                </p:cNvSpPr>
                <p:nvPr/>
              </p:nvSpPr>
              <p:spPr bwMode="auto">
                <a:xfrm>
                  <a:off x="7150397" y="3877110"/>
                  <a:ext cx="1481428" cy="51012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219" name="Group 56"/>
              <p:cNvGrpSpPr>
                <a:grpSpLocks/>
              </p:cNvGrpSpPr>
              <p:nvPr/>
            </p:nvGrpSpPr>
            <p:grpSpPr bwMode="auto">
              <a:xfrm>
                <a:off x="2706093" y="4387236"/>
                <a:ext cx="5925732" cy="353717"/>
                <a:chOff x="2706093" y="4387236"/>
                <a:chExt cx="5925732" cy="353717"/>
              </a:xfrm>
            </p:grpSpPr>
            <p:sp>
              <p:nvSpPr>
                <p:cNvPr id="8220" name="Rectangle 20"/>
                <p:cNvSpPr>
                  <a:spLocks noChangeArrowheads="1"/>
                </p:cNvSpPr>
                <p:nvPr/>
              </p:nvSpPr>
              <p:spPr bwMode="auto">
                <a:xfrm>
                  <a:off x="2767998" y="4387236"/>
                  <a:ext cx="5801922" cy="3537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200" b="1">
                      <a:latin typeface="Arial" charset="0"/>
                    </a:rPr>
                    <a:t>Source: Banerjee &amp; Chakrabarty (1965)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8221" name="Rectangle 55"/>
                <p:cNvSpPr>
                  <a:spLocks noChangeArrowheads="1"/>
                </p:cNvSpPr>
                <p:nvPr/>
              </p:nvSpPr>
              <p:spPr bwMode="auto">
                <a:xfrm>
                  <a:off x="2706093" y="4387236"/>
                  <a:ext cx="5925732" cy="353717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8201" name="Rectangle 58"/>
            <p:cNvSpPr>
              <a:spLocks noChangeArrowheads="1"/>
            </p:cNvSpPr>
            <p:nvPr/>
          </p:nvSpPr>
          <p:spPr bwMode="auto">
            <a:xfrm>
              <a:off x="2700342" y="1773241"/>
              <a:ext cx="5937254" cy="2971800"/>
            </a:xfrm>
            <a:prstGeom prst="rect">
              <a:avLst/>
            </a:prstGeom>
            <a:noFill/>
            <a:ln w="1428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8199" name="Text Box 60"/>
          <p:cNvSpPr txBox="1">
            <a:spLocks noChangeArrowheads="1"/>
          </p:cNvSpPr>
          <p:nvPr/>
        </p:nvSpPr>
        <p:spPr bwMode="auto">
          <a:xfrm>
            <a:off x="381000" y="1752600"/>
            <a:ext cx="7935913" cy="435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ts val="1000"/>
              </a:spcBef>
            </a:pPr>
            <a:endParaRPr lang="en-US" sz="1600" b="1">
              <a:latin typeface="Arial" charset="0"/>
            </a:endParaRPr>
          </a:p>
          <a:p>
            <a:pPr>
              <a:lnSpc>
                <a:spcPct val="60000"/>
              </a:lnSpc>
              <a:spcBef>
                <a:spcPts val="1000"/>
              </a:spcBef>
            </a:pPr>
            <a:endParaRPr lang="en-US" sz="1600" b="1">
              <a:latin typeface="Arial" charset="0"/>
            </a:endParaRP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In order to transport</a:t>
            </a: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iron into the cell,</a:t>
            </a: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conversions</a:t>
            </a: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between the ferric</a:t>
            </a: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and the ferrous form</a:t>
            </a: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are needed</a:t>
            </a:r>
          </a:p>
          <a:p>
            <a:pPr>
              <a:lnSpc>
                <a:spcPct val="60000"/>
              </a:lnSpc>
              <a:spcBef>
                <a:spcPts val="1000"/>
              </a:spcBef>
            </a:pPr>
            <a:endParaRPr lang="en-US" sz="1600" b="1">
              <a:latin typeface="Arial" charset="0"/>
            </a:endParaRPr>
          </a:p>
          <a:p>
            <a:pPr>
              <a:lnSpc>
                <a:spcPct val="60000"/>
              </a:lnSpc>
              <a:spcBef>
                <a:spcPts val="1000"/>
              </a:spcBef>
            </a:pPr>
            <a:endParaRPr lang="en-US" sz="1600" b="1">
              <a:latin typeface="Arial" charset="0"/>
            </a:endParaRP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Ascorbate stabilizes</a:t>
            </a: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ferritin in isolated</a:t>
            </a: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cells and that the</a:t>
            </a: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pool of chelatable iron was increased, indicative of reduction of ferric</a:t>
            </a: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iron in the ferritin core.  Thus, in ascorbic acid deficiency, mobilization</a:t>
            </a:r>
          </a:p>
          <a:p>
            <a:pPr>
              <a:lnSpc>
                <a:spcPct val="60000"/>
              </a:lnSpc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of storage iron is impaired</a:t>
            </a:r>
          </a:p>
        </p:txBody>
      </p:sp>
    </p:spTree>
    <p:extLst>
      <p:ext uri="{BB962C8B-B14F-4D97-AF65-F5344CB8AC3E}">
        <p14:creationId xmlns:p14="http://schemas.microsoft.com/office/powerpoint/2010/main" val="2686427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AB4ACA4-89EB-4D78-8698-9D02AB4FC2F3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9219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9220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FC6C9DF4-26FB-4C71-91EE-FBDA7BC169FB}" type="slidenum">
              <a:rPr lang="en-US" sz="1400">
                <a:latin typeface="Tahoma" pitchFamily="34" charset="0"/>
              </a:rPr>
              <a:pPr algn="r"/>
              <a:t>5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9221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400"/>
              </a:spcBef>
            </a:pPr>
            <a:r>
              <a:rPr lang="en-US" sz="2400" b="1" i="1">
                <a:latin typeface="Verdana" pitchFamily="34" charset="0"/>
              </a:rPr>
              <a:t>INTERAKSI AS. ASKORBAT &amp; TEMBAGA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1295400"/>
            <a:ext cx="8077200" cy="1697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Intake of high levels of ascorbic acid is known to have a negative effect on copper metabolism</a:t>
            </a:r>
          </a:p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Serum concentration of copper and ceruloplasmin, the major copper-binding protein in serum, were reduced, and soft tissue (liver) copper levels were lower in ascorbic acid-supplemented animals as compared to animals fed a control diet or a low copper diet</a:t>
            </a:r>
          </a:p>
        </p:txBody>
      </p:sp>
      <p:grpSp>
        <p:nvGrpSpPr>
          <p:cNvPr id="9223" name="Group 74"/>
          <p:cNvGrpSpPr>
            <a:grpSpLocks/>
          </p:cNvGrpSpPr>
          <p:nvPr/>
        </p:nvGrpSpPr>
        <p:grpSpPr bwMode="auto">
          <a:xfrm>
            <a:off x="2133600" y="3200400"/>
            <a:ext cx="4419600" cy="3048000"/>
            <a:chOff x="2133596" y="3200400"/>
            <a:chExt cx="4419596" cy="3047996"/>
          </a:xfrm>
        </p:grpSpPr>
        <p:grpSp>
          <p:nvGrpSpPr>
            <p:cNvPr id="9225" name="Group 72"/>
            <p:cNvGrpSpPr>
              <a:grpSpLocks/>
            </p:cNvGrpSpPr>
            <p:nvPr/>
          </p:nvGrpSpPr>
          <p:grpSpPr bwMode="auto">
            <a:xfrm>
              <a:off x="2139796" y="3202868"/>
              <a:ext cx="4407207" cy="3043059"/>
              <a:chOff x="2139796" y="3202868"/>
              <a:chExt cx="4407207" cy="3043059"/>
            </a:xfrm>
          </p:grpSpPr>
          <p:grpSp>
            <p:nvGrpSpPr>
              <p:cNvPr id="9227" name="Group 29"/>
              <p:cNvGrpSpPr>
                <a:grpSpLocks/>
              </p:cNvGrpSpPr>
              <p:nvPr/>
            </p:nvGrpSpPr>
            <p:grpSpPr bwMode="auto">
              <a:xfrm>
                <a:off x="2139796" y="3202868"/>
                <a:ext cx="4139214" cy="702671"/>
                <a:chOff x="2139796" y="3202868"/>
                <a:chExt cx="4139214" cy="702671"/>
              </a:xfrm>
            </p:grpSpPr>
            <p:grpSp>
              <p:nvGrpSpPr>
                <p:cNvPr id="9291" name="Group 6"/>
                <p:cNvGrpSpPr>
                  <a:grpSpLocks/>
                </p:cNvGrpSpPr>
                <p:nvPr/>
              </p:nvGrpSpPr>
              <p:grpSpPr bwMode="auto">
                <a:xfrm>
                  <a:off x="2206410" y="3203490"/>
                  <a:ext cx="4005986" cy="702049"/>
                  <a:chOff x="2206410" y="3203490"/>
                  <a:chExt cx="4005986" cy="702049"/>
                </a:xfrm>
              </p:grpSpPr>
              <p:sp>
                <p:nvSpPr>
                  <p:cNvPr id="9293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2206410" y="3203490"/>
                    <a:ext cx="4005986" cy="4888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 anchorCtr="1">
                    <a:spAutoFit/>
                  </a:bodyPr>
                  <a:lstStyle/>
                  <a:p>
                    <a:pPr algn="ctr"/>
                    <a:r>
                      <a:rPr lang="id-ID" sz="1600" b="1">
                        <a:latin typeface="Arial" charset="0"/>
                      </a:rPr>
                      <a:t>Effect of vitamin C on copper and iron in plasma and liver</a:t>
                    </a:r>
                    <a:endParaRPr lang="id-ID" sz="1600">
                      <a:latin typeface="Arial" charset="0"/>
                    </a:endParaRPr>
                  </a:p>
                </p:txBody>
              </p:sp>
              <p:sp>
                <p:nvSpPr>
                  <p:cNvPr id="9294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2206410" y="3416079"/>
                    <a:ext cx="4005986" cy="4894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 anchorCtr="1">
                    <a:spAutoFit/>
                  </a:bodyPr>
                  <a:lstStyle/>
                  <a:p>
                    <a:pPr algn="ctr"/>
                    <a:endParaRPr lang="id-ID" sz="1600" b="1">
                      <a:latin typeface="Arial" charset="0"/>
                    </a:endParaRPr>
                  </a:p>
                  <a:p>
                    <a:pPr algn="ctr" hangingPunct="0"/>
                    <a:endParaRPr lang="id-ID" sz="1600">
                      <a:latin typeface="Arial" charset="0"/>
                    </a:endParaRPr>
                  </a:p>
                </p:txBody>
              </p:sp>
            </p:grpSp>
            <p:sp>
              <p:nvSpPr>
                <p:cNvPr id="9292" name="Rectangle 28"/>
                <p:cNvSpPr>
                  <a:spLocks noChangeArrowheads="1"/>
                </p:cNvSpPr>
                <p:nvPr/>
              </p:nvSpPr>
              <p:spPr bwMode="auto">
                <a:xfrm>
                  <a:off x="2139796" y="3202868"/>
                  <a:ext cx="4139214" cy="58216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28" name="Group 31"/>
              <p:cNvGrpSpPr>
                <a:grpSpLocks/>
              </p:cNvGrpSpPr>
              <p:nvPr/>
            </p:nvGrpSpPr>
            <p:grpSpPr bwMode="auto">
              <a:xfrm>
                <a:off x="2139796" y="3785030"/>
                <a:ext cx="1474753" cy="499344"/>
                <a:chOff x="2139796" y="3785030"/>
                <a:chExt cx="1474753" cy="499344"/>
              </a:xfrm>
            </p:grpSpPr>
            <p:sp>
              <p:nvSpPr>
                <p:cNvPr id="9289" name="Rectangle 7"/>
                <p:cNvSpPr>
                  <a:spLocks noChangeArrowheads="1"/>
                </p:cNvSpPr>
                <p:nvPr/>
              </p:nvSpPr>
              <p:spPr bwMode="auto">
                <a:xfrm>
                  <a:off x="2206410" y="3785030"/>
                  <a:ext cx="1341525" cy="4993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  <a:endParaRPr lang="id-ID" sz="1600">
                    <a:latin typeface="Arial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90" name="Rectangle 30"/>
                <p:cNvSpPr>
                  <a:spLocks noChangeArrowheads="1"/>
                </p:cNvSpPr>
                <p:nvPr/>
              </p:nvSpPr>
              <p:spPr bwMode="auto">
                <a:xfrm>
                  <a:off x="2139796" y="3785030"/>
                  <a:ext cx="1474753" cy="499344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29" name="Group 33"/>
              <p:cNvGrpSpPr>
                <a:grpSpLocks/>
              </p:cNvGrpSpPr>
              <p:nvPr/>
            </p:nvGrpSpPr>
            <p:grpSpPr bwMode="auto">
              <a:xfrm>
                <a:off x="3614540" y="3785030"/>
                <a:ext cx="2932462" cy="249676"/>
                <a:chOff x="3614540" y="3785030"/>
                <a:chExt cx="2932462" cy="249676"/>
              </a:xfrm>
            </p:grpSpPr>
            <p:sp>
              <p:nvSpPr>
                <p:cNvPr id="9287" name="Rectangle 8"/>
                <p:cNvSpPr>
                  <a:spLocks noChangeArrowheads="1"/>
                </p:cNvSpPr>
                <p:nvPr/>
              </p:nvSpPr>
              <p:spPr bwMode="auto">
                <a:xfrm>
                  <a:off x="3681154" y="3785030"/>
                  <a:ext cx="2799234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Treatment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88" name="Rectangle 32"/>
                <p:cNvSpPr>
                  <a:spLocks noChangeArrowheads="1"/>
                </p:cNvSpPr>
                <p:nvPr/>
              </p:nvSpPr>
              <p:spPr bwMode="auto">
                <a:xfrm>
                  <a:off x="3614540" y="3785030"/>
                  <a:ext cx="2932462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30" name="Group 35"/>
              <p:cNvGrpSpPr>
                <a:grpSpLocks/>
              </p:cNvGrpSpPr>
              <p:nvPr/>
            </p:nvGrpSpPr>
            <p:grpSpPr bwMode="auto">
              <a:xfrm>
                <a:off x="3614540" y="4034707"/>
                <a:ext cx="1408139" cy="249676"/>
                <a:chOff x="3614540" y="4034707"/>
                <a:chExt cx="1408139" cy="249676"/>
              </a:xfrm>
            </p:grpSpPr>
            <p:sp>
              <p:nvSpPr>
                <p:cNvPr id="9285" name="Rectangle 9"/>
                <p:cNvSpPr>
                  <a:spLocks noChangeArrowheads="1"/>
                </p:cNvSpPr>
                <p:nvPr/>
              </p:nvSpPr>
              <p:spPr bwMode="auto">
                <a:xfrm>
                  <a:off x="3681154" y="4034707"/>
                  <a:ext cx="1274911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Low vit C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86" name="Rectangle 34"/>
                <p:cNvSpPr>
                  <a:spLocks noChangeArrowheads="1"/>
                </p:cNvSpPr>
                <p:nvPr/>
              </p:nvSpPr>
              <p:spPr bwMode="auto">
                <a:xfrm>
                  <a:off x="3614540" y="4034707"/>
                  <a:ext cx="1408139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31" name="Group 37"/>
              <p:cNvGrpSpPr>
                <a:grpSpLocks/>
              </p:cNvGrpSpPr>
              <p:nvPr/>
            </p:nvGrpSpPr>
            <p:grpSpPr bwMode="auto">
              <a:xfrm>
                <a:off x="5022680" y="4034707"/>
                <a:ext cx="1524323" cy="249676"/>
                <a:chOff x="5022680" y="4034707"/>
                <a:chExt cx="1524323" cy="249676"/>
              </a:xfrm>
            </p:grpSpPr>
            <p:sp>
              <p:nvSpPr>
                <p:cNvPr id="9283" name="Rectangle 10"/>
                <p:cNvSpPr>
                  <a:spLocks noChangeArrowheads="1"/>
                </p:cNvSpPr>
                <p:nvPr/>
              </p:nvSpPr>
              <p:spPr bwMode="auto">
                <a:xfrm>
                  <a:off x="5089294" y="4034707"/>
                  <a:ext cx="1391095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High vit C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84" name="Rectangle 36"/>
                <p:cNvSpPr>
                  <a:spLocks noChangeArrowheads="1"/>
                </p:cNvSpPr>
                <p:nvPr/>
              </p:nvSpPr>
              <p:spPr bwMode="auto">
                <a:xfrm>
                  <a:off x="5022680" y="4034707"/>
                  <a:ext cx="1524323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32" name="Group 39"/>
              <p:cNvGrpSpPr>
                <a:grpSpLocks/>
              </p:cNvGrpSpPr>
              <p:nvPr/>
            </p:nvGrpSpPr>
            <p:grpSpPr bwMode="auto">
              <a:xfrm>
                <a:off x="2139796" y="4284384"/>
                <a:ext cx="4407206" cy="249676"/>
                <a:chOff x="2139796" y="4284384"/>
                <a:chExt cx="4407206" cy="249676"/>
              </a:xfrm>
            </p:grpSpPr>
            <p:sp>
              <p:nvSpPr>
                <p:cNvPr id="9281" name="Rectangle 11"/>
                <p:cNvSpPr>
                  <a:spLocks noChangeArrowheads="1"/>
                </p:cNvSpPr>
                <p:nvPr/>
              </p:nvSpPr>
              <p:spPr bwMode="auto">
                <a:xfrm>
                  <a:off x="2206410" y="4284384"/>
                  <a:ext cx="4273987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Plasma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82" name="Rectangle 38"/>
                <p:cNvSpPr>
                  <a:spLocks noChangeArrowheads="1"/>
                </p:cNvSpPr>
                <p:nvPr/>
              </p:nvSpPr>
              <p:spPr bwMode="auto">
                <a:xfrm>
                  <a:off x="2139796" y="4284384"/>
                  <a:ext cx="4407206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33" name="Group 41"/>
              <p:cNvGrpSpPr>
                <a:grpSpLocks/>
              </p:cNvGrpSpPr>
              <p:nvPr/>
            </p:nvGrpSpPr>
            <p:grpSpPr bwMode="auto">
              <a:xfrm>
                <a:off x="2139796" y="4534052"/>
                <a:ext cx="1474753" cy="249676"/>
                <a:chOff x="2139796" y="4534052"/>
                <a:chExt cx="1474753" cy="249676"/>
              </a:xfrm>
            </p:grpSpPr>
            <p:sp>
              <p:nvSpPr>
                <p:cNvPr id="9279" name="Rectangle 12"/>
                <p:cNvSpPr>
                  <a:spLocks noChangeArrowheads="1"/>
                </p:cNvSpPr>
                <p:nvPr/>
              </p:nvSpPr>
              <p:spPr bwMode="auto">
                <a:xfrm>
                  <a:off x="2206410" y="4534052"/>
                  <a:ext cx="1341525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CP (IU)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80" name="Rectangle 40"/>
                <p:cNvSpPr>
                  <a:spLocks noChangeArrowheads="1"/>
                </p:cNvSpPr>
                <p:nvPr/>
              </p:nvSpPr>
              <p:spPr bwMode="auto">
                <a:xfrm>
                  <a:off x="2139796" y="4534052"/>
                  <a:ext cx="1474753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34" name="Group 43"/>
              <p:cNvGrpSpPr>
                <a:grpSpLocks/>
              </p:cNvGrpSpPr>
              <p:nvPr/>
            </p:nvGrpSpPr>
            <p:grpSpPr bwMode="auto">
              <a:xfrm>
                <a:off x="3614540" y="4534052"/>
                <a:ext cx="1408139" cy="249676"/>
                <a:chOff x="3614540" y="4534052"/>
                <a:chExt cx="1408139" cy="249676"/>
              </a:xfrm>
            </p:grpSpPr>
            <p:sp>
              <p:nvSpPr>
                <p:cNvPr id="9277" name="Rectangle 13"/>
                <p:cNvSpPr>
                  <a:spLocks noChangeArrowheads="1"/>
                </p:cNvSpPr>
                <p:nvPr/>
              </p:nvSpPr>
              <p:spPr bwMode="auto">
                <a:xfrm>
                  <a:off x="3681154" y="4534052"/>
                  <a:ext cx="1274911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71.2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9.2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78" name="Rectangle 42"/>
                <p:cNvSpPr>
                  <a:spLocks noChangeArrowheads="1"/>
                </p:cNvSpPr>
                <p:nvPr/>
              </p:nvSpPr>
              <p:spPr bwMode="auto">
                <a:xfrm>
                  <a:off x="3614540" y="4534052"/>
                  <a:ext cx="1408139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35" name="Group 45"/>
              <p:cNvGrpSpPr>
                <a:grpSpLocks/>
              </p:cNvGrpSpPr>
              <p:nvPr/>
            </p:nvGrpSpPr>
            <p:grpSpPr bwMode="auto">
              <a:xfrm>
                <a:off x="5022680" y="4534052"/>
                <a:ext cx="1524323" cy="249676"/>
                <a:chOff x="5022680" y="4534052"/>
                <a:chExt cx="1524323" cy="249676"/>
              </a:xfrm>
            </p:grpSpPr>
            <p:sp>
              <p:nvSpPr>
                <p:cNvPr id="9275" name="Rectangle 14"/>
                <p:cNvSpPr>
                  <a:spLocks noChangeArrowheads="1"/>
                </p:cNvSpPr>
                <p:nvPr/>
              </p:nvSpPr>
              <p:spPr bwMode="auto">
                <a:xfrm>
                  <a:off x="5089294" y="4534052"/>
                  <a:ext cx="1391095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35.2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2.6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76" name="Rectangle 44"/>
                <p:cNvSpPr>
                  <a:spLocks noChangeArrowheads="1"/>
                </p:cNvSpPr>
                <p:nvPr/>
              </p:nvSpPr>
              <p:spPr bwMode="auto">
                <a:xfrm>
                  <a:off x="5022680" y="4534052"/>
                  <a:ext cx="1524323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36" name="Group 47"/>
              <p:cNvGrpSpPr>
                <a:grpSpLocks/>
              </p:cNvGrpSpPr>
              <p:nvPr/>
            </p:nvGrpSpPr>
            <p:grpSpPr bwMode="auto">
              <a:xfrm>
                <a:off x="2139796" y="4783729"/>
                <a:ext cx="1474753" cy="249676"/>
                <a:chOff x="2139796" y="4783729"/>
                <a:chExt cx="1474753" cy="249676"/>
              </a:xfrm>
            </p:grpSpPr>
            <p:sp>
              <p:nvSpPr>
                <p:cNvPr id="9273" name="Rectangle 15"/>
                <p:cNvSpPr>
                  <a:spLocks noChangeArrowheads="1"/>
                </p:cNvSpPr>
                <p:nvPr/>
              </p:nvSpPr>
              <p:spPr bwMode="auto">
                <a:xfrm>
                  <a:off x="2206410" y="4783729"/>
                  <a:ext cx="1341525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Cu (ug/ml)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74" name="Rectangle 46"/>
                <p:cNvSpPr>
                  <a:spLocks noChangeArrowheads="1"/>
                </p:cNvSpPr>
                <p:nvPr/>
              </p:nvSpPr>
              <p:spPr bwMode="auto">
                <a:xfrm>
                  <a:off x="2139796" y="4783729"/>
                  <a:ext cx="1474753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37" name="Group 49"/>
              <p:cNvGrpSpPr>
                <a:grpSpLocks/>
              </p:cNvGrpSpPr>
              <p:nvPr/>
            </p:nvGrpSpPr>
            <p:grpSpPr bwMode="auto">
              <a:xfrm>
                <a:off x="3614540" y="4783729"/>
                <a:ext cx="1408139" cy="249676"/>
                <a:chOff x="3614540" y="4783729"/>
                <a:chExt cx="1408139" cy="249676"/>
              </a:xfrm>
            </p:grpSpPr>
            <p:sp>
              <p:nvSpPr>
                <p:cNvPr id="9271" name="Rectangle 16"/>
                <p:cNvSpPr>
                  <a:spLocks noChangeArrowheads="1"/>
                </p:cNvSpPr>
                <p:nvPr/>
              </p:nvSpPr>
              <p:spPr bwMode="auto">
                <a:xfrm>
                  <a:off x="3681154" y="4783729"/>
                  <a:ext cx="1274911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1.05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0.15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72" name="Rectangle 48"/>
                <p:cNvSpPr>
                  <a:spLocks noChangeArrowheads="1"/>
                </p:cNvSpPr>
                <p:nvPr/>
              </p:nvSpPr>
              <p:spPr bwMode="auto">
                <a:xfrm>
                  <a:off x="3614540" y="4783729"/>
                  <a:ext cx="1408139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38" name="Group 51"/>
              <p:cNvGrpSpPr>
                <a:grpSpLocks/>
              </p:cNvGrpSpPr>
              <p:nvPr/>
            </p:nvGrpSpPr>
            <p:grpSpPr bwMode="auto">
              <a:xfrm>
                <a:off x="5022680" y="4783729"/>
                <a:ext cx="1524323" cy="249676"/>
                <a:chOff x="5022680" y="4783729"/>
                <a:chExt cx="1524323" cy="249676"/>
              </a:xfrm>
            </p:grpSpPr>
            <p:sp>
              <p:nvSpPr>
                <p:cNvPr id="9269" name="Rectangle 17"/>
                <p:cNvSpPr>
                  <a:spLocks noChangeArrowheads="1"/>
                </p:cNvSpPr>
                <p:nvPr/>
              </p:nvSpPr>
              <p:spPr bwMode="auto">
                <a:xfrm>
                  <a:off x="5089294" y="4783729"/>
                  <a:ext cx="1391095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0.54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0.05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70" name="Rectangle 50"/>
                <p:cNvSpPr>
                  <a:spLocks noChangeArrowheads="1"/>
                </p:cNvSpPr>
                <p:nvPr/>
              </p:nvSpPr>
              <p:spPr bwMode="auto">
                <a:xfrm>
                  <a:off x="5022680" y="4783729"/>
                  <a:ext cx="1524323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39" name="Group 53"/>
              <p:cNvGrpSpPr>
                <a:grpSpLocks/>
              </p:cNvGrpSpPr>
              <p:nvPr/>
            </p:nvGrpSpPr>
            <p:grpSpPr bwMode="auto">
              <a:xfrm>
                <a:off x="2139796" y="5033406"/>
                <a:ext cx="1474753" cy="249676"/>
                <a:chOff x="2139796" y="5033406"/>
                <a:chExt cx="1474753" cy="249676"/>
              </a:xfrm>
            </p:grpSpPr>
            <p:sp>
              <p:nvSpPr>
                <p:cNvPr id="9267" name="Rectangle 18"/>
                <p:cNvSpPr>
                  <a:spLocks noChangeArrowheads="1"/>
                </p:cNvSpPr>
                <p:nvPr/>
              </p:nvSpPr>
              <p:spPr bwMode="auto">
                <a:xfrm>
                  <a:off x="2206410" y="5033406"/>
                  <a:ext cx="1341525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Fe (ug/ml)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68" name="Rectangle 52"/>
                <p:cNvSpPr>
                  <a:spLocks noChangeArrowheads="1"/>
                </p:cNvSpPr>
                <p:nvPr/>
              </p:nvSpPr>
              <p:spPr bwMode="auto">
                <a:xfrm>
                  <a:off x="2139796" y="5033406"/>
                  <a:ext cx="1474753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40" name="Group 55"/>
              <p:cNvGrpSpPr>
                <a:grpSpLocks/>
              </p:cNvGrpSpPr>
              <p:nvPr/>
            </p:nvGrpSpPr>
            <p:grpSpPr bwMode="auto">
              <a:xfrm>
                <a:off x="3614540" y="5033406"/>
                <a:ext cx="1408139" cy="249676"/>
                <a:chOff x="3614540" y="5033406"/>
                <a:chExt cx="1408139" cy="249676"/>
              </a:xfrm>
            </p:grpSpPr>
            <p:sp>
              <p:nvSpPr>
                <p:cNvPr id="9265" name="Rectangle 19"/>
                <p:cNvSpPr>
                  <a:spLocks noChangeArrowheads="1"/>
                </p:cNvSpPr>
                <p:nvPr/>
              </p:nvSpPr>
              <p:spPr bwMode="auto">
                <a:xfrm>
                  <a:off x="3681154" y="5033406"/>
                  <a:ext cx="1274911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1.47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0.20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66" name="Rectangle 54"/>
                <p:cNvSpPr>
                  <a:spLocks noChangeArrowheads="1"/>
                </p:cNvSpPr>
                <p:nvPr/>
              </p:nvSpPr>
              <p:spPr bwMode="auto">
                <a:xfrm>
                  <a:off x="3614540" y="5033406"/>
                  <a:ext cx="1408139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41" name="Group 57"/>
              <p:cNvGrpSpPr>
                <a:grpSpLocks/>
              </p:cNvGrpSpPr>
              <p:nvPr/>
            </p:nvGrpSpPr>
            <p:grpSpPr bwMode="auto">
              <a:xfrm>
                <a:off x="5022680" y="5033406"/>
                <a:ext cx="1524323" cy="249676"/>
                <a:chOff x="5022680" y="5033406"/>
                <a:chExt cx="1524323" cy="249676"/>
              </a:xfrm>
            </p:grpSpPr>
            <p:sp>
              <p:nvSpPr>
                <p:cNvPr id="9263" name="Rectangle 20"/>
                <p:cNvSpPr>
                  <a:spLocks noChangeArrowheads="1"/>
                </p:cNvSpPr>
                <p:nvPr/>
              </p:nvSpPr>
              <p:spPr bwMode="auto">
                <a:xfrm>
                  <a:off x="5089294" y="5033406"/>
                  <a:ext cx="1391095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2.38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0.29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64" name="Rectangle 56"/>
                <p:cNvSpPr>
                  <a:spLocks noChangeArrowheads="1"/>
                </p:cNvSpPr>
                <p:nvPr/>
              </p:nvSpPr>
              <p:spPr bwMode="auto">
                <a:xfrm>
                  <a:off x="5022680" y="5033406"/>
                  <a:ext cx="1524323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42" name="Group 59"/>
              <p:cNvGrpSpPr>
                <a:grpSpLocks/>
              </p:cNvGrpSpPr>
              <p:nvPr/>
            </p:nvGrpSpPr>
            <p:grpSpPr bwMode="auto">
              <a:xfrm>
                <a:off x="2139796" y="5283074"/>
                <a:ext cx="4407206" cy="249676"/>
                <a:chOff x="2139796" y="5283074"/>
                <a:chExt cx="4407206" cy="249676"/>
              </a:xfrm>
            </p:grpSpPr>
            <p:sp>
              <p:nvSpPr>
                <p:cNvPr id="9261" name="Rectangle 21"/>
                <p:cNvSpPr>
                  <a:spLocks noChangeArrowheads="1"/>
                </p:cNvSpPr>
                <p:nvPr/>
              </p:nvSpPr>
              <p:spPr bwMode="auto">
                <a:xfrm>
                  <a:off x="2206410" y="5283074"/>
                  <a:ext cx="4273987" cy="2496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Liver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62" name="Rectangle 58"/>
                <p:cNvSpPr>
                  <a:spLocks noChangeArrowheads="1"/>
                </p:cNvSpPr>
                <p:nvPr/>
              </p:nvSpPr>
              <p:spPr bwMode="auto">
                <a:xfrm>
                  <a:off x="2139796" y="5283074"/>
                  <a:ext cx="4407206" cy="249676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43" name="Group 61"/>
              <p:cNvGrpSpPr>
                <a:grpSpLocks/>
              </p:cNvGrpSpPr>
              <p:nvPr/>
            </p:nvGrpSpPr>
            <p:grpSpPr bwMode="auto">
              <a:xfrm>
                <a:off x="2139796" y="5532750"/>
                <a:ext cx="1474753" cy="356588"/>
                <a:chOff x="2139796" y="5532750"/>
                <a:chExt cx="1474753" cy="356588"/>
              </a:xfrm>
            </p:grpSpPr>
            <p:sp>
              <p:nvSpPr>
                <p:cNvPr id="9259" name="Rectangle 22"/>
                <p:cNvSpPr>
                  <a:spLocks noChangeArrowheads="1"/>
                </p:cNvSpPr>
                <p:nvPr/>
              </p:nvSpPr>
              <p:spPr bwMode="auto">
                <a:xfrm>
                  <a:off x="2206410" y="5532750"/>
                  <a:ext cx="1341525" cy="356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Cu (ug/ml)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60" name="Rectangle 60"/>
                <p:cNvSpPr>
                  <a:spLocks noChangeArrowheads="1"/>
                </p:cNvSpPr>
                <p:nvPr/>
              </p:nvSpPr>
              <p:spPr bwMode="auto">
                <a:xfrm>
                  <a:off x="2139796" y="5532750"/>
                  <a:ext cx="1474753" cy="35658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44" name="Group 63"/>
              <p:cNvGrpSpPr>
                <a:grpSpLocks/>
              </p:cNvGrpSpPr>
              <p:nvPr/>
            </p:nvGrpSpPr>
            <p:grpSpPr bwMode="auto">
              <a:xfrm>
                <a:off x="3614540" y="5532750"/>
                <a:ext cx="1408139" cy="356588"/>
                <a:chOff x="3614540" y="5532750"/>
                <a:chExt cx="1408139" cy="356588"/>
              </a:xfrm>
            </p:grpSpPr>
            <p:sp>
              <p:nvSpPr>
                <p:cNvPr id="9257" name="Rectangle 23"/>
                <p:cNvSpPr>
                  <a:spLocks noChangeArrowheads="1"/>
                </p:cNvSpPr>
                <p:nvPr/>
              </p:nvSpPr>
              <p:spPr bwMode="auto">
                <a:xfrm>
                  <a:off x="3681154" y="5532750"/>
                  <a:ext cx="1274911" cy="356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162.0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18.1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58" name="Rectangle 62"/>
                <p:cNvSpPr>
                  <a:spLocks noChangeArrowheads="1"/>
                </p:cNvSpPr>
                <p:nvPr/>
              </p:nvSpPr>
              <p:spPr bwMode="auto">
                <a:xfrm>
                  <a:off x="3614540" y="5532750"/>
                  <a:ext cx="1408139" cy="35658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45" name="Group 65"/>
              <p:cNvGrpSpPr>
                <a:grpSpLocks/>
              </p:cNvGrpSpPr>
              <p:nvPr/>
            </p:nvGrpSpPr>
            <p:grpSpPr bwMode="auto">
              <a:xfrm>
                <a:off x="5022680" y="5532750"/>
                <a:ext cx="1524323" cy="356588"/>
                <a:chOff x="5022680" y="5532750"/>
                <a:chExt cx="1524323" cy="356588"/>
              </a:xfrm>
            </p:grpSpPr>
            <p:sp>
              <p:nvSpPr>
                <p:cNvPr id="9255" name="Rectangle 24"/>
                <p:cNvSpPr>
                  <a:spLocks noChangeArrowheads="1"/>
                </p:cNvSpPr>
                <p:nvPr/>
              </p:nvSpPr>
              <p:spPr bwMode="auto">
                <a:xfrm>
                  <a:off x="5089294" y="5532750"/>
                  <a:ext cx="1391095" cy="356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62.2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14.4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56" name="Rectangle 64"/>
                <p:cNvSpPr>
                  <a:spLocks noChangeArrowheads="1"/>
                </p:cNvSpPr>
                <p:nvPr/>
              </p:nvSpPr>
              <p:spPr bwMode="auto">
                <a:xfrm>
                  <a:off x="5022680" y="5532750"/>
                  <a:ext cx="1524323" cy="35658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46" name="Group 67"/>
              <p:cNvGrpSpPr>
                <a:grpSpLocks/>
              </p:cNvGrpSpPr>
              <p:nvPr/>
            </p:nvGrpSpPr>
            <p:grpSpPr bwMode="auto">
              <a:xfrm>
                <a:off x="2139796" y="5889339"/>
                <a:ext cx="1474753" cy="356588"/>
                <a:chOff x="2139796" y="5889339"/>
                <a:chExt cx="1474753" cy="356588"/>
              </a:xfrm>
            </p:grpSpPr>
            <p:sp>
              <p:nvSpPr>
                <p:cNvPr id="9253" name="Rectangle 25"/>
                <p:cNvSpPr>
                  <a:spLocks noChangeArrowheads="1"/>
                </p:cNvSpPr>
                <p:nvPr/>
              </p:nvSpPr>
              <p:spPr bwMode="auto">
                <a:xfrm>
                  <a:off x="2206410" y="5889339"/>
                  <a:ext cx="1341525" cy="356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Fe (ug/ml)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54" name="Rectangle 66"/>
                <p:cNvSpPr>
                  <a:spLocks noChangeArrowheads="1"/>
                </p:cNvSpPr>
                <p:nvPr/>
              </p:nvSpPr>
              <p:spPr bwMode="auto">
                <a:xfrm>
                  <a:off x="2139796" y="5889339"/>
                  <a:ext cx="1474753" cy="35658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47" name="Group 69"/>
              <p:cNvGrpSpPr>
                <a:grpSpLocks/>
              </p:cNvGrpSpPr>
              <p:nvPr/>
            </p:nvGrpSpPr>
            <p:grpSpPr bwMode="auto">
              <a:xfrm>
                <a:off x="3614540" y="5889339"/>
                <a:ext cx="1408139" cy="356588"/>
                <a:chOff x="3614540" y="5889339"/>
                <a:chExt cx="1408139" cy="356588"/>
              </a:xfrm>
            </p:grpSpPr>
            <p:sp>
              <p:nvSpPr>
                <p:cNvPr id="9251" name="Rectangle 26"/>
                <p:cNvSpPr>
                  <a:spLocks noChangeArrowheads="1"/>
                </p:cNvSpPr>
                <p:nvPr/>
              </p:nvSpPr>
              <p:spPr bwMode="auto">
                <a:xfrm>
                  <a:off x="3681154" y="5889339"/>
                  <a:ext cx="1274911" cy="356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310.0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25.0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52" name="Rectangle 68"/>
                <p:cNvSpPr>
                  <a:spLocks noChangeArrowheads="1"/>
                </p:cNvSpPr>
                <p:nvPr/>
              </p:nvSpPr>
              <p:spPr bwMode="auto">
                <a:xfrm>
                  <a:off x="3614540" y="5889339"/>
                  <a:ext cx="1408139" cy="35658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9248" name="Group 71"/>
              <p:cNvGrpSpPr>
                <a:grpSpLocks/>
              </p:cNvGrpSpPr>
              <p:nvPr/>
            </p:nvGrpSpPr>
            <p:grpSpPr bwMode="auto">
              <a:xfrm>
                <a:off x="5022680" y="5889339"/>
                <a:ext cx="1524323" cy="356588"/>
                <a:chOff x="5022680" y="5889339"/>
                <a:chExt cx="1524323" cy="356588"/>
              </a:xfrm>
            </p:grpSpPr>
            <p:sp>
              <p:nvSpPr>
                <p:cNvPr id="9249" name="Rectangle 27"/>
                <p:cNvSpPr>
                  <a:spLocks noChangeArrowheads="1"/>
                </p:cNvSpPr>
                <p:nvPr/>
              </p:nvSpPr>
              <p:spPr bwMode="auto">
                <a:xfrm>
                  <a:off x="5089294" y="5889339"/>
                  <a:ext cx="1391095" cy="356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736.9</a:t>
                  </a:r>
                  <a:r>
                    <a:rPr lang="id-ID" sz="1600" b="1" u="sng">
                      <a:latin typeface="Arial" charset="0"/>
                    </a:rPr>
                    <a:t>+</a:t>
                  </a:r>
                  <a:r>
                    <a:rPr lang="id-ID" sz="1600" b="1">
                      <a:latin typeface="Arial" charset="0"/>
                    </a:rPr>
                    <a:t>103.8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9250" name="Rectangle 70"/>
                <p:cNvSpPr>
                  <a:spLocks noChangeArrowheads="1"/>
                </p:cNvSpPr>
                <p:nvPr/>
              </p:nvSpPr>
              <p:spPr bwMode="auto">
                <a:xfrm>
                  <a:off x="5022680" y="5889339"/>
                  <a:ext cx="1524323" cy="35658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9226" name="Rectangle 73"/>
            <p:cNvSpPr>
              <a:spLocks noChangeArrowheads="1"/>
            </p:cNvSpPr>
            <p:nvPr/>
          </p:nvSpPr>
          <p:spPr bwMode="auto">
            <a:xfrm>
              <a:off x="2133596" y="3200400"/>
              <a:ext cx="4419596" cy="3047996"/>
            </a:xfrm>
            <a:prstGeom prst="rect">
              <a:avLst/>
            </a:prstGeom>
            <a:noFill/>
            <a:ln w="1428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9224" name="Text Box 76"/>
          <p:cNvSpPr txBox="1">
            <a:spLocks noChangeArrowheads="1"/>
          </p:cNvSpPr>
          <p:nvPr/>
        </p:nvSpPr>
        <p:spPr bwMode="auto">
          <a:xfrm>
            <a:off x="6588125" y="5805488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700"/>
              </a:spcBef>
            </a:pPr>
            <a:r>
              <a:rPr lang="en-US" sz="1200" b="1">
                <a:latin typeface="Arial" charset="0"/>
              </a:rPr>
              <a:t>Source: Milne &amp; Omaye (1980)</a:t>
            </a:r>
          </a:p>
        </p:txBody>
      </p:sp>
    </p:spTree>
    <p:extLst>
      <p:ext uri="{BB962C8B-B14F-4D97-AF65-F5344CB8AC3E}">
        <p14:creationId xmlns:p14="http://schemas.microsoft.com/office/powerpoint/2010/main" val="16398261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BF0A2AF-469B-482C-8065-9152538662A7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0243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10244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238E0D76-558B-4A24-8B8D-91A44C5F28CD}" type="slidenum">
              <a:rPr lang="en-US" sz="1400">
                <a:latin typeface="Tahoma" pitchFamily="34" charset="0"/>
              </a:rPr>
              <a:pPr algn="r"/>
              <a:t>6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0245" name="Text Box 2"/>
          <p:cNvSpPr txBox="1">
            <a:spLocks noChangeArrowheads="1"/>
          </p:cNvSpPr>
          <p:nvPr/>
        </p:nvSpPr>
        <p:spPr bwMode="auto">
          <a:xfrm>
            <a:off x="838200" y="7620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4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914400" y="1143000"/>
            <a:ext cx="7772400" cy="3285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Mechanism:  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-  high levels of ascorbic acid reduce copper (+II) to copper (+I), 	which is less absorbable at the initial uptake phase so that 	the absorptive step is impaired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-  serum ceruloplasmin is known to closely follow serum copper 	levels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-  high levels of serum ascorbic acid my reduce ceruloplasmin 	activity </a:t>
            </a:r>
            <a:r>
              <a:rPr lang="en-US" b="1"/>
              <a:t></a:t>
            </a:r>
            <a:r>
              <a:rPr lang="en-US" b="1">
                <a:latin typeface="Arial" charset="0"/>
              </a:rPr>
              <a:t>  the hypercholesterolemia observed is then a 	secondary consequence induced by the copper deficiency 	and not the high levels of ascorbic acid per se</a:t>
            </a:r>
          </a:p>
        </p:txBody>
      </p:sp>
    </p:spTree>
    <p:extLst>
      <p:ext uri="{BB962C8B-B14F-4D97-AF65-F5344CB8AC3E}">
        <p14:creationId xmlns:p14="http://schemas.microsoft.com/office/powerpoint/2010/main" val="28010950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75E921C-6C5A-4C7B-AF8D-9053CF0BAA9E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1267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11268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1FFFB0CD-6373-4C1B-AF9C-6BE9C0DBC07C}" type="slidenum">
              <a:rPr lang="en-US" sz="1400">
                <a:latin typeface="Tahoma" pitchFamily="34" charset="0"/>
              </a:rPr>
              <a:pPr algn="r"/>
              <a:t>7</a:t>
            </a:fld>
            <a:endParaRPr lang="en-US" sz="1400">
              <a:latin typeface="Tahoma" pitchFamily="34" charset="0"/>
            </a:endParaRPr>
          </a:p>
        </p:txBody>
      </p:sp>
      <p:grpSp>
        <p:nvGrpSpPr>
          <p:cNvPr id="11269" name="Group 50"/>
          <p:cNvGrpSpPr>
            <a:grpSpLocks/>
          </p:cNvGrpSpPr>
          <p:nvPr/>
        </p:nvGrpSpPr>
        <p:grpSpPr bwMode="auto">
          <a:xfrm>
            <a:off x="914400" y="2133600"/>
            <a:ext cx="7467600" cy="3505200"/>
            <a:chOff x="914400" y="2133596"/>
            <a:chExt cx="7467603" cy="3505196"/>
          </a:xfrm>
        </p:grpSpPr>
        <p:grpSp>
          <p:nvGrpSpPr>
            <p:cNvPr id="11271" name="Group 48"/>
            <p:cNvGrpSpPr>
              <a:grpSpLocks/>
            </p:cNvGrpSpPr>
            <p:nvPr/>
          </p:nvGrpSpPr>
          <p:grpSpPr bwMode="auto">
            <a:xfrm>
              <a:off x="921797" y="2137711"/>
              <a:ext cx="7452817" cy="3496976"/>
              <a:chOff x="921797" y="2137711"/>
              <a:chExt cx="7452817" cy="3496976"/>
            </a:xfrm>
          </p:grpSpPr>
          <p:grpSp>
            <p:nvGrpSpPr>
              <p:cNvPr id="11273" name="Group 19"/>
              <p:cNvGrpSpPr>
                <a:grpSpLocks/>
              </p:cNvGrpSpPr>
              <p:nvPr/>
            </p:nvGrpSpPr>
            <p:grpSpPr bwMode="auto">
              <a:xfrm>
                <a:off x="921797" y="2137711"/>
                <a:ext cx="7452817" cy="592933"/>
                <a:chOff x="921797" y="2137711"/>
                <a:chExt cx="7452817" cy="592933"/>
              </a:xfrm>
            </p:grpSpPr>
            <p:sp>
              <p:nvSpPr>
                <p:cNvPr id="11316" name="Rectangle 3"/>
                <p:cNvSpPr>
                  <a:spLocks noChangeArrowheads="1"/>
                </p:cNvSpPr>
                <p:nvPr/>
              </p:nvSpPr>
              <p:spPr bwMode="auto">
                <a:xfrm>
                  <a:off x="1001277" y="2137711"/>
                  <a:ext cx="7293848" cy="592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Cytochrome oxidase activities in  rabbit tissues after 12 weeks on experimental diets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317" name="Rectangle 18"/>
                <p:cNvSpPr>
                  <a:spLocks noChangeArrowheads="1"/>
                </p:cNvSpPr>
                <p:nvPr/>
              </p:nvSpPr>
              <p:spPr bwMode="auto">
                <a:xfrm>
                  <a:off x="921797" y="2137711"/>
                  <a:ext cx="7452817" cy="592933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74" name="Group 21"/>
              <p:cNvGrpSpPr>
                <a:grpSpLocks/>
              </p:cNvGrpSpPr>
              <p:nvPr/>
            </p:nvGrpSpPr>
            <p:grpSpPr bwMode="auto">
              <a:xfrm>
                <a:off x="921797" y="2730645"/>
                <a:ext cx="2484269" cy="415155"/>
                <a:chOff x="921797" y="2730645"/>
                <a:chExt cx="2484269" cy="415155"/>
              </a:xfrm>
            </p:grpSpPr>
            <p:sp>
              <p:nvSpPr>
                <p:cNvPr id="11314" name="Rectangle 4"/>
                <p:cNvSpPr>
                  <a:spLocks noChangeArrowheads="1"/>
                </p:cNvSpPr>
                <p:nvPr/>
              </p:nvSpPr>
              <p:spPr bwMode="auto">
                <a:xfrm>
                  <a:off x="1001277" y="2730645"/>
                  <a:ext cx="2325310" cy="415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Diet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315" name="Rectangle 20"/>
                <p:cNvSpPr>
                  <a:spLocks noChangeArrowheads="1"/>
                </p:cNvSpPr>
                <p:nvPr/>
              </p:nvSpPr>
              <p:spPr bwMode="auto">
                <a:xfrm>
                  <a:off x="921797" y="2730645"/>
                  <a:ext cx="2484269" cy="41515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75" name="Group 23"/>
              <p:cNvGrpSpPr>
                <a:grpSpLocks/>
              </p:cNvGrpSpPr>
              <p:nvPr/>
            </p:nvGrpSpPr>
            <p:grpSpPr bwMode="auto">
              <a:xfrm>
                <a:off x="3406066" y="2730645"/>
                <a:ext cx="2484269" cy="415155"/>
                <a:chOff x="3406066" y="2730645"/>
                <a:chExt cx="2484269" cy="415155"/>
              </a:xfrm>
            </p:grpSpPr>
            <p:sp>
              <p:nvSpPr>
                <p:cNvPr id="11312" name="Rectangle 5"/>
                <p:cNvSpPr>
                  <a:spLocks noChangeArrowheads="1"/>
                </p:cNvSpPr>
                <p:nvPr/>
              </p:nvSpPr>
              <p:spPr bwMode="auto">
                <a:xfrm>
                  <a:off x="3485546" y="2730645"/>
                  <a:ext cx="2325310" cy="415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Liver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313" name="Rectangle 22"/>
                <p:cNvSpPr>
                  <a:spLocks noChangeArrowheads="1"/>
                </p:cNvSpPr>
                <p:nvPr/>
              </p:nvSpPr>
              <p:spPr bwMode="auto">
                <a:xfrm>
                  <a:off x="3406066" y="2730645"/>
                  <a:ext cx="2484269" cy="41515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76" name="Group 25"/>
              <p:cNvGrpSpPr>
                <a:grpSpLocks/>
              </p:cNvGrpSpPr>
              <p:nvPr/>
            </p:nvGrpSpPr>
            <p:grpSpPr bwMode="auto">
              <a:xfrm>
                <a:off x="5890336" y="2730645"/>
                <a:ext cx="2484269" cy="415155"/>
                <a:chOff x="5890336" y="2730645"/>
                <a:chExt cx="2484269" cy="415155"/>
              </a:xfrm>
            </p:grpSpPr>
            <p:sp>
              <p:nvSpPr>
                <p:cNvPr id="11310" name="Rectangle 6"/>
                <p:cNvSpPr>
                  <a:spLocks noChangeArrowheads="1"/>
                </p:cNvSpPr>
                <p:nvPr/>
              </p:nvSpPr>
              <p:spPr bwMode="auto">
                <a:xfrm>
                  <a:off x="5969815" y="2730645"/>
                  <a:ext cx="2325310" cy="415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Heart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311" name="Rectangle 24"/>
                <p:cNvSpPr>
                  <a:spLocks noChangeArrowheads="1"/>
                </p:cNvSpPr>
                <p:nvPr/>
              </p:nvSpPr>
              <p:spPr bwMode="auto">
                <a:xfrm>
                  <a:off x="5890336" y="2730645"/>
                  <a:ext cx="2484269" cy="41515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77" name="Group 27"/>
              <p:cNvGrpSpPr>
                <a:grpSpLocks/>
              </p:cNvGrpSpPr>
              <p:nvPr/>
            </p:nvGrpSpPr>
            <p:grpSpPr bwMode="auto">
              <a:xfrm>
                <a:off x="921797" y="3145801"/>
                <a:ext cx="2484269" cy="434678"/>
                <a:chOff x="921797" y="3145801"/>
                <a:chExt cx="2484269" cy="434678"/>
              </a:xfrm>
            </p:grpSpPr>
            <p:sp>
              <p:nvSpPr>
                <p:cNvPr id="11308" name="Rectangle 7"/>
                <p:cNvSpPr>
                  <a:spLocks noChangeArrowheads="1"/>
                </p:cNvSpPr>
                <p:nvPr/>
              </p:nvSpPr>
              <p:spPr bwMode="auto">
                <a:xfrm>
                  <a:off x="1001277" y="3145801"/>
                  <a:ext cx="2325310" cy="4346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r>
                    <a:rPr lang="en-US" b="1">
                      <a:latin typeface="Arial" charset="0"/>
                    </a:rPr>
                    <a:t>  </a:t>
                  </a:r>
                  <a:r>
                    <a:rPr lang="id-ID" b="1">
                      <a:latin typeface="Arial" charset="0"/>
                    </a:rPr>
                    <a:t>Control</a:t>
                  </a: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309" name="Rectangle 26"/>
                <p:cNvSpPr>
                  <a:spLocks noChangeArrowheads="1"/>
                </p:cNvSpPr>
                <p:nvPr/>
              </p:nvSpPr>
              <p:spPr bwMode="auto">
                <a:xfrm>
                  <a:off x="921797" y="3145801"/>
                  <a:ext cx="2484269" cy="43467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78" name="Group 29"/>
              <p:cNvGrpSpPr>
                <a:grpSpLocks/>
              </p:cNvGrpSpPr>
              <p:nvPr/>
            </p:nvGrpSpPr>
            <p:grpSpPr bwMode="auto">
              <a:xfrm>
                <a:off x="3406066" y="3145801"/>
                <a:ext cx="2484269" cy="434678"/>
                <a:chOff x="3406066" y="3145801"/>
                <a:chExt cx="2484269" cy="434678"/>
              </a:xfrm>
            </p:grpSpPr>
            <p:sp>
              <p:nvSpPr>
                <p:cNvPr id="11306" name="Rectangle 8"/>
                <p:cNvSpPr>
                  <a:spLocks noChangeArrowheads="1"/>
                </p:cNvSpPr>
                <p:nvPr/>
              </p:nvSpPr>
              <p:spPr bwMode="auto">
                <a:xfrm>
                  <a:off x="3485546" y="3145801"/>
                  <a:ext cx="2325310" cy="4346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89.4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2.2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307" name="Rectangle 28"/>
                <p:cNvSpPr>
                  <a:spLocks noChangeArrowheads="1"/>
                </p:cNvSpPr>
                <p:nvPr/>
              </p:nvSpPr>
              <p:spPr bwMode="auto">
                <a:xfrm>
                  <a:off x="3406066" y="3145801"/>
                  <a:ext cx="2484269" cy="43467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79" name="Group 31"/>
              <p:cNvGrpSpPr>
                <a:grpSpLocks/>
              </p:cNvGrpSpPr>
              <p:nvPr/>
            </p:nvGrpSpPr>
            <p:grpSpPr bwMode="auto">
              <a:xfrm>
                <a:off x="5890336" y="3145801"/>
                <a:ext cx="2484269" cy="434678"/>
                <a:chOff x="5890336" y="3145801"/>
                <a:chExt cx="2484269" cy="434678"/>
              </a:xfrm>
            </p:grpSpPr>
            <p:sp>
              <p:nvSpPr>
                <p:cNvPr id="11304" name="Rectangle 9"/>
                <p:cNvSpPr>
                  <a:spLocks noChangeArrowheads="1"/>
                </p:cNvSpPr>
                <p:nvPr/>
              </p:nvSpPr>
              <p:spPr bwMode="auto">
                <a:xfrm>
                  <a:off x="5969815" y="3145801"/>
                  <a:ext cx="2325310" cy="4346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37.9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2.9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305" name="Rectangle 30"/>
                <p:cNvSpPr>
                  <a:spLocks noChangeArrowheads="1"/>
                </p:cNvSpPr>
                <p:nvPr/>
              </p:nvSpPr>
              <p:spPr bwMode="auto">
                <a:xfrm>
                  <a:off x="5890336" y="3145801"/>
                  <a:ext cx="2484269" cy="434678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80" name="Group 33"/>
              <p:cNvGrpSpPr>
                <a:grpSpLocks/>
              </p:cNvGrpSpPr>
              <p:nvPr/>
            </p:nvGrpSpPr>
            <p:grpSpPr bwMode="auto">
              <a:xfrm>
                <a:off x="921797" y="3580479"/>
                <a:ext cx="2484269" cy="770711"/>
                <a:chOff x="921797" y="3580479"/>
                <a:chExt cx="2484269" cy="770711"/>
              </a:xfrm>
            </p:grpSpPr>
            <p:sp>
              <p:nvSpPr>
                <p:cNvPr id="11302" name="Rectangle 10"/>
                <p:cNvSpPr>
                  <a:spLocks noChangeArrowheads="1"/>
                </p:cNvSpPr>
                <p:nvPr/>
              </p:nvSpPr>
              <p:spPr bwMode="auto">
                <a:xfrm>
                  <a:off x="1001277" y="3580479"/>
                  <a:ext cx="2325310" cy="7707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b="1">
                      <a:latin typeface="Arial" charset="0"/>
                    </a:rPr>
                    <a:t>Copper-deficient + ascorbic acid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303" name="Rectangle 32"/>
                <p:cNvSpPr>
                  <a:spLocks noChangeArrowheads="1"/>
                </p:cNvSpPr>
                <p:nvPr/>
              </p:nvSpPr>
              <p:spPr bwMode="auto">
                <a:xfrm>
                  <a:off x="921797" y="3580479"/>
                  <a:ext cx="2484269" cy="77071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81" name="Group 35"/>
              <p:cNvGrpSpPr>
                <a:grpSpLocks/>
              </p:cNvGrpSpPr>
              <p:nvPr/>
            </p:nvGrpSpPr>
            <p:grpSpPr bwMode="auto">
              <a:xfrm>
                <a:off x="3406066" y="3580479"/>
                <a:ext cx="2484269" cy="770711"/>
                <a:chOff x="3406066" y="3580479"/>
                <a:chExt cx="2484269" cy="770711"/>
              </a:xfrm>
            </p:grpSpPr>
            <p:sp>
              <p:nvSpPr>
                <p:cNvPr id="11300" name="Rectangle 11"/>
                <p:cNvSpPr>
                  <a:spLocks noChangeArrowheads="1"/>
                </p:cNvSpPr>
                <p:nvPr/>
              </p:nvSpPr>
              <p:spPr bwMode="auto">
                <a:xfrm>
                  <a:off x="3485546" y="3580479"/>
                  <a:ext cx="2325310" cy="7707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43.1</a:t>
                  </a:r>
                  <a:r>
                    <a:rPr lang="id-ID" b="1" u="sng">
                      <a:latin typeface="Arial" charset="0"/>
                    </a:rPr>
                    <a:t> +</a:t>
                  </a:r>
                  <a:r>
                    <a:rPr lang="id-ID" b="1">
                      <a:latin typeface="Arial" charset="0"/>
                    </a:rPr>
                    <a:t> 3.0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301" name="Rectangle 34"/>
                <p:cNvSpPr>
                  <a:spLocks noChangeArrowheads="1"/>
                </p:cNvSpPr>
                <p:nvPr/>
              </p:nvSpPr>
              <p:spPr bwMode="auto">
                <a:xfrm>
                  <a:off x="3406066" y="3580479"/>
                  <a:ext cx="2484269" cy="77071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82" name="Group 37"/>
              <p:cNvGrpSpPr>
                <a:grpSpLocks/>
              </p:cNvGrpSpPr>
              <p:nvPr/>
            </p:nvGrpSpPr>
            <p:grpSpPr bwMode="auto">
              <a:xfrm>
                <a:off x="5890336" y="3580479"/>
                <a:ext cx="2484269" cy="770711"/>
                <a:chOff x="5890336" y="3580479"/>
                <a:chExt cx="2484269" cy="770711"/>
              </a:xfrm>
            </p:grpSpPr>
            <p:sp>
              <p:nvSpPr>
                <p:cNvPr id="11298" name="Rectangle 12"/>
                <p:cNvSpPr>
                  <a:spLocks noChangeArrowheads="1"/>
                </p:cNvSpPr>
                <p:nvPr/>
              </p:nvSpPr>
              <p:spPr bwMode="auto">
                <a:xfrm>
                  <a:off x="5969815" y="3580479"/>
                  <a:ext cx="2325310" cy="7707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11.9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2.1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299" name="Rectangle 36"/>
                <p:cNvSpPr>
                  <a:spLocks noChangeArrowheads="1"/>
                </p:cNvSpPr>
                <p:nvPr/>
              </p:nvSpPr>
              <p:spPr bwMode="auto">
                <a:xfrm>
                  <a:off x="5890336" y="3580479"/>
                  <a:ext cx="2484269" cy="77071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83" name="Group 39"/>
              <p:cNvGrpSpPr>
                <a:grpSpLocks/>
              </p:cNvGrpSpPr>
              <p:nvPr/>
            </p:nvGrpSpPr>
            <p:grpSpPr bwMode="auto">
              <a:xfrm>
                <a:off x="921797" y="4351199"/>
                <a:ext cx="2484269" cy="415155"/>
                <a:chOff x="921797" y="4351199"/>
                <a:chExt cx="2484269" cy="415155"/>
              </a:xfrm>
            </p:grpSpPr>
            <p:sp>
              <p:nvSpPr>
                <p:cNvPr id="11296" name="Rectangle 13"/>
                <p:cNvSpPr>
                  <a:spLocks noChangeArrowheads="1"/>
                </p:cNvSpPr>
                <p:nvPr/>
              </p:nvSpPr>
              <p:spPr bwMode="auto">
                <a:xfrm>
                  <a:off x="1001277" y="4351199"/>
                  <a:ext cx="2325310" cy="415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b="1">
                      <a:latin typeface="Arial" charset="0"/>
                    </a:rPr>
                    <a:t>Copper deficient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297" name="Rectangle 38"/>
                <p:cNvSpPr>
                  <a:spLocks noChangeArrowheads="1"/>
                </p:cNvSpPr>
                <p:nvPr/>
              </p:nvSpPr>
              <p:spPr bwMode="auto">
                <a:xfrm>
                  <a:off x="921797" y="4351199"/>
                  <a:ext cx="2484269" cy="41515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84" name="Group 41"/>
              <p:cNvGrpSpPr>
                <a:grpSpLocks/>
              </p:cNvGrpSpPr>
              <p:nvPr/>
            </p:nvGrpSpPr>
            <p:grpSpPr bwMode="auto">
              <a:xfrm>
                <a:off x="3406066" y="4351199"/>
                <a:ext cx="2484269" cy="415155"/>
                <a:chOff x="3406066" y="4351199"/>
                <a:chExt cx="2484269" cy="415155"/>
              </a:xfrm>
            </p:grpSpPr>
            <p:sp>
              <p:nvSpPr>
                <p:cNvPr id="11294" name="Rectangle 14"/>
                <p:cNvSpPr>
                  <a:spLocks noChangeArrowheads="1"/>
                </p:cNvSpPr>
                <p:nvPr/>
              </p:nvSpPr>
              <p:spPr bwMode="auto">
                <a:xfrm>
                  <a:off x="3485546" y="4351199"/>
                  <a:ext cx="2325310" cy="415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41.3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4.1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295" name="Rectangle 40"/>
                <p:cNvSpPr>
                  <a:spLocks noChangeArrowheads="1"/>
                </p:cNvSpPr>
                <p:nvPr/>
              </p:nvSpPr>
              <p:spPr bwMode="auto">
                <a:xfrm>
                  <a:off x="3406066" y="4351199"/>
                  <a:ext cx="2484269" cy="41515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85" name="Group 43"/>
              <p:cNvGrpSpPr>
                <a:grpSpLocks/>
              </p:cNvGrpSpPr>
              <p:nvPr/>
            </p:nvGrpSpPr>
            <p:grpSpPr bwMode="auto">
              <a:xfrm>
                <a:off x="5890336" y="4351199"/>
                <a:ext cx="2484269" cy="415155"/>
                <a:chOff x="5890336" y="4351199"/>
                <a:chExt cx="2484269" cy="415155"/>
              </a:xfrm>
            </p:grpSpPr>
            <p:sp>
              <p:nvSpPr>
                <p:cNvPr id="11292" name="Rectangle 15"/>
                <p:cNvSpPr>
                  <a:spLocks noChangeArrowheads="1"/>
                </p:cNvSpPr>
                <p:nvPr/>
              </p:nvSpPr>
              <p:spPr bwMode="auto">
                <a:xfrm>
                  <a:off x="5969815" y="4351199"/>
                  <a:ext cx="2325310" cy="415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29.1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3.1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1293" name="Rectangle 42"/>
                <p:cNvSpPr>
                  <a:spLocks noChangeArrowheads="1"/>
                </p:cNvSpPr>
                <p:nvPr/>
              </p:nvSpPr>
              <p:spPr bwMode="auto">
                <a:xfrm>
                  <a:off x="5890336" y="4351199"/>
                  <a:ext cx="2484269" cy="41515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86" name="Group 45"/>
              <p:cNvGrpSpPr>
                <a:grpSpLocks/>
              </p:cNvGrpSpPr>
              <p:nvPr/>
            </p:nvGrpSpPr>
            <p:grpSpPr bwMode="auto">
              <a:xfrm>
                <a:off x="921797" y="4766355"/>
                <a:ext cx="7452817" cy="512777"/>
                <a:chOff x="921797" y="4766355"/>
                <a:chExt cx="7452817" cy="512777"/>
              </a:xfrm>
            </p:grpSpPr>
            <p:sp>
              <p:nvSpPr>
                <p:cNvPr id="11290" name="Rectangle 16"/>
                <p:cNvSpPr>
                  <a:spLocks noChangeArrowheads="1"/>
                </p:cNvSpPr>
                <p:nvPr/>
              </p:nvSpPr>
              <p:spPr bwMode="auto">
                <a:xfrm>
                  <a:off x="1001277" y="4766355"/>
                  <a:ext cx="7293848" cy="512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400" b="1" i="1">
                      <a:latin typeface="Arial" charset="0"/>
                    </a:rPr>
                    <a:t>Each value is the rate constant/min per mg nitrogen </a:t>
                  </a:r>
                  <a:endParaRPr lang="id-ID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r>
                    <a:rPr lang="id-ID" sz="1400" b="1" i="1">
                      <a:latin typeface="Arial" charset="0"/>
                    </a:rPr>
                    <a:t>(x 10</a:t>
                  </a:r>
                  <a:r>
                    <a:rPr lang="id-ID" sz="1400" b="1" i="1" baseline="30000">
                      <a:latin typeface="Arial" charset="0"/>
                    </a:rPr>
                    <a:t>3 </a:t>
                  </a:r>
                  <a:r>
                    <a:rPr lang="id-ID" sz="1400" b="1" i="1">
                      <a:latin typeface="Arial" charset="0"/>
                    </a:rPr>
                    <a:t>for liver, x 10</a:t>
                  </a:r>
                  <a:r>
                    <a:rPr lang="id-ID" sz="1400" b="1" i="1" baseline="30000">
                      <a:latin typeface="Arial" charset="0"/>
                    </a:rPr>
                    <a:t>2 </a:t>
                  </a:r>
                  <a:r>
                    <a:rPr lang="id-ID" sz="1400" b="1" i="1">
                      <a:latin typeface="Arial" charset="0"/>
                    </a:rPr>
                    <a:t>for heart)</a:t>
                  </a:r>
                  <a:endParaRPr lang="id-ID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400">
                    <a:latin typeface="Arial" charset="0"/>
                  </a:endParaRPr>
                </a:p>
              </p:txBody>
            </p:sp>
            <p:sp>
              <p:nvSpPr>
                <p:cNvPr id="11291" name="Rectangle 44"/>
                <p:cNvSpPr>
                  <a:spLocks noChangeArrowheads="1"/>
                </p:cNvSpPr>
                <p:nvPr/>
              </p:nvSpPr>
              <p:spPr bwMode="auto">
                <a:xfrm>
                  <a:off x="921797" y="4766355"/>
                  <a:ext cx="7452817" cy="512777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287" name="Group 47"/>
              <p:cNvGrpSpPr>
                <a:grpSpLocks/>
              </p:cNvGrpSpPr>
              <p:nvPr/>
            </p:nvGrpSpPr>
            <p:grpSpPr bwMode="auto">
              <a:xfrm>
                <a:off x="921797" y="5279132"/>
                <a:ext cx="7452817" cy="355555"/>
                <a:chOff x="921797" y="5279132"/>
                <a:chExt cx="7452817" cy="355555"/>
              </a:xfrm>
            </p:grpSpPr>
            <p:sp>
              <p:nvSpPr>
                <p:cNvPr id="11288" name="Rectangle 17"/>
                <p:cNvSpPr>
                  <a:spLocks noChangeArrowheads="1"/>
                </p:cNvSpPr>
                <p:nvPr/>
              </p:nvSpPr>
              <p:spPr bwMode="auto">
                <a:xfrm>
                  <a:off x="1001277" y="5279132"/>
                  <a:ext cx="7293848" cy="3555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400" b="1" i="1">
                      <a:latin typeface="Arial" charset="0"/>
                    </a:rPr>
                    <a:t>Source: Hunt et al (1970)</a:t>
                  </a:r>
                  <a:endParaRPr lang="id-ID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400">
                    <a:latin typeface="Arial" charset="0"/>
                  </a:endParaRPr>
                </a:p>
              </p:txBody>
            </p:sp>
            <p:sp>
              <p:nvSpPr>
                <p:cNvPr id="11289" name="Rectangle 46"/>
                <p:cNvSpPr>
                  <a:spLocks noChangeArrowheads="1"/>
                </p:cNvSpPr>
                <p:nvPr/>
              </p:nvSpPr>
              <p:spPr bwMode="auto">
                <a:xfrm>
                  <a:off x="921797" y="5279132"/>
                  <a:ext cx="7452817" cy="35555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1272" name="Rectangle 49"/>
            <p:cNvSpPr>
              <a:spLocks noChangeArrowheads="1"/>
            </p:cNvSpPr>
            <p:nvPr/>
          </p:nvSpPr>
          <p:spPr bwMode="auto">
            <a:xfrm>
              <a:off x="914400" y="2133596"/>
              <a:ext cx="7467603" cy="3505196"/>
            </a:xfrm>
            <a:prstGeom prst="rect">
              <a:avLst/>
            </a:prstGeom>
            <a:noFill/>
            <a:ln w="1428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1270" name="Text Box 51"/>
          <p:cNvSpPr txBox="1">
            <a:spLocks noChangeArrowheads="1"/>
          </p:cNvSpPr>
          <p:nvPr/>
        </p:nvSpPr>
        <p:spPr bwMode="auto">
          <a:xfrm>
            <a:off x="609600" y="914400"/>
            <a:ext cx="8077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The activity of cytochrome oxidase, a copper-dependent enzyme, is low in hearts of copper-deficient rabbits, and that a diet supplemented with ascorbic acid further reduces the activity of this enzyme</a:t>
            </a:r>
          </a:p>
        </p:txBody>
      </p:sp>
    </p:spTree>
    <p:extLst>
      <p:ext uri="{BB962C8B-B14F-4D97-AF65-F5344CB8AC3E}">
        <p14:creationId xmlns:p14="http://schemas.microsoft.com/office/powerpoint/2010/main" val="24270797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16E5672-586F-4ECD-A0C4-9EE0422C45E4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2291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12292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954EDFC9-BCAE-4C58-ABB7-0845EBC601F4}" type="slidenum">
              <a:rPr lang="en-US" sz="1400">
                <a:latin typeface="Tahoma" pitchFamily="34" charset="0"/>
              </a:rPr>
              <a:pPr algn="r"/>
              <a:t>8</a:t>
            </a:fld>
            <a:endParaRPr lang="en-US" sz="1400">
              <a:latin typeface="Tahoma" pitchFamily="34" charset="0"/>
            </a:endParaRPr>
          </a:p>
        </p:txBody>
      </p:sp>
      <p:grpSp>
        <p:nvGrpSpPr>
          <p:cNvPr id="12293" name="Group 59"/>
          <p:cNvGrpSpPr>
            <a:grpSpLocks/>
          </p:cNvGrpSpPr>
          <p:nvPr/>
        </p:nvGrpSpPr>
        <p:grpSpPr bwMode="auto">
          <a:xfrm>
            <a:off x="1143000" y="2438400"/>
            <a:ext cx="6796088" cy="3657600"/>
            <a:chOff x="1143000" y="2438403"/>
            <a:chExt cx="6796085" cy="3657600"/>
          </a:xfrm>
        </p:grpSpPr>
        <p:grpSp>
          <p:nvGrpSpPr>
            <p:cNvPr id="12295" name="Group 57"/>
            <p:cNvGrpSpPr>
              <a:grpSpLocks/>
            </p:cNvGrpSpPr>
            <p:nvPr/>
          </p:nvGrpSpPr>
          <p:grpSpPr bwMode="auto">
            <a:xfrm>
              <a:off x="1149876" y="2441658"/>
              <a:ext cx="6782333" cy="3651089"/>
              <a:chOff x="1149876" y="2441658"/>
              <a:chExt cx="6782333" cy="3651089"/>
            </a:xfrm>
          </p:grpSpPr>
          <p:grpSp>
            <p:nvGrpSpPr>
              <p:cNvPr id="12297" name="Group 22"/>
              <p:cNvGrpSpPr>
                <a:grpSpLocks/>
              </p:cNvGrpSpPr>
              <p:nvPr/>
            </p:nvGrpSpPr>
            <p:grpSpPr bwMode="auto">
              <a:xfrm>
                <a:off x="1149876" y="2441658"/>
                <a:ext cx="6782333" cy="470029"/>
                <a:chOff x="1149876" y="2441658"/>
                <a:chExt cx="6782333" cy="470029"/>
              </a:xfrm>
            </p:grpSpPr>
            <p:sp>
              <p:nvSpPr>
                <p:cNvPr id="12349" name="Rectangle 3"/>
                <p:cNvSpPr>
                  <a:spLocks noChangeArrowheads="1"/>
                </p:cNvSpPr>
                <p:nvPr/>
              </p:nvSpPr>
              <p:spPr bwMode="auto">
                <a:xfrm>
                  <a:off x="1223805" y="2441658"/>
                  <a:ext cx="6634484" cy="4700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Effect of L-ascorbate administration on the copper-induced activation of aortic lysyl oxidase</a:t>
                  </a:r>
                  <a:endParaRPr lang="id-ID" sz="16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 sz="1600">
                    <a:latin typeface="Arial" charset="0"/>
                  </a:endParaRPr>
                </a:p>
              </p:txBody>
            </p:sp>
            <p:sp>
              <p:nvSpPr>
                <p:cNvPr id="12350" name="Rectangle 21"/>
                <p:cNvSpPr>
                  <a:spLocks noChangeArrowheads="1"/>
                </p:cNvSpPr>
                <p:nvPr/>
              </p:nvSpPr>
              <p:spPr bwMode="auto">
                <a:xfrm>
                  <a:off x="1149876" y="2441658"/>
                  <a:ext cx="6782333" cy="470029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298" name="Group 24"/>
              <p:cNvGrpSpPr>
                <a:grpSpLocks/>
              </p:cNvGrpSpPr>
              <p:nvPr/>
            </p:nvGrpSpPr>
            <p:grpSpPr bwMode="auto">
              <a:xfrm>
                <a:off x="1149876" y="2911687"/>
                <a:ext cx="4079714" cy="564523"/>
                <a:chOff x="1149876" y="2911687"/>
                <a:chExt cx="4079714" cy="564523"/>
              </a:xfrm>
            </p:grpSpPr>
            <p:sp>
              <p:nvSpPr>
                <p:cNvPr id="12347" name="Rectangle 4"/>
                <p:cNvSpPr>
                  <a:spLocks noChangeArrowheads="1"/>
                </p:cNvSpPr>
                <p:nvPr/>
              </p:nvSpPr>
              <p:spPr bwMode="auto">
                <a:xfrm>
                  <a:off x="1223805" y="2911687"/>
                  <a:ext cx="3931865" cy="56452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Treatment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48" name="Rectangle 23"/>
                <p:cNvSpPr>
                  <a:spLocks noChangeArrowheads="1"/>
                </p:cNvSpPr>
                <p:nvPr/>
              </p:nvSpPr>
              <p:spPr bwMode="auto">
                <a:xfrm>
                  <a:off x="1149876" y="2911687"/>
                  <a:ext cx="4079714" cy="564523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299" name="Group 26"/>
              <p:cNvGrpSpPr>
                <a:grpSpLocks/>
              </p:cNvGrpSpPr>
              <p:nvPr/>
            </p:nvGrpSpPr>
            <p:grpSpPr bwMode="auto">
              <a:xfrm>
                <a:off x="5229590" y="2911687"/>
                <a:ext cx="2702618" cy="564523"/>
                <a:chOff x="5229590" y="2911687"/>
                <a:chExt cx="2702618" cy="564523"/>
              </a:xfrm>
            </p:grpSpPr>
            <p:sp>
              <p:nvSpPr>
                <p:cNvPr id="12345" name="Rectangle 5"/>
                <p:cNvSpPr>
                  <a:spLocks noChangeArrowheads="1"/>
                </p:cNvSpPr>
                <p:nvPr/>
              </p:nvSpPr>
              <p:spPr bwMode="auto">
                <a:xfrm>
                  <a:off x="5303520" y="2911687"/>
                  <a:ext cx="2554760" cy="56452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sz="1600" b="1">
                      <a:latin typeface="Arial" charset="0"/>
                    </a:rPr>
                    <a:t>Lysyl oxidase activity (cpm </a:t>
                  </a:r>
                  <a:r>
                    <a:rPr lang="id-ID" sz="1600" b="1" baseline="30000">
                      <a:latin typeface="Arial" charset="0"/>
                    </a:rPr>
                    <a:t>3</a:t>
                  </a:r>
                  <a:r>
                    <a:rPr lang="id-ID" sz="1600" b="1">
                      <a:latin typeface="Arial" charset="0"/>
                    </a:rPr>
                    <a:t>H2O/hr/g, x 10</a:t>
                  </a:r>
                  <a:r>
                    <a:rPr lang="id-ID" sz="1600" b="1" baseline="30000">
                      <a:latin typeface="Arial" charset="0"/>
                    </a:rPr>
                    <a:t>-3</a:t>
                  </a:r>
                  <a:r>
                    <a:rPr lang="id-ID" sz="1600" b="1">
                      <a:latin typeface="Arial" charset="0"/>
                    </a:rPr>
                    <a:t>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46" name="Rectangle 25"/>
                <p:cNvSpPr>
                  <a:spLocks noChangeArrowheads="1"/>
                </p:cNvSpPr>
                <p:nvPr/>
              </p:nvSpPr>
              <p:spPr bwMode="auto">
                <a:xfrm>
                  <a:off x="5229590" y="2911687"/>
                  <a:ext cx="2702618" cy="564523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00" name="Group 28"/>
              <p:cNvGrpSpPr>
                <a:grpSpLocks/>
              </p:cNvGrpSpPr>
              <p:nvPr/>
            </p:nvGrpSpPr>
            <p:grpSpPr bwMode="auto">
              <a:xfrm>
                <a:off x="1149876" y="3476210"/>
                <a:ext cx="4079714" cy="329101"/>
                <a:chOff x="1149876" y="3476210"/>
                <a:chExt cx="4079714" cy="329101"/>
              </a:xfrm>
            </p:grpSpPr>
            <p:sp>
              <p:nvSpPr>
                <p:cNvPr id="12343" name="Rectangle 6"/>
                <p:cNvSpPr>
                  <a:spLocks noChangeArrowheads="1"/>
                </p:cNvSpPr>
                <p:nvPr/>
              </p:nvSpPr>
              <p:spPr bwMode="auto">
                <a:xfrm>
                  <a:off x="1223805" y="3476210"/>
                  <a:ext cx="3931865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b="1">
                      <a:latin typeface="Arial" charset="0"/>
                    </a:rPr>
                    <a:t>Copper-deficient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44" name="Rectangle 27"/>
                <p:cNvSpPr>
                  <a:spLocks noChangeArrowheads="1"/>
                </p:cNvSpPr>
                <p:nvPr/>
              </p:nvSpPr>
              <p:spPr bwMode="auto">
                <a:xfrm>
                  <a:off x="1149876" y="3476210"/>
                  <a:ext cx="4079714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01" name="Group 30"/>
              <p:cNvGrpSpPr>
                <a:grpSpLocks/>
              </p:cNvGrpSpPr>
              <p:nvPr/>
            </p:nvGrpSpPr>
            <p:grpSpPr bwMode="auto">
              <a:xfrm>
                <a:off x="5229590" y="3476210"/>
                <a:ext cx="2702618" cy="329101"/>
                <a:chOff x="5229590" y="3476210"/>
                <a:chExt cx="2702618" cy="329101"/>
              </a:xfrm>
            </p:grpSpPr>
            <p:sp>
              <p:nvSpPr>
                <p:cNvPr id="12341" name="Rectangle 7"/>
                <p:cNvSpPr>
                  <a:spLocks noChangeArrowheads="1"/>
                </p:cNvSpPr>
                <p:nvPr/>
              </p:nvSpPr>
              <p:spPr bwMode="auto">
                <a:xfrm>
                  <a:off x="5303520" y="3476210"/>
                  <a:ext cx="2554760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0.4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0.2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42" name="Rectangle 29"/>
                <p:cNvSpPr>
                  <a:spLocks noChangeArrowheads="1"/>
                </p:cNvSpPr>
                <p:nvPr/>
              </p:nvSpPr>
              <p:spPr bwMode="auto">
                <a:xfrm>
                  <a:off x="5229590" y="3476210"/>
                  <a:ext cx="2702618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02" name="Group 32"/>
              <p:cNvGrpSpPr>
                <a:grpSpLocks/>
              </p:cNvGrpSpPr>
              <p:nvPr/>
            </p:nvGrpSpPr>
            <p:grpSpPr bwMode="auto">
              <a:xfrm>
                <a:off x="1149876" y="3805312"/>
                <a:ext cx="4079714" cy="329101"/>
                <a:chOff x="1149876" y="3805312"/>
                <a:chExt cx="4079714" cy="329101"/>
              </a:xfrm>
            </p:grpSpPr>
            <p:sp>
              <p:nvSpPr>
                <p:cNvPr id="12339" name="Rectangle 8"/>
                <p:cNvSpPr>
                  <a:spLocks noChangeArrowheads="1"/>
                </p:cNvSpPr>
                <p:nvPr/>
              </p:nvSpPr>
              <p:spPr bwMode="auto">
                <a:xfrm>
                  <a:off x="1223805" y="3805312"/>
                  <a:ext cx="3931865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     + L-ascorbate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40" name="Rectangle 31"/>
                <p:cNvSpPr>
                  <a:spLocks noChangeArrowheads="1"/>
                </p:cNvSpPr>
                <p:nvPr/>
              </p:nvSpPr>
              <p:spPr bwMode="auto">
                <a:xfrm>
                  <a:off x="1149876" y="3805312"/>
                  <a:ext cx="4079714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03" name="Group 34"/>
              <p:cNvGrpSpPr>
                <a:grpSpLocks/>
              </p:cNvGrpSpPr>
              <p:nvPr/>
            </p:nvGrpSpPr>
            <p:grpSpPr bwMode="auto">
              <a:xfrm>
                <a:off x="5229590" y="3805312"/>
                <a:ext cx="2702618" cy="329101"/>
                <a:chOff x="5229590" y="3805312"/>
                <a:chExt cx="2702618" cy="329101"/>
              </a:xfrm>
            </p:grpSpPr>
            <p:sp>
              <p:nvSpPr>
                <p:cNvPr id="12337" name="Rectangle 9"/>
                <p:cNvSpPr>
                  <a:spLocks noChangeArrowheads="1"/>
                </p:cNvSpPr>
                <p:nvPr/>
              </p:nvSpPr>
              <p:spPr bwMode="auto">
                <a:xfrm>
                  <a:off x="5303520" y="3805312"/>
                  <a:ext cx="2554760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0.8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0.5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38" name="Rectangle 33"/>
                <p:cNvSpPr>
                  <a:spLocks noChangeArrowheads="1"/>
                </p:cNvSpPr>
                <p:nvPr/>
              </p:nvSpPr>
              <p:spPr bwMode="auto">
                <a:xfrm>
                  <a:off x="5229590" y="3805312"/>
                  <a:ext cx="2702618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04" name="Group 36"/>
              <p:cNvGrpSpPr>
                <a:grpSpLocks/>
              </p:cNvGrpSpPr>
              <p:nvPr/>
            </p:nvGrpSpPr>
            <p:grpSpPr bwMode="auto">
              <a:xfrm>
                <a:off x="1149876" y="4134413"/>
                <a:ext cx="4079714" cy="329101"/>
                <a:chOff x="1149876" y="4134413"/>
                <a:chExt cx="4079714" cy="329101"/>
              </a:xfrm>
            </p:grpSpPr>
            <p:sp>
              <p:nvSpPr>
                <p:cNvPr id="12335" name="Rectangle 10"/>
                <p:cNvSpPr>
                  <a:spLocks noChangeArrowheads="1"/>
                </p:cNvSpPr>
                <p:nvPr/>
              </p:nvSpPr>
              <p:spPr bwMode="auto">
                <a:xfrm>
                  <a:off x="1223805" y="4134413"/>
                  <a:ext cx="3931865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     + CuSO</a:t>
                  </a:r>
                  <a:r>
                    <a:rPr lang="id-ID" sz="1600" b="1" baseline="-30000">
                      <a:latin typeface="Arial" charset="0"/>
                    </a:rPr>
                    <a:t>4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36" name="Rectangle 35"/>
                <p:cNvSpPr>
                  <a:spLocks noChangeArrowheads="1"/>
                </p:cNvSpPr>
                <p:nvPr/>
              </p:nvSpPr>
              <p:spPr bwMode="auto">
                <a:xfrm>
                  <a:off x="1149876" y="4134413"/>
                  <a:ext cx="4079714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05" name="Group 38"/>
              <p:cNvGrpSpPr>
                <a:grpSpLocks/>
              </p:cNvGrpSpPr>
              <p:nvPr/>
            </p:nvGrpSpPr>
            <p:grpSpPr bwMode="auto">
              <a:xfrm>
                <a:off x="5229590" y="4134413"/>
                <a:ext cx="2702618" cy="329101"/>
                <a:chOff x="5229590" y="4134413"/>
                <a:chExt cx="2702618" cy="329101"/>
              </a:xfrm>
            </p:grpSpPr>
            <p:sp>
              <p:nvSpPr>
                <p:cNvPr id="12333" name="Rectangle 11"/>
                <p:cNvSpPr>
                  <a:spLocks noChangeArrowheads="1"/>
                </p:cNvSpPr>
                <p:nvPr/>
              </p:nvSpPr>
              <p:spPr bwMode="auto">
                <a:xfrm>
                  <a:off x="5303520" y="4134413"/>
                  <a:ext cx="2554760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41.0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0.5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34" name="Rectangle 37"/>
                <p:cNvSpPr>
                  <a:spLocks noChangeArrowheads="1"/>
                </p:cNvSpPr>
                <p:nvPr/>
              </p:nvSpPr>
              <p:spPr bwMode="auto">
                <a:xfrm>
                  <a:off x="5229590" y="4134413"/>
                  <a:ext cx="2702618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06" name="Group 40"/>
              <p:cNvGrpSpPr>
                <a:grpSpLocks/>
              </p:cNvGrpSpPr>
              <p:nvPr/>
            </p:nvGrpSpPr>
            <p:grpSpPr bwMode="auto">
              <a:xfrm>
                <a:off x="1149876" y="4463524"/>
                <a:ext cx="4079714" cy="329101"/>
                <a:chOff x="1149876" y="4463524"/>
                <a:chExt cx="4079714" cy="329101"/>
              </a:xfrm>
            </p:grpSpPr>
            <p:sp>
              <p:nvSpPr>
                <p:cNvPr id="12331" name="Rectangle 12"/>
                <p:cNvSpPr>
                  <a:spLocks noChangeArrowheads="1"/>
                </p:cNvSpPr>
                <p:nvPr/>
              </p:nvSpPr>
              <p:spPr bwMode="auto">
                <a:xfrm>
                  <a:off x="1223805" y="4463524"/>
                  <a:ext cx="3931865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     + CuSO4, L-ascorbate (0 min)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32" name="Rectangle 39"/>
                <p:cNvSpPr>
                  <a:spLocks noChangeArrowheads="1"/>
                </p:cNvSpPr>
                <p:nvPr/>
              </p:nvSpPr>
              <p:spPr bwMode="auto">
                <a:xfrm>
                  <a:off x="1149876" y="4463524"/>
                  <a:ext cx="4079714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07" name="Group 42"/>
              <p:cNvGrpSpPr>
                <a:grpSpLocks/>
              </p:cNvGrpSpPr>
              <p:nvPr/>
            </p:nvGrpSpPr>
            <p:grpSpPr bwMode="auto">
              <a:xfrm>
                <a:off x="5229590" y="4463524"/>
                <a:ext cx="2702618" cy="329101"/>
                <a:chOff x="5229590" y="4463524"/>
                <a:chExt cx="2702618" cy="329101"/>
              </a:xfrm>
            </p:grpSpPr>
            <p:sp>
              <p:nvSpPr>
                <p:cNvPr id="12329" name="Rectangle 13"/>
                <p:cNvSpPr>
                  <a:spLocks noChangeArrowheads="1"/>
                </p:cNvSpPr>
                <p:nvPr/>
              </p:nvSpPr>
              <p:spPr bwMode="auto">
                <a:xfrm>
                  <a:off x="5303520" y="4463524"/>
                  <a:ext cx="2554760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34.2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4.9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30" name="Rectangle 41"/>
                <p:cNvSpPr>
                  <a:spLocks noChangeArrowheads="1"/>
                </p:cNvSpPr>
                <p:nvPr/>
              </p:nvSpPr>
              <p:spPr bwMode="auto">
                <a:xfrm>
                  <a:off x="5229590" y="4463524"/>
                  <a:ext cx="2702618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08" name="Group 44"/>
              <p:cNvGrpSpPr>
                <a:grpSpLocks/>
              </p:cNvGrpSpPr>
              <p:nvPr/>
            </p:nvGrpSpPr>
            <p:grpSpPr bwMode="auto">
              <a:xfrm>
                <a:off x="1149876" y="4792626"/>
                <a:ext cx="4079714" cy="329101"/>
                <a:chOff x="1149876" y="4792626"/>
                <a:chExt cx="4079714" cy="329101"/>
              </a:xfrm>
            </p:grpSpPr>
            <p:sp>
              <p:nvSpPr>
                <p:cNvPr id="12327" name="Rectangle 14"/>
                <p:cNvSpPr>
                  <a:spLocks noChangeArrowheads="1"/>
                </p:cNvSpPr>
                <p:nvPr/>
              </p:nvSpPr>
              <p:spPr bwMode="auto">
                <a:xfrm>
                  <a:off x="1223805" y="4792626"/>
                  <a:ext cx="3931865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     + CuSO4, L-ascorbate (-75 min)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28" name="Rectangle 43"/>
                <p:cNvSpPr>
                  <a:spLocks noChangeArrowheads="1"/>
                </p:cNvSpPr>
                <p:nvPr/>
              </p:nvSpPr>
              <p:spPr bwMode="auto">
                <a:xfrm>
                  <a:off x="1149876" y="4792626"/>
                  <a:ext cx="4079714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09" name="Group 46"/>
              <p:cNvGrpSpPr>
                <a:grpSpLocks/>
              </p:cNvGrpSpPr>
              <p:nvPr/>
            </p:nvGrpSpPr>
            <p:grpSpPr bwMode="auto">
              <a:xfrm>
                <a:off x="5229590" y="4792626"/>
                <a:ext cx="2702618" cy="329101"/>
                <a:chOff x="5229590" y="4792626"/>
                <a:chExt cx="2702618" cy="329101"/>
              </a:xfrm>
            </p:grpSpPr>
            <p:sp>
              <p:nvSpPr>
                <p:cNvPr id="12325" name="Rectangle 15"/>
                <p:cNvSpPr>
                  <a:spLocks noChangeArrowheads="1"/>
                </p:cNvSpPr>
                <p:nvPr/>
              </p:nvSpPr>
              <p:spPr bwMode="auto">
                <a:xfrm>
                  <a:off x="5303520" y="4792626"/>
                  <a:ext cx="2554760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29.7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2.1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26" name="Rectangle 45"/>
                <p:cNvSpPr>
                  <a:spLocks noChangeArrowheads="1"/>
                </p:cNvSpPr>
                <p:nvPr/>
              </p:nvSpPr>
              <p:spPr bwMode="auto">
                <a:xfrm>
                  <a:off x="5229590" y="4792626"/>
                  <a:ext cx="2702618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10" name="Group 48"/>
              <p:cNvGrpSpPr>
                <a:grpSpLocks/>
              </p:cNvGrpSpPr>
              <p:nvPr/>
            </p:nvGrpSpPr>
            <p:grpSpPr bwMode="auto">
              <a:xfrm>
                <a:off x="1149876" y="5121728"/>
                <a:ext cx="4079714" cy="329101"/>
                <a:chOff x="1149876" y="5121728"/>
                <a:chExt cx="4079714" cy="329101"/>
              </a:xfrm>
            </p:grpSpPr>
            <p:sp>
              <p:nvSpPr>
                <p:cNvPr id="12323" name="Rectangle 16"/>
                <p:cNvSpPr>
                  <a:spLocks noChangeArrowheads="1"/>
                </p:cNvSpPr>
                <p:nvPr/>
              </p:nvSpPr>
              <p:spPr bwMode="auto">
                <a:xfrm>
                  <a:off x="1223805" y="5121728"/>
                  <a:ext cx="3931865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600" b="1">
                      <a:latin typeface="Arial" charset="0"/>
                    </a:rPr>
                    <a:t>     + CuSO4, L-ascorbate (+75 min)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24" name="Rectangle 47"/>
                <p:cNvSpPr>
                  <a:spLocks noChangeArrowheads="1"/>
                </p:cNvSpPr>
                <p:nvPr/>
              </p:nvSpPr>
              <p:spPr bwMode="auto">
                <a:xfrm>
                  <a:off x="1149876" y="5121728"/>
                  <a:ext cx="4079714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11" name="Group 50"/>
              <p:cNvGrpSpPr>
                <a:grpSpLocks/>
              </p:cNvGrpSpPr>
              <p:nvPr/>
            </p:nvGrpSpPr>
            <p:grpSpPr bwMode="auto">
              <a:xfrm>
                <a:off x="5229590" y="5121728"/>
                <a:ext cx="2702618" cy="329101"/>
                <a:chOff x="5229590" y="5121728"/>
                <a:chExt cx="2702618" cy="329101"/>
              </a:xfrm>
            </p:grpSpPr>
            <p:sp>
              <p:nvSpPr>
                <p:cNvPr id="12321" name="Rectangle 17"/>
                <p:cNvSpPr>
                  <a:spLocks noChangeArrowheads="1"/>
                </p:cNvSpPr>
                <p:nvPr/>
              </p:nvSpPr>
              <p:spPr bwMode="auto">
                <a:xfrm>
                  <a:off x="5303520" y="5121728"/>
                  <a:ext cx="2554760" cy="329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62.3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4.9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22" name="Rectangle 49"/>
                <p:cNvSpPr>
                  <a:spLocks noChangeArrowheads="1"/>
                </p:cNvSpPr>
                <p:nvPr/>
              </p:nvSpPr>
              <p:spPr bwMode="auto">
                <a:xfrm>
                  <a:off x="5229590" y="5121728"/>
                  <a:ext cx="2702618" cy="329101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12" name="Group 52"/>
              <p:cNvGrpSpPr>
                <a:grpSpLocks/>
              </p:cNvGrpSpPr>
              <p:nvPr/>
            </p:nvGrpSpPr>
            <p:grpSpPr bwMode="auto">
              <a:xfrm>
                <a:off x="1149876" y="5450829"/>
                <a:ext cx="4079714" cy="344582"/>
                <a:chOff x="1149876" y="5450829"/>
                <a:chExt cx="4079714" cy="344582"/>
              </a:xfrm>
            </p:grpSpPr>
            <p:sp>
              <p:nvSpPr>
                <p:cNvPr id="12319" name="Rectangle 18"/>
                <p:cNvSpPr>
                  <a:spLocks noChangeArrowheads="1"/>
                </p:cNvSpPr>
                <p:nvPr/>
              </p:nvSpPr>
              <p:spPr bwMode="auto">
                <a:xfrm>
                  <a:off x="1223805" y="5450829"/>
                  <a:ext cx="3931865" cy="3445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r>
                    <a:rPr lang="id-ID" b="1">
                      <a:latin typeface="Arial" charset="0"/>
                    </a:rPr>
                    <a:t>Copper-fed</a:t>
                  </a:r>
                </a:p>
                <a:p>
                  <a:pPr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20" name="Rectangle 51"/>
                <p:cNvSpPr>
                  <a:spLocks noChangeArrowheads="1"/>
                </p:cNvSpPr>
                <p:nvPr/>
              </p:nvSpPr>
              <p:spPr bwMode="auto">
                <a:xfrm>
                  <a:off x="1149876" y="5450829"/>
                  <a:ext cx="4079714" cy="344582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13" name="Group 54"/>
              <p:cNvGrpSpPr>
                <a:grpSpLocks/>
              </p:cNvGrpSpPr>
              <p:nvPr/>
            </p:nvGrpSpPr>
            <p:grpSpPr bwMode="auto">
              <a:xfrm>
                <a:off x="5229590" y="5450829"/>
                <a:ext cx="2702618" cy="344582"/>
                <a:chOff x="5229590" y="5450829"/>
                <a:chExt cx="2702618" cy="344582"/>
              </a:xfrm>
            </p:grpSpPr>
            <p:sp>
              <p:nvSpPr>
                <p:cNvPr id="12317" name="Rectangle 19"/>
                <p:cNvSpPr>
                  <a:spLocks noChangeArrowheads="1"/>
                </p:cNvSpPr>
                <p:nvPr/>
              </p:nvSpPr>
              <p:spPr bwMode="auto">
                <a:xfrm>
                  <a:off x="5303520" y="5450829"/>
                  <a:ext cx="2554760" cy="3445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Ctr="1"/>
                <a:lstStyle/>
                <a:p>
                  <a:pPr algn="ctr"/>
                  <a:r>
                    <a:rPr lang="id-ID" b="1">
                      <a:latin typeface="Arial" charset="0"/>
                    </a:rPr>
                    <a:t>65.4 </a:t>
                  </a:r>
                  <a:r>
                    <a:rPr lang="id-ID" b="1" u="sng">
                      <a:latin typeface="Arial" charset="0"/>
                    </a:rPr>
                    <a:t>+</a:t>
                  </a:r>
                  <a:r>
                    <a:rPr lang="id-ID" b="1">
                      <a:latin typeface="Arial" charset="0"/>
                    </a:rPr>
                    <a:t> 4.3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hangingPunct="0"/>
                  <a:endParaRPr lang="id-ID">
                    <a:latin typeface="Arial" charset="0"/>
                  </a:endParaRPr>
                </a:p>
              </p:txBody>
            </p:sp>
            <p:sp>
              <p:nvSpPr>
                <p:cNvPr id="12318" name="Rectangle 53"/>
                <p:cNvSpPr>
                  <a:spLocks noChangeArrowheads="1"/>
                </p:cNvSpPr>
                <p:nvPr/>
              </p:nvSpPr>
              <p:spPr bwMode="auto">
                <a:xfrm>
                  <a:off x="5229590" y="5450829"/>
                  <a:ext cx="2702618" cy="344582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314" name="Group 56"/>
              <p:cNvGrpSpPr>
                <a:grpSpLocks/>
              </p:cNvGrpSpPr>
              <p:nvPr/>
            </p:nvGrpSpPr>
            <p:grpSpPr bwMode="auto">
              <a:xfrm>
                <a:off x="1149876" y="5795412"/>
                <a:ext cx="6782333" cy="297335"/>
                <a:chOff x="1149876" y="5795412"/>
                <a:chExt cx="6782333" cy="297335"/>
              </a:xfrm>
            </p:grpSpPr>
            <p:sp>
              <p:nvSpPr>
                <p:cNvPr id="12315" name="Rectangle 20"/>
                <p:cNvSpPr>
                  <a:spLocks noChangeArrowheads="1"/>
                </p:cNvSpPr>
                <p:nvPr/>
              </p:nvSpPr>
              <p:spPr bwMode="auto">
                <a:xfrm>
                  <a:off x="1223805" y="5795412"/>
                  <a:ext cx="6634484" cy="2973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id-ID" sz="1200" b="1">
                      <a:latin typeface="Arial" charset="0"/>
                    </a:rPr>
                    <a:t>Source: DiSilvestro &amp; Harris (1981)</a:t>
                  </a:r>
                  <a:endParaRPr lang="id-ID" sz="12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hangingPunct="0"/>
                  <a:endParaRPr lang="id-ID" sz="1200">
                    <a:latin typeface="Arial" charset="0"/>
                  </a:endParaRPr>
                </a:p>
              </p:txBody>
            </p:sp>
            <p:sp>
              <p:nvSpPr>
                <p:cNvPr id="12316" name="Rectangle 55"/>
                <p:cNvSpPr>
                  <a:spLocks noChangeArrowheads="1"/>
                </p:cNvSpPr>
                <p:nvPr/>
              </p:nvSpPr>
              <p:spPr bwMode="auto">
                <a:xfrm>
                  <a:off x="1149876" y="5795412"/>
                  <a:ext cx="6782333" cy="297335"/>
                </a:xfrm>
                <a:prstGeom prst="rect">
                  <a:avLst/>
                </a:prstGeom>
                <a:noFill/>
                <a:ln w="9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2296" name="Rectangle 58"/>
            <p:cNvSpPr>
              <a:spLocks noChangeArrowheads="1"/>
            </p:cNvSpPr>
            <p:nvPr/>
          </p:nvSpPr>
          <p:spPr bwMode="auto">
            <a:xfrm>
              <a:off x="1143000" y="2438403"/>
              <a:ext cx="6796085" cy="3657600"/>
            </a:xfrm>
            <a:prstGeom prst="rect">
              <a:avLst/>
            </a:prstGeom>
            <a:noFill/>
            <a:ln w="1428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2294" name="Text Box 60"/>
          <p:cNvSpPr txBox="1">
            <a:spLocks noChangeArrowheads="1"/>
          </p:cNvSpPr>
          <p:nvPr/>
        </p:nvSpPr>
        <p:spPr bwMode="auto">
          <a:xfrm>
            <a:off x="685800" y="609600"/>
            <a:ext cx="8001000" cy="1451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When L-ascorbate was given “postabsorptive”, i.e.,  after allowing for absorption and transport of copper, a beneficial effect on restoration of copper-dependent enzymes in tissues was obtained.</a:t>
            </a:r>
          </a:p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Thus, ascorbic acid may also be needed in the oxido-reduction of copper when incorporated into proteins</a:t>
            </a:r>
          </a:p>
        </p:txBody>
      </p:sp>
    </p:spTree>
    <p:extLst>
      <p:ext uri="{BB962C8B-B14F-4D97-AF65-F5344CB8AC3E}">
        <p14:creationId xmlns:p14="http://schemas.microsoft.com/office/powerpoint/2010/main" val="41420514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33D30530-EAD1-4433-86A5-0693DAF8F1CF}" type="datetime6">
              <a:rPr lang="en-US" sz="1400">
                <a:latin typeface="Tahoma" pitchFamily="34" charset="0"/>
              </a:rPr>
              <a:pPr/>
              <a:t>August 20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3315" name="Footer Placeholder 2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</a:rPr>
              <a:t>Interaksi Vitamin-Mineral</a:t>
            </a:r>
          </a:p>
        </p:txBody>
      </p:sp>
      <p:sp>
        <p:nvSpPr>
          <p:cNvPr id="13316" name="Slide Number Placeholder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D856DD0B-9245-4BF3-B4AD-7F47965804CD}" type="slidenum">
              <a:rPr lang="en-US" sz="1400">
                <a:latin typeface="Tahoma" pitchFamily="34" charset="0"/>
              </a:rPr>
              <a:pPr algn="r"/>
              <a:t>9</a:t>
            </a:fld>
            <a:endParaRPr lang="en-US" sz="1400">
              <a:latin typeface="Tahoma" pitchFamily="34" charset="0"/>
            </a:endParaRP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990600" y="7620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400"/>
              </a:spcBef>
            </a:pPr>
            <a:r>
              <a:rPr lang="en-US" sz="2400" b="1" i="1">
                <a:latin typeface="Verdana" pitchFamily="34" charset="0"/>
              </a:rPr>
              <a:t>INTERAKSI VITAMIN E &amp; SENG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7848600" cy="473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The severity of some signs of zinc deficiency is affected by the PUFA levels in their diet </a:t>
            </a:r>
            <a:r>
              <a:rPr lang="en-US" sz="1600" b="1"/>
              <a:t></a:t>
            </a:r>
            <a:r>
              <a:rPr lang="en-US" sz="1600" b="1">
                <a:latin typeface="Arial" charset="0"/>
              </a:rPr>
              <a:t> the pathology observed was correlated to the degree of peroxidation of PUFAs</a:t>
            </a:r>
          </a:p>
          <a:p>
            <a:pPr>
              <a:spcBef>
                <a:spcPts val="1000"/>
              </a:spcBef>
            </a:pPr>
            <a:endParaRPr lang="en-US" sz="1600" b="1">
              <a:latin typeface="Arial" charset="0"/>
            </a:endParaRPr>
          </a:p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Bettger et al (1980) studied the interaction of zinc and vitamin E in the chick:</a:t>
            </a:r>
          </a:p>
          <a:p>
            <a:pPr>
              <a:spcBef>
                <a:spcPts val="1100"/>
              </a:spcBef>
            </a:pPr>
            <a:r>
              <a:rPr lang="en-US" b="1">
                <a:latin typeface="Arial" charset="0"/>
              </a:rPr>
              <a:t>-  </a:t>
            </a:r>
            <a:r>
              <a:rPr lang="en-US" sz="1600" b="1">
                <a:latin typeface="Arial" charset="0"/>
              </a:rPr>
              <a:t>after feeding a low-zinc diet (5 ug/g), severe skin lesions and gross joint 	abnormalities were observed</a:t>
            </a:r>
          </a:p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-  lipid peroxidation as measured by TBA-reactive substances was 	demonstrated in zinc-deficient chicks</a:t>
            </a:r>
          </a:p>
          <a:p>
            <a:pPr>
              <a:spcBef>
                <a:spcPts val="1000"/>
              </a:spcBef>
            </a:pPr>
            <a:r>
              <a:rPr lang="en-US" sz="1600" b="1">
                <a:latin typeface="Arial" charset="0"/>
              </a:rPr>
              <a:t>-  supplementation of the zinc-deficient diets with AO (vitamin E), 	significantly 	decreased the severity of the dermal and joint 	lesions</a:t>
            </a:r>
          </a:p>
          <a:p>
            <a:pPr>
              <a:spcBef>
                <a:spcPts val="1100"/>
              </a:spcBef>
            </a:pPr>
            <a:r>
              <a:rPr lang="en-US" b="1"/>
              <a:t></a:t>
            </a:r>
            <a:r>
              <a:rPr lang="en-US" b="1">
                <a:latin typeface="Arial" charset="0"/>
              </a:rPr>
              <a:t> conclusion: there is a physiological interaction between vitamin E 	and zinc in this species, and suggested that zinc protects 	against peroxidative damage and promotes membrane 	integrity</a:t>
            </a:r>
          </a:p>
        </p:txBody>
      </p:sp>
    </p:spTree>
    <p:extLst>
      <p:ext uri="{BB962C8B-B14F-4D97-AF65-F5344CB8AC3E}">
        <p14:creationId xmlns:p14="http://schemas.microsoft.com/office/powerpoint/2010/main" val="34435690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781</TotalTime>
  <Words>1352</Words>
  <Application>Microsoft Office PowerPoint</Application>
  <PresentationFormat>On-screen Show (4:3)</PresentationFormat>
  <Paragraphs>280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0-Blanko-PPT-sesi-1 Baru (3)</vt:lpstr>
      <vt:lpstr>Dudung Angkasa, SGz, M.Gizi, 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ismail - [2010]</cp:lastModifiedBy>
  <cp:revision>47</cp:revision>
  <dcterms:created xsi:type="dcterms:W3CDTF">2019-09-17T08:27:08Z</dcterms:created>
  <dcterms:modified xsi:type="dcterms:W3CDTF">2020-08-24T12:07:28Z</dcterms:modified>
</cp:coreProperties>
</file>