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471" r:id="rId3"/>
    <p:sldId id="485" r:id="rId4"/>
    <p:sldId id="486" r:id="rId5"/>
    <p:sldId id="468" r:id="rId6"/>
    <p:sldId id="435" r:id="rId7"/>
    <p:sldId id="436" r:id="rId8"/>
    <p:sldId id="437" r:id="rId9"/>
    <p:sldId id="438" r:id="rId10"/>
    <p:sldId id="439" r:id="rId11"/>
    <p:sldId id="441" r:id="rId12"/>
    <p:sldId id="442" r:id="rId13"/>
    <p:sldId id="444" r:id="rId14"/>
    <p:sldId id="445" r:id="rId15"/>
    <p:sldId id="446" r:id="rId16"/>
    <p:sldId id="447" r:id="rId17"/>
    <p:sldId id="469" r:id="rId18"/>
    <p:sldId id="448" r:id="rId19"/>
    <p:sldId id="472" r:id="rId20"/>
    <p:sldId id="473" r:id="rId21"/>
    <p:sldId id="449" r:id="rId22"/>
    <p:sldId id="450" r:id="rId23"/>
    <p:sldId id="452" r:id="rId24"/>
    <p:sldId id="454" r:id="rId25"/>
    <p:sldId id="455" r:id="rId26"/>
    <p:sldId id="467" r:id="rId27"/>
    <p:sldId id="475" r:id="rId28"/>
    <p:sldId id="476" r:id="rId29"/>
    <p:sldId id="477" r:id="rId30"/>
    <p:sldId id="478" r:id="rId31"/>
    <p:sldId id="474" r:id="rId32"/>
    <p:sldId id="479" r:id="rId33"/>
    <p:sldId id="480" r:id="rId34"/>
    <p:sldId id="481" r:id="rId35"/>
    <p:sldId id="482" r:id="rId36"/>
    <p:sldId id="483" r:id="rId37"/>
    <p:sldId id="484" r:id="rId38"/>
  </p:sldIdLst>
  <p:sldSz cx="9144000" cy="6858000" type="screen4x3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EDD1"/>
    <a:srgbClr val="C4E3B5"/>
    <a:srgbClr val="663300"/>
    <a:srgbClr val="1C4E35"/>
    <a:srgbClr val="FFFFFF"/>
    <a:srgbClr val="FF3300"/>
    <a:srgbClr val="0066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315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3850" y="519113"/>
            <a:ext cx="3416300" cy="2562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5169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09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371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01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07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74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135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6734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102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218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287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584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7787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5199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941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066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39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1743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7671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3148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0052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92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49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666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8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8811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17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4213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183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833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8252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732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722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71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8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512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43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21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7C63112-119B-4568-97C5-B49642A4136D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17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F0F3680-4310-4B40-A2F4-6A9A646CE599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06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2088" y="190500"/>
            <a:ext cx="1997075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863" y="190500"/>
            <a:ext cx="5838825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A64D78C-5E91-491D-978B-FE429E275590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64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190500"/>
            <a:ext cx="7983537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719263"/>
            <a:ext cx="3621088" cy="4224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6488" y="1719263"/>
            <a:ext cx="3622675" cy="4224337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D55D7B5-5181-47B5-AC88-06BC830A867F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12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527FC9F-75C4-4B7A-BC6C-2DCCB078673C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8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53F71CF-917C-4479-85B8-FE7116606389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21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19263"/>
            <a:ext cx="3621088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488" y="1719263"/>
            <a:ext cx="3622675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427229-D6CA-4690-8E64-D6C9FB2A9115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01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93101BC-AEA2-4908-8CBA-384138AC6DEF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1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38EC24F-C6CD-4B4C-A520-7C09A29FAFAD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13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E51F27C-525B-4628-90DC-3BB39F2EEE89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2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44A1854-90E3-4E4C-926A-732C3A5387B0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7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0464688-4ED0-4FCF-BD97-37D0D5F84A0A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9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190500"/>
            <a:ext cx="798353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19263"/>
            <a:ext cx="7396163" cy="422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349250" y="104775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19113" y="120650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0738" y="6440488"/>
            <a:ext cx="411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59638" y="6440488"/>
            <a:ext cx="1093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/>
            </a:lvl1pPr>
          </a:lstStyle>
          <a:p>
            <a:r>
              <a:rPr lang="en-US" altLang="en-US"/>
              <a:t>Slide </a:t>
            </a:r>
            <a:fld id="{15AA2586-EAF0-42B8-AB67-7159B59242C0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349250" y="6281738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>
            <a:off x="519113" y="6440488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0250" name="Group 27"/>
          <p:cNvGrpSpPr>
            <a:grpSpLocks/>
          </p:cNvGrpSpPr>
          <p:nvPr/>
        </p:nvGrpSpPr>
        <p:grpSpPr bwMode="auto">
          <a:xfrm>
            <a:off x="419100" y="4629150"/>
            <a:ext cx="582613" cy="1555750"/>
            <a:chOff x="180" y="3060"/>
            <a:chExt cx="271" cy="728"/>
          </a:xfrm>
        </p:grpSpPr>
        <p:sp>
          <p:nvSpPr>
            <p:cNvPr id="1052" name="AutoShape 28"/>
            <p:cNvSpPr>
              <a:spLocks noChangeArrowheads="1"/>
            </p:cNvSpPr>
            <p:nvPr/>
          </p:nvSpPr>
          <p:spPr bwMode="auto">
            <a:xfrm>
              <a:off x="214" y="3060"/>
              <a:ext cx="237" cy="728"/>
            </a:xfrm>
            <a:prstGeom prst="rtTriangle">
              <a:avLst/>
            </a:prstGeom>
            <a:gradFill rotWithShape="0">
              <a:gsLst>
                <a:gs pos="0">
                  <a:srgbClr val="48845C"/>
                </a:gs>
                <a:gs pos="100000">
                  <a:srgbClr val="1C4E35"/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5388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80" y="3245"/>
              <a:ext cx="0" cy="509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rot="20258273" flipV="1">
              <a:off x="426" y="3245"/>
              <a:ext cx="4" cy="42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254" y="3742"/>
              <a:ext cx="163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663300"/>
        </a:buClr>
        <a:buSzPct val="75000"/>
        <a:buFont typeface="Wingdings" panose="05000000000000000000" pitchFamily="2" charset="2"/>
        <a:buChar char="n"/>
        <a:defRPr sz="3200">
          <a:solidFill>
            <a:srgbClr val="37654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rgbClr val="663300"/>
        </a:buClr>
        <a:buSzPct val="80000"/>
        <a:buFont typeface="Wingdings" panose="05000000000000000000" pitchFamily="2" charset="2"/>
        <a:buChar char="l"/>
        <a:defRPr sz="2800">
          <a:solidFill>
            <a:srgbClr val="376546"/>
          </a:solidFill>
          <a:latin typeface="+mn-lt"/>
        </a:defRPr>
      </a:lvl2pPr>
      <a:lvl3pPr marL="1143000" indent="-228600" algn="l" rtl="0" eaLnBrk="0" fontAlgn="base" hangingPunct="0">
        <a:spcBef>
          <a:spcPct val="34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u"/>
        <a:defRPr sz="2800">
          <a:solidFill>
            <a:srgbClr val="37654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l"/>
        <a:defRPr sz="2400">
          <a:solidFill>
            <a:srgbClr val="37654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47792" y="1171574"/>
            <a:ext cx="7772400" cy="1143000"/>
          </a:xfrm>
        </p:spPr>
        <p:txBody>
          <a:bodyPr/>
          <a:lstStyle/>
          <a:p>
            <a:pPr algn="ctr"/>
            <a:r>
              <a:rPr lang="en-US" altLang="en-US" sz="3600" dirty="0" err="1" smtClean="0"/>
              <a:t>Ekonomi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Mikro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err="1" smtClean="0"/>
              <a:t>Pertemuan</a:t>
            </a:r>
            <a:r>
              <a:rPr lang="en-US" altLang="en-US" sz="3600" dirty="0" smtClean="0"/>
              <a:t> ke-10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14561" y="2528901"/>
            <a:ext cx="6672252" cy="3316287"/>
          </a:xfrm>
          <a:effectLst>
            <a:outerShdw dist="71842" dir="2700000" algn="ctr" rotWithShape="0">
              <a:srgbClr val="B2B2B2"/>
            </a:outerShdw>
          </a:effectLst>
        </p:spPr>
        <p:txBody>
          <a:bodyPr anchor="ctr"/>
          <a:lstStyle/>
          <a:p>
            <a:pPr>
              <a:lnSpc>
                <a:spcPct val="80000"/>
              </a:lnSpc>
              <a:defRPr/>
            </a:pPr>
            <a:r>
              <a:rPr lang="en-US" sz="4800" b="1" dirty="0" err="1" smtClean="0"/>
              <a:t>Prinsip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Maksimalisasi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Laba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Pasar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Persaingan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Sempurna</a:t>
            </a:r>
            <a:endParaRPr lang="en-US" sz="4400" b="1" dirty="0" smtClean="0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717550" y="492125"/>
            <a:ext cx="1076325" cy="5556250"/>
          </a:xfrm>
          <a:prstGeom prst="rtTriangle">
            <a:avLst/>
          </a:prstGeom>
          <a:gradFill rotWithShape="0">
            <a:gsLst>
              <a:gs pos="0">
                <a:srgbClr val="48845C"/>
              </a:gs>
              <a:gs pos="100000">
                <a:srgbClr val="1C4E35"/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3559" name="Line 21"/>
          <p:cNvSpPr>
            <a:spLocks noChangeShapeType="1"/>
          </p:cNvSpPr>
          <p:nvPr/>
        </p:nvSpPr>
        <p:spPr bwMode="auto">
          <a:xfrm>
            <a:off x="563563" y="1905000"/>
            <a:ext cx="0" cy="387985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22"/>
          <p:cNvSpPr>
            <a:spLocks noChangeShapeType="1"/>
          </p:cNvSpPr>
          <p:nvPr/>
        </p:nvSpPr>
        <p:spPr bwMode="auto">
          <a:xfrm rot="20903740" flipV="1">
            <a:off x="1250950" y="2460625"/>
            <a:ext cx="22225" cy="32464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23"/>
          <p:cNvSpPr>
            <a:spLocks noChangeShapeType="1"/>
          </p:cNvSpPr>
          <p:nvPr/>
        </p:nvSpPr>
        <p:spPr bwMode="auto">
          <a:xfrm>
            <a:off x="900113" y="5837238"/>
            <a:ext cx="739775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37BF3DB-49B9-4799-BA9D-B6BB3C2D559D}" type="slidenum">
              <a:rPr lang="en-US" altLang="en-US" sz="1600"/>
              <a:pPr/>
              <a:t>10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8800"/>
            <a:ext cx="4419600" cy="41148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400" dirty="0" err="1" smtClean="0"/>
              <a:t>Perbandingan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R(q) </a:t>
            </a:r>
            <a:r>
              <a:rPr lang="en-US" altLang="en-US" sz="2400" dirty="0" smtClean="0"/>
              <a:t>and </a:t>
            </a:r>
            <a:r>
              <a:rPr lang="en-US" altLang="en-US" sz="2400" i="1" dirty="0" smtClean="0"/>
              <a:t>C(q)</a:t>
            </a:r>
          </a:p>
          <a:p>
            <a:pPr lvl="1">
              <a:buSzPct val="75000"/>
            </a:pPr>
            <a:r>
              <a:rPr lang="en-US" altLang="en-US" sz="2400" dirty="0" smtClean="0"/>
              <a:t>Output levels: 0 - </a:t>
            </a:r>
            <a:r>
              <a:rPr lang="en-US" altLang="en-US" sz="2400" i="1" dirty="0" smtClean="0"/>
              <a:t>q</a:t>
            </a:r>
            <a:r>
              <a:rPr lang="en-US" altLang="en-US" sz="2400" i="1" baseline="-25000" dirty="0" smtClean="0"/>
              <a:t>0</a:t>
            </a:r>
            <a:r>
              <a:rPr lang="en-US" altLang="en-US" sz="2400" dirty="0" smtClean="0"/>
              <a:t>: </a:t>
            </a:r>
          </a:p>
          <a:p>
            <a:pPr lvl="2">
              <a:spcBef>
                <a:spcPct val="35000"/>
              </a:spcBef>
            </a:pPr>
            <a:r>
              <a:rPr lang="en-US" altLang="en-US" sz="2400" dirty="0" smtClean="0"/>
              <a:t>TC &gt; TR</a:t>
            </a:r>
            <a:endParaRPr lang="en-US" altLang="en-US" sz="2400" dirty="0" smtClean="0"/>
          </a:p>
          <a:p>
            <a:pPr lvl="3"/>
            <a:r>
              <a:rPr lang="en-US" altLang="en-US" sz="2000" dirty="0" smtClean="0"/>
              <a:t>Negative profit </a:t>
            </a:r>
          </a:p>
          <a:p>
            <a:pPr lvl="2">
              <a:spcBef>
                <a:spcPct val="35000"/>
              </a:spcBef>
            </a:pPr>
            <a:endParaRPr lang="en-US" altLang="en-US" sz="2400" dirty="0" smtClean="0"/>
          </a:p>
        </p:txBody>
      </p:sp>
      <p:sp>
        <p:nvSpPr>
          <p:cNvPr id="2056" name="Line 5"/>
          <p:cNvSpPr>
            <a:spLocks noChangeShapeType="1"/>
          </p:cNvSpPr>
          <p:nvPr/>
        </p:nvSpPr>
        <p:spPr bwMode="auto">
          <a:xfrm>
            <a:off x="5173663" y="3216275"/>
            <a:ext cx="0" cy="28559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6"/>
          <p:cNvSpPr>
            <a:spLocks noChangeShapeType="1"/>
          </p:cNvSpPr>
          <p:nvPr/>
        </p:nvSpPr>
        <p:spPr bwMode="auto">
          <a:xfrm>
            <a:off x="5187950" y="5322888"/>
            <a:ext cx="3943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5157788" y="5348288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0</a:t>
            </a:r>
          </a:p>
        </p:txBody>
      </p:sp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4478338" y="2141538"/>
            <a:ext cx="123507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/>
              <a:t>Cost,</a:t>
            </a:r>
          </a:p>
          <a:p>
            <a:pPr algn="ctr"/>
            <a:r>
              <a:rPr lang="en-US" altLang="en-US" sz="1400" b="1"/>
              <a:t>Revenue,</a:t>
            </a:r>
          </a:p>
          <a:p>
            <a:pPr algn="ctr"/>
            <a:r>
              <a:rPr lang="en-US" altLang="en-US" sz="1400" b="1"/>
              <a:t>Profit</a:t>
            </a:r>
          </a:p>
          <a:p>
            <a:pPr algn="ctr"/>
            <a:r>
              <a:rPr lang="en-US" altLang="en-US" sz="1400" b="1"/>
              <a:t>($s per year)</a:t>
            </a:r>
          </a:p>
        </p:txBody>
      </p:sp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6846888" y="5940425"/>
            <a:ext cx="20891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/>
              <a:t>Output (units per year)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172075" y="3082925"/>
            <a:ext cx="3952875" cy="2243138"/>
            <a:chOff x="3258" y="1942"/>
            <a:chExt cx="2490" cy="1413"/>
          </a:xfrm>
        </p:grpSpPr>
        <p:sp>
          <p:nvSpPr>
            <p:cNvPr id="2081" name="Freeform 11"/>
            <p:cNvSpPr>
              <a:spLocks/>
            </p:cNvSpPr>
            <p:nvPr/>
          </p:nvSpPr>
          <p:spPr bwMode="auto">
            <a:xfrm>
              <a:off x="3258" y="2038"/>
              <a:ext cx="2059" cy="1317"/>
            </a:xfrm>
            <a:custGeom>
              <a:avLst/>
              <a:gdLst>
                <a:gd name="T0" fmla="*/ 0 w 2059"/>
                <a:gd name="T1" fmla="*/ 1316 h 1317"/>
                <a:gd name="T2" fmla="*/ 161 w 2059"/>
                <a:gd name="T3" fmla="*/ 1107 h 1317"/>
                <a:gd name="T4" fmla="*/ 331 w 2059"/>
                <a:gd name="T5" fmla="*/ 908 h 1317"/>
                <a:gd name="T6" fmla="*/ 408 w 2059"/>
                <a:gd name="T7" fmla="*/ 809 h 1317"/>
                <a:gd name="T8" fmla="*/ 493 w 2059"/>
                <a:gd name="T9" fmla="*/ 721 h 1317"/>
                <a:gd name="T10" fmla="*/ 570 w 2059"/>
                <a:gd name="T11" fmla="*/ 639 h 1317"/>
                <a:gd name="T12" fmla="*/ 655 w 2059"/>
                <a:gd name="T13" fmla="*/ 562 h 1317"/>
                <a:gd name="T14" fmla="*/ 740 w 2059"/>
                <a:gd name="T15" fmla="*/ 490 h 1317"/>
                <a:gd name="T16" fmla="*/ 816 w 2059"/>
                <a:gd name="T17" fmla="*/ 429 h 1317"/>
                <a:gd name="T18" fmla="*/ 986 w 2059"/>
                <a:gd name="T19" fmla="*/ 319 h 1317"/>
                <a:gd name="T20" fmla="*/ 1148 w 2059"/>
                <a:gd name="T21" fmla="*/ 226 h 1317"/>
                <a:gd name="T22" fmla="*/ 1301 w 2059"/>
                <a:gd name="T23" fmla="*/ 148 h 1317"/>
                <a:gd name="T24" fmla="*/ 1369 w 2059"/>
                <a:gd name="T25" fmla="*/ 121 h 1317"/>
                <a:gd name="T26" fmla="*/ 1437 w 2059"/>
                <a:gd name="T27" fmla="*/ 93 h 1317"/>
                <a:gd name="T28" fmla="*/ 1565 w 2059"/>
                <a:gd name="T29" fmla="*/ 55 h 1317"/>
                <a:gd name="T30" fmla="*/ 1684 w 2059"/>
                <a:gd name="T31" fmla="*/ 33 h 1317"/>
                <a:gd name="T32" fmla="*/ 1786 w 2059"/>
                <a:gd name="T33" fmla="*/ 11 h 1317"/>
                <a:gd name="T34" fmla="*/ 1871 w 2059"/>
                <a:gd name="T35" fmla="*/ 0 h 1317"/>
                <a:gd name="T36" fmla="*/ 1939 w 2059"/>
                <a:gd name="T37" fmla="*/ 0 h 1317"/>
                <a:gd name="T38" fmla="*/ 1998 w 2059"/>
                <a:gd name="T39" fmla="*/ 5 h 1317"/>
                <a:gd name="T40" fmla="*/ 2058 w 2059"/>
                <a:gd name="T41" fmla="*/ 11 h 13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59"/>
                <a:gd name="T64" fmla="*/ 0 h 1317"/>
                <a:gd name="T65" fmla="*/ 2059 w 2059"/>
                <a:gd name="T66" fmla="*/ 1317 h 13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59" h="1317">
                  <a:moveTo>
                    <a:pt x="0" y="1316"/>
                  </a:moveTo>
                  <a:lnTo>
                    <a:pt x="161" y="1107"/>
                  </a:lnTo>
                  <a:lnTo>
                    <a:pt x="331" y="908"/>
                  </a:lnTo>
                  <a:lnTo>
                    <a:pt x="408" y="809"/>
                  </a:lnTo>
                  <a:lnTo>
                    <a:pt x="493" y="721"/>
                  </a:lnTo>
                  <a:lnTo>
                    <a:pt x="570" y="639"/>
                  </a:lnTo>
                  <a:lnTo>
                    <a:pt x="655" y="562"/>
                  </a:lnTo>
                  <a:lnTo>
                    <a:pt x="740" y="490"/>
                  </a:lnTo>
                  <a:lnTo>
                    <a:pt x="816" y="429"/>
                  </a:lnTo>
                  <a:lnTo>
                    <a:pt x="986" y="319"/>
                  </a:lnTo>
                  <a:lnTo>
                    <a:pt x="1148" y="226"/>
                  </a:lnTo>
                  <a:lnTo>
                    <a:pt x="1301" y="148"/>
                  </a:lnTo>
                  <a:lnTo>
                    <a:pt x="1369" y="121"/>
                  </a:lnTo>
                  <a:lnTo>
                    <a:pt x="1437" y="93"/>
                  </a:lnTo>
                  <a:lnTo>
                    <a:pt x="1565" y="55"/>
                  </a:lnTo>
                  <a:lnTo>
                    <a:pt x="1684" y="33"/>
                  </a:lnTo>
                  <a:lnTo>
                    <a:pt x="1786" y="11"/>
                  </a:lnTo>
                  <a:lnTo>
                    <a:pt x="1871" y="0"/>
                  </a:lnTo>
                  <a:lnTo>
                    <a:pt x="1939" y="0"/>
                  </a:lnTo>
                  <a:lnTo>
                    <a:pt x="1998" y="5"/>
                  </a:lnTo>
                  <a:lnTo>
                    <a:pt x="2058" y="11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82" name="Rectangle 12"/>
            <p:cNvSpPr>
              <a:spLocks noChangeArrowheads="1"/>
            </p:cNvSpPr>
            <p:nvPr/>
          </p:nvSpPr>
          <p:spPr bwMode="auto">
            <a:xfrm>
              <a:off x="5346" y="1942"/>
              <a:ext cx="4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R(q)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170488" y="2647950"/>
            <a:ext cx="3519487" cy="2135188"/>
            <a:chOff x="3257" y="1668"/>
            <a:chExt cx="2217" cy="1345"/>
          </a:xfrm>
        </p:grpSpPr>
        <p:sp>
          <p:nvSpPr>
            <p:cNvPr id="2079" name="Freeform 14"/>
            <p:cNvSpPr>
              <a:spLocks/>
            </p:cNvSpPr>
            <p:nvPr/>
          </p:nvSpPr>
          <p:spPr bwMode="auto">
            <a:xfrm>
              <a:off x="3257" y="1846"/>
              <a:ext cx="1991" cy="1167"/>
            </a:xfrm>
            <a:custGeom>
              <a:avLst/>
              <a:gdLst>
                <a:gd name="T0" fmla="*/ 0 w 1991"/>
                <a:gd name="T1" fmla="*/ 1166 h 1167"/>
                <a:gd name="T2" fmla="*/ 59 w 1991"/>
                <a:gd name="T3" fmla="*/ 1131 h 1167"/>
                <a:gd name="T4" fmla="*/ 101 w 1991"/>
                <a:gd name="T5" fmla="*/ 1111 h 1167"/>
                <a:gd name="T6" fmla="*/ 143 w 1991"/>
                <a:gd name="T7" fmla="*/ 1097 h 1167"/>
                <a:gd name="T8" fmla="*/ 185 w 1991"/>
                <a:gd name="T9" fmla="*/ 1087 h 1167"/>
                <a:gd name="T10" fmla="*/ 235 w 1991"/>
                <a:gd name="T11" fmla="*/ 1082 h 1167"/>
                <a:gd name="T12" fmla="*/ 303 w 1991"/>
                <a:gd name="T13" fmla="*/ 1077 h 1167"/>
                <a:gd name="T14" fmla="*/ 378 w 1991"/>
                <a:gd name="T15" fmla="*/ 1062 h 1167"/>
                <a:gd name="T16" fmla="*/ 428 w 1991"/>
                <a:gd name="T17" fmla="*/ 1052 h 1167"/>
                <a:gd name="T18" fmla="*/ 479 w 1991"/>
                <a:gd name="T19" fmla="*/ 1042 h 1167"/>
                <a:gd name="T20" fmla="*/ 605 w 1991"/>
                <a:gd name="T21" fmla="*/ 1017 h 1167"/>
                <a:gd name="T22" fmla="*/ 739 w 1991"/>
                <a:gd name="T23" fmla="*/ 992 h 1167"/>
                <a:gd name="T24" fmla="*/ 857 w 1991"/>
                <a:gd name="T25" fmla="*/ 958 h 1167"/>
                <a:gd name="T26" fmla="*/ 974 w 1991"/>
                <a:gd name="T27" fmla="*/ 923 h 1167"/>
                <a:gd name="T28" fmla="*/ 1083 w 1991"/>
                <a:gd name="T29" fmla="*/ 888 h 1167"/>
                <a:gd name="T30" fmla="*/ 1192 w 1991"/>
                <a:gd name="T31" fmla="*/ 844 h 1167"/>
                <a:gd name="T32" fmla="*/ 1302 w 1991"/>
                <a:gd name="T33" fmla="*/ 789 h 1167"/>
                <a:gd name="T34" fmla="*/ 1419 w 1991"/>
                <a:gd name="T35" fmla="*/ 715 h 1167"/>
                <a:gd name="T36" fmla="*/ 1537 w 1991"/>
                <a:gd name="T37" fmla="*/ 635 h 1167"/>
                <a:gd name="T38" fmla="*/ 1654 w 1991"/>
                <a:gd name="T39" fmla="*/ 541 h 1167"/>
                <a:gd name="T40" fmla="*/ 1747 w 1991"/>
                <a:gd name="T41" fmla="*/ 447 h 1167"/>
                <a:gd name="T42" fmla="*/ 1822 w 1991"/>
                <a:gd name="T43" fmla="*/ 343 h 1167"/>
                <a:gd name="T44" fmla="*/ 1889 w 1991"/>
                <a:gd name="T45" fmla="*/ 234 h 1167"/>
                <a:gd name="T46" fmla="*/ 1940 w 1991"/>
                <a:gd name="T47" fmla="*/ 119 h 1167"/>
                <a:gd name="T48" fmla="*/ 1990 w 1991"/>
                <a:gd name="T49" fmla="*/ 0 h 1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91"/>
                <a:gd name="T76" fmla="*/ 0 h 1167"/>
                <a:gd name="T77" fmla="*/ 1991 w 1991"/>
                <a:gd name="T78" fmla="*/ 1167 h 1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91" h="1167">
                  <a:moveTo>
                    <a:pt x="0" y="1166"/>
                  </a:moveTo>
                  <a:lnTo>
                    <a:pt x="59" y="1131"/>
                  </a:lnTo>
                  <a:lnTo>
                    <a:pt x="101" y="1111"/>
                  </a:lnTo>
                  <a:lnTo>
                    <a:pt x="143" y="1097"/>
                  </a:lnTo>
                  <a:lnTo>
                    <a:pt x="185" y="1087"/>
                  </a:lnTo>
                  <a:lnTo>
                    <a:pt x="235" y="1082"/>
                  </a:lnTo>
                  <a:lnTo>
                    <a:pt x="303" y="1077"/>
                  </a:lnTo>
                  <a:lnTo>
                    <a:pt x="378" y="1062"/>
                  </a:lnTo>
                  <a:lnTo>
                    <a:pt x="428" y="1052"/>
                  </a:lnTo>
                  <a:lnTo>
                    <a:pt x="479" y="1042"/>
                  </a:lnTo>
                  <a:lnTo>
                    <a:pt x="605" y="1017"/>
                  </a:lnTo>
                  <a:lnTo>
                    <a:pt x="739" y="992"/>
                  </a:lnTo>
                  <a:lnTo>
                    <a:pt x="857" y="958"/>
                  </a:lnTo>
                  <a:lnTo>
                    <a:pt x="974" y="923"/>
                  </a:lnTo>
                  <a:lnTo>
                    <a:pt x="1083" y="888"/>
                  </a:lnTo>
                  <a:lnTo>
                    <a:pt x="1192" y="844"/>
                  </a:lnTo>
                  <a:lnTo>
                    <a:pt x="1302" y="789"/>
                  </a:lnTo>
                  <a:lnTo>
                    <a:pt x="1419" y="715"/>
                  </a:lnTo>
                  <a:lnTo>
                    <a:pt x="1537" y="635"/>
                  </a:lnTo>
                  <a:lnTo>
                    <a:pt x="1654" y="541"/>
                  </a:lnTo>
                  <a:lnTo>
                    <a:pt x="1747" y="447"/>
                  </a:lnTo>
                  <a:lnTo>
                    <a:pt x="1822" y="343"/>
                  </a:lnTo>
                  <a:lnTo>
                    <a:pt x="1889" y="234"/>
                  </a:lnTo>
                  <a:lnTo>
                    <a:pt x="1940" y="119"/>
                  </a:lnTo>
                  <a:lnTo>
                    <a:pt x="1990" y="0"/>
                  </a:lnTo>
                </a:path>
              </a:pathLst>
            </a:custGeom>
            <a:noFill/>
            <a:ln w="50800" cap="rnd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80" name="Rectangle 15"/>
            <p:cNvSpPr>
              <a:spLocks noChangeArrowheads="1"/>
            </p:cNvSpPr>
            <p:nvPr/>
          </p:nvSpPr>
          <p:spPr bwMode="auto">
            <a:xfrm>
              <a:off x="5072" y="1668"/>
              <a:ext cx="4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C(q)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262688" y="2973388"/>
            <a:ext cx="1801812" cy="1749425"/>
            <a:chOff x="3945" y="1873"/>
            <a:chExt cx="1135" cy="1102"/>
          </a:xfrm>
        </p:grpSpPr>
        <p:grpSp>
          <p:nvGrpSpPr>
            <p:cNvPr id="2072" name="Group 17"/>
            <p:cNvGrpSpPr>
              <a:grpSpLocks/>
            </p:cNvGrpSpPr>
            <p:nvPr/>
          </p:nvGrpSpPr>
          <p:grpSpPr bwMode="auto">
            <a:xfrm>
              <a:off x="3945" y="1873"/>
              <a:ext cx="1135" cy="1102"/>
              <a:chOff x="3945" y="1961"/>
              <a:chExt cx="1135" cy="1102"/>
            </a:xfrm>
          </p:grpSpPr>
          <p:sp>
            <p:nvSpPr>
              <p:cNvPr id="2077" name="Line 18"/>
              <p:cNvSpPr>
                <a:spLocks noChangeShapeType="1"/>
              </p:cNvSpPr>
              <p:nvPr/>
            </p:nvSpPr>
            <p:spPr bwMode="auto">
              <a:xfrm flipV="1">
                <a:off x="3945" y="1961"/>
                <a:ext cx="1135" cy="6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Line 19"/>
              <p:cNvSpPr>
                <a:spLocks noChangeShapeType="1"/>
              </p:cNvSpPr>
              <p:nvPr/>
            </p:nvSpPr>
            <p:spPr bwMode="auto">
              <a:xfrm flipV="1">
                <a:off x="3945" y="2436"/>
                <a:ext cx="1135" cy="6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3" name="Oval 20"/>
            <p:cNvSpPr>
              <a:spLocks noChangeArrowheads="1"/>
            </p:cNvSpPr>
            <p:nvPr/>
          </p:nvSpPr>
          <p:spPr bwMode="auto">
            <a:xfrm>
              <a:off x="4458" y="2634"/>
              <a:ext cx="69" cy="6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74" name="Oval 21"/>
            <p:cNvSpPr>
              <a:spLocks noChangeArrowheads="1"/>
            </p:cNvSpPr>
            <p:nvPr/>
          </p:nvSpPr>
          <p:spPr bwMode="auto">
            <a:xfrm>
              <a:off x="4458" y="2188"/>
              <a:ext cx="69" cy="6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75" name="Rectangle 22"/>
            <p:cNvSpPr>
              <a:spLocks noChangeArrowheads="1"/>
            </p:cNvSpPr>
            <p:nvPr/>
          </p:nvSpPr>
          <p:spPr bwMode="auto">
            <a:xfrm>
              <a:off x="4317" y="1973"/>
              <a:ext cx="21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A</a:t>
              </a:r>
            </a:p>
          </p:txBody>
        </p:sp>
        <p:sp>
          <p:nvSpPr>
            <p:cNvPr id="2076" name="Rectangle 23"/>
            <p:cNvSpPr>
              <a:spLocks noChangeArrowheads="1"/>
            </p:cNvSpPr>
            <p:nvPr/>
          </p:nvSpPr>
          <p:spPr bwMode="auto">
            <a:xfrm>
              <a:off x="4269" y="2453"/>
              <a:ext cx="21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B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592763" y="3543300"/>
            <a:ext cx="1771650" cy="2168525"/>
            <a:chOff x="3523" y="2232"/>
            <a:chExt cx="1116" cy="1366"/>
          </a:xfrm>
        </p:grpSpPr>
        <p:sp>
          <p:nvSpPr>
            <p:cNvPr id="2068" name="Rectangle 25"/>
            <p:cNvSpPr>
              <a:spLocks noChangeArrowheads="1"/>
            </p:cNvSpPr>
            <p:nvPr/>
          </p:nvSpPr>
          <p:spPr bwMode="auto">
            <a:xfrm>
              <a:off x="3523" y="3350"/>
              <a:ext cx="27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q</a:t>
              </a:r>
              <a:r>
                <a:rPr lang="en-US" altLang="en-US" sz="2000" b="1" i="1" baseline="-25000"/>
                <a:t>0</a:t>
              </a:r>
            </a:p>
          </p:txBody>
        </p:sp>
        <p:sp>
          <p:nvSpPr>
            <p:cNvPr id="2069" name="Line 26"/>
            <p:cNvSpPr>
              <a:spLocks noChangeShapeType="1"/>
            </p:cNvSpPr>
            <p:nvPr/>
          </p:nvSpPr>
          <p:spPr bwMode="auto">
            <a:xfrm>
              <a:off x="3602" y="2917"/>
              <a:ext cx="0" cy="4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Line 27"/>
            <p:cNvSpPr>
              <a:spLocks noChangeShapeType="1"/>
            </p:cNvSpPr>
            <p:nvPr/>
          </p:nvSpPr>
          <p:spPr bwMode="auto">
            <a:xfrm>
              <a:off x="4492" y="2232"/>
              <a:ext cx="0" cy="11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Rectangle 28"/>
            <p:cNvSpPr>
              <a:spLocks noChangeArrowheads="1"/>
            </p:cNvSpPr>
            <p:nvPr/>
          </p:nvSpPr>
          <p:spPr bwMode="auto">
            <a:xfrm>
              <a:off x="4387" y="3350"/>
              <a:ext cx="25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q</a:t>
              </a:r>
              <a:r>
                <a:rPr lang="en-US" altLang="en-US" sz="2000" b="1" i="1" baseline="30000"/>
                <a:t>*</a:t>
              </a:r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5167313" y="4652963"/>
            <a:ext cx="3663950" cy="1309687"/>
            <a:chOff x="3255" y="2931"/>
            <a:chExt cx="2308" cy="825"/>
          </a:xfrm>
        </p:grpSpPr>
        <p:sp>
          <p:nvSpPr>
            <p:cNvPr id="2067" name="Freeform 30"/>
            <p:cNvSpPr>
              <a:spLocks/>
            </p:cNvSpPr>
            <p:nvPr/>
          </p:nvSpPr>
          <p:spPr bwMode="auto">
            <a:xfrm>
              <a:off x="3255" y="2931"/>
              <a:ext cx="2058" cy="801"/>
            </a:xfrm>
            <a:custGeom>
              <a:avLst/>
              <a:gdLst>
                <a:gd name="T0" fmla="*/ 0 w 2058"/>
                <a:gd name="T1" fmla="*/ 800 h 801"/>
                <a:gd name="T2" fmla="*/ 26 w 2058"/>
                <a:gd name="T3" fmla="*/ 794 h 801"/>
                <a:gd name="T4" fmla="*/ 51 w 2058"/>
                <a:gd name="T5" fmla="*/ 788 h 801"/>
                <a:gd name="T6" fmla="*/ 85 w 2058"/>
                <a:gd name="T7" fmla="*/ 769 h 801"/>
                <a:gd name="T8" fmla="*/ 102 w 2058"/>
                <a:gd name="T9" fmla="*/ 751 h 801"/>
                <a:gd name="T10" fmla="*/ 119 w 2058"/>
                <a:gd name="T11" fmla="*/ 733 h 801"/>
                <a:gd name="T12" fmla="*/ 145 w 2058"/>
                <a:gd name="T13" fmla="*/ 708 h 801"/>
                <a:gd name="T14" fmla="*/ 162 w 2058"/>
                <a:gd name="T15" fmla="*/ 672 h 801"/>
                <a:gd name="T16" fmla="*/ 213 w 2058"/>
                <a:gd name="T17" fmla="*/ 592 h 801"/>
                <a:gd name="T18" fmla="*/ 272 w 2058"/>
                <a:gd name="T19" fmla="*/ 507 h 801"/>
                <a:gd name="T20" fmla="*/ 349 w 2058"/>
                <a:gd name="T21" fmla="*/ 421 h 801"/>
                <a:gd name="T22" fmla="*/ 434 w 2058"/>
                <a:gd name="T23" fmla="*/ 336 h 801"/>
                <a:gd name="T24" fmla="*/ 544 w 2058"/>
                <a:gd name="T25" fmla="*/ 250 h 801"/>
                <a:gd name="T26" fmla="*/ 655 w 2058"/>
                <a:gd name="T27" fmla="*/ 171 h 801"/>
                <a:gd name="T28" fmla="*/ 714 w 2058"/>
                <a:gd name="T29" fmla="*/ 140 h 801"/>
                <a:gd name="T30" fmla="*/ 774 w 2058"/>
                <a:gd name="T31" fmla="*/ 110 h 801"/>
                <a:gd name="T32" fmla="*/ 884 w 2058"/>
                <a:gd name="T33" fmla="*/ 61 h 801"/>
                <a:gd name="T34" fmla="*/ 1003 w 2058"/>
                <a:gd name="T35" fmla="*/ 24 h 801"/>
                <a:gd name="T36" fmla="*/ 1122 w 2058"/>
                <a:gd name="T37" fmla="*/ 6 h 801"/>
                <a:gd name="T38" fmla="*/ 1233 w 2058"/>
                <a:gd name="T39" fmla="*/ 0 h 801"/>
                <a:gd name="T40" fmla="*/ 1292 w 2058"/>
                <a:gd name="T41" fmla="*/ 6 h 801"/>
                <a:gd name="T42" fmla="*/ 1352 w 2058"/>
                <a:gd name="T43" fmla="*/ 18 h 801"/>
                <a:gd name="T44" fmla="*/ 1462 w 2058"/>
                <a:gd name="T45" fmla="*/ 61 h 801"/>
                <a:gd name="T46" fmla="*/ 1573 w 2058"/>
                <a:gd name="T47" fmla="*/ 110 h 801"/>
                <a:gd name="T48" fmla="*/ 1666 w 2058"/>
                <a:gd name="T49" fmla="*/ 165 h 801"/>
                <a:gd name="T50" fmla="*/ 1743 w 2058"/>
                <a:gd name="T51" fmla="*/ 220 h 801"/>
                <a:gd name="T52" fmla="*/ 1811 w 2058"/>
                <a:gd name="T53" fmla="*/ 287 h 801"/>
                <a:gd name="T54" fmla="*/ 1870 w 2058"/>
                <a:gd name="T55" fmla="*/ 360 h 801"/>
                <a:gd name="T56" fmla="*/ 1921 w 2058"/>
                <a:gd name="T57" fmla="*/ 421 h 801"/>
                <a:gd name="T58" fmla="*/ 1964 w 2058"/>
                <a:gd name="T59" fmla="*/ 482 h 801"/>
                <a:gd name="T60" fmla="*/ 2006 w 2058"/>
                <a:gd name="T61" fmla="*/ 543 h 801"/>
                <a:gd name="T62" fmla="*/ 2032 w 2058"/>
                <a:gd name="T63" fmla="*/ 598 h 801"/>
                <a:gd name="T64" fmla="*/ 2057 w 2058"/>
                <a:gd name="T65" fmla="*/ 641 h 80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58"/>
                <a:gd name="T100" fmla="*/ 0 h 801"/>
                <a:gd name="T101" fmla="*/ 2058 w 2058"/>
                <a:gd name="T102" fmla="*/ 801 h 80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58" h="801">
                  <a:moveTo>
                    <a:pt x="0" y="800"/>
                  </a:moveTo>
                  <a:lnTo>
                    <a:pt x="26" y="794"/>
                  </a:lnTo>
                  <a:lnTo>
                    <a:pt x="51" y="788"/>
                  </a:lnTo>
                  <a:lnTo>
                    <a:pt x="85" y="769"/>
                  </a:lnTo>
                  <a:lnTo>
                    <a:pt x="102" y="751"/>
                  </a:lnTo>
                  <a:lnTo>
                    <a:pt x="119" y="733"/>
                  </a:lnTo>
                  <a:lnTo>
                    <a:pt x="145" y="708"/>
                  </a:lnTo>
                  <a:lnTo>
                    <a:pt x="162" y="672"/>
                  </a:lnTo>
                  <a:lnTo>
                    <a:pt x="213" y="592"/>
                  </a:lnTo>
                  <a:lnTo>
                    <a:pt x="272" y="507"/>
                  </a:lnTo>
                  <a:lnTo>
                    <a:pt x="349" y="421"/>
                  </a:lnTo>
                  <a:lnTo>
                    <a:pt x="434" y="336"/>
                  </a:lnTo>
                  <a:lnTo>
                    <a:pt x="544" y="250"/>
                  </a:lnTo>
                  <a:lnTo>
                    <a:pt x="655" y="171"/>
                  </a:lnTo>
                  <a:lnTo>
                    <a:pt x="714" y="140"/>
                  </a:lnTo>
                  <a:lnTo>
                    <a:pt x="774" y="110"/>
                  </a:lnTo>
                  <a:lnTo>
                    <a:pt x="884" y="61"/>
                  </a:lnTo>
                  <a:lnTo>
                    <a:pt x="1003" y="24"/>
                  </a:lnTo>
                  <a:lnTo>
                    <a:pt x="1122" y="6"/>
                  </a:lnTo>
                  <a:lnTo>
                    <a:pt x="1233" y="0"/>
                  </a:lnTo>
                  <a:lnTo>
                    <a:pt x="1292" y="6"/>
                  </a:lnTo>
                  <a:lnTo>
                    <a:pt x="1352" y="18"/>
                  </a:lnTo>
                  <a:lnTo>
                    <a:pt x="1462" y="61"/>
                  </a:lnTo>
                  <a:lnTo>
                    <a:pt x="1573" y="110"/>
                  </a:lnTo>
                  <a:lnTo>
                    <a:pt x="1666" y="165"/>
                  </a:lnTo>
                  <a:lnTo>
                    <a:pt x="1743" y="220"/>
                  </a:lnTo>
                  <a:lnTo>
                    <a:pt x="1811" y="287"/>
                  </a:lnTo>
                  <a:lnTo>
                    <a:pt x="1870" y="360"/>
                  </a:lnTo>
                  <a:lnTo>
                    <a:pt x="1921" y="421"/>
                  </a:lnTo>
                  <a:lnTo>
                    <a:pt x="1964" y="482"/>
                  </a:lnTo>
                  <a:lnTo>
                    <a:pt x="2006" y="543"/>
                  </a:lnTo>
                  <a:lnTo>
                    <a:pt x="2032" y="598"/>
                  </a:lnTo>
                  <a:lnTo>
                    <a:pt x="2057" y="641"/>
                  </a:lnTo>
                </a:path>
              </a:pathLst>
            </a:custGeom>
            <a:noFill/>
            <a:ln w="50800" cap="rnd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graphicFrame>
          <p:nvGraphicFramePr>
            <p:cNvPr id="2050" name="Object 3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246" y="3559"/>
            <a:ext cx="317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5" name="Equation" r:id="rId4" imgW="501480" imgH="311040" progId="Equation.3">
                    <p:embed/>
                  </p:oleObj>
                </mc:Choice>
                <mc:Fallback>
                  <p:oleObj name="Equation" r:id="rId4" imgW="501480" imgH="311040" progId="Equation.3">
                    <p:embed/>
                    <p:pic>
                      <p:nvPicPr>
                        <p:cNvPr id="0" name="Object 3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46" y="3559"/>
                          <a:ext cx="317" cy="1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60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0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0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0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31BC7E3A-41CF-4D81-8BF7-B4586366585B}" type="slidenum">
              <a:rPr lang="en-US" altLang="en-US" sz="1600"/>
              <a:pPr/>
              <a:t>11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28800"/>
            <a:ext cx="4572000" cy="41148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400" dirty="0" err="1" smtClean="0"/>
              <a:t>Perbandingan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R(q) </a:t>
            </a:r>
            <a:r>
              <a:rPr lang="en-US" altLang="en-US" sz="2400" dirty="0" smtClean="0"/>
              <a:t>and </a:t>
            </a:r>
            <a:r>
              <a:rPr lang="en-US" altLang="en-US" sz="2400" i="1" dirty="0" smtClean="0"/>
              <a:t>C(q)</a:t>
            </a:r>
          </a:p>
          <a:p>
            <a:pPr lvl="1">
              <a:buSzPct val="75000"/>
            </a:pPr>
            <a:r>
              <a:rPr lang="en-US" altLang="en-US" sz="2400" dirty="0" smtClean="0"/>
              <a:t>Output levels: </a:t>
            </a:r>
            <a:r>
              <a:rPr lang="en-US" altLang="en-US" sz="2400" i="1" dirty="0" smtClean="0"/>
              <a:t>q</a:t>
            </a:r>
            <a:r>
              <a:rPr lang="en-US" altLang="en-US" sz="2400" i="1" baseline="-25000" dirty="0" smtClean="0"/>
              <a:t>0</a:t>
            </a:r>
            <a:r>
              <a:rPr lang="en-US" altLang="en-US" sz="2400" i="1" dirty="0" smtClean="0"/>
              <a:t> - </a:t>
            </a:r>
            <a:r>
              <a:rPr lang="en-US" altLang="en-US" sz="2400" i="1" baseline="-25000" dirty="0" smtClean="0"/>
              <a:t> </a:t>
            </a:r>
            <a:r>
              <a:rPr lang="en-US" altLang="en-US" sz="2400" i="1" dirty="0" smtClean="0"/>
              <a:t>q</a:t>
            </a:r>
            <a:r>
              <a:rPr lang="en-US" altLang="en-US" sz="2400" i="1" baseline="30000" dirty="0" smtClean="0"/>
              <a:t>*</a:t>
            </a:r>
            <a:endParaRPr lang="en-US" altLang="en-US" sz="2400" dirty="0" smtClean="0"/>
          </a:p>
          <a:p>
            <a:pPr lvl="2">
              <a:spcBef>
                <a:spcPct val="35000"/>
              </a:spcBef>
            </a:pPr>
            <a:r>
              <a:rPr lang="en-US" altLang="en-US" sz="2400" dirty="0" smtClean="0"/>
              <a:t>TR </a:t>
            </a:r>
            <a:r>
              <a:rPr lang="en-US" altLang="en-US" sz="2400" i="1" dirty="0" smtClean="0"/>
              <a:t>&gt; </a:t>
            </a:r>
            <a:r>
              <a:rPr lang="en-US" altLang="en-US" sz="2400" dirty="0" smtClean="0"/>
              <a:t>TC</a:t>
            </a:r>
            <a:endParaRPr lang="en-US" altLang="en-US" sz="2400" dirty="0" smtClean="0"/>
          </a:p>
          <a:p>
            <a:pPr lvl="2">
              <a:spcBef>
                <a:spcPct val="35000"/>
              </a:spcBef>
            </a:pPr>
            <a:r>
              <a:rPr lang="en-US" altLang="en-US" sz="2400" dirty="0" smtClean="0"/>
              <a:t>MR &gt; MC</a:t>
            </a:r>
          </a:p>
          <a:p>
            <a:pPr lvl="3">
              <a:buSzPct val="75000"/>
            </a:pPr>
            <a:r>
              <a:rPr lang="en-US" altLang="en-US" sz="2000" dirty="0" smtClean="0"/>
              <a:t>Profit </a:t>
            </a:r>
            <a:r>
              <a:rPr lang="en-US" altLang="en-US" sz="2000" dirty="0" err="1" smtClean="0"/>
              <a:t>meningkat</a:t>
            </a:r>
            <a:endParaRPr lang="en-US" altLang="en-US" sz="2000" dirty="0" smtClean="0"/>
          </a:p>
        </p:txBody>
      </p:sp>
      <p:sp>
        <p:nvSpPr>
          <p:cNvPr id="3080" name="Line 5"/>
          <p:cNvSpPr>
            <a:spLocks noChangeShapeType="1"/>
          </p:cNvSpPr>
          <p:nvPr/>
        </p:nvSpPr>
        <p:spPr bwMode="auto">
          <a:xfrm>
            <a:off x="5187950" y="5322888"/>
            <a:ext cx="3943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81" name="Group 6"/>
          <p:cNvGrpSpPr>
            <a:grpSpLocks/>
          </p:cNvGrpSpPr>
          <p:nvPr/>
        </p:nvGrpSpPr>
        <p:grpSpPr bwMode="auto">
          <a:xfrm>
            <a:off x="5172075" y="3082925"/>
            <a:ext cx="3952875" cy="2243138"/>
            <a:chOff x="3258" y="1942"/>
            <a:chExt cx="2490" cy="1413"/>
          </a:xfrm>
        </p:grpSpPr>
        <p:sp>
          <p:nvSpPr>
            <p:cNvPr id="3106" name="Freeform 7"/>
            <p:cNvSpPr>
              <a:spLocks/>
            </p:cNvSpPr>
            <p:nvPr/>
          </p:nvSpPr>
          <p:spPr bwMode="auto">
            <a:xfrm>
              <a:off x="3258" y="2038"/>
              <a:ext cx="2059" cy="1317"/>
            </a:xfrm>
            <a:custGeom>
              <a:avLst/>
              <a:gdLst>
                <a:gd name="T0" fmla="*/ 0 w 2059"/>
                <a:gd name="T1" fmla="*/ 1316 h 1317"/>
                <a:gd name="T2" fmla="*/ 161 w 2059"/>
                <a:gd name="T3" fmla="*/ 1107 h 1317"/>
                <a:gd name="T4" fmla="*/ 331 w 2059"/>
                <a:gd name="T5" fmla="*/ 908 h 1317"/>
                <a:gd name="T6" fmla="*/ 408 w 2059"/>
                <a:gd name="T7" fmla="*/ 809 h 1317"/>
                <a:gd name="T8" fmla="*/ 493 w 2059"/>
                <a:gd name="T9" fmla="*/ 721 h 1317"/>
                <a:gd name="T10" fmla="*/ 570 w 2059"/>
                <a:gd name="T11" fmla="*/ 639 h 1317"/>
                <a:gd name="T12" fmla="*/ 655 w 2059"/>
                <a:gd name="T13" fmla="*/ 562 h 1317"/>
                <a:gd name="T14" fmla="*/ 740 w 2059"/>
                <a:gd name="T15" fmla="*/ 490 h 1317"/>
                <a:gd name="T16" fmla="*/ 816 w 2059"/>
                <a:gd name="T17" fmla="*/ 429 h 1317"/>
                <a:gd name="T18" fmla="*/ 986 w 2059"/>
                <a:gd name="T19" fmla="*/ 319 h 1317"/>
                <a:gd name="T20" fmla="*/ 1148 w 2059"/>
                <a:gd name="T21" fmla="*/ 226 h 1317"/>
                <a:gd name="T22" fmla="*/ 1301 w 2059"/>
                <a:gd name="T23" fmla="*/ 148 h 1317"/>
                <a:gd name="T24" fmla="*/ 1369 w 2059"/>
                <a:gd name="T25" fmla="*/ 121 h 1317"/>
                <a:gd name="T26" fmla="*/ 1437 w 2059"/>
                <a:gd name="T27" fmla="*/ 93 h 1317"/>
                <a:gd name="T28" fmla="*/ 1565 w 2059"/>
                <a:gd name="T29" fmla="*/ 55 h 1317"/>
                <a:gd name="T30" fmla="*/ 1684 w 2059"/>
                <a:gd name="T31" fmla="*/ 33 h 1317"/>
                <a:gd name="T32" fmla="*/ 1786 w 2059"/>
                <a:gd name="T33" fmla="*/ 11 h 1317"/>
                <a:gd name="T34" fmla="*/ 1871 w 2059"/>
                <a:gd name="T35" fmla="*/ 0 h 1317"/>
                <a:gd name="T36" fmla="*/ 1939 w 2059"/>
                <a:gd name="T37" fmla="*/ 0 h 1317"/>
                <a:gd name="T38" fmla="*/ 1998 w 2059"/>
                <a:gd name="T39" fmla="*/ 5 h 1317"/>
                <a:gd name="T40" fmla="*/ 2058 w 2059"/>
                <a:gd name="T41" fmla="*/ 11 h 13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59"/>
                <a:gd name="T64" fmla="*/ 0 h 1317"/>
                <a:gd name="T65" fmla="*/ 2059 w 2059"/>
                <a:gd name="T66" fmla="*/ 1317 h 13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59" h="1317">
                  <a:moveTo>
                    <a:pt x="0" y="1316"/>
                  </a:moveTo>
                  <a:lnTo>
                    <a:pt x="161" y="1107"/>
                  </a:lnTo>
                  <a:lnTo>
                    <a:pt x="331" y="908"/>
                  </a:lnTo>
                  <a:lnTo>
                    <a:pt x="408" y="809"/>
                  </a:lnTo>
                  <a:lnTo>
                    <a:pt x="493" y="721"/>
                  </a:lnTo>
                  <a:lnTo>
                    <a:pt x="570" y="639"/>
                  </a:lnTo>
                  <a:lnTo>
                    <a:pt x="655" y="562"/>
                  </a:lnTo>
                  <a:lnTo>
                    <a:pt x="740" y="490"/>
                  </a:lnTo>
                  <a:lnTo>
                    <a:pt x="816" y="429"/>
                  </a:lnTo>
                  <a:lnTo>
                    <a:pt x="986" y="319"/>
                  </a:lnTo>
                  <a:lnTo>
                    <a:pt x="1148" y="226"/>
                  </a:lnTo>
                  <a:lnTo>
                    <a:pt x="1301" y="148"/>
                  </a:lnTo>
                  <a:lnTo>
                    <a:pt x="1369" y="121"/>
                  </a:lnTo>
                  <a:lnTo>
                    <a:pt x="1437" y="93"/>
                  </a:lnTo>
                  <a:lnTo>
                    <a:pt x="1565" y="55"/>
                  </a:lnTo>
                  <a:lnTo>
                    <a:pt x="1684" y="33"/>
                  </a:lnTo>
                  <a:lnTo>
                    <a:pt x="1786" y="11"/>
                  </a:lnTo>
                  <a:lnTo>
                    <a:pt x="1871" y="0"/>
                  </a:lnTo>
                  <a:lnTo>
                    <a:pt x="1939" y="0"/>
                  </a:lnTo>
                  <a:lnTo>
                    <a:pt x="1998" y="5"/>
                  </a:lnTo>
                  <a:lnTo>
                    <a:pt x="2058" y="11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07" name="Rectangle 8"/>
            <p:cNvSpPr>
              <a:spLocks noChangeArrowheads="1"/>
            </p:cNvSpPr>
            <p:nvPr/>
          </p:nvSpPr>
          <p:spPr bwMode="auto">
            <a:xfrm>
              <a:off x="5346" y="1942"/>
              <a:ext cx="4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R(q)</a:t>
              </a:r>
            </a:p>
          </p:txBody>
        </p:sp>
      </p:grpSp>
      <p:grpSp>
        <p:nvGrpSpPr>
          <p:cNvPr id="3082" name="Group 9"/>
          <p:cNvGrpSpPr>
            <a:grpSpLocks/>
          </p:cNvGrpSpPr>
          <p:nvPr/>
        </p:nvGrpSpPr>
        <p:grpSpPr bwMode="auto">
          <a:xfrm>
            <a:off x="4527550" y="2141538"/>
            <a:ext cx="4408488" cy="4100512"/>
            <a:chOff x="2852" y="1349"/>
            <a:chExt cx="2777" cy="2583"/>
          </a:xfrm>
        </p:grpSpPr>
        <p:sp>
          <p:nvSpPr>
            <p:cNvPr id="3084" name="Line 10"/>
            <p:cNvSpPr>
              <a:spLocks noChangeShapeType="1"/>
            </p:cNvSpPr>
            <p:nvPr/>
          </p:nvSpPr>
          <p:spPr bwMode="auto">
            <a:xfrm>
              <a:off x="3259" y="2026"/>
              <a:ext cx="0" cy="17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11"/>
            <p:cNvSpPr>
              <a:spLocks noChangeArrowheads="1"/>
            </p:cNvSpPr>
            <p:nvPr/>
          </p:nvSpPr>
          <p:spPr bwMode="auto">
            <a:xfrm>
              <a:off x="3249" y="3369"/>
              <a:ext cx="20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0</a:t>
              </a:r>
            </a:p>
          </p:txBody>
        </p:sp>
        <p:sp>
          <p:nvSpPr>
            <p:cNvPr id="3086" name="Rectangle 12"/>
            <p:cNvSpPr>
              <a:spLocks noChangeArrowheads="1"/>
            </p:cNvSpPr>
            <p:nvPr/>
          </p:nvSpPr>
          <p:spPr bwMode="auto">
            <a:xfrm>
              <a:off x="2852" y="1349"/>
              <a:ext cx="716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Cost,</a:t>
              </a:r>
            </a:p>
            <a:p>
              <a:pPr algn="ctr"/>
              <a:r>
                <a:rPr lang="en-US" altLang="en-US" sz="1400" b="1"/>
                <a:t>Revenue,</a:t>
              </a:r>
            </a:p>
            <a:p>
              <a:pPr algn="ctr"/>
              <a:r>
                <a:rPr lang="en-US" altLang="en-US" sz="1400" b="1"/>
                <a:t>Profit</a:t>
              </a:r>
            </a:p>
            <a:p>
              <a:pPr algn="ctr"/>
              <a:r>
                <a:rPr lang="en-US" altLang="en-US" sz="1400" b="1"/>
                <a:t>$ (per year)</a:t>
              </a:r>
            </a:p>
          </p:txBody>
        </p:sp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4313" y="3742"/>
              <a:ext cx="131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Output (units per year)</a:t>
              </a:r>
            </a:p>
          </p:txBody>
        </p:sp>
        <p:grpSp>
          <p:nvGrpSpPr>
            <p:cNvPr id="3088" name="Group 14"/>
            <p:cNvGrpSpPr>
              <a:grpSpLocks/>
            </p:cNvGrpSpPr>
            <p:nvPr/>
          </p:nvGrpSpPr>
          <p:grpSpPr bwMode="auto">
            <a:xfrm>
              <a:off x="3257" y="1668"/>
              <a:ext cx="2217" cy="1345"/>
              <a:chOff x="3257" y="1668"/>
              <a:chExt cx="2217" cy="1345"/>
            </a:xfrm>
          </p:grpSpPr>
          <p:sp>
            <p:nvSpPr>
              <p:cNvPr id="3104" name="Freeform 15"/>
              <p:cNvSpPr>
                <a:spLocks/>
              </p:cNvSpPr>
              <p:nvPr/>
            </p:nvSpPr>
            <p:spPr bwMode="auto">
              <a:xfrm>
                <a:off x="3257" y="1846"/>
                <a:ext cx="1991" cy="1167"/>
              </a:xfrm>
              <a:custGeom>
                <a:avLst/>
                <a:gdLst>
                  <a:gd name="T0" fmla="*/ 0 w 1991"/>
                  <a:gd name="T1" fmla="*/ 1166 h 1167"/>
                  <a:gd name="T2" fmla="*/ 59 w 1991"/>
                  <a:gd name="T3" fmla="*/ 1131 h 1167"/>
                  <a:gd name="T4" fmla="*/ 101 w 1991"/>
                  <a:gd name="T5" fmla="*/ 1111 h 1167"/>
                  <a:gd name="T6" fmla="*/ 143 w 1991"/>
                  <a:gd name="T7" fmla="*/ 1097 h 1167"/>
                  <a:gd name="T8" fmla="*/ 185 w 1991"/>
                  <a:gd name="T9" fmla="*/ 1087 h 1167"/>
                  <a:gd name="T10" fmla="*/ 235 w 1991"/>
                  <a:gd name="T11" fmla="*/ 1082 h 1167"/>
                  <a:gd name="T12" fmla="*/ 303 w 1991"/>
                  <a:gd name="T13" fmla="*/ 1077 h 1167"/>
                  <a:gd name="T14" fmla="*/ 378 w 1991"/>
                  <a:gd name="T15" fmla="*/ 1062 h 1167"/>
                  <a:gd name="T16" fmla="*/ 428 w 1991"/>
                  <a:gd name="T17" fmla="*/ 1052 h 1167"/>
                  <a:gd name="T18" fmla="*/ 479 w 1991"/>
                  <a:gd name="T19" fmla="*/ 1042 h 1167"/>
                  <a:gd name="T20" fmla="*/ 605 w 1991"/>
                  <a:gd name="T21" fmla="*/ 1017 h 1167"/>
                  <a:gd name="T22" fmla="*/ 739 w 1991"/>
                  <a:gd name="T23" fmla="*/ 992 h 1167"/>
                  <a:gd name="T24" fmla="*/ 857 w 1991"/>
                  <a:gd name="T25" fmla="*/ 958 h 1167"/>
                  <a:gd name="T26" fmla="*/ 974 w 1991"/>
                  <a:gd name="T27" fmla="*/ 923 h 1167"/>
                  <a:gd name="T28" fmla="*/ 1083 w 1991"/>
                  <a:gd name="T29" fmla="*/ 888 h 1167"/>
                  <a:gd name="T30" fmla="*/ 1192 w 1991"/>
                  <a:gd name="T31" fmla="*/ 844 h 1167"/>
                  <a:gd name="T32" fmla="*/ 1302 w 1991"/>
                  <a:gd name="T33" fmla="*/ 789 h 1167"/>
                  <a:gd name="T34" fmla="*/ 1419 w 1991"/>
                  <a:gd name="T35" fmla="*/ 715 h 1167"/>
                  <a:gd name="T36" fmla="*/ 1537 w 1991"/>
                  <a:gd name="T37" fmla="*/ 635 h 1167"/>
                  <a:gd name="T38" fmla="*/ 1654 w 1991"/>
                  <a:gd name="T39" fmla="*/ 541 h 1167"/>
                  <a:gd name="T40" fmla="*/ 1747 w 1991"/>
                  <a:gd name="T41" fmla="*/ 447 h 1167"/>
                  <a:gd name="T42" fmla="*/ 1822 w 1991"/>
                  <a:gd name="T43" fmla="*/ 343 h 1167"/>
                  <a:gd name="T44" fmla="*/ 1889 w 1991"/>
                  <a:gd name="T45" fmla="*/ 234 h 1167"/>
                  <a:gd name="T46" fmla="*/ 1940 w 1991"/>
                  <a:gd name="T47" fmla="*/ 119 h 1167"/>
                  <a:gd name="T48" fmla="*/ 1990 w 1991"/>
                  <a:gd name="T49" fmla="*/ 0 h 1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91"/>
                  <a:gd name="T76" fmla="*/ 0 h 1167"/>
                  <a:gd name="T77" fmla="*/ 1991 w 1991"/>
                  <a:gd name="T78" fmla="*/ 1167 h 11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91" h="1167">
                    <a:moveTo>
                      <a:pt x="0" y="1166"/>
                    </a:moveTo>
                    <a:lnTo>
                      <a:pt x="59" y="1131"/>
                    </a:lnTo>
                    <a:lnTo>
                      <a:pt x="101" y="1111"/>
                    </a:lnTo>
                    <a:lnTo>
                      <a:pt x="143" y="1097"/>
                    </a:lnTo>
                    <a:lnTo>
                      <a:pt x="185" y="1087"/>
                    </a:lnTo>
                    <a:lnTo>
                      <a:pt x="235" y="1082"/>
                    </a:lnTo>
                    <a:lnTo>
                      <a:pt x="303" y="1077"/>
                    </a:lnTo>
                    <a:lnTo>
                      <a:pt x="378" y="1062"/>
                    </a:lnTo>
                    <a:lnTo>
                      <a:pt x="428" y="1052"/>
                    </a:lnTo>
                    <a:lnTo>
                      <a:pt x="479" y="1042"/>
                    </a:lnTo>
                    <a:lnTo>
                      <a:pt x="605" y="1017"/>
                    </a:lnTo>
                    <a:lnTo>
                      <a:pt x="739" y="992"/>
                    </a:lnTo>
                    <a:lnTo>
                      <a:pt x="857" y="958"/>
                    </a:lnTo>
                    <a:lnTo>
                      <a:pt x="974" y="923"/>
                    </a:lnTo>
                    <a:lnTo>
                      <a:pt x="1083" y="888"/>
                    </a:lnTo>
                    <a:lnTo>
                      <a:pt x="1192" y="844"/>
                    </a:lnTo>
                    <a:lnTo>
                      <a:pt x="1302" y="789"/>
                    </a:lnTo>
                    <a:lnTo>
                      <a:pt x="1419" y="715"/>
                    </a:lnTo>
                    <a:lnTo>
                      <a:pt x="1537" y="635"/>
                    </a:lnTo>
                    <a:lnTo>
                      <a:pt x="1654" y="541"/>
                    </a:lnTo>
                    <a:lnTo>
                      <a:pt x="1747" y="447"/>
                    </a:lnTo>
                    <a:lnTo>
                      <a:pt x="1822" y="343"/>
                    </a:lnTo>
                    <a:lnTo>
                      <a:pt x="1889" y="234"/>
                    </a:lnTo>
                    <a:lnTo>
                      <a:pt x="1940" y="119"/>
                    </a:lnTo>
                    <a:lnTo>
                      <a:pt x="1990" y="0"/>
                    </a:lnTo>
                  </a:path>
                </a:pathLst>
              </a:custGeom>
              <a:noFill/>
              <a:ln w="50800" cap="rnd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105" name="Rectangle 16"/>
              <p:cNvSpPr>
                <a:spLocks noChangeArrowheads="1"/>
              </p:cNvSpPr>
              <p:nvPr/>
            </p:nvSpPr>
            <p:spPr bwMode="auto">
              <a:xfrm>
                <a:off x="5072" y="1668"/>
                <a:ext cx="4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C(q)</a:t>
                </a:r>
              </a:p>
            </p:txBody>
          </p:sp>
        </p:grpSp>
        <p:grpSp>
          <p:nvGrpSpPr>
            <p:cNvPr id="3089" name="Group 17"/>
            <p:cNvGrpSpPr>
              <a:grpSpLocks/>
            </p:cNvGrpSpPr>
            <p:nvPr/>
          </p:nvGrpSpPr>
          <p:grpSpPr bwMode="auto">
            <a:xfrm>
              <a:off x="3945" y="1873"/>
              <a:ext cx="1135" cy="1102"/>
              <a:chOff x="3945" y="1873"/>
              <a:chExt cx="1135" cy="1102"/>
            </a:xfrm>
          </p:grpSpPr>
          <p:grpSp>
            <p:nvGrpSpPr>
              <p:cNvPr id="3097" name="Group 18"/>
              <p:cNvGrpSpPr>
                <a:grpSpLocks/>
              </p:cNvGrpSpPr>
              <p:nvPr/>
            </p:nvGrpSpPr>
            <p:grpSpPr bwMode="auto">
              <a:xfrm>
                <a:off x="3945" y="1873"/>
                <a:ext cx="1135" cy="1102"/>
                <a:chOff x="3945" y="1961"/>
                <a:chExt cx="1135" cy="1102"/>
              </a:xfrm>
            </p:grpSpPr>
            <p:sp>
              <p:nvSpPr>
                <p:cNvPr id="310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945" y="1961"/>
                  <a:ext cx="1135" cy="62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945" y="2436"/>
                  <a:ext cx="1135" cy="62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98" name="Oval 21"/>
              <p:cNvSpPr>
                <a:spLocks noChangeArrowheads="1"/>
              </p:cNvSpPr>
              <p:nvPr/>
            </p:nvSpPr>
            <p:spPr bwMode="auto">
              <a:xfrm>
                <a:off x="4458" y="2634"/>
                <a:ext cx="69" cy="6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099" name="Oval 22"/>
              <p:cNvSpPr>
                <a:spLocks noChangeArrowheads="1"/>
              </p:cNvSpPr>
              <p:nvPr/>
            </p:nvSpPr>
            <p:spPr bwMode="auto">
              <a:xfrm>
                <a:off x="4458" y="2188"/>
                <a:ext cx="69" cy="6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100" name="Rectangle 23"/>
              <p:cNvSpPr>
                <a:spLocks noChangeArrowheads="1"/>
              </p:cNvSpPr>
              <p:nvPr/>
            </p:nvSpPr>
            <p:spPr bwMode="auto">
              <a:xfrm>
                <a:off x="4317" y="1973"/>
                <a:ext cx="21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A</a:t>
                </a:r>
              </a:p>
            </p:txBody>
          </p:sp>
          <p:sp>
            <p:nvSpPr>
              <p:cNvPr id="3101" name="Rectangle 24"/>
              <p:cNvSpPr>
                <a:spLocks noChangeArrowheads="1"/>
              </p:cNvSpPr>
              <p:nvPr/>
            </p:nvSpPr>
            <p:spPr bwMode="auto">
              <a:xfrm>
                <a:off x="4269" y="2453"/>
                <a:ext cx="21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B</a:t>
                </a:r>
              </a:p>
            </p:txBody>
          </p:sp>
        </p:grpSp>
        <p:grpSp>
          <p:nvGrpSpPr>
            <p:cNvPr id="3090" name="Group 25"/>
            <p:cNvGrpSpPr>
              <a:grpSpLocks/>
            </p:cNvGrpSpPr>
            <p:nvPr/>
          </p:nvGrpSpPr>
          <p:grpSpPr bwMode="auto">
            <a:xfrm>
              <a:off x="3523" y="2232"/>
              <a:ext cx="1116" cy="1366"/>
              <a:chOff x="3523" y="2232"/>
              <a:chExt cx="1116" cy="1366"/>
            </a:xfrm>
          </p:grpSpPr>
          <p:sp>
            <p:nvSpPr>
              <p:cNvPr id="3093" name="Rectangle 26"/>
              <p:cNvSpPr>
                <a:spLocks noChangeArrowheads="1"/>
              </p:cNvSpPr>
              <p:nvPr/>
            </p:nvSpPr>
            <p:spPr bwMode="auto">
              <a:xfrm>
                <a:off x="3523" y="3350"/>
                <a:ext cx="270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q</a:t>
                </a:r>
                <a:r>
                  <a:rPr lang="en-US" altLang="en-US" sz="2000" b="1" i="1" baseline="-25000"/>
                  <a:t>0</a:t>
                </a:r>
              </a:p>
            </p:txBody>
          </p:sp>
          <p:sp>
            <p:nvSpPr>
              <p:cNvPr id="3094" name="Line 27"/>
              <p:cNvSpPr>
                <a:spLocks noChangeShapeType="1"/>
              </p:cNvSpPr>
              <p:nvPr/>
            </p:nvSpPr>
            <p:spPr bwMode="auto">
              <a:xfrm>
                <a:off x="3602" y="2917"/>
                <a:ext cx="0" cy="4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5" name="Line 28"/>
              <p:cNvSpPr>
                <a:spLocks noChangeShapeType="1"/>
              </p:cNvSpPr>
              <p:nvPr/>
            </p:nvSpPr>
            <p:spPr bwMode="auto">
              <a:xfrm>
                <a:off x="4492" y="2232"/>
                <a:ext cx="0" cy="111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6" name="Rectangle 29"/>
              <p:cNvSpPr>
                <a:spLocks noChangeArrowheads="1"/>
              </p:cNvSpPr>
              <p:nvPr/>
            </p:nvSpPr>
            <p:spPr bwMode="auto">
              <a:xfrm>
                <a:off x="4387" y="3350"/>
                <a:ext cx="252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q</a:t>
                </a:r>
                <a:r>
                  <a:rPr lang="en-US" altLang="en-US" sz="2000" b="1" i="1" baseline="30000"/>
                  <a:t>*</a:t>
                </a:r>
              </a:p>
            </p:txBody>
          </p:sp>
        </p:grpSp>
        <p:grpSp>
          <p:nvGrpSpPr>
            <p:cNvPr id="3091" name="Group 30"/>
            <p:cNvGrpSpPr>
              <a:grpSpLocks/>
            </p:cNvGrpSpPr>
            <p:nvPr/>
          </p:nvGrpSpPr>
          <p:grpSpPr bwMode="auto">
            <a:xfrm>
              <a:off x="3272" y="2931"/>
              <a:ext cx="2291" cy="825"/>
              <a:chOff x="3272" y="2931"/>
              <a:chExt cx="2291" cy="825"/>
            </a:xfrm>
          </p:grpSpPr>
          <p:sp>
            <p:nvSpPr>
              <p:cNvPr id="3092" name="Freeform 31"/>
              <p:cNvSpPr>
                <a:spLocks/>
              </p:cNvSpPr>
              <p:nvPr/>
            </p:nvSpPr>
            <p:spPr bwMode="auto">
              <a:xfrm>
                <a:off x="3272" y="2931"/>
                <a:ext cx="2058" cy="801"/>
              </a:xfrm>
              <a:custGeom>
                <a:avLst/>
                <a:gdLst>
                  <a:gd name="T0" fmla="*/ 0 w 2058"/>
                  <a:gd name="T1" fmla="*/ 800 h 801"/>
                  <a:gd name="T2" fmla="*/ 26 w 2058"/>
                  <a:gd name="T3" fmla="*/ 794 h 801"/>
                  <a:gd name="T4" fmla="*/ 51 w 2058"/>
                  <a:gd name="T5" fmla="*/ 788 h 801"/>
                  <a:gd name="T6" fmla="*/ 85 w 2058"/>
                  <a:gd name="T7" fmla="*/ 769 h 801"/>
                  <a:gd name="T8" fmla="*/ 102 w 2058"/>
                  <a:gd name="T9" fmla="*/ 751 h 801"/>
                  <a:gd name="T10" fmla="*/ 119 w 2058"/>
                  <a:gd name="T11" fmla="*/ 733 h 801"/>
                  <a:gd name="T12" fmla="*/ 145 w 2058"/>
                  <a:gd name="T13" fmla="*/ 708 h 801"/>
                  <a:gd name="T14" fmla="*/ 162 w 2058"/>
                  <a:gd name="T15" fmla="*/ 672 h 801"/>
                  <a:gd name="T16" fmla="*/ 213 w 2058"/>
                  <a:gd name="T17" fmla="*/ 592 h 801"/>
                  <a:gd name="T18" fmla="*/ 272 w 2058"/>
                  <a:gd name="T19" fmla="*/ 507 h 801"/>
                  <a:gd name="T20" fmla="*/ 349 w 2058"/>
                  <a:gd name="T21" fmla="*/ 421 h 801"/>
                  <a:gd name="T22" fmla="*/ 434 w 2058"/>
                  <a:gd name="T23" fmla="*/ 336 h 801"/>
                  <a:gd name="T24" fmla="*/ 544 w 2058"/>
                  <a:gd name="T25" fmla="*/ 250 h 801"/>
                  <a:gd name="T26" fmla="*/ 655 w 2058"/>
                  <a:gd name="T27" fmla="*/ 171 h 801"/>
                  <a:gd name="T28" fmla="*/ 714 w 2058"/>
                  <a:gd name="T29" fmla="*/ 140 h 801"/>
                  <a:gd name="T30" fmla="*/ 774 w 2058"/>
                  <a:gd name="T31" fmla="*/ 110 h 801"/>
                  <a:gd name="T32" fmla="*/ 884 w 2058"/>
                  <a:gd name="T33" fmla="*/ 61 h 801"/>
                  <a:gd name="T34" fmla="*/ 1003 w 2058"/>
                  <a:gd name="T35" fmla="*/ 24 h 801"/>
                  <a:gd name="T36" fmla="*/ 1122 w 2058"/>
                  <a:gd name="T37" fmla="*/ 6 h 801"/>
                  <a:gd name="T38" fmla="*/ 1233 w 2058"/>
                  <a:gd name="T39" fmla="*/ 0 h 801"/>
                  <a:gd name="T40" fmla="*/ 1292 w 2058"/>
                  <a:gd name="T41" fmla="*/ 6 h 801"/>
                  <a:gd name="T42" fmla="*/ 1352 w 2058"/>
                  <a:gd name="T43" fmla="*/ 18 h 801"/>
                  <a:gd name="T44" fmla="*/ 1462 w 2058"/>
                  <a:gd name="T45" fmla="*/ 61 h 801"/>
                  <a:gd name="T46" fmla="*/ 1573 w 2058"/>
                  <a:gd name="T47" fmla="*/ 110 h 801"/>
                  <a:gd name="T48" fmla="*/ 1666 w 2058"/>
                  <a:gd name="T49" fmla="*/ 165 h 801"/>
                  <a:gd name="T50" fmla="*/ 1743 w 2058"/>
                  <a:gd name="T51" fmla="*/ 220 h 801"/>
                  <a:gd name="T52" fmla="*/ 1811 w 2058"/>
                  <a:gd name="T53" fmla="*/ 287 h 801"/>
                  <a:gd name="T54" fmla="*/ 1870 w 2058"/>
                  <a:gd name="T55" fmla="*/ 360 h 801"/>
                  <a:gd name="T56" fmla="*/ 1921 w 2058"/>
                  <a:gd name="T57" fmla="*/ 421 h 801"/>
                  <a:gd name="T58" fmla="*/ 1964 w 2058"/>
                  <a:gd name="T59" fmla="*/ 482 h 801"/>
                  <a:gd name="T60" fmla="*/ 2006 w 2058"/>
                  <a:gd name="T61" fmla="*/ 543 h 801"/>
                  <a:gd name="T62" fmla="*/ 2032 w 2058"/>
                  <a:gd name="T63" fmla="*/ 598 h 801"/>
                  <a:gd name="T64" fmla="*/ 2057 w 2058"/>
                  <a:gd name="T65" fmla="*/ 641 h 80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58"/>
                  <a:gd name="T100" fmla="*/ 0 h 801"/>
                  <a:gd name="T101" fmla="*/ 2058 w 2058"/>
                  <a:gd name="T102" fmla="*/ 801 h 80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58" h="801">
                    <a:moveTo>
                      <a:pt x="0" y="800"/>
                    </a:moveTo>
                    <a:lnTo>
                      <a:pt x="26" y="794"/>
                    </a:lnTo>
                    <a:lnTo>
                      <a:pt x="51" y="788"/>
                    </a:lnTo>
                    <a:lnTo>
                      <a:pt x="85" y="769"/>
                    </a:lnTo>
                    <a:lnTo>
                      <a:pt x="102" y="751"/>
                    </a:lnTo>
                    <a:lnTo>
                      <a:pt x="119" y="733"/>
                    </a:lnTo>
                    <a:lnTo>
                      <a:pt x="145" y="708"/>
                    </a:lnTo>
                    <a:lnTo>
                      <a:pt x="162" y="672"/>
                    </a:lnTo>
                    <a:lnTo>
                      <a:pt x="213" y="592"/>
                    </a:lnTo>
                    <a:lnTo>
                      <a:pt x="272" y="507"/>
                    </a:lnTo>
                    <a:lnTo>
                      <a:pt x="349" y="421"/>
                    </a:lnTo>
                    <a:lnTo>
                      <a:pt x="434" y="336"/>
                    </a:lnTo>
                    <a:lnTo>
                      <a:pt x="544" y="250"/>
                    </a:lnTo>
                    <a:lnTo>
                      <a:pt x="655" y="171"/>
                    </a:lnTo>
                    <a:lnTo>
                      <a:pt x="714" y="140"/>
                    </a:lnTo>
                    <a:lnTo>
                      <a:pt x="774" y="110"/>
                    </a:lnTo>
                    <a:lnTo>
                      <a:pt x="884" y="61"/>
                    </a:lnTo>
                    <a:lnTo>
                      <a:pt x="1003" y="24"/>
                    </a:lnTo>
                    <a:lnTo>
                      <a:pt x="1122" y="6"/>
                    </a:lnTo>
                    <a:lnTo>
                      <a:pt x="1233" y="0"/>
                    </a:lnTo>
                    <a:lnTo>
                      <a:pt x="1292" y="6"/>
                    </a:lnTo>
                    <a:lnTo>
                      <a:pt x="1352" y="18"/>
                    </a:lnTo>
                    <a:lnTo>
                      <a:pt x="1462" y="61"/>
                    </a:lnTo>
                    <a:lnTo>
                      <a:pt x="1573" y="110"/>
                    </a:lnTo>
                    <a:lnTo>
                      <a:pt x="1666" y="165"/>
                    </a:lnTo>
                    <a:lnTo>
                      <a:pt x="1743" y="220"/>
                    </a:lnTo>
                    <a:lnTo>
                      <a:pt x="1811" y="287"/>
                    </a:lnTo>
                    <a:lnTo>
                      <a:pt x="1870" y="360"/>
                    </a:lnTo>
                    <a:lnTo>
                      <a:pt x="1921" y="421"/>
                    </a:lnTo>
                    <a:lnTo>
                      <a:pt x="1964" y="482"/>
                    </a:lnTo>
                    <a:lnTo>
                      <a:pt x="2006" y="543"/>
                    </a:lnTo>
                    <a:lnTo>
                      <a:pt x="2032" y="598"/>
                    </a:lnTo>
                    <a:lnTo>
                      <a:pt x="2057" y="641"/>
                    </a:lnTo>
                  </a:path>
                </a:pathLst>
              </a:custGeom>
              <a:noFill/>
              <a:ln w="50800" cap="rnd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3074" name="Object 32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246" y="3559"/>
              <a:ext cx="317" cy="1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0" name="Microsoft Equation 3.0" r:id="rId4" imgW="501480" imgH="311040" progId="Equation.3">
                      <p:embed/>
                    </p:oleObj>
                  </mc:Choice>
                  <mc:Fallback>
                    <p:oleObj name="Microsoft Equation 3.0" r:id="rId4" imgW="501480" imgH="311040" progId="Equation.3">
                      <p:embed/>
                      <p:pic>
                        <p:nvPicPr>
                          <p:cNvPr id="0" name="Object 3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6" y="3559"/>
                            <a:ext cx="317" cy="1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7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EC05798C-2A24-4275-AE28-8B3862B97B29}" type="slidenum">
              <a:rPr lang="en-US" altLang="en-US" sz="1600"/>
              <a:pPr/>
              <a:t>12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69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28800"/>
            <a:ext cx="4572000" cy="4114800"/>
          </a:xfrm>
        </p:spPr>
        <p:txBody>
          <a:bodyPr/>
          <a:lstStyle/>
          <a:p>
            <a:pPr>
              <a:spcBef>
                <a:spcPct val="70000"/>
              </a:spcBef>
              <a:defRPr/>
            </a:pPr>
            <a:r>
              <a:rPr lang="en-US" sz="2400" dirty="0" err="1" smtClean="0"/>
              <a:t>Perbandingan</a:t>
            </a:r>
            <a:r>
              <a:rPr lang="en-US" sz="2400" dirty="0" smtClean="0"/>
              <a:t> </a:t>
            </a:r>
            <a:r>
              <a:rPr lang="en-US" sz="2400" i="1" dirty="0" smtClean="0"/>
              <a:t>R(q) </a:t>
            </a:r>
            <a:r>
              <a:rPr lang="en-US" sz="2400" dirty="0" smtClean="0"/>
              <a:t>and </a:t>
            </a:r>
            <a:r>
              <a:rPr lang="en-US" sz="2400" i="1" dirty="0" smtClean="0"/>
              <a:t>C(q)</a:t>
            </a:r>
          </a:p>
          <a:p>
            <a:pPr lvl="1">
              <a:buSzPct val="75000"/>
              <a:defRPr/>
            </a:pPr>
            <a:r>
              <a:rPr lang="en-US" sz="2400" dirty="0" smtClean="0"/>
              <a:t>Output: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smtClean="0"/>
              <a:t>q</a:t>
            </a:r>
            <a:r>
              <a:rPr lang="en-US" sz="2400" i="1" baseline="30000" dirty="0" smtClean="0"/>
              <a:t>**</a:t>
            </a:r>
          </a:p>
          <a:p>
            <a:pPr marL="968375" lvl="2" indent="-231775">
              <a:spcBef>
                <a:spcPct val="35000"/>
              </a:spcBef>
              <a:buSzPct val="75000"/>
              <a:buFont typeface="Wingdings" panose="05000000000000000000" pitchFamily="2" charset="2"/>
              <a:buBlip>
                <a:blip r:embed="rId4"/>
              </a:buBlip>
              <a:defRPr/>
            </a:pPr>
            <a:r>
              <a:rPr lang="en-US" sz="2400" dirty="0" smtClean="0"/>
              <a:t>TR </a:t>
            </a:r>
            <a:r>
              <a:rPr lang="en-US" sz="2400" i="1" dirty="0" smtClean="0"/>
              <a:t>= </a:t>
            </a:r>
            <a:r>
              <a:rPr lang="en-US" sz="2400" dirty="0" smtClean="0"/>
              <a:t>TC</a:t>
            </a:r>
            <a:endParaRPr lang="en-US" sz="2400" dirty="0" smtClean="0"/>
          </a:p>
          <a:p>
            <a:pPr marL="965200" lvl="2">
              <a:spcBef>
                <a:spcPct val="35000"/>
              </a:spcBef>
              <a:buSzPct val="75000"/>
              <a:buFont typeface="Wingdings" panose="05000000000000000000" pitchFamily="2" charset="2"/>
              <a:buBlip>
                <a:blip r:embed="rId4"/>
              </a:buBlip>
              <a:defRPr/>
            </a:pPr>
            <a:r>
              <a:rPr lang="en-US" sz="2400" dirty="0" smtClean="0"/>
              <a:t>Break even </a:t>
            </a:r>
            <a:r>
              <a:rPr lang="en-US" sz="2400" dirty="0" smtClean="0"/>
              <a:t>point (BEP)</a:t>
            </a:r>
            <a:endParaRPr lang="en-US" sz="2400" dirty="0" smtClean="0"/>
          </a:p>
          <a:p>
            <a:pPr lvl="1">
              <a:buSzPct val="75000"/>
              <a:defRPr/>
            </a:pPr>
            <a:r>
              <a:rPr lang="en-US" sz="2400" dirty="0" smtClean="0"/>
              <a:t>Output: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i="1" baseline="30000" dirty="0" smtClean="0"/>
              <a:t>*</a:t>
            </a:r>
            <a:endParaRPr lang="en-US" sz="2400" dirty="0" smtClean="0"/>
          </a:p>
          <a:p>
            <a:pPr marL="968375" lvl="1" indent="-231775">
              <a:buSzPct val="75000"/>
              <a:buFont typeface="Wingdings" panose="05000000000000000000" pitchFamily="2" charset="2"/>
              <a:buBlip>
                <a:blip r:embed="rId4"/>
              </a:buBlip>
              <a:defRPr/>
            </a:pPr>
            <a:r>
              <a:rPr lang="en-US" sz="2400" dirty="0" smtClean="0"/>
              <a:t>MR = MC</a:t>
            </a:r>
          </a:p>
          <a:p>
            <a:pPr marL="968375" lvl="1" indent="-231775">
              <a:buSzPct val="75000"/>
              <a:buFont typeface="Wingdings" panose="05000000000000000000" pitchFamily="2" charset="2"/>
              <a:buBlip>
                <a:blip r:embed="rId4"/>
              </a:buBlip>
              <a:defRPr/>
            </a:pPr>
            <a:r>
              <a:rPr lang="en-US" sz="2400" dirty="0" smtClean="0"/>
              <a:t>Profit maximum</a:t>
            </a:r>
          </a:p>
          <a:p>
            <a:pPr lvl="1">
              <a:buSzPct val="75000"/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4104" name="Line 5"/>
          <p:cNvSpPr>
            <a:spLocks noChangeShapeType="1"/>
          </p:cNvSpPr>
          <p:nvPr/>
        </p:nvSpPr>
        <p:spPr bwMode="auto">
          <a:xfrm>
            <a:off x="5187950" y="5322888"/>
            <a:ext cx="3943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05" name="Group 6"/>
          <p:cNvGrpSpPr>
            <a:grpSpLocks/>
          </p:cNvGrpSpPr>
          <p:nvPr/>
        </p:nvGrpSpPr>
        <p:grpSpPr bwMode="auto">
          <a:xfrm>
            <a:off x="5172075" y="3082925"/>
            <a:ext cx="3952875" cy="2243138"/>
            <a:chOff x="3258" y="1942"/>
            <a:chExt cx="2490" cy="1413"/>
          </a:xfrm>
        </p:grpSpPr>
        <p:sp>
          <p:nvSpPr>
            <p:cNvPr id="4132" name="Freeform 7"/>
            <p:cNvSpPr>
              <a:spLocks/>
            </p:cNvSpPr>
            <p:nvPr/>
          </p:nvSpPr>
          <p:spPr bwMode="auto">
            <a:xfrm>
              <a:off x="3258" y="2038"/>
              <a:ext cx="2059" cy="1317"/>
            </a:xfrm>
            <a:custGeom>
              <a:avLst/>
              <a:gdLst>
                <a:gd name="T0" fmla="*/ 0 w 2059"/>
                <a:gd name="T1" fmla="*/ 1316 h 1317"/>
                <a:gd name="T2" fmla="*/ 161 w 2059"/>
                <a:gd name="T3" fmla="*/ 1107 h 1317"/>
                <a:gd name="T4" fmla="*/ 331 w 2059"/>
                <a:gd name="T5" fmla="*/ 908 h 1317"/>
                <a:gd name="T6" fmla="*/ 408 w 2059"/>
                <a:gd name="T7" fmla="*/ 809 h 1317"/>
                <a:gd name="T8" fmla="*/ 493 w 2059"/>
                <a:gd name="T9" fmla="*/ 721 h 1317"/>
                <a:gd name="T10" fmla="*/ 570 w 2059"/>
                <a:gd name="T11" fmla="*/ 639 h 1317"/>
                <a:gd name="T12" fmla="*/ 655 w 2059"/>
                <a:gd name="T13" fmla="*/ 562 h 1317"/>
                <a:gd name="T14" fmla="*/ 740 w 2059"/>
                <a:gd name="T15" fmla="*/ 490 h 1317"/>
                <a:gd name="T16" fmla="*/ 816 w 2059"/>
                <a:gd name="T17" fmla="*/ 429 h 1317"/>
                <a:gd name="T18" fmla="*/ 986 w 2059"/>
                <a:gd name="T19" fmla="*/ 319 h 1317"/>
                <a:gd name="T20" fmla="*/ 1148 w 2059"/>
                <a:gd name="T21" fmla="*/ 226 h 1317"/>
                <a:gd name="T22" fmla="*/ 1301 w 2059"/>
                <a:gd name="T23" fmla="*/ 148 h 1317"/>
                <a:gd name="T24" fmla="*/ 1369 w 2059"/>
                <a:gd name="T25" fmla="*/ 121 h 1317"/>
                <a:gd name="T26" fmla="*/ 1437 w 2059"/>
                <a:gd name="T27" fmla="*/ 93 h 1317"/>
                <a:gd name="T28" fmla="*/ 1565 w 2059"/>
                <a:gd name="T29" fmla="*/ 55 h 1317"/>
                <a:gd name="T30" fmla="*/ 1684 w 2059"/>
                <a:gd name="T31" fmla="*/ 33 h 1317"/>
                <a:gd name="T32" fmla="*/ 1786 w 2059"/>
                <a:gd name="T33" fmla="*/ 11 h 1317"/>
                <a:gd name="T34" fmla="*/ 1871 w 2059"/>
                <a:gd name="T35" fmla="*/ 0 h 1317"/>
                <a:gd name="T36" fmla="*/ 1939 w 2059"/>
                <a:gd name="T37" fmla="*/ 0 h 1317"/>
                <a:gd name="T38" fmla="*/ 1998 w 2059"/>
                <a:gd name="T39" fmla="*/ 5 h 1317"/>
                <a:gd name="T40" fmla="*/ 2058 w 2059"/>
                <a:gd name="T41" fmla="*/ 11 h 13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59"/>
                <a:gd name="T64" fmla="*/ 0 h 1317"/>
                <a:gd name="T65" fmla="*/ 2059 w 2059"/>
                <a:gd name="T66" fmla="*/ 1317 h 13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59" h="1317">
                  <a:moveTo>
                    <a:pt x="0" y="1316"/>
                  </a:moveTo>
                  <a:lnTo>
                    <a:pt x="161" y="1107"/>
                  </a:lnTo>
                  <a:lnTo>
                    <a:pt x="331" y="908"/>
                  </a:lnTo>
                  <a:lnTo>
                    <a:pt x="408" y="809"/>
                  </a:lnTo>
                  <a:lnTo>
                    <a:pt x="493" y="721"/>
                  </a:lnTo>
                  <a:lnTo>
                    <a:pt x="570" y="639"/>
                  </a:lnTo>
                  <a:lnTo>
                    <a:pt x="655" y="562"/>
                  </a:lnTo>
                  <a:lnTo>
                    <a:pt x="740" y="490"/>
                  </a:lnTo>
                  <a:lnTo>
                    <a:pt x="816" y="429"/>
                  </a:lnTo>
                  <a:lnTo>
                    <a:pt x="986" y="319"/>
                  </a:lnTo>
                  <a:lnTo>
                    <a:pt x="1148" y="226"/>
                  </a:lnTo>
                  <a:lnTo>
                    <a:pt x="1301" y="148"/>
                  </a:lnTo>
                  <a:lnTo>
                    <a:pt x="1369" y="121"/>
                  </a:lnTo>
                  <a:lnTo>
                    <a:pt x="1437" y="93"/>
                  </a:lnTo>
                  <a:lnTo>
                    <a:pt x="1565" y="55"/>
                  </a:lnTo>
                  <a:lnTo>
                    <a:pt x="1684" y="33"/>
                  </a:lnTo>
                  <a:lnTo>
                    <a:pt x="1786" y="11"/>
                  </a:lnTo>
                  <a:lnTo>
                    <a:pt x="1871" y="0"/>
                  </a:lnTo>
                  <a:lnTo>
                    <a:pt x="1939" y="0"/>
                  </a:lnTo>
                  <a:lnTo>
                    <a:pt x="1998" y="5"/>
                  </a:lnTo>
                  <a:lnTo>
                    <a:pt x="2058" y="11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33" name="Rectangle 8"/>
            <p:cNvSpPr>
              <a:spLocks noChangeArrowheads="1"/>
            </p:cNvSpPr>
            <p:nvPr/>
          </p:nvSpPr>
          <p:spPr bwMode="auto">
            <a:xfrm>
              <a:off x="5346" y="1942"/>
              <a:ext cx="4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R(q)</a:t>
              </a:r>
            </a:p>
          </p:txBody>
        </p:sp>
      </p:grpSp>
      <p:grpSp>
        <p:nvGrpSpPr>
          <p:cNvPr id="4106" name="Group 9"/>
          <p:cNvGrpSpPr>
            <a:grpSpLocks/>
          </p:cNvGrpSpPr>
          <p:nvPr/>
        </p:nvGrpSpPr>
        <p:grpSpPr bwMode="auto">
          <a:xfrm>
            <a:off x="4527550" y="2141538"/>
            <a:ext cx="4408488" cy="4100512"/>
            <a:chOff x="2852" y="1349"/>
            <a:chExt cx="2777" cy="2583"/>
          </a:xfrm>
        </p:grpSpPr>
        <p:sp>
          <p:nvSpPr>
            <p:cNvPr id="4110" name="Line 10"/>
            <p:cNvSpPr>
              <a:spLocks noChangeShapeType="1"/>
            </p:cNvSpPr>
            <p:nvPr/>
          </p:nvSpPr>
          <p:spPr bwMode="auto">
            <a:xfrm>
              <a:off x="3259" y="2026"/>
              <a:ext cx="0" cy="17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Rectangle 11"/>
            <p:cNvSpPr>
              <a:spLocks noChangeArrowheads="1"/>
            </p:cNvSpPr>
            <p:nvPr/>
          </p:nvSpPr>
          <p:spPr bwMode="auto">
            <a:xfrm>
              <a:off x="3249" y="3369"/>
              <a:ext cx="20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0</a:t>
              </a:r>
            </a:p>
          </p:txBody>
        </p:sp>
        <p:sp>
          <p:nvSpPr>
            <p:cNvPr id="4112" name="Rectangle 12"/>
            <p:cNvSpPr>
              <a:spLocks noChangeArrowheads="1"/>
            </p:cNvSpPr>
            <p:nvPr/>
          </p:nvSpPr>
          <p:spPr bwMode="auto">
            <a:xfrm>
              <a:off x="2852" y="1349"/>
              <a:ext cx="716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Cost,</a:t>
              </a:r>
            </a:p>
            <a:p>
              <a:pPr algn="ctr"/>
              <a:r>
                <a:rPr lang="en-US" altLang="en-US" sz="1400" b="1"/>
                <a:t>Revenue,</a:t>
              </a:r>
            </a:p>
            <a:p>
              <a:pPr algn="ctr"/>
              <a:r>
                <a:rPr lang="en-US" altLang="en-US" sz="1400" b="1"/>
                <a:t>Profit</a:t>
              </a:r>
            </a:p>
            <a:p>
              <a:pPr algn="ctr"/>
              <a:r>
                <a:rPr lang="en-US" altLang="en-US" sz="1400" b="1"/>
                <a:t>$ (per year)</a:t>
              </a:r>
            </a:p>
          </p:txBody>
        </p:sp>
        <p:sp>
          <p:nvSpPr>
            <p:cNvPr id="4113" name="Rectangle 13"/>
            <p:cNvSpPr>
              <a:spLocks noChangeArrowheads="1"/>
            </p:cNvSpPr>
            <p:nvPr/>
          </p:nvSpPr>
          <p:spPr bwMode="auto">
            <a:xfrm>
              <a:off x="4313" y="3742"/>
              <a:ext cx="131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Output (units per year)</a:t>
              </a:r>
            </a:p>
          </p:txBody>
        </p:sp>
        <p:grpSp>
          <p:nvGrpSpPr>
            <p:cNvPr id="4114" name="Group 14"/>
            <p:cNvGrpSpPr>
              <a:grpSpLocks/>
            </p:cNvGrpSpPr>
            <p:nvPr/>
          </p:nvGrpSpPr>
          <p:grpSpPr bwMode="auto">
            <a:xfrm>
              <a:off x="3257" y="1668"/>
              <a:ext cx="2217" cy="1345"/>
              <a:chOff x="3257" y="1668"/>
              <a:chExt cx="2217" cy="1345"/>
            </a:xfrm>
          </p:grpSpPr>
          <p:sp>
            <p:nvSpPr>
              <p:cNvPr id="4130" name="Freeform 15"/>
              <p:cNvSpPr>
                <a:spLocks/>
              </p:cNvSpPr>
              <p:nvPr/>
            </p:nvSpPr>
            <p:spPr bwMode="auto">
              <a:xfrm>
                <a:off x="3257" y="1846"/>
                <a:ext cx="1991" cy="1167"/>
              </a:xfrm>
              <a:custGeom>
                <a:avLst/>
                <a:gdLst>
                  <a:gd name="T0" fmla="*/ 0 w 1991"/>
                  <a:gd name="T1" fmla="*/ 1166 h 1167"/>
                  <a:gd name="T2" fmla="*/ 59 w 1991"/>
                  <a:gd name="T3" fmla="*/ 1131 h 1167"/>
                  <a:gd name="T4" fmla="*/ 101 w 1991"/>
                  <a:gd name="T5" fmla="*/ 1111 h 1167"/>
                  <a:gd name="T6" fmla="*/ 143 w 1991"/>
                  <a:gd name="T7" fmla="*/ 1097 h 1167"/>
                  <a:gd name="T8" fmla="*/ 185 w 1991"/>
                  <a:gd name="T9" fmla="*/ 1087 h 1167"/>
                  <a:gd name="T10" fmla="*/ 235 w 1991"/>
                  <a:gd name="T11" fmla="*/ 1082 h 1167"/>
                  <a:gd name="T12" fmla="*/ 303 w 1991"/>
                  <a:gd name="T13" fmla="*/ 1077 h 1167"/>
                  <a:gd name="T14" fmla="*/ 378 w 1991"/>
                  <a:gd name="T15" fmla="*/ 1062 h 1167"/>
                  <a:gd name="T16" fmla="*/ 428 w 1991"/>
                  <a:gd name="T17" fmla="*/ 1052 h 1167"/>
                  <a:gd name="T18" fmla="*/ 479 w 1991"/>
                  <a:gd name="T19" fmla="*/ 1042 h 1167"/>
                  <a:gd name="T20" fmla="*/ 605 w 1991"/>
                  <a:gd name="T21" fmla="*/ 1017 h 1167"/>
                  <a:gd name="T22" fmla="*/ 739 w 1991"/>
                  <a:gd name="T23" fmla="*/ 992 h 1167"/>
                  <a:gd name="T24" fmla="*/ 857 w 1991"/>
                  <a:gd name="T25" fmla="*/ 958 h 1167"/>
                  <a:gd name="T26" fmla="*/ 974 w 1991"/>
                  <a:gd name="T27" fmla="*/ 923 h 1167"/>
                  <a:gd name="T28" fmla="*/ 1083 w 1991"/>
                  <a:gd name="T29" fmla="*/ 888 h 1167"/>
                  <a:gd name="T30" fmla="*/ 1192 w 1991"/>
                  <a:gd name="T31" fmla="*/ 844 h 1167"/>
                  <a:gd name="T32" fmla="*/ 1302 w 1991"/>
                  <a:gd name="T33" fmla="*/ 789 h 1167"/>
                  <a:gd name="T34" fmla="*/ 1419 w 1991"/>
                  <a:gd name="T35" fmla="*/ 715 h 1167"/>
                  <a:gd name="T36" fmla="*/ 1537 w 1991"/>
                  <a:gd name="T37" fmla="*/ 635 h 1167"/>
                  <a:gd name="T38" fmla="*/ 1654 w 1991"/>
                  <a:gd name="T39" fmla="*/ 541 h 1167"/>
                  <a:gd name="T40" fmla="*/ 1747 w 1991"/>
                  <a:gd name="T41" fmla="*/ 447 h 1167"/>
                  <a:gd name="T42" fmla="*/ 1822 w 1991"/>
                  <a:gd name="T43" fmla="*/ 343 h 1167"/>
                  <a:gd name="T44" fmla="*/ 1889 w 1991"/>
                  <a:gd name="T45" fmla="*/ 234 h 1167"/>
                  <a:gd name="T46" fmla="*/ 1940 w 1991"/>
                  <a:gd name="T47" fmla="*/ 119 h 1167"/>
                  <a:gd name="T48" fmla="*/ 1990 w 1991"/>
                  <a:gd name="T49" fmla="*/ 0 h 1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91"/>
                  <a:gd name="T76" fmla="*/ 0 h 1167"/>
                  <a:gd name="T77" fmla="*/ 1991 w 1991"/>
                  <a:gd name="T78" fmla="*/ 1167 h 11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91" h="1167">
                    <a:moveTo>
                      <a:pt x="0" y="1166"/>
                    </a:moveTo>
                    <a:lnTo>
                      <a:pt x="59" y="1131"/>
                    </a:lnTo>
                    <a:lnTo>
                      <a:pt x="101" y="1111"/>
                    </a:lnTo>
                    <a:lnTo>
                      <a:pt x="143" y="1097"/>
                    </a:lnTo>
                    <a:lnTo>
                      <a:pt x="185" y="1087"/>
                    </a:lnTo>
                    <a:lnTo>
                      <a:pt x="235" y="1082"/>
                    </a:lnTo>
                    <a:lnTo>
                      <a:pt x="303" y="1077"/>
                    </a:lnTo>
                    <a:lnTo>
                      <a:pt x="378" y="1062"/>
                    </a:lnTo>
                    <a:lnTo>
                      <a:pt x="428" y="1052"/>
                    </a:lnTo>
                    <a:lnTo>
                      <a:pt x="479" y="1042"/>
                    </a:lnTo>
                    <a:lnTo>
                      <a:pt x="605" y="1017"/>
                    </a:lnTo>
                    <a:lnTo>
                      <a:pt x="739" y="992"/>
                    </a:lnTo>
                    <a:lnTo>
                      <a:pt x="857" y="958"/>
                    </a:lnTo>
                    <a:lnTo>
                      <a:pt x="974" y="923"/>
                    </a:lnTo>
                    <a:lnTo>
                      <a:pt x="1083" y="888"/>
                    </a:lnTo>
                    <a:lnTo>
                      <a:pt x="1192" y="844"/>
                    </a:lnTo>
                    <a:lnTo>
                      <a:pt x="1302" y="789"/>
                    </a:lnTo>
                    <a:lnTo>
                      <a:pt x="1419" y="715"/>
                    </a:lnTo>
                    <a:lnTo>
                      <a:pt x="1537" y="635"/>
                    </a:lnTo>
                    <a:lnTo>
                      <a:pt x="1654" y="541"/>
                    </a:lnTo>
                    <a:lnTo>
                      <a:pt x="1747" y="447"/>
                    </a:lnTo>
                    <a:lnTo>
                      <a:pt x="1822" y="343"/>
                    </a:lnTo>
                    <a:lnTo>
                      <a:pt x="1889" y="234"/>
                    </a:lnTo>
                    <a:lnTo>
                      <a:pt x="1940" y="119"/>
                    </a:lnTo>
                    <a:lnTo>
                      <a:pt x="1990" y="0"/>
                    </a:lnTo>
                  </a:path>
                </a:pathLst>
              </a:custGeom>
              <a:noFill/>
              <a:ln w="50800" cap="rnd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131" name="Rectangle 16"/>
              <p:cNvSpPr>
                <a:spLocks noChangeArrowheads="1"/>
              </p:cNvSpPr>
              <p:nvPr/>
            </p:nvSpPr>
            <p:spPr bwMode="auto">
              <a:xfrm>
                <a:off x="5072" y="1668"/>
                <a:ext cx="4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C(q)</a:t>
                </a:r>
              </a:p>
            </p:txBody>
          </p:sp>
        </p:grpSp>
        <p:grpSp>
          <p:nvGrpSpPr>
            <p:cNvPr id="4115" name="Group 17"/>
            <p:cNvGrpSpPr>
              <a:grpSpLocks/>
            </p:cNvGrpSpPr>
            <p:nvPr/>
          </p:nvGrpSpPr>
          <p:grpSpPr bwMode="auto">
            <a:xfrm>
              <a:off x="3945" y="1873"/>
              <a:ext cx="1135" cy="1102"/>
              <a:chOff x="3945" y="1873"/>
              <a:chExt cx="1135" cy="1102"/>
            </a:xfrm>
          </p:grpSpPr>
          <p:grpSp>
            <p:nvGrpSpPr>
              <p:cNvPr id="4123" name="Group 18"/>
              <p:cNvGrpSpPr>
                <a:grpSpLocks/>
              </p:cNvGrpSpPr>
              <p:nvPr/>
            </p:nvGrpSpPr>
            <p:grpSpPr bwMode="auto">
              <a:xfrm>
                <a:off x="3945" y="1873"/>
                <a:ext cx="1135" cy="1102"/>
                <a:chOff x="3945" y="1961"/>
                <a:chExt cx="1135" cy="1102"/>
              </a:xfrm>
            </p:grpSpPr>
            <p:sp>
              <p:nvSpPr>
                <p:cNvPr id="4128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945" y="1961"/>
                  <a:ext cx="1135" cy="62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9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945" y="2436"/>
                  <a:ext cx="1135" cy="62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24" name="Oval 21"/>
              <p:cNvSpPr>
                <a:spLocks noChangeArrowheads="1"/>
              </p:cNvSpPr>
              <p:nvPr/>
            </p:nvSpPr>
            <p:spPr bwMode="auto">
              <a:xfrm>
                <a:off x="4458" y="2634"/>
                <a:ext cx="69" cy="6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125" name="Oval 22"/>
              <p:cNvSpPr>
                <a:spLocks noChangeArrowheads="1"/>
              </p:cNvSpPr>
              <p:nvPr/>
            </p:nvSpPr>
            <p:spPr bwMode="auto">
              <a:xfrm>
                <a:off x="4458" y="2188"/>
                <a:ext cx="69" cy="6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126" name="Rectangle 23"/>
              <p:cNvSpPr>
                <a:spLocks noChangeArrowheads="1"/>
              </p:cNvSpPr>
              <p:nvPr/>
            </p:nvSpPr>
            <p:spPr bwMode="auto">
              <a:xfrm>
                <a:off x="4317" y="1973"/>
                <a:ext cx="21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A</a:t>
                </a:r>
              </a:p>
            </p:txBody>
          </p:sp>
          <p:sp>
            <p:nvSpPr>
              <p:cNvPr id="4127" name="Rectangle 24"/>
              <p:cNvSpPr>
                <a:spLocks noChangeArrowheads="1"/>
              </p:cNvSpPr>
              <p:nvPr/>
            </p:nvSpPr>
            <p:spPr bwMode="auto">
              <a:xfrm>
                <a:off x="4269" y="2453"/>
                <a:ext cx="21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B</a:t>
                </a:r>
              </a:p>
            </p:txBody>
          </p:sp>
        </p:grpSp>
        <p:grpSp>
          <p:nvGrpSpPr>
            <p:cNvPr id="4116" name="Group 25"/>
            <p:cNvGrpSpPr>
              <a:grpSpLocks/>
            </p:cNvGrpSpPr>
            <p:nvPr/>
          </p:nvGrpSpPr>
          <p:grpSpPr bwMode="auto">
            <a:xfrm>
              <a:off x="3523" y="2232"/>
              <a:ext cx="1170" cy="1404"/>
              <a:chOff x="3523" y="2232"/>
              <a:chExt cx="1170" cy="1404"/>
            </a:xfrm>
          </p:grpSpPr>
          <p:sp>
            <p:nvSpPr>
              <p:cNvPr id="4119" name="Rectangle 26"/>
              <p:cNvSpPr>
                <a:spLocks noChangeArrowheads="1"/>
              </p:cNvSpPr>
              <p:nvPr/>
            </p:nvSpPr>
            <p:spPr bwMode="auto">
              <a:xfrm>
                <a:off x="3523" y="3350"/>
                <a:ext cx="270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q</a:t>
                </a:r>
                <a:r>
                  <a:rPr lang="en-US" altLang="en-US" sz="2000" b="1" i="1" baseline="-25000"/>
                  <a:t>0</a:t>
                </a:r>
              </a:p>
            </p:txBody>
          </p:sp>
          <p:sp>
            <p:nvSpPr>
              <p:cNvPr id="4120" name="Line 27"/>
              <p:cNvSpPr>
                <a:spLocks noChangeShapeType="1"/>
              </p:cNvSpPr>
              <p:nvPr/>
            </p:nvSpPr>
            <p:spPr bwMode="auto">
              <a:xfrm>
                <a:off x="3602" y="2917"/>
                <a:ext cx="0" cy="4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Line 28"/>
              <p:cNvSpPr>
                <a:spLocks noChangeShapeType="1"/>
              </p:cNvSpPr>
              <p:nvPr/>
            </p:nvSpPr>
            <p:spPr bwMode="auto">
              <a:xfrm>
                <a:off x="4492" y="2232"/>
                <a:ext cx="0" cy="111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Rectangle 29"/>
              <p:cNvSpPr>
                <a:spLocks noChangeArrowheads="1"/>
              </p:cNvSpPr>
              <p:nvPr/>
            </p:nvSpPr>
            <p:spPr bwMode="auto">
              <a:xfrm>
                <a:off x="4387" y="3350"/>
                <a:ext cx="306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b="1" i="1"/>
                  <a:t>q*</a:t>
                </a:r>
              </a:p>
            </p:txBody>
          </p:sp>
        </p:grpSp>
        <p:grpSp>
          <p:nvGrpSpPr>
            <p:cNvPr id="4117" name="Group 30"/>
            <p:cNvGrpSpPr>
              <a:grpSpLocks/>
            </p:cNvGrpSpPr>
            <p:nvPr/>
          </p:nvGrpSpPr>
          <p:grpSpPr bwMode="auto">
            <a:xfrm>
              <a:off x="3255" y="2931"/>
              <a:ext cx="2308" cy="825"/>
              <a:chOff x="3255" y="2931"/>
              <a:chExt cx="2308" cy="825"/>
            </a:xfrm>
          </p:grpSpPr>
          <p:sp>
            <p:nvSpPr>
              <p:cNvPr id="4118" name="Freeform 31"/>
              <p:cNvSpPr>
                <a:spLocks/>
              </p:cNvSpPr>
              <p:nvPr/>
            </p:nvSpPr>
            <p:spPr bwMode="auto">
              <a:xfrm>
                <a:off x="3255" y="2931"/>
                <a:ext cx="2058" cy="801"/>
              </a:xfrm>
              <a:custGeom>
                <a:avLst/>
                <a:gdLst>
                  <a:gd name="T0" fmla="*/ 0 w 2058"/>
                  <a:gd name="T1" fmla="*/ 800 h 801"/>
                  <a:gd name="T2" fmla="*/ 26 w 2058"/>
                  <a:gd name="T3" fmla="*/ 794 h 801"/>
                  <a:gd name="T4" fmla="*/ 51 w 2058"/>
                  <a:gd name="T5" fmla="*/ 788 h 801"/>
                  <a:gd name="T6" fmla="*/ 85 w 2058"/>
                  <a:gd name="T7" fmla="*/ 769 h 801"/>
                  <a:gd name="T8" fmla="*/ 102 w 2058"/>
                  <a:gd name="T9" fmla="*/ 751 h 801"/>
                  <a:gd name="T10" fmla="*/ 119 w 2058"/>
                  <a:gd name="T11" fmla="*/ 733 h 801"/>
                  <a:gd name="T12" fmla="*/ 145 w 2058"/>
                  <a:gd name="T13" fmla="*/ 708 h 801"/>
                  <a:gd name="T14" fmla="*/ 162 w 2058"/>
                  <a:gd name="T15" fmla="*/ 672 h 801"/>
                  <a:gd name="T16" fmla="*/ 213 w 2058"/>
                  <a:gd name="T17" fmla="*/ 592 h 801"/>
                  <a:gd name="T18" fmla="*/ 272 w 2058"/>
                  <a:gd name="T19" fmla="*/ 507 h 801"/>
                  <a:gd name="T20" fmla="*/ 349 w 2058"/>
                  <a:gd name="T21" fmla="*/ 421 h 801"/>
                  <a:gd name="T22" fmla="*/ 434 w 2058"/>
                  <a:gd name="T23" fmla="*/ 336 h 801"/>
                  <a:gd name="T24" fmla="*/ 544 w 2058"/>
                  <a:gd name="T25" fmla="*/ 250 h 801"/>
                  <a:gd name="T26" fmla="*/ 655 w 2058"/>
                  <a:gd name="T27" fmla="*/ 171 h 801"/>
                  <a:gd name="T28" fmla="*/ 714 w 2058"/>
                  <a:gd name="T29" fmla="*/ 140 h 801"/>
                  <a:gd name="T30" fmla="*/ 774 w 2058"/>
                  <a:gd name="T31" fmla="*/ 110 h 801"/>
                  <a:gd name="T32" fmla="*/ 884 w 2058"/>
                  <a:gd name="T33" fmla="*/ 61 h 801"/>
                  <a:gd name="T34" fmla="*/ 1003 w 2058"/>
                  <a:gd name="T35" fmla="*/ 24 h 801"/>
                  <a:gd name="T36" fmla="*/ 1122 w 2058"/>
                  <a:gd name="T37" fmla="*/ 6 h 801"/>
                  <a:gd name="T38" fmla="*/ 1233 w 2058"/>
                  <a:gd name="T39" fmla="*/ 0 h 801"/>
                  <a:gd name="T40" fmla="*/ 1292 w 2058"/>
                  <a:gd name="T41" fmla="*/ 6 h 801"/>
                  <a:gd name="T42" fmla="*/ 1352 w 2058"/>
                  <a:gd name="T43" fmla="*/ 18 h 801"/>
                  <a:gd name="T44" fmla="*/ 1462 w 2058"/>
                  <a:gd name="T45" fmla="*/ 61 h 801"/>
                  <a:gd name="T46" fmla="*/ 1573 w 2058"/>
                  <a:gd name="T47" fmla="*/ 110 h 801"/>
                  <a:gd name="T48" fmla="*/ 1666 w 2058"/>
                  <a:gd name="T49" fmla="*/ 165 h 801"/>
                  <a:gd name="T50" fmla="*/ 1743 w 2058"/>
                  <a:gd name="T51" fmla="*/ 220 h 801"/>
                  <a:gd name="T52" fmla="*/ 1811 w 2058"/>
                  <a:gd name="T53" fmla="*/ 287 h 801"/>
                  <a:gd name="T54" fmla="*/ 1870 w 2058"/>
                  <a:gd name="T55" fmla="*/ 360 h 801"/>
                  <a:gd name="T56" fmla="*/ 1921 w 2058"/>
                  <a:gd name="T57" fmla="*/ 421 h 801"/>
                  <a:gd name="T58" fmla="*/ 1964 w 2058"/>
                  <a:gd name="T59" fmla="*/ 482 h 801"/>
                  <a:gd name="T60" fmla="*/ 2006 w 2058"/>
                  <a:gd name="T61" fmla="*/ 543 h 801"/>
                  <a:gd name="T62" fmla="*/ 2032 w 2058"/>
                  <a:gd name="T63" fmla="*/ 598 h 801"/>
                  <a:gd name="T64" fmla="*/ 2057 w 2058"/>
                  <a:gd name="T65" fmla="*/ 641 h 80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58"/>
                  <a:gd name="T100" fmla="*/ 0 h 801"/>
                  <a:gd name="T101" fmla="*/ 2058 w 2058"/>
                  <a:gd name="T102" fmla="*/ 801 h 80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58" h="801">
                    <a:moveTo>
                      <a:pt x="0" y="800"/>
                    </a:moveTo>
                    <a:lnTo>
                      <a:pt x="26" y="794"/>
                    </a:lnTo>
                    <a:lnTo>
                      <a:pt x="51" y="788"/>
                    </a:lnTo>
                    <a:lnTo>
                      <a:pt x="85" y="769"/>
                    </a:lnTo>
                    <a:lnTo>
                      <a:pt x="102" y="751"/>
                    </a:lnTo>
                    <a:lnTo>
                      <a:pt x="119" y="733"/>
                    </a:lnTo>
                    <a:lnTo>
                      <a:pt x="145" y="708"/>
                    </a:lnTo>
                    <a:lnTo>
                      <a:pt x="162" y="672"/>
                    </a:lnTo>
                    <a:lnTo>
                      <a:pt x="213" y="592"/>
                    </a:lnTo>
                    <a:lnTo>
                      <a:pt x="272" y="507"/>
                    </a:lnTo>
                    <a:lnTo>
                      <a:pt x="349" y="421"/>
                    </a:lnTo>
                    <a:lnTo>
                      <a:pt x="434" y="336"/>
                    </a:lnTo>
                    <a:lnTo>
                      <a:pt x="544" y="250"/>
                    </a:lnTo>
                    <a:lnTo>
                      <a:pt x="655" y="171"/>
                    </a:lnTo>
                    <a:lnTo>
                      <a:pt x="714" y="140"/>
                    </a:lnTo>
                    <a:lnTo>
                      <a:pt x="774" y="110"/>
                    </a:lnTo>
                    <a:lnTo>
                      <a:pt x="884" y="61"/>
                    </a:lnTo>
                    <a:lnTo>
                      <a:pt x="1003" y="24"/>
                    </a:lnTo>
                    <a:lnTo>
                      <a:pt x="1122" y="6"/>
                    </a:lnTo>
                    <a:lnTo>
                      <a:pt x="1233" y="0"/>
                    </a:lnTo>
                    <a:lnTo>
                      <a:pt x="1292" y="6"/>
                    </a:lnTo>
                    <a:lnTo>
                      <a:pt x="1352" y="18"/>
                    </a:lnTo>
                    <a:lnTo>
                      <a:pt x="1462" y="61"/>
                    </a:lnTo>
                    <a:lnTo>
                      <a:pt x="1573" y="110"/>
                    </a:lnTo>
                    <a:lnTo>
                      <a:pt x="1666" y="165"/>
                    </a:lnTo>
                    <a:lnTo>
                      <a:pt x="1743" y="220"/>
                    </a:lnTo>
                    <a:lnTo>
                      <a:pt x="1811" y="287"/>
                    </a:lnTo>
                    <a:lnTo>
                      <a:pt x="1870" y="360"/>
                    </a:lnTo>
                    <a:lnTo>
                      <a:pt x="1921" y="421"/>
                    </a:lnTo>
                    <a:lnTo>
                      <a:pt x="1964" y="482"/>
                    </a:lnTo>
                    <a:lnTo>
                      <a:pt x="2006" y="543"/>
                    </a:lnTo>
                    <a:lnTo>
                      <a:pt x="2032" y="598"/>
                    </a:lnTo>
                    <a:lnTo>
                      <a:pt x="2057" y="641"/>
                    </a:lnTo>
                  </a:path>
                </a:pathLst>
              </a:custGeom>
              <a:noFill/>
              <a:ln w="50800" cap="rnd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4098" name="Object 32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246" y="3559"/>
              <a:ext cx="317" cy="1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56" name="Equation" r:id="rId5" imgW="501480" imgH="311040" progId="Equation.3">
                      <p:embed/>
                    </p:oleObj>
                  </mc:Choice>
                  <mc:Fallback>
                    <p:oleObj name="Equation" r:id="rId5" imgW="501480" imgH="311040" progId="Equation.3">
                      <p:embed/>
                      <p:pic>
                        <p:nvPicPr>
                          <p:cNvPr id="0" name="Object 3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6" y="3559"/>
                            <a:ext cx="317" cy="1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108" name="Line 34"/>
          <p:cNvSpPr>
            <a:spLocks noChangeShapeType="1"/>
          </p:cNvSpPr>
          <p:nvPr/>
        </p:nvSpPr>
        <p:spPr bwMode="auto">
          <a:xfrm>
            <a:off x="8204200" y="3263900"/>
            <a:ext cx="1270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9" name="Text Box 59"/>
          <p:cNvSpPr txBox="1">
            <a:spLocks noChangeArrowheads="1"/>
          </p:cNvSpPr>
          <p:nvPr/>
        </p:nvSpPr>
        <p:spPr bwMode="auto">
          <a:xfrm>
            <a:off x="7937500" y="5359400"/>
            <a:ext cx="90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q**</a:t>
            </a:r>
          </a:p>
        </p:txBody>
      </p:sp>
      <p:sp>
        <p:nvSpPr>
          <p:cNvPr id="39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A666FEFE-EFF2-4DF1-A1E3-4D8DE6D2AD37}" type="slidenum">
              <a:rPr lang="en-US" altLang="en-US" sz="1600"/>
              <a:pPr/>
              <a:t>13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4625" y="1828800"/>
            <a:ext cx="4397375" cy="41148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400" dirty="0" err="1" smtClean="0"/>
              <a:t>Perbandingan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R(q) </a:t>
            </a:r>
            <a:r>
              <a:rPr lang="en-US" altLang="en-US" sz="2400" dirty="0" smtClean="0"/>
              <a:t>and </a:t>
            </a:r>
            <a:r>
              <a:rPr lang="en-US" altLang="en-US" sz="2400" i="1" dirty="0" smtClean="0"/>
              <a:t>C(q)</a:t>
            </a:r>
          </a:p>
          <a:p>
            <a:pPr lvl="1">
              <a:buSzPct val="75000"/>
            </a:pPr>
            <a:r>
              <a:rPr lang="en-US" altLang="en-US" sz="2400" dirty="0" smtClean="0"/>
              <a:t>Output </a:t>
            </a:r>
            <a:r>
              <a:rPr lang="en-US" altLang="en-US" sz="2400" dirty="0" err="1" smtClean="0"/>
              <a:t>diatas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titik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q</a:t>
            </a:r>
            <a:r>
              <a:rPr lang="en-US" altLang="en-US" sz="2400" i="1" baseline="30000" dirty="0" smtClean="0"/>
              <a:t>*</a:t>
            </a:r>
            <a:r>
              <a:rPr lang="en-US" altLang="en-US" sz="2400" dirty="0" smtClean="0"/>
              <a:t>: </a:t>
            </a:r>
          </a:p>
          <a:p>
            <a:pPr lvl="2">
              <a:spcBef>
                <a:spcPct val="35000"/>
              </a:spcBef>
            </a:pPr>
            <a:r>
              <a:rPr lang="en-US" altLang="en-US" sz="2400" dirty="0" smtClean="0"/>
              <a:t>TR </a:t>
            </a:r>
            <a:r>
              <a:rPr lang="en-US" altLang="en-US" sz="2400" i="1" dirty="0" smtClean="0"/>
              <a:t>&gt; </a:t>
            </a:r>
            <a:r>
              <a:rPr lang="en-US" altLang="en-US" sz="2400" dirty="0" smtClean="0"/>
              <a:t>TC</a:t>
            </a:r>
            <a:endParaRPr lang="en-US" altLang="en-US" sz="2400" dirty="0" smtClean="0"/>
          </a:p>
          <a:p>
            <a:pPr lvl="2">
              <a:spcBef>
                <a:spcPct val="35000"/>
              </a:spcBef>
            </a:pPr>
            <a:r>
              <a:rPr lang="en-US" altLang="en-US" sz="2400" dirty="0" smtClean="0"/>
              <a:t>MC &gt; MR</a:t>
            </a:r>
          </a:p>
          <a:p>
            <a:pPr lvl="2">
              <a:spcBef>
                <a:spcPct val="35000"/>
              </a:spcBef>
            </a:pPr>
            <a:r>
              <a:rPr lang="en-US" altLang="en-US" sz="2400" dirty="0" smtClean="0"/>
              <a:t>Profit </a:t>
            </a:r>
            <a:r>
              <a:rPr lang="en-US" altLang="en-US" sz="2400" dirty="0" err="1" smtClean="0"/>
              <a:t>menurun</a:t>
            </a:r>
            <a:endParaRPr lang="en-US" altLang="en-US" sz="2400" dirty="0" smtClean="0"/>
          </a:p>
        </p:txBody>
      </p:sp>
      <p:sp>
        <p:nvSpPr>
          <p:cNvPr id="5129" name="Line 6"/>
          <p:cNvSpPr>
            <a:spLocks noChangeShapeType="1"/>
          </p:cNvSpPr>
          <p:nvPr/>
        </p:nvSpPr>
        <p:spPr bwMode="auto">
          <a:xfrm>
            <a:off x="5187950" y="5322888"/>
            <a:ext cx="3943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30" name="Group 7"/>
          <p:cNvGrpSpPr>
            <a:grpSpLocks/>
          </p:cNvGrpSpPr>
          <p:nvPr/>
        </p:nvGrpSpPr>
        <p:grpSpPr bwMode="auto">
          <a:xfrm>
            <a:off x="5172075" y="3082925"/>
            <a:ext cx="3952875" cy="2243138"/>
            <a:chOff x="3258" y="1942"/>
            <a:chExt cx="2490" cy="1413"/>
          </a:xfrm>
        </p:grpSpPr>
        <p:sp>
          <p:nvSpPr>
            <p:cNvPr id="5154" name="Freeform 8"/>
            <p:cNvSpPr>
              <a:spLocks/>
            </p:cNvSpPr>
            <p:nvPr/>
          </p:nvSpPr>
          <p:spPr bwMode="auto">
            <a:xfrm>
              <a:off x="3258" y="2038"/>
              <a:ext cx="2059" cy="1317"/>
            </a:xfrm>
            <a:custGeom>
              <a:avLst/>
              <a:gdLst>
                <a:gd name="T0" fmla="*/ 0 w 2059"/>
                <a:gd name="T1" fmla="*/ 1316 h 1317"/>
                <a:gd name="T2" fmla="*/ 161 w 2059"/>
                <a:gd name="T3" fmla="*/ 1107 h 1317"/>
                <a:gd name="T4" fmla="*/ 331 w 2059"/>
                <a:gd name="T5" fmla="*/ 908 h 1317"/>
                <a:gd name="T6" fmla="*/ 408 w 2059"/>
                <a:gd name="T7" fmla="*/ 809 h 1317"/>
                <a:gd name="T8" fmla="*/ 493 w 2059"/>
                <a:gd name="T9" fmla="*/ 721 h 1317"/>
                <a:gd name="T10" fmla="*/ 570 w 2059"/>
                <a:gd name="T11" fmla="*/ 639 h 1317"/>
                <a:gd name="T12" fmla="*/ 655 w 2059"/>
                <a:gd name="T13" fmla="*/ 562 h 1317"/>
                <a:gd name="T14" fmla="*/ 740 w 2059"/>
                <a:gd name="T15" fmla="*/ 490 h 1317"/>
                <a:gd name="T16" fmla="*/ 816 w 2059"/>
                <a:gd name="T17" fmla="*/ 429 h 1317"/>
                <a:gd name="T18" fmla="*/ 986 w 2059"/>
                <a:gd name="T19" fmla="*/ 319 h 1317"/>
                <a:gd name="T20" fmla="*/ 1148 w 2059"/>
                <a:gd name="T21" fmla="*/ 226 h 1317"/>
                <a:gd name="T22" fmla="*/ 1301 w 2059"/>
                <a:gd name="T23" fmla="*/ 148 h 1317"/>
                <a:gd name="T24" fmla="*/ 1369 w 2059"/>
                <a:gd name="T25" fmla="*/ 121 h 1317"/>
                <a:gd name="T26" fmla="*/ 1437 w 2059"/>
                <a:gd name="T27" fmla="*/ 93 h 1317"/>
                <a:gd name="T28" fmla="*/ 1565 w 2059"/>
                <a:gd name="T29" fmla="*/ 55 h 1317"/>
                <a:gd name="T30" fmla="*/ 1684 w 2059"/>
                <a:gd name="T31" fmla="*/ 33 h 1317"/>
                <a:gd name="T32" fmla="*/ 1786 w 2059"/>
                <a:gd name="T33" fmla="*/ 11 h 1317"/>
                <a:gd name="T34" fmla="*/ 1871 w 2059"/>
                <a:gd name="T35" fmla="*/ 0 h 1317"/>
                <a:gd name="T36" fmla="*/ 1939 w 2059"/>
                <a:gd name="T37" fmla="*/ 0 h 1317"/>
                <a:gd name="T38" fmla="*/ 1998 w 2059"/>
                <a:gd name="T39" fmla="*/ 5 h 1317"/>
                <a:gd name="T40" fmla="*/ 2058 w 2059"/>
                <a:gd name="T41" fmla="*/ 11 h 13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59"/>
                <a:gd name="T64" fmla="*/ 0 h 1317"/>
                <a:gd name="T65" fmla="*/ 2059 w 2059"/>
                <a:gd name="T66" fmla="*/ 1317 h 13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59" h="1317">
                  <a:moveTo>
                    <a:pt x="0" y="1316"/>
                  </a:moveTo>
                  <a:lnTo>
                    <a:pt x="161" y="1107"/>
                  </a:lnTo>
                  <a:lnTo>
                    <a:pt x="331" y="908"/>
                  </a:lnTo>
                  <a:lnTo>
                    <a:pt x="408" y="809"/>
                  </a:lnTo>
                  <a:lnTo>
                    <a:pt x="493" y="721"/>
                  </a:lnTo>
                  <a:lnTo>
                    <a:pt x="570" y="639"/>
                  </a:lnTo>
                  <a:lnTo>
                    <a:pt x="655" y="562"/>
                  </a:lnTo>
                  <a:lnTo>
                    <a:pt x="740" y="490"/>
                  </a:lnTo>
                  <a:lnTo>
                    <a:pt x="816" y="429"/>
                  </a:lnTo>
                  <a:lnTo>
                    <a:pt x="986" y="319"/>
                  </a:lnTo>
                  <a:lnTo>
                    <a:pt x="1148" y="226"/>
                  </a:lnTo>
                  <a:lnTo>
                    <a:pt x="1301" y="148"/>
                  </a:lnTo>
                  <a:lnTo>
                    <a:pt x="1369" y="121"/>
                  </a:lnTo>
                  <a:lnTo>
                    <a:pt x="1437" y="93"/>
                  </a:lnTo>
                  <a:lnTo>
                    <a:pt x="1565" y="55"/>
                  </a:lnTo>
                  <a:lnTo>
                    <a:pt x="1684" y="33"/>
                  </a:lnTo>
                  <a:lnTo>
                    <a:pt x="1786" y="11"/>
                  </a:lnTo>
                  <a:lnTo>
                    <a:pt x="1871" y="0"/>
                  </a:lnTo>
                  <a:lnTo>
                    <a:pt x="1939" y="0"/>
                  </a:lnTo>
                  <a:lnTo>
                    <a:pt x="1998" y="5"/>
                  </a:lnTo>
                  <a:lnTo>
                    <a:pt x="2058" y="11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55" name="Rectangle 9"/>
            <p:cNvSpPr>
              <a:spLocks noChangeArrowheads="1"/>
            </p:cNvSpPr>
            <p:nvPr/>
          </p:nvSpPr>
          <p:spPr bwMode="auto">
            <a:xfrm>
              <a:off x="5346" y="1942"/>
              <a:ext cx="4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R(q)</a:t>
              </a:r>
            </a:p>
          </p:txBody>
        </p:sp>
      </p:grpSp>
      <p:grpSp>
        <p:nvGrpSpPr>
          <p:cNvPr id="5131" name="Group 10"/>
          <p:cNvGrpSpPr>
            <a:grpSpLocks/>
          </p:cNvGrpSpPr>
          <p:nvPr/>
        </p:nvGrpSpPr>
        <p:grpSpPr bwMode="auto">
          <a:xfrm>
            <a:off x="4527550" y="2141538"/>
            <a:ext cx="4408488" cy="4100512"/>
            <a:chOff x="2852" y="1349"/>
            <a:chExt cx="2777" cy="2583"/>
          </a:xfrm>
        </p:grpSpPr>
        <p:sp>
          <p:nvSpPr>
            <p:cNvPr id="5132" name="Line 11"/>
            <p:cNvSpPr>
              <a:spLocks noChangeShapeType="1"/>
            </p:cNvSpPr>
            <p:nvPr/>
          </p:nvSpPr>
          <p:spPr bwMode="auto">
            <a:xfrm>
              <a:off x="3259" y="2026"/>
              <a:ext cx="0" cy="17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Rectangle 12"/>
            <p:cNvSpPr>
              <a:spLocks noChangeArrowheads="1"/>
            </p:cNvSpPr>
            <p:nvPr/>
          </p:nvSpPr>
          <p:spPr bwMode="auto">
            <a:xfrm>
              <a:off x="3249" y="3369"/>
              <a:ext cx="20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0</a:t>
              </a:r>
            </a:p>
          </p:txBody>
        </p:sp>
        <p:sp>
          <p:nvSpPr>
            <p:cNvPr id="5134" name="Rectangle 13"/>
            <p:cNvSpPr>
              <a:spLocks noChangeArrowheads="1"/>
            </p:cNvSpPr>
            <p:nvPr/>
          </p:nvSpPr>
          <p:spPr bwMode="auto">
            <a:xfrm>
              <a:off x="2852" y="1349"/>
              <a:ext cx="716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Cost,</a:t>
              </a:r>
            </a:p>
            <a:p>
              <a:pPr algn="ctr"/>
              <a:r>
                <a:rPr lang="en-US" altLang="en-US" sz="1400" b="1"/>
                <a:t>Revenue,</a:t>
              </a:r>
            </a:p>
            <a:p>
              <a:pPr algn="ctr"/>
              <a:r>
                <a:rPr lang="en-US" altLang="en-US" sz="1400" b="1"/>
                <a:t>Profit</a:t>
              </a:r>
            </a:p>
            <a:p>
              <a:pPr algn="ctr"/>
              <a:r>
                <a:rPr lang="en-US" altLang="en-US" sz="1400" b="1"/>
                <a:t>$ (per year)</a:t>
              </a:r>
            </a:p>
          </p:txBody>
        </p:sp>
        <p:sp>
          <p:nvSpPr>
            <p:cNvPr id="5135" name="Rectangle 14"/>
            <p:cNvSpPr>
              <a:spLocks noChangeArrowheads="1"/>
            </p:cNvSpPr>
            <p:nvPr/>
          </p:nvSpPr>
          <p:spPr bwMode="auto">
            <a:xfrm>
              <a:off x="4313" y="3742"/>
              <a:ext cx="131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Output (units per year)</a:t>
              </a:r>
            </a:p>
          </p:txBody>
        </p:sp>
        <p:grpSp>
          <p:nvGrpSpPr>
            <p:cNvPr id="5136" name="Group 15"/>
            <p:cNvGrpSpPr>
              <a:grpSpLocks/>
            </p:cNvGrpSpPr>
            <p:nvPr/>
          </p:nvGrpSpPr>
          <p:grpSpPr bwMode="auto">
            <a:xfrm>
              <a:off x="3257" y="1668"/>
              <a:ext cx="2217" cy="1345"/>
              <a:chOff x="3257" y="1668"/>
              <a:chExt cx="2217" cy="1345"/>
            </a:xfrm>
          </p:grpSpPr>
          <p:sp>
            <p:nvSpPr>
              <p:cNvPr id="5152" name="Freeform 16"/>
              <p:cNvSpPr>
                <a:spLocks/>
              </p:cNvSpPr>
              <p:nvPr/>
            </p:nvSpPr>
            <p:spPr bwMode="auto">
              <a:xfrm>
                <a:off x="3257" y="1846"/>
                <a:ext cx="1991" cy="1167"/>
              </a:xfrm>
              <a:custGeom>
                <a:avLst/>
                <a:gdLst>
                  <a:gd name="T0" fmla="*/ 0 w 1991"/>
                  <a:gd name="T1" fmla="*/ 1166 h 1167"/>
                  <a:gd name="T2" fmla="*/ 59 w 1991"/>
                  <a:gd name="T3" fmla="*/ 1131 h 1167"/>
                  <a:gd name="T4" fmla="*/ 101 w 1991"/>
                  <a:gd name="T5" fmla="*/ 1111 h 1167"/>
                  <a:gd name="T6" fmla="*/ 143 w 1991"/>
                  <a:gd name="T7" fmla="*/ 1097 h 1167"/>
                  <a:gd name="T8" fmla="*/ 185 w 1991"/>
                  <a:gd name="T9" fmla="*/ 1087 h 1167"/>
                  <a:gd name="T10" fmla="*/ 235 w 1991"/>
                  <a:gd name="T11" fmla="*/ 1082 h 1167"/>
                  <a:gd name="T12" fmla="*/ 303 w 1991"/>
                  <a:gd name="T13" fmla="*/ 1077 h 1167"/>
                  <a:gd name="T14" fmla="*/ 378 w 1991"/>
                  <a:gd name="T15" fmla="*/ 1062 h 1167"/>
                  <a:gd name="T16" fmla="*/ 428 w 1991"/>
                  <a:gd name="T17" fmla="*/ 1052 h 1167"/>
                  <a:gd name="T18" fmla="*/ 479 w 1991"/>
                  <a:gd name="T19" fmla="*/ 1042 h 1167"/>
                  <a:gd name="T20" fmla="*/ 605 w 1991"/>
                  <a:gd name="T21" fmla="*/ 1017 h 1167"/>
                  <a:gd name="T22" fmla="*/ 739 w 1991"/>
                  <a:gd name="T23" fmla="*/ 992 h 1167"/>
                  <a:gd name="T24" fmla="*/ 857 w 1991"/>
                  <a:gd name="T25" fmla="*/ 958 h 1167"/>
                  <a:gd name="T26" fmla="*/ 974 w 1991"/>
                  <a:gd name="T27" fmla="*/ 923 h 1167"/>
                  <a:gd name="T28" fmla="*/ 1083 w 1991"/>
                  <a:gd name="T29" fmla="*/ 888 h 1167"/>
                  <a:gd name="T30" fmla="*/ 1192 w 1991"/>
                  <a:gd name="T31" fmla="*/ 844 h 1167"/>
                  <a:gd name="T32" fmla="*/ 1302 w 1991"/>
                  <a:gd name="T33" fmla="*/ 789 h 1167"/>
                  <a:gd name="T34" fmla="*/ 1419 w 1991"/>
                  <a:gd name="T35" fmla="*/ 715 h 1167"/>
                  <a:gd name="T36" fmla="*/ 1537 w 1991"/>
                  <a:gd name="T37" fmla="*/ 635 h 1167"/>
                  <a:gd name="T38" fmla="*/ 1654 w 1991"/>
                  <a:gd name="T39" fmla="*/ 541 h 1167"/>
                  <a:gd name="T40" fmla="*/ 1747 w 1991"/>
                  <a:gd name="T41" fmla="*/ 447 h 1167"/>
                  <a:gd name="T42" fmla="*/ 1822 w 1991"/>
                  <a:gd name="T43" fmla="*/ 343 h 1167"/>
                  <a:gd name="T44" fmla="*/ 1889 w 1991"/>
                  <a:gd name="T45" fmla="*/ 234 h 1167"/>
                  <a:gd name="T46" fmla="*/ 1940 w 1991"/>
                  <a:gd name="T47" fmla="*/ 119 h 1167"/>
                  <a:gd name="T48" fmla="*/ 1990 w 1991"/>
                  <a:gd name="T49" fmla="*/ 0 h 1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91"/>
                  <a:gd name="T76" fmla="*/ 0 h 1167"/>
                  <a:gd name="T77" fmla="*/ 1991 w 1991"/>
                  <a:gd name="T78" fmla="*/ 1167 h 11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91" h="1167">
                    <a:moveTo>
                      <a:pt x="0" y="1166"/>
                    </a:moveTo>
                    <a:lnTo>
                      <a:pt x="59" y="1131"/>
                    </a:lnTo>
                    <a:lnTo>
                      <a:pt x="101" y="1111"/>
                    </a:lnTo>
                    <a:lnTo>
                      <a:pt x="143" y="1097"/>
                    </a:lnTo>
                    <a:lnTo>
                      <a:pt x="185" y="1087"/>
                    </a:lnTo>
                    <a:lnTo>
                      <a:pt x="235" y="1082"/>
                    </a:lnTo>
                    <a:lnTo>
                      <a:pt x="303" y="1077"/>
                    </a:lnTo>
                    <a:lnTo>
                      <a:pt x="378" y="1062"/>
                    </a:lnTo>
                    <a:lnTo>
                      <a:pt x="428" y="1052"/>
                    </a:lnTo>
                    <a:lnTo>
                      <a:pt x="479" y="1042"/>
                    </a:lnTo>
                    <a:lnTo>
                      <a:pt x="605" y="1017"/>
                    </a:lnTo>
                    <a:lnTo>
                      <a:pt x="739" y="992"/>
                    </a:lnTo>
                    <a:lnTo>
                      <a:pt x="857" y="958"/>
                    </a:lnTo>
                    <a:lnTo>
                      <a:pt x="974" y="923"/>
                    </a:lnTo>
                    <a:lnTo>
                      <a:pt x="1083" y="888"/>
                    </a:lnTo>
                    <a:lnTo>
                      <a:pt x="1192" y="844"/>
                    </a:lnTo>
                    <a:lnTo>
                      <a:pt x="1302" y="789"/>
                    </a:lnTo>
                    <a:lnTo>
                      <a:pt x="1419" y="715"/>
                    </a:lnTo>
                    <a:lnTo>
                      <a:pt x="1537" y="635"/>
                    </a:lnTo>
                    <a:lnTo>
                      <a:pt x="1654" y="541"/>
                    </a:lnTo>
                    <a:lnTo>
                      <a:pt x="1747" y="447"/>
                    </a:lnTo>
                    <a:lnTo>
                      <a:pt x="1822" y="343"/>
                    </a:lnTo>
                    <a:lnTo>
                      <a:pt x="1889" y="234"/>
                    </a:lnTo>
                    <a:lnTo>
                      <a:pt x="1940" y="119"/>
                    </a:lnTo>
                    <a:lnTo>
                      <a:pt x="1990" y="0"/>
                    </a:lnTo>
                  </a:path>
                </a:pathLst>
              </a:custGeom>
              <a:noFill/>
              <a:ln w="50800" cap="rnd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153" name="Rectangle 17"/>
              <p:cNvSpPr>
                <a:spLocks noChangeArrowheads="1"/>
              </p:cNvSpPr>
              <p:nvPr/>
            </p:nvSpPr>
            <p:spPr bwMode="auto">
              <a:xfrm>
                <a:off x="5072" y="1668"/>
                <a:ext cx="4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C(q)</a:t>
                </a:r>
              </a:p>
            </p:txBody>
          </p:sp>
        </p:grpSp>
        <p:grpSp>
          <p:nvGrpSpPr>
            <p:cNvPr id="5137" name="Group 18"/>
            <p:cNvGrpSpPr>
              <a:grpSpLocks/>
            </p:cNvGrpSpPr>
            <p:nvPr/>
          </p:nvGrpSpPr>
          <p:grpSpPr bwMode="auto">
            <a:xfrm>
              <a:off x="3945" y="1873"/>
              <a:ext cx="1135" cy="1102"/>
              <a:chOff x="3945" y="1873"/>
              <a:chExt cx="1135" cy="1102"/>
            </a:xfrm>
          </p:grpSpPr>
          <p:grpSp>
            <p:nvGrpSpPr>
              <p:cNvPr id="5145" name="Group 19"/>
              <p:cNvGrpSpPr>
                <a:grpSpLocks/>
              </p:cNvGrpSpPr>
              <p:nvPr/>
            </p:nvGrpSpPr>
            <p:grpSpPr bwMode="auto">
              <a:xfrm>
                <a:off x="3945" y="1873"/>
                <a:ext cx="1135" cy="1102"/>
                <a:chOff x="3945" y="1961"/>
                <a:chExt cx="1135" cy="1102"/>
              </a:xfrm>
            </p:grpSpPr>
            <p:sp>
              <p:nvSpPr>
                <p:cNvPr id="5150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945" y="1961"/>
                  <a:ext cx="1135" cy="62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51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945" y="2436"/>
                  <a:ext cx="1135" cy="62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46" name="Oval 22"/>
              <p:cNvSpPr>
                <a:spLocks noChangeArrowheads="1"/>
              </p:cNvSpPr>
              <p:nvPr/>
            </p:nvSpPr>
            <p:spPr bwMode="auto">
              <a:xfrm>
                <a:off x="4458" y="2634"/>
                <a:ext cx="69" cy="6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147" name="Oval 23"/>
              <p:cNvSpPr>
                <a:spLocks noChangeArrowheads="1"/>
              </p:cNvSpPr>
              <p:nvPr/>
            </p:nvSpPr>
            <p:spPr bwMode="auto">
              <a:xfrm>
                <a:off x="4458" y="2188"/>
                <a:ext cx="69" cy="6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148" name="Rectangle 24"/>
              <p:cNvSpPr>
                <a:spLocks noChangeArrowheads="1"/>
              </p:cNvSpPr>
              <p:nvPr/>
            </p:nvSpPr>
            <p:spPr bwMode="auto">
              <a:xfrm>
                <a:off x="4317" y="1973"/>
                <a:ext cx="21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A</a:t>
                </a:r>
              </a:p>
            </p:txBody>
          </p:sp>
          <p:sp>
            <p:nvSpPr>
              <p:cNvPr id="5149" name="Rectangle 25"/>
              <p:cNvSpPr>
                <a:spLocks noChangeArrowheads="1"/>
              </p:cNvSpPr>
              <p:nvPr/>
            </p:nvSpPr>
            <p:spPr bwMode="auto">
              <a:xfrm>
                <a:off x="4269" y="2453"/>
                <a:ext cx="21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B</a:t>
                </a:r>
              </a:p>
            </p:txBody>
          </p:sp>
        </p:grpSp>
        <p:grpSp>
          <p:nvGrpSpPr>
            <p:cNvPr id="5138" name="Group 26"/>
            <p:cNvGrpSpPr>
              <a:grpSpLocks/>
            </p:cNvGrpSpPr>
            <p:nvPr/>
          </p:nvGrpSpPr>
          <p:grpSpPr bwMode="auto">
            <a:xfrm>
              <a:off x="3523" y="2232"/>
              <a:ext cx="1116" cy="1366"/>
              <a:chOff x="3523" y="2232"/>
              <a:chExt cx="1116" cy="1366"/>
            </a:xfrm>
          </p:grpSpPr>
          <p:sp>
            <p:nvSpPr>
              <p:cNvPr id="5141" name="Rectangle 27"/>
              <p:cNvSpPr>
                <a:spLocks noChangeArrowheads="1"/>
              </p:cNvSpPr>
              <p:nvPr/>
            </p:nvSpPr>
            <p:spPr bwMode="auto">
              <a:xfrm>
                <a:off x="3523" y="3350"/>
                <a:ext cx="270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q</a:t>
                </a:r>
                <a:r>
                  <a:rPr lang="en-US" altLang="en-US" sz="2000" b="1" i="1" baseline="-25000"/>
                  <a:t>0</a:t>
                </a:r>
              </a:p>
            </p:txBody>
          </p:sp>
          <p:sp>
            <p:nvSpPr>
              <p:cNvPr id="5142" name="Line 28"/>
              <p:cNvSpPr>
                <a:spLocks noChangeShapeType="1"/>
              </p:cNvSpPr>
              <p:nvPr/>
            </p:nvSpPr>
            <p:spPr bwMode="auto">
              <a:xfrm>
                <a:off x="3602" y="2917"/>
                <a:ext cx="0" cy="4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29"/>
              <p:cNvSpPr>
                <a:spLocks noChangeShapeType="1"/>
              </p:cNvSpPr>
              <p:nvPr/>
            </p:nvSpPr>
            <p:spPr bwMode="auto">
              <a:xfrm>
                <a:off x="4492" y="2232"/>
                <a:ext cx="0" cy="111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Rectangle 30"/>
              <p:cNvSpPr>
                <a:spLocks noChangeArrowheads="1"/>
              </p:cNvSpPr>
              <p:nvPr/>
            </p:nvSpPr>
            <p:spPr bwMode="auto">
              <a:xfrm>
                <a:off x="4387" y="3350"/>
                <a:ext cx="252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q</a:t>
                </a:r>
                <a:r>
                  <a:rPr lang="en-US" altLang="en-US" sz="2000" b="1" i="1" baseline="30000"/>
                  <a:t>*</a:t>
                </a:r>
              </a:p>
            </p:txBody>
          </p:sp>
        </p:grpSp>
        <p:grpSp>
          <p:nvGrpSpPr>
            <p:cNvPr id="5139" name="Group 31"/>
            <p:cNvGrpSpPr>
              <a:grpSpLocks/>
            </p:cNvGrpSpPr>
            <p:nvPr/>
          </p:nvGrpSpPr>
          <p:grpSpPr bwMode="auto">
            <a:xfrm>
              <a:off x="3255" y="2931"/>
              <a:ext cx="2308" cy="825"/>
              <a:chOff x="3255" y="2931"/>
              <a:chExt cx="2308" cy="825"/>
            </a:xfrm>
          </p:grpSpPr>
          <p:sp>
            <p:nvSpPr>
              <p:cNvPr id="5140" name="Freeform 32"/>
              <p:cNvSpPr>
                <a:spLocks/>
              </p:cNvSpPr>
              <p:nvPr/>
            </p:nvSpPr>
            <p:spPr bwMode="auto">
              <a:xfrm>
                <a:off x="3255" y="2931"/>
                <a:ext cx="2058" cy="801"/>
              </a:xfrm>
              <a:custGeom>
                <a:avLst/>
                <a:gdLst>
                  <a:gd name="T0" fmla="*/ 0 w 2058"/>
                  <a:gd name="T1" fmla="*/ 800 h 801"/>
                  <a:gd name="T2" fmla="*/ 26 w 2058"/>
                  <a:gd name="T3" fmla="*/ 794 h 801"/>
                  <a:gd name="T4" fmla="*/ 51 w 2058"/>
                  <a:gd name="T5" fmla="*/ 788 h 801"/>
                  <a:gd name="T6" fmla="*/ 85 w 2058"/>
                  <a:gd name="T7" fmla="*/ 769 h 801"/>
                  <a:gd name="T8" fmla="*/ 102 w 2058"/>
                  <a:gd name="T9" fmla="*/ 751 h 801"/>
                  <a:gd name="T10" fmla="*/ 119 w 2058"/>
                  <a:gd name="T11" fmla="*/ 733 h 801"/>
                  <a:gd name="T12" fmla="*/ 145 w 2058"/>
                  <a:gd name="T13" fmla="*/ 708 h 801"/>
                  <a:gd name="T14" fmla="*/ 162 w 2058"/>
                  <a:gd name="T15" fmla="*/ 672 h 801"/>
                  <a:gd name="T16" fmla="*/ 213 w 2058"/>
                  <a:gd name="T17" fmla="*/ 592 h 801"/>
                  <a:gd name="T18" fmla="*/ 272 w 2058"/>
                  <a:gd name="T19" fmla="*/ 507 h 801"/>
                  <a:gd name="T20" fmla="*/ 349 w 2058"/>
                  <a:gd name="T21" fmla="*/ 421 h 801"/>
                  <a:gd name="T22" fmla="*/ 434 w 2058"/>
                  <a:gd name="T23" fmla="*/ 336 h 801"/>
                  <a:gd name="T24" fmla="*/ 544 w 2058"/>
                  <a:gd name="T25" fmla="*/ 250 h 801"/>
                  <a:gd name="T26" fmla="*/ 655 w 2058"/>
                  <a:gd name="T27" fmla="*/ 171 h 801"/>
                  <a:gd name="T28" fmla="*/ 714 w 2058"/>
                  <a:gd name="T29" fmla="*/ 140 h 801"/>
                  <a:gd name="T30" fmla="*/ 774 w 2058"/>
                  <a:gd name="T31" fmla="*/ 110 h 801"/>
                  <a:gd name="T32" fmla="*/ 884 w 2058"/>
                  <a:gd name="T33" fmla="*/ 61 h 801"/>
                  <a:gd name="T34" fmla="*/ 1003 w 2058"/>
                  <a:gd name="T35" fmla="*/ 24 h 801"/>
                  <a:gd name="T36" fmla="*/ 1122 w 2058"/>
                  <a:gd name="T37" fmla="*/ 6 h 801"/>
                  <a:gd name="T38" fmla="*/ 1233 w 2058"/>
                  <a:gd name="T39" fmla="*/ 0 h 801"/>
                  <a:gd name="T40" fmla="*/ 1292 w 2058"/>
                  <a:gd name="T41" fmla="*/ 6 h 801"/>
                  <a:gd name="T42" fmla="*/ 1352 w 2058"/>
                  <a:gd name="T43" fmla="*/ 18 h 801"/>
                  <a:gd name="T44" fmla="*/ 1462 w 2058"/>
                  <a:gd name="T45" fmla="*/ 61 h 801"/>
                  <a:gd name="T46" fmla="*/ 1573 w 2058"/>
                  <a:gd name="T47" fmla="*/ 110 h 801"/>
                  <a:gd name="T48" fmla="*/ 1666 w 2058"/>
                  <a:gd name="T49" fmla="*/ 165 h 801"/>
                  <a:gd name="T50" fmla="*/ 1743 w 2058"/>
                  <a:gd name="T51" fmla="*/ 220 h 801"/>
                  <a:gd name="T52" fmla="*/ 1811 w 2058"/>
                  <a:gd name="T53" fmla="*/ 287 h 801"/>
                  <a:gd name="T54" fmla="*/ 1870 w 2058"/>
                  <a:gd name="T55" fmla="*/ 360 h 801"/>
                  <a:gd name="T56" fmla="*/ 1921 w 2058"/>
                  <a:gd name="T57" fmla="*/ 421 h 801"/>
                  <a:gd name="T58" fmla="*/ 1964 w 2058"/>
                  <a:gd name="T59" fmla="*/ 482 h 801"/>
                  <a:gd name="T60" fmla="*/ 2006 w 2058"/>
                  <a:gd name="T61" fmla="*/ 543 h 801"/>
                  <a:gd name="T62" fmla="*/ 2032 w 2058"/>
                  <a:gd name="T63" fmla="*/ 598 h 801"/>
                  <a:gd name="T64" fmla="*/ 2057 w 2058"/>
                  <a:gd name="T65" fmla="*/ 641 h 80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58"/>
                  <a:gd name="T100" fmla="*/ 0 h 801"/>
                  <a:gd name="T101" fmla="*/ 2058 w 2058"/>
                  <a:gd name="T102" fmla="*/ 801 h 80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58" h="801">
                    <a:moveTo>
                      <a:pt x="0" y="800"/>
                    </a:moveTo>
                    <a:lnTo>
                      <a:pt x="26" y="794"/>
                    </a:lnTo>
                    <a:lnTo>
                      <a:pt x="51" y="788"/>
                    </a:lnTo>
                    <a:lnTo>
                      <a:pt x="85" y="769"/>
                    </a:lnTo>
                    <a:lnTo>
                      <a:pt x="102" y="751"/>
                    </a:lnTo>
                    <a:lnTo>
                      <a:pt x="119" y="733"/>
                    </a:lnTo>
                    <a:lnTo>
                      <a:pt x="145" y="708"/>
                    </a:lnTo>
                    <a:lnTo>
                      <a:pt x="162" y="672"/>
                    </a:lnTo>
                    <a:lnTo>
                      <a:pt x="213" y="592"/>
                    </a:lnTo>
                    <a:lnTo>
                      <a:pt x="272" y="507"/>
                    </a:lnTo>
                    <a:lnTo>
                      <a:pt x="349" y="421"/>
                    </a:lnTo>
                    <a:lnTo>
                      <a:pt x="434" y="336"/>
                    </a:lnTo>
                    <a:lnTo>
                      <a:pt x="544" y="250"/>
                    </a:lnTo>
                    <a:lnTo>
                      <a:pt x="655" y="171"/>
                    </a:lnTo>
                    <a:lnTo>
                      <a:pt x="714" y="140"/>
                    </a:lnTo>
                    <a:lnTo>
                      <a:pt x="774" y="110"/>
                    </a:lnTo>
                    <a:lnTo>
                      <a:pt x="884" y="61"/>
                    </a:lnTo>
                    <a:lnTo>
                      <a:pt x="1003" y="24"/>
                    </a:lnTo>
                    <a:lnTo>
                      <a:pt x="1122" y="6"/>
                    </a:lnTo>
                    <a:lnTo>
                      <a:pt x="1233" y="0"/>
                    </a:lnTo>
                    <a:lnTo>
                      <a:pt x="1292" y="6"/>
                    </a:lnTo>
                    <a:lnTo>
                      <a:pt x="1352" y="18"/>
                    </a:lnTo>
                    <a:lnTo>
                      <a:pt x="1462" y="61"/>
                    </a:lnTo>
                    <a:lnTo>
                      <a:pt x="1573" y="110"/>
                    </a:lnTo>
                    <a:lnTo>
                      <a:pt x="1666" y="165"/>
                    </a:lnTo>
                    <a:lnTo>
                      <a:pt x="1743" y="220"/>
                    </a:lnTo>
                    <a:lnTo>
                      <a:pt x="1811" y="287"/>
                    </a:lnTo>
                    <a:lnTo>
                      <a:pt x="1870" y="360"/>
                    </a:lnTo>
                    <a:lnTo>
                      <a:pt x="1921" y="421"/>
                    </a:lnTo>
                    <a:lnTo>
                      <a:pt x="1964" y="482"/>
                    </a:lnTo>
                    <a:lnTo>
                      <a:pt x="2006" y="543"/>
                    </a:lnTo>
                    <a:lnTo>
                      <a:pt x="2032" y="598"/>
                    </a:lnTo>
                    <a:lnTo>
                      <a:pt x="2057" y="641"/>
                    </a:lnTo>
                  </a:path>
                </a:pathLst>
              </a:custGeom>
              <a:noFill/>
              <a:ln w="50800" cap="rnd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5122" name="Object 33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246" y="3559"/>
              <a:ext cx="317" cy="1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78" name="Equation" r:id="rId4" imgW="501480" imgH="311040" progId="Equation.3">
                      <p:embed/>
                    </p:oleObj>
                  </mc:Choice>
                  <mc:Fallback>
                    <p:oleObj name="Equation" r:id="rId4" imgW="501480" imgH="311040" progId="Equation.3">
                      <p:embed/>
                      <p:pic>
                        <p:nvPicPr>
                          <p:cNvPr id="0" name="Object 33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6" y="3559"/>
                            <a:ext cx="317" cy="1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7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BF89D461-2434-41DD-A65A-0D9839524188}" type="slidenum">
              <a:rPr lang="en-US" altLang="en-US" sz="1600"/>
              <a:pPr/>
              <a:t>14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28800"/>
            <a:ext cx="4197350" cy="41148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 smtClean="0"/>
              <a:t>Oleh karena itu dapatlah dikatakan:</a:t>
            </a:r>
          </a:p>
          <a:p>
            <a:pPr lvl="1">
              <a:spcBef>
                <a:spcPct val="70000"/>
              </a:spcBef>
            </a:pPr>
            <a:r>
              <a:rPr lang="en-US" altLang="en-US" sz="2400" b="1" smtClean="0">
                <a:solidFill>
                  <a:srgbClr val="FF3300"/>
                </a:solidFill>
              </a:rPr>
              <a:t>Profits maksimum ketika MC = MR.</a:t>
            </a:r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>
            <a:off x="5187950" y="5322888"/>
            <a:ext cx="3943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4" name="Group 7"/>
          <p:cNvGrpSpPr>
            <a:grpSpLocks/>
          </p:cNvGrpSpPr>
          <p:nvPr/>
        </p:nvGrpSpPr>
        <p:grpSpPr bwMode="auto">
          <a:xfrm>
            <a:off x="5172075" y="3082925"/>
            <a:ext cx="3952875" cy="2243138"/>
            <a:chOff x="3258" y="1942"/>
            <a:chExt cx="2490" cy="1413"/>
          </a:xfrm>
        </p:grpSpPr>
        <p:sp>
          <p:nvSpPr>
            <p:cNvPr id="6178" name="Freeform 8"/>
            <p:cNvSpPr>
              <a:spLocks/>
            </p:cNvSpPr>
            <p:nvPr/>
          </p:nvSpPr>
          <p:spPr bwMode="auto">
            <a:xfrm>
              <a:off x="3258" y="2038"/>
              <a:ext cx="2059" cy="1317"/>
            </a:xfrm>
            <a:custGeom>
              <a:avLst/>
              <a:gdLst>
                <a:gd name="T0" fmla="*/ 0 w 2059"/>
                <a:gd name="T1" fmla="*/ 1316 h 1317"/>
                <a:gd name="T2" fmla="*/ 161 w 2059"/>
                <a:gd name="T3" fmla="*/ 1107 h 1317"/>
                <a:gd name="T4" fmla="*/ 331 w 2059"/>
                <a:gd name="T5" fmla="*/ 908 h 1317"/>
                <a:gd name="T6" fmla="*/ 408 w 2059"/>
                <a:gd name="T7" fmla="*/ 809 h 1317"/>
                <a:gd name="T8" fmla="*/ 493 w 2059"/>
                <a:gd name="T9" fmla="*/ 721 h 1317"/>
                <a:gd name="T10" fmla="*/ 570 w 2059"/>
                <a:gd name="T11" fmla="*/ 639 h 1317"/>
                <a:gd name="T12" fmla="*/ 655 w 2059"/>
                <a:gd name="T13" fmla="*/ 562 h 1317"/>
                <a:gd name="T14" fmla="*/ 740 w 2059"/>
                <a:gd name="T15" fmla="*/ 490 h 1317"/>
                <a:gd name="T16" fmla="*/ 816 w 2059"/>
                <a:gd name="T17" fmla="*/ 429 h 1317"/>
                <a:gd name="T18" fmla="*/ 986 w 2059"/>
                <a:gd name="T19" fmla="*/ 319 h 1317"/>
                <a:gd name="T20" fmla="*/ 1148 w 2059"/>
                <a:gd name="T21" fmla="*/ 226 h 1317"/>
                <a:gd name="T22" fmla="*/ 1301 w 2059"/>
                <a:gd name="T23" fmla="*/ 148 h 1317"/>
                <a:gd name="T24" fmla="*/ 1369 w 2059"/>
                <a:gd name="T25" fmla="*/ 121 h 1317"/>
                <a:gd name="T26" fmla="*/ 1437 w 2059"/>
                <a:gd name="T27" fmla="*/ 93 h 1317"/>
                <a:gd name="T28" fmla="*/ 1565 w 2059"/>
                <a:gd name="T29" fmla="*/ 55 h 1317"/>
                <a:gd name="T30" fmla="*/ 1684 w 2059"/>
                <a:gd name="T31" fmla="*/ 33 h 1317"/>
                <a:gd name="T32" fmla="*/ 1786 w 2059"/>
                <a:gd name="T33" fmla="*/ 11 h 1317"/>
                <a:gd name="T34" fmla="*/ 1871 w 2059"/>
                <a:gd name="T35" fmla="*/ 0 h 1317"/>
                <a:gd name="T36" fmla="*/ 1939 w 2059"/>
                <a:gd name="T37" fmla="*/ 0 h 1317"/>
                <a:gd name="T38" fmla="*/ 1998 w 2059"/>
                <a:gd name="T39" fmla="*/ 5 h 1317"/>
                <a:gd name="T40" fmla="*/ 2058 w 2059"/>
                <a:gd name="T41" fmla="*/ 11 h 13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59"/>
                <a:gd name="T64" fmla="*/ 0 h 1317"/>
                <a:gd name="T65" fmla="*/ 2059 w 2059"/>
                <a:gd name="T66" fmla="*/ 1317 h 13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59" h="1317">
                  <a:moveTo>
                    <a:pt x="0" y="1316"/>
                  </a:moveTo>
                  <a:lnTo>
                    <a:pt x="161" y="1107"/>
                  </a:lnTo>
                  <a:lnTo>
                    <a:pt x="331" y="908"/>
                  </a:lnTo>
                  <a:lnTo>
                    <a:pt x="408" y="809"/>
                  </a:lnTo>
                  <a:lnTo>
                    <a:pt x="493" y="721"/>
                  </a:lnTo>
                  <a:lnTo>
                    <a:pt x="570" y="639"/>
                  </a:lnTo>
                  <a:lnTo>
                    <a:pt x="655" y="562"/>
                  </a:lnTo>
                  <a:lnTo>
                    <a:pt x="740" y="490"/>
                  </a:lnTo>
                  <a:lnTo>
                    <a:pt x="816" y="429"/>
                  </a:lnTo>
                  <a:lnTo>
                    <a:pt x="986" y="319"/>
                  </a:lnTo>
                  <a:lnTo>
                    <a:pt x="1148" y="226"/>
                  </a:lnTo>
                  <a:lnTo>
                    <a:pt x="1301" y="148"/>
                  </a:lnTo>
                  <a:lnTo>
                    <a:pt x="1369" y="121"/>
                  </a:lnTo>
                  <a:lnTo>
                    <a:pt x="1437" y="93"/>
                  </a:lnTo>
                  <a:lnTo>
                    <a:pt x="1565" y="55"/>
                  </a:lnTo>
                  <a:lnTo>
                    <a:pt x="1684" y="33"/>
                  </a:lnTo>
                  <a:lnTo>
                    <a:pt x="1786" y="11"/>
                  </a:lnTo>
                  <a:lnTo>
                    <a:pt x="1871" y="0"/>
                  </a:lnTo>
                  <a:lnTo>
                    <a:pt x="1939" y="0"/>
                  </a:lnTo>
                  <a:lnTo>
                    <a:pt x="1998" y="5"/>
                  </a:lnTo>
                  <a:lnTo>
                    <a:pt x="2058" y="11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79" name="Rectangle 9"/>
            <p:cNvSpPr>
              <a:spLocks noChangeArrowheads="1"/>
            </p:cNvSpPr>
            <p:nvPr/>
          </p:nvSpPr>
          <p:spPr bwMode="auto">
            <a:xfrm>
              <a:off x="5346" y="1942"/>
              <a:ext cx="4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R(q)</a:t>
              </a:r>
            </a:p>
          </p:txBody>
        </p:sp>
      </p:grpSp>
      <p:grpSp>
        <p:nvGrpSpPr>
          <p:cNvPr id="6155" name="Group 10"/>
          <p:cNvGrpSpPr>
            <a:grpSpLocks/>
          </p:cNvGrpSpPr>
          <p:nvPr/>
        </p:nvGrpSpPr>
        <p:grpSpPr bwMode="auto">
          <a:xfrm>
            <a:off x="4527550" y="2141538"/>
            <a:ext cx="4408488" cy="4100512"/>
            <a:chOff x="2852" y="1349"/>
            <a:chExt cx="2777" cy="2583"/>
          </a:xfrm>
        </p:grpSpPr>
        <p:sp>
          <p:nvSpPr>
            <p:cNvPr id="6156" name="Line 11"/>
            <p:cNvSpPr>
              <a:spLocks noChangeShapeType="1"/>
            </p:cNvSpPr>
            <p:nvPr/>
          </p:nvSpPr>
          <p:spPr bwMode="auto">
            <a:xfrm>
              <a:off x="3259" y="2026"/>
              <a:ext cx="0" cy="17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Rectangle 12"/>
            <p:cNvSpPr>
              <a:spLocks noChangeArrowheads="1"/>
            </p:cNvSpPr>
            <p:nvPr/>
          </p:nvSpPr>
          <p:spPr bwMode="auto">
            <a:xfrm>
              <a:off x="3249" y="3369"/>
              <a:ext cx="20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0</a:t>
              </a:r>
            </a:p>
          </p:txBody>
        </p:sp>
        <p:sp>
          <p:nvSpPr>
            <p:cNvPr id="6158" name="Rectangle 13"/>
            <p:cNvSpPr>
              <a:spLocks noChangeArrowheads="1"/>
            </p:cNvSpPr>
            <p:nvPr/>
          </p:nvSpPr>
          <p:spPr bwMode="auto">
            <a:xfrm>
              <a:off x="2852" y="1349"/>
              <a:ext cx="716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Cost,</a:t>
              </a:r>
            </a:p>
            <a:p>
              <a:pPr algn="ctr"/>
              <a:r>
                <a:rPr lang="en-US" altLang="en-US" sz="1400" b="1"/>
                <a:t>Revenue,</a:t>
              </a:r>
            </a:p>
            <a:p>
              <a:pPr algn="ctr"/>
              <a:r>
                <a:rPr lang="en-US" altLang="en-US" sz="1400" b="1"/>
                <a:t>Profit</a:t>
              </a:r>
            </a:p>
            <a:p>
              <a:pPr algn="ctr"/>
              <a:r>
                <a:rPr lang="en-US" altLang="en-US" sz="1400" b="1"/>
                <a:t>$ (per year)</a:t>
              </a:r>
            </a:p>
          </p:txBody>
        </p:sp>
        <p:sp>
          <p:nvSpPr>
            <p:cNvPr id="6159" name="Rectangle 14"/>
            <p:cNvSpPr>
              <a:spLocks noChangeArrowheads="1"/>
            </p:cNvSpPr>
            <p:nvPr/>
          </p:nvSpPr>
          <p:spPr bwMode="auto">
            <a:xfrm>
              <a:off x="4313" y="3742"/>
              <a:ext cx="131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Output (units per year)</a:t>
              </a:r>
            </a:p>
          </p:txBody>
        </p:sp>
        <p:grpSp>
          <p:nvGrpSpPr>
            <p:cNvPr id="6160" name="Group 15"/>
            <p:cNvGrpSpPr>
              <a:grpSpLocks/>
            </p:cNvGrpSpPr>
            <p:nvPr/>
          </p:nvGrpSpPr>
          <p:grpSpPr bwMode="auto">
            <a:xfrm>
              <a:off x="3257" y="1668"/>
              <a:ext cx="2217" cy="1345"/>
              <a:chOff x="3257" y="1668"/>
              <a:chExt cx="2217" cy="1345"/>
            </a:xfrm>
          </p:grpSpPr>
          <p:sp>
            <p:nvSpPr>
              <p:cNvPr id="6176" name="Freeform 16"/>
              <p:cNvSpPr>
                <a:spLocks/>
              </p:cNvSpPr>
              <p:nvPr/>
            </p:nvSpPr>
            <p:spPr bwMode="auto">
              <a:xfrm>
                <a:off x="3257" y="1846"/>
                <a:ext cx="1991" cy="1167"/>
              </a:xfrm>
              <a:custGeom>
                <a:avLst/>
                <a:gdLst>
                  <a:gd name="T0" fmla="*/ 0 w 1991"/>
                  <a:gd name="T1" fmla="*/ 1166 h 1167"/>
                  <a:gd name="T2" fmla="*/ 59 w 1991"/>
                  <a:gd name="T3" fmla="*/ 1131 h 1167"/>
                  <a:gd name="T4" fmla="*/ 101 w 1991"/>
                  <a:gd name="T5" fmla="*/ 1111 h 1167"/>
                  <a:gd name="T6" fmla="*/ 143 w 1991"/>
                  <a:gd name="T7" fmla="*/ 1097 h 1167"/>
                  <a:gd name="T8" fmla="*/ 185 w 1991"/>
                  <a:gd name="T9" fmla="*/ 1087 h 1167"/>
                  <a:gd name="T10" fmla="*/ 235 w 1991"/>
                  <a:gd name="T11" fmla="*/ 1082 h 1167"/>
                  <a:gd name="T12" fmla="*/ 303 w 1991"/>
                  <a:gd name="T13" fmla="*/ 1077 h 1167"/>
                  <a:gd name="T14" fmla="*/ 378 w 1991"/>
                  <a:gd name="T15" fmla="*/ 1062 h 1167"/>
                  <a:gd name="T16" fmla="*/ 428 w 1991"/>
                  <a:gd name="T17" fmla="*/ 1052 h 1167"/>
                  <a:gd name="T18" fmla="*/ 479 w 1991"/>
                  <a:gd name="T19" fmla="*/ 1042 h 1167"/>
                  <a:gd name="T20" fmla="*/ 605 w 1991"/>
                  <a:gd name="T21" fmla="*/ 1017 h 1167"/>
                  <a:gd name="T22" fmla="*/ 739 w 1991"/>
                  <a:gd name="T23" fmla="*/ 992 h 1167"/>
                  <a:gd name="T24" fmla="*/ 857 w 1991"/>
                  <a:gd name="T25" fmla="*/ 958 h 1167"/>
                  <a:gd name="T26" fmla="*/ 974 w 1991"/>
                  <a:gd name="T27" fmla="*/ 923 h 1167"/>
                  <a:gd name="T28" fmla="*/ 1083 w 1991"/>
                  <a:gd name="T29" fmla="*/ 888 h 1167"/>
                  <a:gd name="T30" fmla="*/ 1192 w 1991"/>
                  <a:gd name="T31" fmla="*/ 844 h 1167"/>
                  <a:gd name="T32" fmla="*/ 1302 w 1991"/>
                  <a:gd name="T33" fmla="*/ 789 h 1167"/>
                  <a:gd name="T34" fmla="*/ 1419 w 1991"/>
                  <a:gd name="T35" fmla="*/ 715 h 1167"/>
                  <a:gd name="T36" fmla="*/ 1537 w 1991"/>
                  <a:gd name="T37" fmla="*/ 635 h 1167"/>
                  <a:gd name="T38" fmla="*/ 1654 w 1991"/>
                  <a:gd name="T39" fmla="*/ 541 h 1167"/>
                  <a:gd name="T40" fmla="*/ 1747 w 1991"/>
                  <a:gd name="T41" fmla="*/ 447 h 1167"/>
                  <a:gd name="T42" fmla="*/ 1822 w 1991"/>
                  <a:gd name="T43" fmla="*/ 343 h 1167"/>
                  <a:gd name="T44" fmla="*/ 1889 w 1991"/>
                  <a:gd name="T45" fmla="*/ 234 h 1167"/>
                  <a:gd name="T46" fmla="*/ 1940 w 1991"/>
                  <a:gd name="T47" fmla="*/ 119 h 1167"/>
                  <a:gd name="T48" fmla="*/ 1990 w 1991"/>
                  <a:gd name="T49" fmla="*/ 0 h 1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91"/>
                  <a:gd name="T76" fmla="*/ 0 h 1167"/>
                  <a:gd name="T77" fmla="*/ 1991 w 1991"/>
                  <a:gd name="T78" fmla="*/ 1167 h 11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91" h="1167">
                    <a:moveTo>
                      <a:pt x="0" y="1166"/>
                    </a:moveTo>
                    <a:lnTo>
                      <a:pt x="59" y="1131"/>
                    </a:lnTo>
                    <a:lnTo>
                      <a:pt x="101" y="1111"/>
                    </a:lnTo>
                    <a:lnTo>
                      <a:pt x="143" y="1097"/>
                    </a:lnTo>
                    <a:lnTo>
                      <a:pt x="185" y="1087"/>
                    </a:lnTo>
                    <a:lnTo>
                      <a:pt x="235" y="1082"/>
                    </a:lnTo>
                    <a:lnTo>
                      <a:pt x="303" y="1077"/>
                    </a:lnTo>
                    <a:lnTo>
                      <a:pt x="378" y="1062"/>
                    </a:lnTo>
                    <a:lnTo>
                      <a:pt x="428" y="1052"/>
                    </a:lnTo>
                    <a:lnTo>
                      <a:pt x="479" y="1042"/>
                    </a:lnTo>
                    <a:lnTo>
                      <a:pt x="605" y="1017"/>
                    </a:lnTo>
                    <a:lnTo>
                      <a:pt x="739" y="992"/>
                    </a:lnTo>
                    <a:lnTo>
                      <a:pt x="857" y="958"/>
                    </a:lnTo>
                    <a:lnTo>
                      <a:pt x="974" y="923"/>
                    </a:lnTo>
                    <a:lnTo>
                      <a:pt x="1083" y="888"/>
                    </a:lnTo>
                    <a:lnTo>
                      <a:pt x="1192" y="844"/>
                    </a:lnTo>
                    <a:lnTo>
                      <a:pt x="1302" y="789"/>
                    </a:lnTo>
                    <a:lnTo>
                      <a:pt x="1419" y="715"/>
                    </a:lnTo>
                    <a:lnTo>
                      <a:pt x="1537" y="635"/>
                    </a:lnTo>
                    <a:lnTo>
                      <a:pt x="1654" y="541"/>
                    </a:lnTo>
                    <a:lnTo>
                      <a:pt x="1747" y="447"/>
                    </a:lnTo>
                    <a:lnTo>
                      <a:pt x="1822" y="343"/>
                    </a:lnTo>
                    <a:lnTo>
                      <a:pt x="1889" y="234"/>
                    </a:lnTo>
                    <a:lnTo>
                      <a:pt x="1940" y="119"/>
                    </a:lnTo>
                    <a:lnTo>
                      <a:pt x="1990" y="0"/>
                    </a:lnTo>
                  </a:path>
                </a:pathLst>
              </a:custGeom>
              <a:noFill/>
              <a:ln w="50800" cap="rnd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177" name="Rectangle 17"/>
              <p:cNvSpPr>
                <a:spLocks noChangeArrowheads="1"/>
              </p:cNvSpPr>
              <p:nvPr/>
            </p:nvSpPr>
            <p:spPr bwMode="auto">
              <a:xfrm>
                <a:off x="5072" y="1668"/>
                <a:ext cx="4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C(q)</a:t>
                </a:r>
              </a:p>
            </p:txBody>
          </p:sp>
        </p:grpSp>
        <p:grpSp>
          <p:nvGrpSpPr>
            <p:cNvPr id="6161" name="Group 18"/>
            <p:cNvGrpSpPr>
              <a:grpSpLocks/>
            </p:cNvGrpSpPr>
            <p:nvPr/>
          </p:nvGrpSpPr>
          <p:grpSpPr bwMode="auto">
            <a:xfrm>
              <a:off x="3945" y="1873"/>
              <a:ext cx="1135" cy="1102"/>
              <a:chOff x="3945" y="1873"/>
              <a:chExt cx="1135" cy="1102"/>
            </a:xfrm>
          </p:grpSpPr>
          <p:grpSp>
            <p:nvGrpSpPr>
              <p:cNvPr id="6169" name="Group 19"/>
              <p:cNvGrpSpPr>
                <a:grpSpLocks/>
              </p:cNvGrpSpPr>
              <p:nvPr/>
            </p:nvGrpSpPr>
            <p:grpSpPr bwMode="auto">
              <a:xfrm>
                <a:off x="3945" y="1873"/>
                <a:ext cx="1135" cy="1102"/>
                <a:chOff x="3945" y="1961"/>
                <a:chExt cx="1135" cy="1102"/>
              </a:xfrm>
            </p:grpSpPr>
            <p:sp>
              <p:nvSpPr>
                <p:cNvPr id="6174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945" y="1961"/>
                  <a:ext cx="1135" cy="62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7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945" y="2436"/>
                  <a:ext cx="1135" cy="62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170" name="Oval 22"/>
              <p:cNvSpPr>
                <a:spLocks noChangeArrowheads="1"/>
              </p:cNvSpPr>
              <p:nvPr/>
            </p:nvSpPr>
            <p:spPr bwMode="auto">
              <a:xfrm>
                <a:off x="4458" y="2634"/>
                <a:ext cx="69" cy="6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171" name="Oval 23"/>
              <p:cNvSpPr>
                <a:spLocks noChangeArrowheads="1"/>
              </p:cNvSpPr>
              <p:nvPr/>
            </p:nvSpPr>
            <p:spPr bwMode="auto">
              <a:xfrm>
                <a:off x="4458" y="2188"/>
                <a:ext cx="69" cy="6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172" name="Rectangle 24"/>
              <p:cNvSpPr>
                <a:spLocks noChangeArrowheads="1"/>
              </p:cNvSpPr>
              <p:nvPr/>
            </p:nvSpPr>
            <p:spPr bwMode="auto">
              <a:xfrm>
                <a:off x="4317" y="1973"/>
                <a:ext cx="21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A</a:t>
                </a:r>
              </a:p>
            </p:txBody>
          </p:sp>
          <p:sp>
            <p:nvSpPr>
              <p:cNvPr id="6173" name="Rectangle 25"/>
              <p:cNvSpPr>
                <a:spLocks noChangeArrowheads="1"/>
              </p:cNvSpPr>
              <p:nvPr/>
            </p:nvSpPr>
            <p:spPr bwMode="auto">
              <a:xfrm>
                <a:off x="4269" y="2453"/>
                <a:ext cx="21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b="1" i="1"/>
                  <a:t>B</a:t>
                </a:r>
              </a:p>
            </p:txBody>
          </p:sp>
        </p:grpSp>
        <p:grpSp>
          <p:nvGrpSpPr>
            <p:cNvPr id="6162" name="Group 26"/>
            <p:cNvGrpSpPr>
              <a:grpSpLocks/>
            </p:cNvGrpSpPr>
            <p:nvPr/>
          </p:nvGrpSpPr>
          <p:grpSpPr bwMode="auto">
            <a:xfrm>
              <a:off x="3523" y="2232"/>
              <a:ext cx="1116" cy="1366"/>
              <a:chOff x="3523" y="2232"/>
              <a:chExt cx="1116" cy="1366"/>
            </a:xfrm>
          </p:grpSpPr>
          <p:sp>
            <p:nvSpPr>
              <p:cNvPr id="6165" name="Rectangle 27"/>
              <p:cNvSpPr>
                <a:spLocks noChangeArrowheads="1"/>
              </p:cNvSpPr>
              <p:nvPr/>
            </p:nvSpPr>
            <p:spPr bwMode="auto">
              <a:xfrm>
                <a:off x="3523" y="3350"/>
                <a:ext cx="270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q</a:t>
                </a:r>
                <a:r>
                  <a:rPr lang="en-US" altLang="en-US" sz="2000" b="1" i="1" baseline="-25000"/>
                  <a:t>0</a:t>
                </a:r>
              </a:p>
            </p:txBody>
          </p:sp>
          <p:sp>
            <p:nvSpPr>
              <p:cNvPr id="6166" name="Line 28"/>
              <p:cNvSpPr>
                <a:spLocks noChangeShapeType="1"/>
              </p:cNvSpPr>
              <p:nvPr/>
            </p:nvSpPr>
            <p:spPr bwMode="auto">
              <a:xfrm>
                <a:off x="3602" y="2917"/>
                <a:ext cx="0" cy="4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7" name="Line 29"/>
              <p:cNvSpPr>
                <a:spLocks noChangeShapeType="1"/>
              </p:cNvSpPr>
              <p:nvPr/>
            </p:nvSpPr>
            <p:spPr bwMode="auto">
              <a:xfrm>
                <a:off x="4492" y="2232"/>
                <a:ext cx="0" cy="111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8" name="Rectangle 30"/>
              <p:cNvSpPr>
                <a:spLocks noChangeArrowheads="1"/>
              </p:cNvSpPr>
              <p:nvPr/>
            </p:nvSpPr>
            <p:spPr bwMode="auto">
              <a:xfrm>
                <a:off x="4387" y="3350"/>
                <a:ext cx="252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q</a:t>
                </a:r>
                <a:r>
                  <a:rPr lang="en-US" altLang="en-US" sz="2000" b="1" i="1" baseline="30000"/>
                  <a:t>*</a:t>
                </a:r>
              </a:p>
            </p:txBody>
          </p:sp>
        </p:grpSp>
        <p:grpSp>
          <p:nvGrpSpPr>
            <p:cNvPr id="6163" name="Group 31"/>
            <p:cNvGrpSpPr>
              <a:grpSpLocks/>
            </p:cNvGrpSpPr>
            <p:nvPr/>
          </p:nvGrpSpPr>
          <p:grpSpPr bwMode="auto">
            <a:xfrm>
              <a:off x="3255" y="2931"/>
              <a:ext cx="2308" cy="825"/>
              <a:chOff x="3255" y="2931"/>
              <a:chExt cx="2308" cy="825"/>
            </a:xfrm>
          </p:grpSpPr>
          <p:sp>
            <p:nvSpPr>
              <p:cNvPr id="6164" name="Freeform 32"/>
              <p:cNvSpPr>
                <a:spLocks/>
              </p:cNvSpPr>
              <p:nvPr/>
            </p:nvSpPr>
            <p:spPr bwMode="auto">
              <a:xfrm>
                <a:off x="3255" y="2931"/>
                <a:ext cx="2058" cy="801"/>
              </a:xfrm>
              <a:custGeom>
                <a:avLst/>
                <a:gdLst>
                  <a:gd name="T0" fmla="*/ 0 w 2058"/>
                  <a:gd name="T1" fmla="*/ 800 h 801"/>
                  <a:gd name="T2" fmla="*/ 26 w 2058"/>
                  <a:gd name="T3" fmla="*/ 794 h 801"/>
                  <a:gd name="T4" fmla="*/ 51 w 2058"/>
                  <a:gd name="T5" fmla="*/ 788 h 801"/>
                  <a:gd name="T6" fmla="*/ 85 w 2058"/>
                  <a:gd name="T7" fmla="*/ 769 h 801"/>
                  <a:gd name="T8" fmla="*/ 102 w 2058"/>
                  <a:gd name="T9" fmla="*/ 751 h 801"/>
                  <a:gd name="T10" fmla="*/ 119 w 2058"/>
                  <a:gd name="T11" fmla="*/ 733 h 801"/>
                  <a:gd name="T12" fmla="*/ 145 w 2058"/>
                  <a:gd name="T13" fmla="*/ 708 h 801"/>
                  <a:gd name="T14" fmla="*/ 162 w 2058"/>
                  <a:gd name="T15" fmla="*/ 672 h 801"/>
                  <a:gd name="T16" fmla="*/ 213 w 2058"/>
                  <a:gd name="T17" fmla="*/ 592 h 801"/>
                  <a:gd name="T18" fmla="*/ 272 w 2058"/>
                  <a:gd name="T19" fmla="*/ 507 h 801"/>
                  <a:gd name="T20" fmla="*/ 349 w 2058"/>
                  <a:gd name="T21" fmla="*/ 421 h 801"/>
                  <a:gd name="T22" fmla="*/ 434 w 2058"/>
                  <a:gd name="T23" fmla="*/ 336 h 801"/>
                  <a:gd name="T24" fmla="*/ 544 w 2058"/>
                  <a:gd name="T25" fmla="*/ 250 h 801"/>
                  <a:gd name="T26" fmla="*/ 655 w 2058"/>
                  <a:gd name="T27" fmla="*/ 171 h 801"/>
                  <a:gd name="T28" fmla="*/ 714 w 2058"/>
                  <a:gd name="T29" fmla="*/ 140 h 801"/>
                  <a:gd name="T30" fmla="*/ 774 w 2058"/>
                  <a:gd name="T31" fmla="*/ 110 h 801"/>
                  <a:gd name="T32" fmla="*/ 884 w 2058"/>
                  <a:gd name="T33" fmla="*/ 61 h 801"/>
                  <a:gd name="T34" fmla="*/ 1003 w 2058"/>
                  <a:gd name="T35" fmla="*/ 24 h 801"/>
                  <a:gd name="T36" fmla="*/ 1122 w 2058"/>
                  <a:gd name="T37" fmla="*/ 6 h 801"/>
                  <a:gd name="T38" fmla="*/ 1233 w 2058"/>
                  <a:gd name="T39" fmla="*/ 0 h 801"/>
                  <a:gd name="T40" fmla="*/ 1292 w 2058"/>
                  <a:gd name="T41" fmla="*/ 6 h 801"/>
                  <a:gd name="T42" fmla="*/ 1352 w 2058"/>
                  <a:gd name="T43" fmla="*/ 18 h 801"/>
                  <a:gd name="T44" fmla="*/ 1462 w 2058"/>
                  <a:gd name="T45" fmla="*/ 61 h 801"/>
                  <a:gd name="T46" fmla="*/ 1573 w 2058"/>
                  <a:gd name="T47" fmla="*/ 110 h 801"/>
                  <a:gd name="T48" fmla="*/ 1666 w 2058"/>
                  <a:gd name="T49" fmla="*/ 165 h 801"/>
                  <a:gd name="T50" fmla="*/ 1743 w 2058"/>
                  <a:gd name="T51" fmla="*/ 220 h 801"/>
                  <a:gd name="T52" fmla="*/ 1811 w 2058"/>
                  <a:gd name="T53" fmla="*/ 287 h 801"/>
                  <a:gd name="T54" fmla="*/ 1870 w 2058"/>
                  <a:gd name="T55" fmla="*/ 360 h 801"/>
                  <a:gd name="T56" fmla="*/ 1921 w 2058"/>
                  <a:gd name="T57" fmla="*/ 421 h 801"/>
                  <a:gd name="T58" fmla="*/ 1964 w 2058"/>
                  <a:gd name="T59" fmla="*/ 482 h 801"/>
                  <a:gd name="T60" fmla="*/ 2006 w 2058"/>
                  <a:gd name="T61" fmla="*/ 543 h 801"/>
                  <a:gd name="T62" fmla="*/ 2032 w 2058"/>
                  <a:gd name="T63" fmla="*/ 598 h 801"/>
                  <a:gd name="T64" fmla="*/ 2057 w 2058"/>
                  <a:gd name="T65" fmla="*/ 641 h 80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58"/>
                  <a:gd name="T100" fmla="*/ 0 h 801"/>
                  <a:gd name="T101" fmla="*/ 2058 w 2058"/>
                  <a:gd name="T102" fmla="*/ 801 h 80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58" h="801">
                    <a:moveTo>
                      <a:pt x="0" y="800"/>
                    </a:moveTo>
                    <a:lnTo>
                      <a:pt x="26" y="794"/>
                    </a:lnTo>
                    <a:lnTo>
                      <a:pt x="51" y="788"/>
                    </a:lnTo>
                    <a:lnTo>
                      <a:pt x="85" y="769"/>
                    </a:lnTo>
                    <a:lnTo>
                      <a:pt x="102" y="751"/>
                    </a:lnTo>
                    <a:lnTo>
                      <a:pt x="119" y="733"/>
                    </a:lnTo>
                    <a:lnTo>
                      <a:pt x="145" y="708"/>
                    </a:lnTo>
                    <a:lnTo>
                      <a:pt x="162" y="672"/>
                    </a:lnTo>
                    <a:lnTo>
                      <a:pt x="213" y="592"/>
                    </a:lnTo>
                    <a:lnTo>
                      <a:pt x="272" y="507"/>
                    </a:lnTo>
                    <a:lnTo>
                      <a:pt x="349" y="421"/>
                    </a:lnTo>
                    <a:lnTo>
                      <a:pt x="434" y="336"/>
                    </a:lnTo>
                    <a:lnTo>
                      <a:pt x="544" y="250"/>
                    </a:lnTo>
                    <a:lnTo>
                      <a:pt x="655" y="171"/>
                    </a:lnTo>
                    <a:lnTo>
                      <a:pt x="714" y="140"/>
                    </a:lnTo>
                    <a:lnTo>
                      <a:pt x="774" y="110"/>
                    </a:lnTo>
                    <a:lnTo>
                      <a:pt x="884" y="61"/>
                    </a:lnTo>
                    <a:lnTo>
                      <a:pt x="1003" y="24"/>
                    </a:lnTo>
                    <a:lnTo>
                      <a:pt x="1122" y="6"/>
                    </a:lnTo>
                    <a:lnTo>
                      <a:pt x="1233" y="0"/>
                    </a:lnTo>
                    <a:lnTo>
                      <a:pt x="1292" y="6"/>
                    </a:lnTo>
                    <a:lnTo>
                      <a:pt x="1352" y="18"/>
                    </a:lnTo>
                    <a:lnTo>
                      <a:pt x="1462" y="61"/>
                    </a:lnTo>
                    <a:lnTo>
                      <a:pt x="1573" y="110"/>
                    </a:lnTo>
                    <a:lnTo>
                      <a:pt x="1666" y="165"/>
                    </a:lnTo>
                    <a:lnTo>
                      <a:pt x="1743" y="220"/>
                    </a:lnTo>
                    <a:lnTo>
                      <a:pt x="1811" y="287"/>
                    </a:lnTo>
                    <a:lnTo>
                      <a:pt x="1870" y="360"/>
                    </a:lnTo>
                    <a:lnTo>
                      <a:pt x="1921" y="421"/>
                    </a:lnTo>
                    <a:lnTo>
                      <a:pt x="1964" y="482"/>
                    </a:lnTo>
                    <a:lnTo>
                      <a:pt x="2006" y="543"/>
                    </a:lnTo>
                    <a:lnTo>
                      <a:pt x="2032" y="598"/>
                    </a:lnTo>
                    <a:lnTo>
                      <a:pt x="2057" y="641"/>
                    </a:lnTo>
                  </a:path>
                </a:pathLst>
              </a:custGeom>
              <a:noFill/>
              <a:ln w="50800" cap="rnd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6146" name="Object 33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246" y="3559"/>
              <a:ext cx="317" cy="1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02" name="Equation" r:id="rId4" imgW="501480" imgH="311040" progId="Equation.3">
                      <p:embed/>
                    </p:oleObj>
                  </mc:Choice>
                  <mc:Fallback>
                    <p:oleObj name="Equation" r:id="rId4" imgW="501480" imgH="311040" progId="Equation.3">
                      <p:embed/>
                      <p:pic>
                        <p:nvPicPr>
                          <p:cNvPr id="0" name="Object 33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6" y="3559"/>
                            <a:ext cx="317" cy="1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7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71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C31CEADA-95C6-4833-ACF4-5A40163773EF}" type="slidenum">
              <a:rPr lang="en-US" altLang="en-US" sz="1600"/>
              <a:pPr/>
              <a:t>15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175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2" name="Rectangle 9"/>
              <p:cNvSpPr>
                <a:spLocks noChangeArrowheads="1"/>
              </p:cNvSpPr>
              <p:nvPr/>
            </p:nvSpPr>
            <p:spPr bwMode="auto">
              <a:xfrm>
                <a:off x="5292725" y="1882541"/>
                <a:ext cx="2280175" cy="109106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latin typeface="Cambria Math" panose="02040503050406030204" pitchFamily="18" charset="0"/>
                        </a:rPr>
                        <m:t>𝑴𝑹</m:t>
                      </m:r>
                      <m:r>
                        <a:rPr lang="en-US" alt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𝑻𝑹</m:t>
                          </m:r>
                        </m:num>
                        <m:den>
                          <m:r>
                            <a:rPr lang="en-US" alt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</m:oMath>
                  </m:oMathPara>
                </a14:m>
                <a:endParaRPr lang="en-US" altLang="en-US" sz="3200" b="1" dirty="0"/>
              </a:p>
            </p:txBody>
          </p:sp>
        </mc:Choice>
        <mc:Fallback>
          <p:sp>
            <p:nvSpPr>
              <p:cNvPr id="7182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2725" y="1882541"/>
                <a:ext cx="2280175" cy="10910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222022" y="3368672"/>
                <a:ext cx="3093796" cy="73152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 anchor="ctr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𝑻𝑹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𝑻𝑪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022" y="3368672"/>
                <a:ext cx="3093796" cy="7315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5330821" y="4420970"/>
                <a:ext cx="2280175" cy="109106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latin typeface="Cambria Math" panose="02040503050406030204" pitchFamily="18" charset="0"/>
                        </a:rPr>
                        <m:t>𝑴𝑪</m:t>
                      </m:r>
                      <m:r>
                        <a:rPr lang="en-US" alt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𝑻𝑪</m:t>
                          </m:r>
                        </m:num>
                        <m:den>
                          <m:r>
                            <a:rPr lang="en-US" alt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</m:oMath>
                  </m:oMathPara>
                </a14:m>
                <a:endParaRPr lang="en-US" altLang="en-US" sz="3200" b="1" dirty="0"/>
              </a:p>
            </p:txBody>
          </p:sp>
        </mc:Choice>
        <mc:Fallback>
          <p:sp>
            <p:nvSpPr>
              <p:cNvPr id="18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0821" y="4420970"/>
                <a:ext cx="2280175" cy="109106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 bwMode="auto">
          <a:xfrm>
            <a:off x="2185988" y="3216501"/>
            <a:ext cx="914400" cy="10972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>
            <a:stCxn id="5" idx="0"/>
            <a:endCxn id="7182" idx="1"/>
          </p:cNvCxnSpPr>
          <p:nvPr/>
        </p:nvCxnSpPr>
        <p:spPr bwMode="auto">
          <a:xfrm rot="5400000" flipH="1" flipV="1">
            <a:off x="3573743" y="1497520"/>
            <a:ext cx="788426" cy="2649537"/>
          </a:xfrm>
          <a:prstGeom prst="bentConnector2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3481402" y="3254598"/>
            <a:ext cx="914400" cy="10972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Straight Arrow Connector 6"/>
          <p:cNvCxnSpPr>
            <a:stCxn id="23" idx="4"/>
            <a:endCxn id="18" idx="1"/>
          </p:cNvCxnSpPr>
          <p:nvPr/>
        </p:nvCxnSpPr>
        <p:spPr bwMode="auto">
          <a:xfrm rot="16200000" flipH="1">
            <a:off x="4327398" y="3963081"/>
            <a:ext cx="614626" cy="1392219"/>
          </a:xfrm>
          <a:prstGeom prst="bentConnector2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8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  <p:bldP spid="2" grpId="0" animBg="1"/>
      <p:bldP spid="18" grpId="0" animBg="1"/>
      <p:bldP spid="5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210D3E5-1B73-4F96-88A3-166F14B47EC3}" type="slidenum">
              <a:rPr lang="en-US" altLang="en-US" sz="1600"/>
              <a:pPr/>
              <a:t>16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19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911475" y="472757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814517" y="1700213"/>
                <a:ext cx="6143625" cy="189128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Keuntungan </a:t>
                </a:r>
                <a:r>
                  <a:rPr lang="en-US" sz="2800" dirty="0" err="1" smtClean="0"/>
                  <a:t>akan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maksimum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ketika</a:t>
                </a:r>
                <a:r>
                  <a:rPr lang="en-US" sz="2800" dirty="0" smtClean="0"/>
                  <a:t>:</a:t>
                </a:r>
              </a:p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𝑻𝑹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𝑻𝑪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517" y="1700213"/>
                <a:ext cx="6143625" cy="1891287"/>
              </a:xfrm>
              <a:prstGeom prst="rect">
                <a:avLst/>
              </a:prstGeom>
              <a:blipFill rotWithShape="0">
                <a:blip r:embed="rId3"/>
                <a:stretch>
                  <a:fillRect l="-1879" t="-2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809749" y="3810008"/>
                <a:ext cx="6143625" cy="156966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𝑴𝑹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𝑴𝑪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200" b="1" dirty="0" smtClean="0"/>
              </a:p>
              <a:p>
                <a:pPr algn="ctr"/>
                <a:r>
                  <a:rPr lang="en-US" sz="3200" b="1" dirty="0" err="1" smtClean="0"/>
                  <a:t>atau</a:t>
                </a:r>
                <a:r>
                  <a:rPr lang="en-US" sz="3200" b="1" dirty="0" smtClean="0"/>
                  <a:t>,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𝑴𝑹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𝑴𝑪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49" y="3810008"/>
                <a:ext cx="6143625" cy="15696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49598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PASAR:</a:t>
            </a:r>
            <a:br>
              <a:rPr lang="en-US" dirty="0" smtClean="0"/>
            </a:br>
            <a:r>
              <a:rPr lang="en-US" i="1" dirty="0" err="1" smtClean="0"/>
              <a:t>Persaingan</a:t>
            </a:r>
            <a:r>
              <a:rPr lang="en-US" i="1" dirty="0" smtClean="0"/>
              <a:t> </a:t>
            </a:r>
            <a:r>
              <a:rPr lang="en-US" i="1" dirty="0" err="1" smtClean="0"/>
              <a:t>SEMpurna</a:t>
            </a:r>
            <a:endParaRPr lang="en-US" i="1" dirty="0" smtClean="0"/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D8A975E-BF3D-4CBD-9AD6-294E2F0C1295}" type="slidenum">
              <a:rPr lang="en-US" altLang="en-US" sz="1600"/>
              <a:pPr/>
              <a:t>17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24A83CC0-C218-494E-AC74-523990546410}" type="slidenum">
              <a:rPr lang="en-US" altLang="en-US" sz="1600"/>
              <a:pPr/>
              <a:t>18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323976"/>
            <a:ext cx="7858125" cy="4924424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600" dirty="0" err="1" smtClean="0"/>
              <a:t>Asumsi</a:t>
            </a:r>
            <a:r>
              <a:rPr lang="en-US" altLang="en-US" sz="2600" dirty="0" smtClean="0"/>
              <a:t>:</a:t>
            </a:r>
            <a:endParaRPr lang="en-US" altLang="en-US" sz="2600" dirty="0" smtClean="0"/>
          </a:p>
          <a:p>
            <a:pPr marL="800100" lvl="1" indent="-457200" defTabSz="7658100">
              <a:spcBef>
                <a:spcPts val="600"/>
              </a:spcBef>
              <a:buFont typeface="+mj-lt"/>
              <a:buAutoNum type="arabicParenR"/>
            </a:pPr>
            <a:r>
              <a:rPr lang="en-US" altLang="en-US" sz="2600" dirty="0" err="1" smtClean="0"/>
              <a:t>Banyak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penjual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dan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pembeli</a:t>
            </a:r>
            <a:r>
              <a:rPr lang="en-US" altLang="en-US" sz="2600" dirty="0" smtClean="0"/>
              <a:t> → </a:t>
            </a:r>
            <a:r>
              <a:rPr lang="en-US" altLang="en-US" sz="2600" dirty="0" smtClean="0"/>
              <a:t>masing2 </a:t>
            </a:r>
            <a:r>
              <a:rPr lang="en-US" altLang="en-US" sz="2600" dirty="0" err="1" smtClean="0"/>
              <a:t>terlalu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kecil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utk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dpt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mempengaruhi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pasar</a:t>
            </a:r>
            <a:endParaRPr lang="en-US" altLang="en-US" sz="2600" dirty="0" smtClean="0"/>
          </a:p>
          <a:p>
            <a:pPr marL="800100" lvl="1" indent="-457200" defTabSz="7658100">
              <a:spcBef>
                <a:spcPts val="600"/>
              </a:spcBef>
              <a:buFont typeface="+mj-lt"/>
              <a:buAutoNum type="arabicParenR"/>
            </a:pPr>
            <a:r>
              <a:rPr lang="en-US" altLang="en-US" sz="2600" dirty="0" err="1" smtClean="0"/>
              <a:t>Menjual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barang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homogen</a:t>
            </a:r>
            <a:endParaRPr lang="en-US" altLang="en-US" sz="2600" dirty="0" smtClean="0"/>
          </a:p>
          <a:p>
            <a:pPr marL="800100" lvl="1" indent="0">
              <a:spcBef>
                <a:spcPts val="600"/>
              </a:spcBef>
              <a:buNone/>
            </a:pPr>
            <a:r>
              <a:rPr lang="en-US" altLang="en-US" sz="2600" dirty="0" err="1" smtClean="0"/>
              <a:t>Asumsi</a:t>
            </a:r>
            <a:r>
              <a:rPr lang="en-US" altLang="en-US" sz="2600" dirty="0" smtClean="0"/>
              <a:t> 1 </a:t>
            </a:r>
            <a:r>
              <a:rPr lang="en-US" altLang="en-US" sz="2600" dirty="0" err="1" smtClean="0"/>
              <a:t>dan</a:t>
            </a:r>
            <a:r>
              <a:rPr lang="en-US" altLang="en-US" sz="2600" dirty="0" smtClean="0"/>
              <a:t> 2 </a:t>
            </a:r>
            <a:r>
              <a:rPr lang="en-US" altLang="en-US" sz="2600" dirty="0" err="1" smtClean="0"/>
              <a:t>menjamin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bahwa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perusahaan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adalah</a:t>
            </a:r>
            <a:r>
              <a:rPr lang="en-US" altLang="en-US" sz="2600" dirty="0" smtClean="0"/>
              <a:t> </a:t>
            </a:r>
            <a:r>
              <a:rPr lang="en-US" altLang="en-US" sz="2600" i="1" dirty="0" smtClean="0"/>
              <a:t>price taker</a:t>
            </a:r>
            <a:r>
              <a:rPr lang="en-US" altLang="en-US" sz="2600" dirty="0" smtClean="0"/>
              <a:t> (</a:t>
            </a:r>
            <a:r>
              <a:rPr lang="en-US" altLang="en-US" sz="2600" dirty="0" err="1" smtClean="0"/>
              <a:t>tidak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dapat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menentukan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harga</a:t>
            </a:r>
            <a:r>
              <a:rPr lang="en-US" altLang="en-US" sz="2600" dirty="0" smtClean="0"/>
              <a:t>, </a:t>
            </a:r>
            <a:r>
              <a:rPr lang="en-US" altLang="en-US" sz="2600" dirty="0" err="1" smtClean="0"/>
              <a:t>harga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ditentutkan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oleh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mekanisme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pasar</a:t>
            </a:r>
            <a:r>
              <a:rPr lang="en-US" altLang="en-US" sz="2600" dirty="0" smtClean="0"/>
              <a:t>)</a:t>
            </a:r>
          </a:p>
          <a:p>
            <a:pPr marL="800100" lvl="1" indent="-457200">
              <a:spcBef>
                <a:spcPts val="600"/>
              </a:spcBef>
              <a:buFont typeface="+mj-lt"/>
              <a:buAutoNum type="arabicParenR" startAt="3"/>
            </a:pP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ada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hambatan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buatan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pemerintah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atau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gabungan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produsen</a:t>
            </a:r>
            <a:r>
              <a:rPr lang="en-US" altLang="en-US" sz="2600" dirty="0"/>
              <a:t>) </a:t>
            </a:r>
            <a:r>
              <a:rPr lang="en-US" altLang="en-US" sz="2600" dirty="0" err="1"/>
              <a:t>atas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harga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jumlah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barang</a:t>
            </a:r>
            <a:endParaRPr lang="en-US" altLang="en-US" sz="2600" dirty="0"/>
          </a:p>
          <a:p>
            <a:pPr marL="800100" lvl="1" indent="0">
              <a:spcBef>
                <a:spcPts val="600"/>
              </a:spcBef>
              <a:buNone/>
            </a:pPr>
            <a:endParaRPr lang="en-US" altLang="en-US" sz="2600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Pasar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Persaingan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Sempurna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24A83CC0-C218-494E-AC74-523990546410}" type="slidenum">
              <a:rPr lang="en-US" altLang="en-US" sz="1600"/>
              <a:pPr/>
              <a:t>19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309688"/>
            <a:ext cx="7858125" cy="4633912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400" dirty="0" err="1" smtClean="0"/>
              <a:t>Asumsi</a:t>
            </a:r>
            <a:r>
              <a:rPr lang="en-US" altLang="en-US" sz="2400" dirty="0" smtClean="0"/>
              <a:t>:</a:t>
            </a:r>
            <a:endParaRPr lang="en-US" altLang="en-US" sz="2400" dirty="0" smtClean="0"/>
          </a:p>
          <a:p>
            <a:pPr marL="800100" lvl="1" indent="-457200" defTabSz="7658100">
              <a:spcBef>
                <a:spcPts val="600"/>
              </a:spcBef>
              <a:buFont typeface="+mj-lt"/>
              <a:buAutoNum type="arabicParenR" startAt="4"/>
            </a:pPr>
            <a:r>
              <a:rPr lang="en-US" altLang="en-US" sz="2400" dirty="0" err="1"/>
              <a:t>Mudah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keluar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industry (</a:t>
            </a:r>
            <a:r>
              <a:rPr lang="en-US" altLang="en-US" sz="2400" i="1" dirty="0"/>
              <a:t>free entry and free exit</a:t>
            </a:r>
            <a:r>
              <a:rPr lang="en-US" altLang="en-US" sz="2400" dirty="0"/>
              <a:t>)</a:t>
            </a:r>
          </a:p>
          <a:p>
            <a:pPr marL="1257300" lvl="1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i="1" dirty="0" smtClean="0"/>
              <a:t>Entry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terjadi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jika</a:t>
            </a:r>
            <a:r>
              <a:rPr lang="en-US" altLang="en-US" sz="2400" dirty="0" smtClean="0"/>
              <a:t> perusahaan2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industri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menikmati</a:t>
            </a:r>
            <a:r>
              <a:rPr lang="en-US" altLang="en-US" sz="2400" dirty="0" smtClean="0"/>
              <a:t> economic profit, </a:t>
            </a:r>
            <a:r>
              <a:rPr lang="en-US" altLang="en-US" sz="2400" i="1" dirty="0" smtClean="0"/>
              <a:t>exit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terjadi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saat</a:t>
            </a:r>
            <a:r>
              <a:rPr lang="en-US" altLang="en-US" sz="2400" dirty="0" smtClean="0"/>
              <a:t> perusahaan</a:t>
            </a:r>
            <a:r>
              <a:rPr lang="en-US" altLang="en-US" sz="2400" dirty="0" smtClean="0"/>
              <a:t>2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industri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mengalami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kerugian</a:t>
            </a:r>
            <a:r>
              <a:rPr lang="en-US" altLang="en-US" sz="2400" dirty="0" smtClean="0"/>
              <a:t>. </a:t>
            </a:r>
          </a:p>
          <a:p>
            <a:pPr marL="1257300" lvl="1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err="1" smtClean="0"/>
              <a:t>Asumsi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menjamin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bahwa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jangka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panjang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beroperasi</a:t>
            </a:r>
            <a:r>
              <a:rPr lang="en-US" altLang="en-US" sz="2400" dirty="0" smtClean="0"/>
              <a:t> di </a:t>
            </a:r>
            <a:r>
              <a:rPr lang="en-US" altLang="en-US" sz="2400" dirty="0" err="1" smtClean="0"/>
              <a:t>pasar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persaingan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sempurna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memperoleh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zero </a:t>
            </a:r>
            <a:r>
              <a:rPr lang="en-US" altLang="en-US" sz="2400" i="1" dirty="0" err="1" smtClean="0"/>
              <a:t>economit</a:t>
            </a:r>
            <a:r>
              <a:rPr lang="en-US" altLang="en-US" sz="2400" i="1" dirty="0" smtClean="0"/>
              <a:t> profit</a:t>
            </a:r>
            <a:r>
              <a:rPr lang="en-US" altLang="en-US" sz="2400" dirty="0" smtClean="0"/>
              <a:t> </a:t>
            </a:r>
            <a:endParaRPr lang="en-US" altLang="en-US" sz="2400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Pasar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Persaingan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Sempurna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00760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FA03954-E8B9-47AB-BCE7-3B7F69C7CCBA}" type="slidenum">
              <a:rPr lang="en-US" altLang="en-US" sz="1600"/>
              <a:pPr/>
              <a:t>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600" dirty="0" smtClean="0"/>
              <a:t>Economic profit vs Accounting Profit</a:t>
            </a:r>
            <a:endParaRPr lang="en-US" altLang="en-US" sz="4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DEE2D3"/>
              </a:clrFrom>
              <a:clrTo>
                <a:srgbClr val="DEE2D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4" y="1203322"/>
            <a:ext cx="8129591" cy="504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84732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24A83CC0-C218-494E-AC74-523990546410}" type="slidenum">
              <a:rPr lang="en-US" altLang="en-US" sz="1600"/>
              <a:pPr/>
              <a:t>20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309688"/>
            <a:ext cx="7858125" cy="4633912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800" dirty="0" err="1" smtClean="0"/>
              <a:t>Asumsi</a:t>
            </a:r>
            <a:r>
              <a:rPr lang="en-US" altLang="en-US" sz="2800" dirty="0" smtClean="0"/>
              <a:t>:</a:t>
            </a:r>
            <a:endParaRPr lang="en-US" altLang="en-US" sz="2800" dirty="0" smtClean="0"/>
          </a:p>
          <a:p>
            <a:pPr marL="800100" lvl="1" indent="-457200" defTabSz="7658100">
              <a:spcBef>
                <a:spcPts val="600"/>
              </a:spcBef>
              <a:buFont typeface="+mj-lt"/>
              <a:buAutoNum type="arabicParenR" startAt="5"/>
            </a:pPr>
            <a:r>
              <a:rPr lang="en-US" altLang="en-US" dirty="0" err="1" smtClean="0"/>
              <a:t>Informasi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sempurna</a:t>
            </a:r>
            <a:endParaRPr lang="en-US" altLang="en-US" dirty="0" smtClean="0"/>
          </a:p>
          <a:p>
            <a:pPr marL="800100" lvl="1" indent="0" defTabSz="7658100">
              <a:spcBef>
                <a:spcPts val="600"/>
              </a:spcBef>
              <a:buNone/>
            </a:pP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penjual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diasumsikan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ketidakpastian</a:t>
            </a:r>
            <a:r>
              <a:rPr lang="en-US" dirty="0"/>
              <a:t> di masa </a:t>
            </a:r>
            <a:r>
              <a:rPr lang="en-US" dirty="0" err="1"/>
              <a:t>mendatang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diantisipasi</a:t>
            </a:r>
            <a:r>
              <a:rPr lang="en-US" dirty="0"/>
              <a:t>.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alt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Pasar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Persaingan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Sempurna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23346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ACCA379-8ABA-4F2E-B9F6-7F2A1DA072B2}" type="slidenum">
              <a:rPr lang="en-US" altLang="en-US" sz="1600"/>
              <a:pPr/>
              <a:t>21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762000" y="58293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276600" y="58293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457"/>
            <a:ext cx="7983537" cy="972669"/>
          </a:xfrm>
          <a:noFill/>
        </p:spPr>
        <p:txBody>
          <a:bodyPr/>
          <a:lstStyle/>
          <a:p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Permintaan</a:t>
            </a:r>
            <a:r>
              <a:rPr lang="en-US" altLang="en-US" sz="3200" dirty="0" smtClean="0"/>
              <a:t> Individual vs </a:t>
            </a:r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Permintaan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Pasar</a:t>
            </a:r>
            <a:endParaRPr lang="en-US" altLang="en-US" sz="3200" dirty="0" smtClean="0"/>
          </a:p>
        </p:txBody>
      </p:sp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779463" y="1670050"/>
            <a:ext cx="0" cy="39354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Line 6"/>
          <p:cNvSpPr>
            <a:spLocks noChangeShapeType="1"/>
          </p:cNvSpPr>
          <p:nvPr/>
        </p:nvSpPr>
        <p:spPr bwMode="auto">
          <a:xfrm>
            <a:off x="5046663" y="1670050"/>
            <a:ext cx="0" cy="39354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7"/>
          <p:cNvSpPr>
            <a:spLocks noChangeShapeType="1"/>
          </p:cNvSpPr>
          <p:nvPr/>
        </p:nvSpPr>
        <p:spPr bwMode="auto">
          <a:xfrm>
            <a:off x="776288" y="5600700"/>
            <a:ext cx="39354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8"/>
          <p:cNvSpPr>
            <a:spLocks noChangeShapeType="1"/>
          </p:cNvSpPr>
          <p:nvPr/>
        </p:nvSpPr>
        <p:spPr bwMode="auto">
          <a:xfrm>
            <a:off x="5043488" y="5600700"/>
            <a:ext cx="39354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3881438" y="5595938"/>
            <a:ext cx="9667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/>
              <a:t>Output </a:t>
            </a:r>
          </a:p>
          <a:p>
            <a:r>
              <a:rPr lang="en-US" altLang="en-US" sz="1400" b="1"/>
              <a:t>(bushels)</a:t>
            </a:r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-4763" y="1481138"/>
            <a:ext cx="835026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Price</a:t>
            </a:r>
          </a:p>
          <a:p>
            <a:r>
              <a:rPr lang="en-US" altLang="en-US" sz="1600" b="1"/>
              <a:t>$ per </a:t>
            </a:r>
          </a:p>
          <a:p>
            <a:r>
              <a:rPr lang="en-US" altLang="en-US" sz="1600" b="1"/>
              <a:t>bushel</a:t>
            </a: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4262438" y="1481138"/>
            <a:ext cx="835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Price</a:t>
            </a:r>
          </a:p>
          <a:p>
            <a:r>
              <a:rPr lang="en-US" altLang="en-US" sz="1600" b="1"/>
              <a:t>$ per </a:t>
            </a:r>
          </a:p>
          <a:p>
            <a:r>
              <a:rPr lang="en-US" altLang="en-US" sz="1600" b="1"/>
              <a:t>bushel</a:t>
            </a:r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8078788" y="5589588"/>
            <a:ext cx="11239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/>
              <a:t>Output </a:t>
            </a:r>
          </a:p>
          <a:p>
            <a:r>
              <a:rPr lang="en-US" altLang="en-US" sz="1400" b="1"/>
              <a:t>(millions </a:t>
            </a:r>
          </a:p>
          <a:p>
            <a:r>
              <a:rPr lang="en-US" altLang="en-US" sz="1400" b="1"/>
              <a:t>of bushels)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00038" y="3503613"/>
            <a:ext cx="3994150" cy="393700"/>
            <a:chOff x="189" y="2207"/>
            <a:chExt cx="2516" cy="248"/>
          </a:xfrm>
        </p:grpSpPr>
        <p:sp>
          <p:nvSpPr>
            <p:cNvPr id="30752" name="Line 14"/>
            <p:cNvSpPr>
              <a:spLocks noChangeShapeType="1"/>
            </p:cNvSpPr>
            <p:nvPr/>
          </p:nvSpPr>
          <p:spPr bwMode="auto">
            <a:xfrm>
              <a:off x="497" y="2376"/>
              <a:ext cx="1935" cy="0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Rectangle 15"/>
            <p:cNvSpPr>
              <a:spLocks noChangeArrowheads="1"/>
            </p:cNvSpPr>
            <p:nvPr/>
          </p:nvSpPr>
          <p:spPr bwMode="auto">
            <a:xfrm>
              <a:off x="2493" y="2207"/>
              <a:ext cx="21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d</a:t>
              </a:r>
            </a:p>
          </p:txBody>
        </p:sp>
        <p:sp>
          <p:nvSpPr>
            <p:cNvPr id="30754" name="Rectangle 16"/>
            <p:cNvSpPr>
              <a:spLocks noChangeArrowheads="1"/>
            </p:cNvSpPr>
            <p:nvPr/>
          </p:nvSpPr>
          <p:spPr bwMode="auto">
            <a:xfrm>
              <a:off x="189" y="2207"/>
              <a:ext cx="29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$4</a:t>
              </a:r>
            </a:p>
          </p:txBody>
        </p:sp>
      </p:grpSp>
      <p:sp>
        <p:nvSpPr>
          <p:cNvPr id="30736" name="Rectangle 17"/>
          <p:cNvSpPr>
            <a:spLocks noChangeArrowheads="1"/>
          </p:cNvSpPr>
          <p:nvPr/>
        </p:nvSpPr>
        <p:spPr bwMode="auto">
          <a:xfrm>
            <a:off x="1579563" y="5637213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100</a:t>
            </a:r>
          </a:p>
        </p:txBody>
      </p:sp>
      <p:sp>
        <p:nvSpPr>
          <p:cNvPr id="30737" name="Rectangle 18"/>
          <p:cNvSpPr>
            <a:spLocks noChangeArrowheads="1"/>
          </p:cNvSpPr>
          <p:nvPr/>
        </p:nvSpPr>
        <p:spPr bwMode="auto">
          <a:xfrm>
            <a:off x="2890838" y="5637213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200</a:t>
            </a:r>
          </a:p>
        </p:txBody>
      </p:sp>
      <p:sp>
        <p:nvSpPr>
          <p:cNvPr id="30738" name="Rectangle 19"/>
          <p:cNvSpPr>
            <a:spLocks noChangeArrowheads="1"/>
          </p:cNvSpPr>
          <p:nvPr/>
        </p:nvSpPr>
        <p:spPr bwMode="auto">
          <a:xfrm>
            <a:off x="6243638" y="5637213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100</a:t>
            </a:r>
          </a:p>
        </p:txBody>
      </p:sp>
      <p:sp>
        <p:nvSpPr>
          <p:cNvPr id="30739" name="Rectangle 20"/>
          <p:cNvSpPr>
            <a:spLocks noChangeArrowheads="1"/>
          </p:cNvSpPr>
          <p:nvPr/>
        </p:nvSpPr>
        <p:spPr bwMode="auto">
          <a:xfrm>
            <a:off x="1165227" y="1422397"/>
            <a:ext cx="2782888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 err="1" smtClean="0">
                <a:solidFill>
                  <a:srgbClr val="FF3300"/>
                </a:solidFill>
              </a:rPr>
              <a:t>Kurva</a:t>
            </a:r>
            <a:r>
              <a:rPr lang="en-US" altLang="en-US" sz="2000" b="1" dirty="0" smtClean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3300"/>
                </a:solidFill>
              </a:rPr>
              <a:t>Permintaan</a:t>
            </a:r>
            <a:r>
              <a:rPr lang="en-US" altLang="en-US" sz="2000" b="1" dirty="0" smtClean="0">
                <a:solidFill>
                  <a:srgbClr val="FF3300"/>
                </a:solidFill>
              </a:rPr>
              <a:t> Perusahaan Individual</a:t>
            </a:r>
            <a:endParaRPr lang="en-US" altLang="en-US" sz="2000" b="1" dirty="0">
              <a:solidFill>
                <a:srgbClr val="FF3300"/>
              </a:solidFill>
            </a:endParaRPr>
          </a:p>
        </p:txBody>
      </p:sp>
      <p:sp>
        <p:nvSpPr>
          <p:cNvPr id="30740" name="Rectangle 21"/>
          <p:cNvSpPr>
            <a:spLocks noChangeArrowheads="1"/>
          </p:cNvSpPr>
          <p:nvPr/>
        </p:nvSpPr>
        <p:spPr bwMode="auto">
          <a:xfrm>
            <a:off x="6081708" y="1508122"/>
            <a:ext cx="251936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 err="1" smtClean="0">
                <a:solidFill>
                  <a:srgbClr val="FF3300"/>
                </a:solidFill>
              </a:rPr>
              <a:t>Kurva</a:t>
            </a:r>
            <a:r>
              <a:rPr lang="en-US" altLang="en-US" sz="2000" b="1" dirty="0" smtClean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3300"/>
                </a:solidFill>
              </a:rPr>
              <a:t>Permintaan</a:t>
            </a:r>
            <a:r>
              <a:rPr lang="en-US" altLang="en-US" sz="2000" b="1" dirty="0" smtClean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3300"/>
                </a:solidFill>
              </a:rPr>
              <a:t>Pasar</a:t>
            </a:r>
            <a:endParaRPr lang="en-US" altLang="en-US" sz="2000" b="1" dirty="0">
              <a:solidFill>
                <a:srgbClr val="FF3300"/>
              </a:solidFill>
            </a:endParaRPr>
          </a:p>
        </p:txBody>
      </p:sp>
      <p:sp>
        <p:nvSpPr>
          <p:cNvPr id="30741" name="Line 22"/>
          <p:cNvSpPr>
            <a:spLocks noChangeShapeType="1"/>
          </p:cNvSpPr>
          <p:nvPr/>
        </p:nvSpPr>
        <p:spPr bwMode="auto">
          <a:xfrm>
            <a:off x="349250" y="104775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2" name="Line 23"/>
          <p:cNvSpPr>
            <a:spLocks noChangeShapeType="1"/>
          </p:cNvSpPr>
          <p:nvPr/>
        </p:nvSpPr>
        <p:spPr bwMode="auto">
          <a:xfrm>
            <a:off x="519113" y="120650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Line 24"/>
          <p:cNvSpPr>
            <a:spLocks noChangeShapeType="1"/>
          </p:cNvSpPr>
          <p:nvPr/>
        </p:nvSpPr>
        <p:spPr bwMode="auto">
          <a:xfrm>
            <a:off x="349250" y="6281738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Line 25"/>
          <p:cNvSpPr>
            <a:spLocks noChangeShapeType="1"/>
          </p:cNvSpPr>
          <p:nvPr/>
        </p:nvSpPr>
        <p:spPr bwMode="auto">
          <a:xfrm>
            <a:off x="519113" y="6440488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567238" y="1970088"/>
            <a:ext cx="4098925" cy="3617912"/>
            <a:chOff x="2877" y="1241"/>
            <a:chExt cx="2582" cy="2279"/>
          </a:xfrm>
        </p:grpSpPr>
        <p:sp>
          <p:nvSpPr>
            <p:cNvPr id="30746" name="Line 27"/>
            <p:cNvSpPr>
              <a:spLocks noChangeShapeType="1"/>
            </p:cNvSpPr>
            <p:nvPr/>
          </p:nvSpPr>
          <p:spPr bwMode="auto">
            <a:xfrm>
              <a:off x="3377" y="1241"/>
              <a:ext cx="1839" cy="1839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Rectangle 28"/>
            <p:cNvSpPr>
              <a:spLocks noChangeArrowheads="1"/>
            </p:cNvSpPr>
            <p:nvPr/>
          </p:nvSpPr>
          <p:spPr bwMode="auto">
            <a:xfrm>
              <a:off x="5229" y="3045"/>
              <a:ext cx="2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D</a:t>
              </a:r>
            </a:p>
          </p:txBody>
        </p:sp>
        <p:sp>
          <p:nvSpPr>
            <p:cNvPr id="30748" name="Rectangle 29"/>
            <p:cNvSpPr>
              <a:spLocks noChangeArrowheads="1"/>
            </p:cNvSpPr>
            <p:nvPr/>
          </p:nvSpPr>
          <p:spPr bwMode="auto">
            <a:xfrm>
              <a:off x="2877" y="2207"/>
              <a:ext cx="29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$4</a:t>
              </a:r>
            </a:p>
          </p:txBody>
        </p:sp>
        <p:sp>
          <p:nvSpPr>
            <p:cNvPr id="30749" name="Line 30"/>
            <p:cNvSpPr>
              <a:spLocks noChangeShapeType="1"/>
            </p:cNvSpPr>
            <p:nvPr/>
          </p:nvSpPr>
          <p:spPr bwMode="auto">
            <a:xfrm>
              <a:off x="3177" y="2328"/>
              <a:ext cx="12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Line 31"/>
            <p:cNvSpPr>
              <a:spLocks noChangeShapeType="1"/>
            </p:cNvSpPr>
            <p:nvPr/>
          </p:nvSpPr>
          <p:spPr bwMode="auto">
            <a:xfrm>
              <a:off x="4464" y="2337"/>
              <a:ext cx="0" cy="11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Oval 32"/>
            <p:cNvSpPr>
              <a:spLocks noChangeArrowheads="1"/>
            </p:cNvSpPr>
            <p:nvPr/>
          </p:nvSpPr>
          <p:spPr bwMode="auto">
            <a:xfrm>
              <a:off x="4423" y="2278"/>
              <a:ext cx="100" cy="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27E0913D-D471-4324-A2A1-2A193CECFB81}" type="slidenum">
              <a:rPr lang="en-US" altLang="en-US" sz="1600"/>
              <a:pPr/>
              <a:t>22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8001000" cy="41148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Pasar persaingan sempurna</a:t>
            </a:r>
          </a:p>
          <a:p>
            <a:pPr lvl="1">
              <a:spcBef>
                <a:spcPct val="70000"/>
              </a:spcBef>
            </a:pPr>
            <a:r>
              <a:rPr lang="en-US" altLang="en-US" smtClean="0"/>
              <a:t>Jika produsen mencoba menaikan harga, penjualannya = 0.</a:t>
            </a:r>
          </a:p>
          <a:p>
            <a:pPr lvl="1">
              <a:spcBef>
                <a:spcPct val="70000"/>
              </a:spcBef>
            </a:pPr>
            <a:r>
              <a:rPr lang="en-US" altLang="en-US" smtClean="0"/>
              <a:t>Jika produsen mencoba menurunkan harga, tidak akan untung.</a:t>
            </a:r>
          </a:p>
          <a:p>
            <a:pPr lvl="1">
              <a:spcBef>
                <a:spcPct val="70000"/>
              </a:spcBef>
            </a:pPr>
            <a:r>
              <a:rPr lang="en-US" altLang="en-US" i="1" smtClean="0"/>
              <a:t>P =  MR = AR = d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A30D429A-0607-49B4-B70B-DE8C1C6B6A86}" type="slidenum">
              <a:rPr lang="en-US" altLang="en-US" sz="1600"/>
              <a:pPr/>
              <a:t>23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8001000" cy="41148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Pasar persaingan sempurna</a:t>
            </a:r>
          </a:p>
          <a:p>
            <a:pPr lvl="1">
              <a:spcBef>
                <a:spcPct val="70000"/>
              </a:spcBef>
            </a:pPr>
            <a:r>
              <a:rPr lang="en-US" altLang="en-US" smtClean="0"/>
              <a:t>Profit Maximization</a:t>
            </a:r>
          </a:p>
          <a:p>
            <a:pPr lvl="2">
              <a:spcBef>
                <a:spcPct val="35000"/>
              </a:spcBef>
            </a:pPr>
            <a:r>
              <a:rPr lang="en-US" altLang="en-US" i="1" smtClean="0"/>
              <a:t>MC(q) = MR = P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Laba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Maksimum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39889EA-C064-4BD6-AC53-F7F5CE5807CD}" type="slidenum">
              <a:rPr lang="en-US" altLang="en-US" sz="1600"/>
              <a:pPr/>
              <a:t>24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17763" y="1925638"/>
            <a:ext cx="5613400" cy="4362450"/>
            <a:chOff x="1523" y="1213"/>
            <a:chExt cx="3536" cy="2748"/>
          </a:xfrm>
        </p:grpSpPr>
        <p:sp>
          <p:nvSpPr>
            <p:cNvPr id="9271" name="AutoShape 3"/>
            <p:cNvSpPr>
              <a:spLocks noChangeArrowheads="1"/>
            </p:cNvSpPr>
            <p:nvPr/>
          </p:nvSpPr>
          <p:spPr bwMode="auto">
            <a:xfrm rot="-5400000">
              <a:off x="3408" y="1412"/>
              <a:ext cx="672" cy="288"/>
            </a:xfrm>
            <a:prstGeom prst="rtTriangle">
              <a:avLst/>
            </a:prstGeom>
            <a:solidFill>
              <a:srgbClr val="FF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2" name="AutoShape 4"/>
            <p:cNvSpPr>
              <a:spLocks noChangeArrowheads="1"/>
            </p:cNvSpPr>
            <p:nvPr/>
          </p:nvSpPr>
          <p:spPr bwMode="auto">
            <a:xfrm rot="5400000">
              <a:off x="3120" y="2084"/>
              <a:ext cx="672" cy="288"/>
            </a:xfrm>
            <a:prstGeom prst="rtTriangle">
              <a:avLst/>
            </a:prstGeom>
            <a:solidFill>
              <a:srgbClr val="FF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3" name="Line 5"/>
            <p:cNvSpPr>
              <a:spLocks noChangeShapeType="1"/>
            </p:cNvSpPr>
            <p:nvPr/>
          </p:nvSpPr>
          <p:spPr bwMode="auto">
            <a:xfrm flipV="1">
              <a:off x="1632" y="1885"/>
              <a:ext cx="0" cy="16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4" name="Line 6"/>
            <p:cNvSpPr>
              <a:spLocks noChangeShapeType="1"/>
            </p:cNvSpPr>
            <p:nvPr/>
          </p:nvSpPr>
          <p:spPr bwMode="auto">
            <a:xfrm flipV="1">
              <a:off x="3312" y="1885"/>
              <a:ext cx="0" cy="16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5" name="Line 7"/>
            <p:cNvSpPr>
              <a:spLocks noChangeShapeType="1"/>
            </p:cNvSpPr>
            <p:nvPr/>
          </p:nvSpPr>
          <p:spPr bwMode="auto">
            <a:xfrm flipV="1">
              <a:off x="3888" y="1213"/>
              <a:ext cx="0" cy="23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6" name="Rectangle 8"/>
            <p:cNvSpPr>
              <a:spLocks noChangeArrowheads="1"/>
            </p:cNvSpPr>
            <p:nvPr/>
          </p:nvSpPr>
          <p:spPr bwMode="auto">
            <a:xfrm>
              <a:off x="1523" y="3713"/>
              <a:ext cx="27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q</a:t>
              </a:r>
              <a:r>
                <a:rPr lang="en-US" altLang="en-US" sz="2000" b="1" i="1" baseline="-25000"/>
                <a:t>0</a:t>
              </a:r>
            </a:p>
          </p:txBody>
        </p:sp>
        <p:sp>
          <p:nvSpPr>
            <p:cNvPr id="9277" name="Rectangle 9"/>
            <p:cNvSpPr>
              <a:spLocks noChangeArrowheads="1"/>
            </p:cNvSpPr>
            <p:nvPr/>
          </p:nvSpPr>
          <p:spPr bwMode="auto">
            <a:xfrm>
              <a:off x="2609" y="1350"/>
              <a:ext cx="1058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1"/>
                <a:t>Lost profit for</a:t>
              </a:r>
            </a:p>
            <a:p>
              <a:pPr algn="ctr"/>
              <a:r>
                <a:rPr lang="en-US" altLang="en-US" sz="1800" b="1" i="1"/>
                <a:t>q</a:t>
              </a:r>
              <a:r>
                <a:rPr lang="en-US" altLang="en-US" sz="1800" b="1" i="1" baseline="-25000"/>
                <a:t>q</a:t>
              </a:r>
              <a:r>
                <a:rPr lang="en-US" altLang="en-US" sz="1800" b="1" i="1"/>
                <a:t> &lt; q</a:t>
              </a:r>
              <a:r>
                <a:rPr lang="en-US" altLang="en-US" sz="1800" b="1" i="1" baseline="30000"/>
                <a:t>*</a:t>
              </a:r>
            </a:p>
          </p:txBody>
        </p:sp>
        <p:sp>
          <p:nvSpPr>
            <p:cNvPr id="9278" name="Line 10"/>
            <p:cNvSpPr>
              <a:spLocks noChangeShapeType="1"/>
            </p:cNvSpPr>
            <p:nvPr/>
          </p:nvSpPr>
          <p:spPr bwMode="auto">
            <a:xfrm>
              <a:off x="3321" y="1746"/>
              <a:ext cx="79" cy="3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9" name="Rectangle 11"/>
            <p:cNvSpPr>
              <a:spLocks noChangeArrowheads="1"/>
            </p:cNvSpPr>
            <p:nvPr/>
          </p:nvSpPr>
          <p:spPr bwMode="auto">
            <a:xfrm>
              <a:off x="4001" y="1350"/>
              <a:ext cx="1058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1"/>
                <a:t>Lost profit for</a:t>
              </a:r>
            </a:p>
            <a:p>
              <a:pPr algn="ctr"/>
              <a:r>
                <a:rPr lang="en-US" altLang="en-US" sz="1800" b="1" i="1"/>
                <a:t>q</a:t>
              </a:r>
              <a:r>
                <a:rPr lang="en-US" altLang="en-US" sz="1800" b="1" i="1" baseline="-25000"/>
                <a:t>2</a:t>
              </a:r>
              <a:r>
                <a:rPr lang="en-US" altLang="en-US" sz="1800" b="1" i="1"/>
                <a:t> &gt; q</a:t>
              </a:r>
              <a:r>
                <a:rPr lang="en-US" altLang="en-US" sz="1800" b="1" i="1" baseline="30000"/>
                <a:t>*</a:t>
              </a:r>
            </a:p>
          </p:txBody>
        </p:sp>
        <p:sp>
          <p:nvSpPr>
            <p:cNvPr id="9280" name="Line 12"/>
            <p:cNvSpPr>
              <a:spLocks noChangeShapeType="1"/>
            </p:cNvSpPr>
            <p:nvPr/>
          </p:nvSpPr>
          <p:spPr bwMode="auto">
            <a:xfrm flipH="1">
              <a:off x="3785" y="1602"/>
              <a:ext cx="399" cy="1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1" name="Rectangle 13"/>
            <p:cNvSpPr>
              <a:spLocks noChangeArrowheads="1"/>
            </p:cNvSpPr>
            <p:nvPr/>
          </p:nvSpPr>
          <p:spPr bwMode="auto">
            <a:xfrm>
              <a:off x="3223" y="3713"/>
              <a:ext cx="27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q</a:t>
              </a:r>
              <a:r>
                <a:rPr lang="en-US" altLang="en-US" sz="2000" b="1" i="1" baseline="-25000"/>
                <a:t>1</a:t>
              </a:r>
            </a:p>
          </p:txBody>
        </p:sp>
        <p:sp>
          <p:nvSpPr>
            <p:cNvPr id="9282" name="Rectangle 14"/>
            <p:cNvSpPr>
              <a:spLocks noChangeArrowheads="1"/>
            </p:cNvSpPr>
            <p:nvPr/>
          </p:nvSpPr>
          <p:spPr bwMode="auto">
            <a:xfrm>
              <a:off x="3756" y="3713"/>
              <a:ext cx="27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q</a:t>
              </a:r>
              <a:r>
                <a:rPr lang="en-US" altLang="en-US" sz="2000" b="1" i="1" baseline="-25000"/>
                <a:t>2</a:t>
              </a:r>
            </a:p>
          </p:txBody>
        </p:sp>
      </p:grpSp>
      <p:sp>
        <p:nvSpPr>
          <p:cNvPr id="9222" name="Rectangle 15"/>
          <p:cNvSpPr>
            <a:spLocks noChangeArrowheads="1"/>
          </p:cNvSpPr>
          <p:nvPr/>
        </p:nvSpPr>
        <p:spPr bwMode="auto">
          <a:xfrm>
            <a:off x="3276600" y="58991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4" name="Rectangle 17"/>
          <p:cNvSpPr>
            <a:spLocks noChangeArrowheads="1"/>
          </p:cNvSpPr>
          <p:nvPr/>
        </p:nvSpPr>
        <p:spPr bwMode="auto">
          <a:xfrm>
            <a:off x="3124200" y="58864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5" name="Line 18"/>
          <p:cNvSpPr>
            <a:spLocks noChangeShapeType="1"/>
          </p:cNvSpPr>
          <p:nvPr/>
        </p:nvSpPr>
        <p:spPr bwMode="auto">
          <a:xfrm>
            <a:off x="2227263" y="1419225"/>
            <a:ext cx="0" cy="4265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9"/>
          <p:cNvSpPr>
            <a:spLocks noChangeShapeType="1"/>
          </p:cNvSpPr>
          <p:nvPr/>
        </p:nvSpPr>
        <p:spPr bwMode="auto">
          <a:xfrm>
            <a:off x="2238375" y="5657850"/>
            <a:ext cx="5140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20"/>
          <p:cNvSpPr>
            <a:spLocks noChangeArrowheads="1"/>
          </p:cNvSpPr>
          <p:nvPr/>
        </p:nvSpPr>
        <p:spPr bwMode="auto">
          <a:xfrm>
            <a:off x="1822450" y="4964113"/>
            <a:ext cx="434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10</a:t>
            </a:r>
          </a:p>
        </p:txBody>
      </p:sp>
      <p:sp>
        <p:nvSpPr>
          <p:cNvPr id="9228" name="Rectangle 21"/>
          <p:cNvSpPr>
            <a:spLocks noChangeArrowheads="1"/>
          </p:cNvSpPr>
          <p:nvPr/>
        </p:nvSpPr>
        <p:spPr bwMode="auto">
          <a:xfrm>
            <a:off x="1822450" y="4251325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20</a:t>
            </a:r>
          </a:p>
        </p:txBody>
      </p:sp>
      <p:sp>
        <p:nvSpPr>
          <p:cNvPr id="9229" name="Rectangle 22"/>
          <p:cNvSpPr>
            <a:spLocks noChangeArrowheads="1"/>
          </p:cNvSpPr>
          <p:nvPr/>
        </p:nvSpPr>
        <p:spPr bwMode="auto">
          <a:xfrm>
            <a:off x="1822450" y="3536950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30</a:t>
            </a:r>
          </a:p>
        </p:txBody>
      </p:sp>
      <p:sp>
        <p:nvSpPr>
          <p:cNvPr id="9230" name="Rectangle 23"/>
          <p:cNvSpPr>
            <a:spLocks noChangeArrowheads="1"/>
          </p:cNvSpPr>
          <p:nvPr/>
        </p:nvSpPr>
        <p:spPr bwMode="auto">
          <a:xfrm>
            <a:off x="1822450" y="2824163"/>
            <a:ext cx="434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40</a:t>
            </a:r>
          </a:p>
        </p:txBody>
      </p:sp>
      <p:sp>
        <p:nvSpPr>
          <p:cNvPr id="9231" name="Rectangle 24"/>
          <p:cNvSpPr>
            <a:spLocks noChangeArrowheads="1"/>
          </p:cNvSpPr>
          <p:nvPr/>
        </p:nvSpPr>
        <p:spPr bwMode="auto">
          <a:xfrm>
            <a:off x="1025525" y="1244600"/>
            <a:ext cx="87153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000" b="1"/>
              <a:t>Price</a:t>
            </a:r>
          </a:p>
          <a:p>
            <a:pPr algn="r"/>
            <a:r>
              <a:rPr lang="en-US" altLang="en-US" sz="2000" b="1"/>
              <a:t>($ per</a:t>
            </a:r>
          </a:p>
          <a:p>
            <a:pPr algn="r"/>
            <a:r>
              <a:rPr lang="en-US" altLang="en-US" sz="2000" b="1"/>
              <a:t>unit)</a:t>
            </a:r>
          </a:p>
        </p:txBody>
      </p:sp>
      <p:sp>
        <p:nvSpPr>
          <p:cNvPr id="9232" name="Rectangle 25"/>
          <p:cNvSpPr>
            <a:spLocks noChangeArrowheads="1"/>
          </p:cNvSpPr>
          <p:nvPr/>
        </p:nvSpPr>
        <p:spPr bwMode="auto">
          <a:xfrm>
            <a:off x="1960563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0</a:t>
            </a:r>
          </a:p>
        </p:txBody>
      </p:sp>
      <p:sp>
        <p:nvSpPr>
          <p:cNvPr id="9233" name="Rectangle 26"/>
          <p:cNvSpPr>
            <a:spLocks noChangeArrowheads="1"/>
          </p:cNvSpPr>
          <p:nvPr/>
        </p:nvSpPr>
        <p:spPr bwMode="auto">
          <a:xfrm>
            <a:off x="2414588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1</a:t>
            </a:r>
          </a:p>
        </p:txBody>
      </p:sp>
      <p:sp>
        <p:nvSpPr>
          <p:cNvPr id="9234" name="Rectangle 27"/>
          <p:cNvSpPr>
            <a:spLocks noChangeArrowheads="1"/>
          </p:cNvSpPr>
          <p:nvPr/>
        </p:nvSpPr>
        <p:spPr bwMode="auto">
          <a:xfrm>
            <a:off x="2868613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2</a:t>
            </a:r>
          </a:p>
        </p:txBody>
      </p:sp>
      <p:sp>
        <p:nvSpPr>
          <p:cNvPr id="9235" name="Rectangle 28"/>
          <p:cNvSpPr>
            <a:spLocks noChangeArrowheads="1"/>
          </p:cNvSpPr>
          <p:nvPr/>
        </p:nvSpPr>
        <p:spPr bwMode="auto">
          <a:xfrm>
            <a:off x="3322638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3</a:t>
            </a:r>
          </a:p>
        </p:txBody>
      </p:sp>
      <p:sp>
        <p:nvSpPr>
          <p:cNvPr id="9236" name="Rectangle 29"/>
          <p:cNvSpPr>
            <a:spLocks noChangeArrowheads="1"/>
          </p:cNvSpPr>
          <p:nvPr/>
        </p:nvSpPr>
        <p:spPr bwMode="auto">
          <a:xfrm>
            <a:off x="3776663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4</a:t>
            </a:r>
          </a:p>
        </p:txBody>
      </p:sp>
      <p:sp>
        <p:nvSpPr>
          <p:cNvPr id="9237" name="Rectangle 30"/>
          <p:cNvSpPr>
            <a:spLocks noChangeArrowheads="1"/>
          </p:cNvSpPr>
          <p:nvPr/>
        </p:nvSpPr>
        <p:spPr bwMode="auto">
          <a:xfrm>
            <a:off x="4230688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5</a:t>
            </a:r>
          </a:p>
        </p:txBody>
      </p:sp>
      <p:sp>
        <p:nvSpPr>
          <p:cNvPr id="9238" name="Rectangle 31"/>
          <p:cNvSpPr>
            <a:spLocks noChangeArrowheads="1"/>
          </p:cNvSpPr>
          <p:nvPr/>
        </p:nvSpPr>
        <p:spPr bwMode="auto">
          <a:xfrm>
            <a:off x="4684713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6</a:t>
            </a:r>
          </a:p>
        </p:txBody>
      </p:sp>
      <p:sp>
        <p:nvSpPr>
          <p:cNvPr id="9239" name="Rectangle 32"/>
          <p:cNvSpPr>
            <a:spLocks noChangeArrowheads="1"/>
          </p:cNvSpPr>
          <p:nvPr/>
        </p:nvSpPr>
        <p:spPr bwMode="auto">
          <a:xfrm>
            <a:off x="5138738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7</a:t>
            </a:r>
          </a:p>
        </p:txBody>
      </p:sp>
      <p:sp>
        <p:nvSpPr>
          <p:cNvPr id="9240" name="Rectangle 33"/>
          <p:cNvSpPr>
            <a:spLocks noChangeArrowheads="1"/>
          </p:cNvSpPr>
          <p:nvPr/>
        </p:nvSpPr>
        <p:spPr bwMode="auto">
          <a:xfrm>
            <a:off x="5592763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8</a:t>
            </a:r>
          </a:p>
        </p:txBody>
      </p:sp>
      <p:sp>
        <p:nvSpPr>
          <p:cNvPr id="9241" name="Rectangle 34"/>
          <p:cNvSpPr>
            <a:spLocks noChangeArrowheads="1"/>
          </p:cNvSpPr>
          <p:nvPr/>
        </p:nvSpPr>
        <p:spPr bwMode="auto">
          <a:xfrm>
            <a:off x="6046788" y="568007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9</a:t>
            </a:r>
          </a:p>
        </p:txBody>
      </p:sp>
      <p:sp>
        <p:nvSpPr>
          <p:cNvPr id="9242" name="Rectangle 35"/>
          <p:cNvSpPr>
            <a:spLocks noChangeArrowheads="1"/>
          </p:cNvSpPr>
          <p:nvPr/>
        </p:nvSpPr>
        <p:spPr bwMode="auto">
          <a:xfrm>
            <a:off x="6500813" y="5680075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10</a:t>
            </a:r>
          </a:p>
        </p:txBody>
      </p:sp>
      <p:sp>
        <p:nvSpPr>
          <p:cNvPr id="9243" name="Rectangle 36"/>
          <p:cNvSpPr>
            <a:spLocks noChangeArrowheads="1"/>
          </p:cNvSpPr>
          <p:nvPr/>
        </p:nvSpPr>
        <p:spPr bwMode="auto">
          <a:xfrm>
            <a:off x="7081838" y="5680075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11</a:t>
            </a:r>
          </a:p>
        </p:txBody>
      </p:sp>
      <p:sp>
        <p:nvSpPr>
          <p:cNvPr id="9244" name="Rectangle 37"/>
          <p:cNvSpPr>
            <a:spLocks noChangeArrowheads="1"/>
          </p:cNvSpPr>
          <p:nvPr/>
        </p:nvSpPr>
        <p:spPr bwMode="auto">
          <a:xfrm>
            <a:off x="1822450" y="2109788"/>
            <a:ext cx="434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50</a:t>
            </a:r>
          </a:p>
        </p:txBody>
      </p:sp>
      <p:sp>
        <p:nvSpPr>
          <p:cNvPr id="9245" name="Rectangle 38"/>
          <p:cNvSpPr>
            <a:spLocks noChangeArrowheads="1"/>
          </p:cNvSpPr>
          <p:nvPr/>
        </p:nvSpPr>
        <p:spPr bwMode="auto">
          <a:xfrm>
            <a:off x="1822450" y="1397000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60</a:t>
            </a: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468563" y="1135063"/>
            <a:ext cx="4259262" cy="4003675"/>
            <a:chOff x="1555" y="715"/>
            <a:chExt cx="2683" cy="2522"/>
          </a:xfrm>
        </p:grpSpPr>
        <p:sp>
          <p:nvSpPr>
            <p:cNvPr id="9269" name="Freeform 40"/>
            <p:cNvSpPr>
              <a:spLocks/>
            </p:cNvSpPr>
            <p:nvPr/>
          </p:nvSpPr>
          <p:spPr bwMode="auto">
            <a:xfrm>
              <a:off x="1555" y="930"/>
              <a:ext cx="2479" cy="2307"/>
            </a:xfrm>
            <a:custGeom>
              <a:avLst/>
              <a:gdLst>
                <a:gd name="T0" fmla="*/ 0 w 2479"/>
                <a:gd name="T1" fmla="*/ 503 h 2307"/>
                <a:gd name="T2" fmla="*/ 7 w 2479"/>
                <a:gd name="T3" fmla="*/ 537 h 2307"/>
                <a:gd name="T4" fmla="*/ 13 w 2479"/>
                <a:gd name="T5" fmla="*/ 575 h 2307"/>
                <a:gd name="T6" fmla="*/ 19 w 2479"/>
                <a:gd name="T7" fmla="*/ 625 h 2307"/>
                <a:gd name="T8" fmla="*/ 26 w 2479"/>
                <a:gd name="T9" fmla="*/ 680 h 2307"/>
                <a:gd name="T10" fmla="*/ 39 w 2479"/>
                <a:gd name="T11" fmla="*/ 741 h 2307"/>
                <a:gd name="T12" fmla="*/ 45 w 2479"/>
                <a:gd name="T13" fmla="*/ 813 h 2307"/>
                <a:gd name="T14" fmla="*/ 58 w 2479"/>
                <a:gd name="T15" fmla="*/ 885 h 2307"/>
                <a:gd name="T16" fmla="*/ 78 w 2479"/>
                <a:gd name="T17" fmla="*/ 962 h 2307"/>
                <a:gd name="T18" fmla="*/ 97 w 2479"/>
                <a:gd name="T19" fmla="*/ 1051 h 2307"/>
                <a:gd name="T20" fmla="*/ 123 w 2479"/>
                <a:gd name="T21" fmla="*/ 1156 h 2307"/>
                <a:gd name="T22" fmla="*/ 149 w 2479"/>
                <a:gd name="T23" fmla="*/ 1272 h 2307"/>
                <a:gd name="T24" fmla="*/ 181 w 2479"/>
                <a:gd name="T25" fmla="*/ 1388 h 2307"/>
                <a:gd name="T26" fmla="*/ 207 w 2479"/>
                <a:gd name="T27" fmla="*/ 1504 h 2307"/>
                <a:gd name="T28" fmla="*/ 239 w 2479"/>
                <a:gd name="T29" fmla="*/ 1620 h 2307"/>
                <a:gd name="T30" fmla="*/ 265 w 2479"/>
                <a:gd name="T31" fmla="*/ 1720 h 2307"/>
                <a:gd name="T32" fmla="*/ 297 w 2479"/>
                <a:gd name="T33" fmla="*/ 1803 h 2307"/>
                <a:gd name="T34" fmla="*/ 323 w 2479"/>
                <a:gd name="T35" fmla="*/ 1869 h 2307"/>
                <a:gd name="T36" fmla="*/ 349 w 2479"/>
                <a:gd name="T37" fmla="*/ 1924 h 2307"/>
                <a:gd name="T38" fmla="*/ 374 w 2479"/>
                <a:gd name="T39" fmla="*/ 1974 h 2307"/>
                <a:gd name="T40" fmla="*/ 407 w 2479"/>
                <a:gd name="T41" fmla="*/ 2013 h 2307"/>
                <a:gd name="T42" fmla="*/ 465 w 2479"/>
                <a:gd name="T43" fmla="*/ 2085 h 2307"/>
                <a:gd name="T44" fmla="*/ 536 w 2479"/>
                <a:gd name="T45" fmla="*/ 2146 h 2307"/>
                <a:gd name="T46" fmla="*/ 620 w 2479"/>
                <a:gd name="T47" fmla="*/ 2206 h 2307"/>
                <a:gd name="T48" fmla="*/ 710 w 2479"/>
                <a:gd name="T49" fmla="*/ 2256 h 2307"/>
                <a:gd name="T50" fmla="*/ 755 w 2479"/>
                <a:gd name="T51" fmla="*/ 2278 h 2307"/>
                <a:gd name="T52" fmla="*/ 807 w 2479"/>
                <a:gd name="T53" fmla="*/ 2295 h 2307"/>
                <a:gd name="T54" fmla="*/ 858 w 2479"/>
                <a:gd name="T55" fmla="*/ 2300 h 2307"/>
                <a:gd name="T56" fmla="*/ 910 w 2479"/>
                <a:gd name="T57" fmla="*/ 2306 h 2307"/>
                <a:gd name="T58" fmla="*/ 968 w 2479"/>
                <a:gd name="T59" fmla="*/ 2306 h 2307"/>
                <a:gd name="T60" fmla="*/ 1026 w 2479"/>
                <a:gd name="T61" fmla="*/ 2295 h 2307"/>
                <a:gd name="T62" fmla="*/ 1155 w 2479"/>
                <a:gd name="T63" fmla="*/ 2267 h 2307"/>
                <a:gd name="T64" fmla="*/ 1284 w 2479"/>
                <a:gd name="T65" fmla="*/ 2218 h 2307"/>
                <a:gd name="T66" fmla="*/ 1342 w 2479"/>
                <a:gd name="T67" fmla="*/ 2184 h 2307"/>
                <a:gd name="T68" fmla="*/ 1394 w 2479"/>
                <a:gd name="T69" fmla="*/ 2146 h 2307"/>
                <a:gd name="T70" fmla="*/ 1446 w 2479"/>
                <a:gd name="T71" fmla="*/ 2101 h 2307"/>
                <a:gd name="T72" fmla="*/ 1491 w 2479"/>
                <a:gd name="T73" fmla="*/ 2046 h 2307"/>
                <a:gd name="T74" fmla="*/ 1536 w 2479"/>
                <a:gd name="T75" fmla="*/ 1985 h 2307"/>
                <a:gd name="T76" fmla="*/ 1575 w 2479"/>
                <a:gd name="T77" fmla="*/ 1924 h 2307"/>
                <a:gd name="T78" fmla="*/ 1652 w 2479"/>
                <a:gd name="T79" fmla="*/ 1792 h 2307"/>
                <a:gd name="T80" fmla="*/ 1691 w 2479"/>
                <a:gd name="T81" fmla="*/ 1725 h 2307"/>
                <a:gd name="T82" fmla="*/ 1723 w 2479"/>
                <a:gd name="T83" fmla="*/ 1670 h 2307"/>
                <a:gd name="T84" fmla="*/ 1781 w 2479"/>
                <a:gd name="T85" fmla="*/ 1565 h 2307"/>
                <a:gd name="T86" fmla="*/ 1833 w 2479"/>
                <a:gd name="T87" fmla="*/ 1466 h 2307"/>
                <a:gd name="T88" fmla="*/ 1917 w 2479"/>
                <a:gd name="T89" fmla="*/ 1283 h 2307"/>
                <a:gd name="T90" fmla="*/ 1936 w 2479"/>
                <a:gd name="T91" fmla="*/ 1244 h 2307"/>
                <a:gd name="T92" fmla="*/ 1942 w 2479"/>
                <a:gd name="T93" fmla="*/ 1217 h 2307"/>
                <a:gd name="T94" fmla="*/ 1962 w 2479"/>
                <a:gd name="T95" fmla="*/ 1161 h 2307"/>
                <a:gd name="T96" fmla="*/ 1975 w 2479"/>
                <a:gd name="T97" fmla="*/ 1128 h 2307"/>
                <a:gd name="T98" fmla="*/ 1994 w 2479"/>
                <a:gd name="T99" fmla="*/ 1089 h 2307"/>
                <a:gd name="T100" fmla="*/ 2013 w 2479"/>
                <a:gd name="T101" fmla="*/ 1034 h 2307"/>
                <a:gd name="T102" fmla="*/ 2046 w 2479"/>
                <a:gd name="T103" fmla="*/ 962 h 2307"/>
                <a:gd name="T104" fmla="*/ 2084 w 2479"/>
                <a:gd name="T105" fmla="*/ 874 h 2307"/>
                <a:gd name="T106" fmla="*/ 2136 w 2479"/>
                <a:gd name="T107" fmla="*/ 763 h 2307"/>
                <a:gd name="T108" fmla="*/ 2194 w 2479"/>
                <a:gd name="T109" fmla="*/ 642 h 2307"/>
                <a:gd name="T110" fmla="*/ 2252 w 2479"/>
                <a:gd name="T111" fmla="*/ 514 h 2307"/>
                <a:gd name="T112" fmla="*/ 2375 w 2479"/>
                <a:gd name="T113" fmla="*/ 249 h 2307"/>
                <a:gd name="T114" fmla="*/ 2433 w 2479"/>
                <a:gd name="T115" fmla="*/ 122 h 2307"/>
                <a:gd name="T116" fmla="*/ 2478 w 2479"/>
                <a:gd name="T117" fmla="*/ 0 h 230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479"/>
                <a:gd name="T178" fmla="*/ 0 h 2307"/>
                <a:gd name="T179" fmla="*/ 2479 w 2479"/>
                <a:gd name="T180" fmla="*/ 2307 h 230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479" h="2307">
                  <a:moveTo>
                    <a:pt x="0" y="503"/>
                  </a:moveTo>
                  <a:lnTo>
                    <a:pt x="7" y="537"/>
                  </a:lnTo>
                  <a:lnTo>
                    <a:pt x="13" y="575"/>
                  </a:lnTo>
                  <a:lnTo>
                    <a:pt x="19" y="625"/>
                  </a:lnTo>
                  <a:lnTo>
                    <a:pt x="26" y="680"/>
                  </a:lnTo>
                  <a:lnTo>
                    <a:pt x="39" y="741"/>
                  </a:lnTo>
                  <a:lnTo>
                    <a:pt x="45" y="813"/>
                  </a:lnTo>
                  <a:lnTo>
                    <a:pt x="58" y="885"/>
                  </a:lnTo>
                  <a:lnTo>
                    <a:pt x="78" y="962"/>
                  </a:lnTo>
                  <a:lnTo>
                    <a:pt x="97" y="1051"/>
                  </a:lnTo>
                  <a:lnTo>
                    <a:pt x="123" y="1156"/>
                  </a:lnTo>
                  <a:lnTo>
                    <a:pt x="149" y="1272"/>
                  </a:lnTo>
                  <a:lnTo>
                    <a:pt x="181" y="1388"/>
                  </a:lnTo>
                  <a:lnTo>
                    <a:pt x="207" y="1504"/>
                  </a:lnTo>
                  <a:lnTo>
                    <a:pt x="239" y="1620"/>
                  </a:lnTo>
                  <a:lnTo>
                    <a:pt x="265" y="1720"/>
                  </a:lnTo>
                  <a:lnTo>
                    <a:pt x="297" y="1803"/>
                  </a:lnTo>
                  <a:lnTo>
                    <a:pt x="323" y="1869"/>
                  </a:lnTo>
                  <a:lnTo>
                    <a:pt x="349" y="1924"/>
                  </a:lnTo>
                  <a:lnTo>
                    <a:pt x="374" y="1974"/>
                  </a:lnTo>
                  <a:lnTo>
                    <a:pt x="407" y="2013"/>
                  </a:lnTo>
                  <a:lnTo>
                    <a:pt x="465" y="2085"/>
                  </a:lnTo>
                  <a:lnTo>
                    <a:pt x="536" y="2146"/>
                  </a:lnTo>
                  <a:lnTo>
                    <a:pt x="620" y="2206"/>
                  </a:lnTo>
                  <a:lnTo>
                    <a:pt x="710" y="2256"/>
                  </a:lnTo>
                  <a:lnTo>
                    <a:pt x="755" y="2278"/>
                  </a:lnTo>
                  <a:lnTo>
                    <a:pt x="807" y="2295"/>
                  </a:lnTo>
                  <a:lnTo>
                    <a:pt x="858" y="2300"/>
                  </a:lnTo>
                  <a:lnTo>
                    <a:pt x="910" y="2306"/>
                  </a:lnTo>
                  <a:lnTo>
                    <a:pt x="968" y="2306"/>
                  </a:lnTo>
                  <a:lnTo>
                    <a:pt x="1026" y="2295"/>
                  </a:lnTo>
                  <a:lnTo>
                    <a:pt x="1155" y="2267"/>
                  </a:lnTo>
                  <a:lnTo>
                    <a:pt x="1284" y="2218"/>
                  </a:lnTo>
                  <a:lnTo>
                    <a:pt x="1342" y="2184"/>
                  </a:lnTo>
                  <a:lnTo>
                    <a:pt x="1394" y="2146"/>
                  </a:lnTo>
                  <a:lnTo>
                    <a:pt x="1446" y="2101"/>
                  </a:lnTo>
                  <a:lnTo>
                    <a:pt x="1491" y="2046"/>
                  </a:lnTo>
                  <a:lnTo>
                    <a:pt x="1536" y="1985"/>
                  </a:lnTo>
                  <a:lnTo>
                    <a:pt x="1575" y="1924"/>
                  </a:lnTo>
                  <a:lnTo>
                    <a:pt x="1652" y="1792"/>
                  </a:lnTo>
                  <a:lnTo>
                    <a:pt x="1691" y="1725"/>
                  </a:lnTo>
                  <a:lnTo>
                    <a:pt x="1723" y="1670"/>
                  </a:lnTo>
                  <a:lnTo>
                    <a:pt x="1781" y="1565"/>
                  </a:lnTo>
                  <a:lnTo>
                    <a:pt x="1833" y="1466"/>
                  </a:lnTo>
                  <a:lnTo>
                    <a:pt x="1917" y="1283"/>
                  </a:lnTo>
                  <a:lnTo>
                    <a:pt x="1936" y="1244"/>
                  </a:lnTo>
                  <a:lnTo>
                    <a:pt x="1942" y="1217"/>
                  </a:lnTo>
                  <a:lnTo>
                    <a:pt x="1962" y="1161"/>
                  </a:lnTo>
                  <a:lnTo>
                    <a:pt x="1975" y="1128"/>
                  </a:lnTo>
                  <a:lnTo>
                    <a:pt x="1994" y="1089"/>
                  </a:lnTo>
                  <a:lnTo>
                    <a:pt x="2013" y="1034"/>
                  </a:lnTo>
                  <a:lnTo>
                    <a:pt x="2046" y="962"/>
                  </a:lnTo>
                  <a:lnTo>
                    <a:pt x="2084" y="874"/>
                  </a:lnTo>
                  <a:lnTo>
                    <a:pt x="2136" y="763"/>
                  </a:lnTo>
                  <a:lnTo>
                    <a:pt x="2194" y="642"/>
                  </a:lnTo>
                  <a:lnTo>
                    <a:pt x="2252" y="514"/>
                  </a:lnTo>
                  <a:lnTo>
                    <a:pt x="2375" y="249"/>
                  </a:lnTo>
                  <a:lnTo>
                    <a:pt x="2433" y="122"/>
                  </a:lnTo>
                  <a:lnTo>
                    <a:pt x="2478" y="0"/>
                  </a:lnTo>
                </a:path>
              </a:pathLst>
            </a:custGeom>
            <a:noFill/>
            <a:ln w="50800" cap="rnd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0" name="Rectangle 41"/>
            <p:cNvSpPr>
              <a:spLocks noChangeArrowheads="1"/>
            </p:cNvSpPr>
            <p:nvPr/>
          </p:nvSpPr>
          <p:spPr bwMode="auto">
            <a:xfrm>
              <a:off x="3875" y="715"/>
              <a:ext cx="36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MC</a:t>
              </a: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3598863" y="2305050"/>
            <a:ext cx="3571875" cy="1841500"/>
            <a:chOff x="2267" y="1452"/>
            <a:chExt cx="2250" cy="1160"/>
          </a:xfrm>
        </p:grpSpPr>
        <p:sp>
          <p:nvSpPr>
            <p:cNvPr id="9265" name="Freeform 43"/>
            <p:cNvSpPr>
              <a:spLocks/>
            </p:cNvSpPr>
            <p:nvPr/>
          </p:nvSpPr>
          <p:spPr bwMode="auto">
            <a:xfrm>
              <a:off x="2267" y="2230"/>
              <a:ext cx="1806" cy="382"/>
            </a:xfrm>
            <a:custGeom>
              <a:avLst/>
              <a:gdLst>
                <a:gd name="T0" fmla="*/ 0 w 1806"/>
                <a:gd name="T1" fmla="*/ 0 h 382"/>
                <a:gd name="T2" fmla="*/ 46 w 1806"/>
                <a:gd name="T3" fmla="*/ 23 h 382"/>
                <a:gd name="T4" fmla="*/ 105 w 1806"/>
                <a:gd name="T5" fmla="*/ 59 h 382"/>
                <a:gd name="T6" fmla="*/ 176 w 1806"/>
                <a:gd name="T7" fmla="*/ 96 h 382"/>
                <a:gd name="T8" fmla="*/ 261 w 1806"/>
                <a:gd name="T9" fmla="*/ 141 h 382"/>
                <a:gd name="T10" fmla="*/ 339 w 1806"/>
                <a:gd name="T11" fmla="*/ 186 h 382"/>
                <a:gd name="T12" fmla="*/ 424 w 1806"/>
                <a:gd name="T13" fmla="*/ 227 h 382"/>
                <a:gd name="T14" fmla="*/ 502 w 1806"/>
                <a:gd name="T15" fmla="*/ 263 h 382"/>
                <a:gd name="T16" fmla="*/ 574 w 1806"/>
                <a:gd name="T17" fmla="*/ 291 h 382"/>
                <a:gd name="T18" fmla="*/ 697 w 1806"/>
                <a:gd name="T19" fmla="*/ 332 h 382"/>
                <a:gd name="T20" fmla="*/ 815 w 1806"/>
                <a:gd name="T21" fmla="*/ 359 h 382"/>
                <a:gd name="T22" fmla="*/ 925 w 1806"/>
                <a:gd name="T23" fmla="*/ 372 h 382"/>
                <a:gd name="T24" fmla="*/ 1043 w 1806"/>
                <a:gd name="T25" fmla="*/ 381 h 382"/>
                <a:gd name="T26" fmla="*/ 1167 w 1806"/>
                <a:gd name="T27" fmla="*/ 377 h 382"/>
                <a:gd name="T28" fmla="*/ 1290 w 1806"/>
                <a:gd name="T29" fmla="*/ 363 h 382"/>
                <a:gd name="T30" fmla="*/ 1408 w 1806"/>
                <a:gd name="T31" fmla="*/ 341 h 382"/>
                <a:gd name="T32" fmla="*/ 1512 w 1806"/>
                <a:gd name="T33" fmla="*/ 309 h 382"/>
                <a:gd name="T34" fmla="*/ 1557 w 1806"/>
                <a:gd name="T35" fmla="*/ 291 h 382"/>
                <a:gd name="T36" fmla="*/ 1603 w 1806"/>
                <a:gd name="T37" fmla="*/ 263 h 382"/>
                <a:gd name="T38" fmla="*/ 1681 w 1806"/>
                <a:gd name="T39" fmla="*/ 209 h 382"/>
                <a:gd name="T40" fmla="*/ 1753 w 1806"/>
                <a:gd name="T41" fmla="*/ 155 h 382"/>
                <a:gd name="T42" fmla="*/ 1779 w 1806"/>
                <a:gd name="T43" fmla="*/ 132 h 382"/>
                <a:gd name="T44" fmla="*/ 1805 w 1806"/>
                <a:gd name="T45" fmla="*/ 114 h 38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06"/>
                <a:gd name="T70" fmla="*/ 0 h 382"/>
                <a:gd name="T71" fmla="*/ 1806 w 1806"/>
                <a:gd name="T72" fmla="*/ 382 h 38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06" h="382">
                  <a:moveTo>
                    <a:pt x="0" y="0"/>
                  </a:moveTo>
                  <a:lnTo>
                    <a:pt x="46" y="23"/>
                  </a:lnTo>
                  <a:lnTo>
                    <a:pt x="105" y="59"/>
                  </a:lnTo>
                  <a:lnTo>
                    <a:pt x="176" y="96"/>
                  </a:lnTo>
                  <a:lnTo>
                    <a:pt x="261" y="141"/>
                  </a:lnTo>
                  <a:lnTo>
                    <a:pt x="339" y="186"/>
                  </a:lnTo>
                  <a:lnTo>
                    <a:pt x="424" y="227"/>
                  </a:lnTo>
                  <a:lnTo>
                    <a:pt x="502" y="263"/>
                  </a:lnTo>
                  <a:lnTo>
                    <a:pt x="574" y="291"/>
                  </a:lnTo>
                  <a:lnTo>
                    <a:pt x="697" y="332"/>
                  </a:lnTo>
                  <a:lnTo>
                    <a:pt x="815" y="359"/>
                  </a:lnTo>
                  <a:lnTo>
                    <a:pt x="925" y="372"/>
                  </a:lnTo>
                  <a:lnTo>
                    <a:pt x="1043" y="381"/>
                  </a:lnTo>
                  <a:lnTo>
                    <a:pt x="1167" y="377"/>
                  </a:lnTo>
                  <a:lnTo>
                    <a:pt x="1290" y="363"/>
                  </a:lnTo>
                  <a:lnTo>
                    <a:pt x="1408" y="341"/>
                  </a:lnTo>
                  <a:lnTo>
                    <a:pt x="1512" y="309"/>
                  </a:lnTo>
                  <a:lnTo>
                    <a:pt x="1557" y="291"/>
                  </a:lnTo>
                  <a:lnTo>
                    <a:pt x="1603" y="263"/>
                  </a:lnTo>
                  <a:lnTo>
                    <a:pt x="1681" y="209"/>
                  </a:lnTo>
                  <a:lnTo>
                    <a:pt x="1753" y="155"/>
                  </a:lnTo>
                  <a:lnTo>
                    <a:pt x="1779" y="132"/>
                  </a:lnTo>
                  <a:lnTo>
                    <a:pt x="1805" y="114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6" name="Rectangle 44"/>
            <p:cNvSpPr>
              <a:spLocks noChangeArrowheads="1"/>
            </p:cNvSpPr>
            <p:nvPr/>
          </p:nvSpPr>
          <p:spPr bwMode="auto">
            <a:xfrm>
              <a:off x="4077" y="2225"/>
              <a:ext cx="41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AVC</a:t>
              </a:r>
            </a:p>
          </p:txBody>
        </p:sp>
        <p:sp>
          <p:nvSpPr>
            <p:cNvPr id="9267" name="Rectangle 45"/>
            <p:cNvSpPr>
              <a:spLocks noChangeArrowheads="1"/>
            </p:cNvSpPr>
            <p:nvPr/>
          </p:nvSpPr>
          <p:spPr bwMode="auto">
            <a:xfrm>
              <a:off x="4107" y="1889"/>
              <a:ext cx="41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ATC</a:t>
              </a:r>
            </a:p>
          </p:txBody>
        </p:sp>
        <p:sp>
          <p:nvSpPr>
            <p:cNvPr id="9268" name="Freeform 46"/>
            <p:cNvSpPr>
              <a:spLocks/>
            </p:cNvSpPr>
            <p:nvPr/>
          </p:nvSpPr>
          <p:spPr bwMode="auto">
            <a:xfrm>
              <a:off x="2287" y="1452"/>
              <a:ext cx="1786" cy="872"/>
            </a:xfrm>
            <a:custGeom>
              <a:avLst/>
              <a:gdLst>
                <a:gd name="T0" fmla="*/ 0 w 1786"/>
                <a:gd name="T1" fmla="*/ 0 h 872"/>
                <a:gd name="T2" fmla="*/ 19 w 1786"/>
                <a:gd name="T3" fmla="*/ 25 h 872"/>
                <a:gd name="T4" fmla="*/ 45 w 1786"/>
                <a:gd name="T5" fmla="*/ 53 h 872"/>
                <a:gd name="T6" fmla="*/ 78 w 1786"/>
                <a:gd name="T7" fmla="*/ 86 h 872"/>
                <a:gd name="T8" fmla="*/ 111 w 1786"/>
                <a:gd name="T9" fmla="*/ 127 h 872"/>
                <a:gd name="T10" fmla="*/ 182 w 1786"/>
                <a:gd name="T11" fmla="*/ 213 h 872"/>
                <a:gd name="T12" fmla="*/ 267 w 1786"/>
                <a:gd name="T13" fmla="*/ 311 h 872"/>
                <a:gd name="T14" fmla="*/ 352 w 1786"/>
                <a:gd name="T15" fmla="*/ 409 h 872"/>
                <a:gd name="T16" fmla="*/ 436 w 1786"/>
                <a:gd name="T17" fmla="*/ 503 h 872"/>
                <a:gd name="T18" fmla="*/ 475 w 1786"/>
                <a:gd name="T19" fmla="*/ 544 h 872"/>
                <a:gd name="T20" fmla="*/ 515 w 1786"/>
                <a:gd name="T21" fmla="*/ 585 h 872"/>
                <a:gd name="T22" fmla="*/ 554 w 1786"/>
                <a:gd name="T23" fmla="*/ 617 h 872"/>
                <a:gd name="T24" fmla="*/ 586 w 1786"/>
                <a:gd name="T25" fmla="*/ 646 h 872"/>
                <a:gd name="T26" fmla="*/ 651 w 1786"/>
                <a:gd name="T27" fmla="*/ 695 h 872"/>
                <a:gd name="T28" fmla="*/ 710 w 1786"/>
                <a:gd name="T29" fmla="*/ 732 h 872"/>
                <a:gd name="T30" fmla="*/ 769 w 1786"/>
                <a:gd name="T31" fmla="*/ 760 h 872"/>
                <a:gd name="T32" fmla="*/ 827 w 1786"/>
                <a:gd name="T33" fmla="*/ 785 h 872"/>
                <a:gd name="T34" fmla="*/ 879 w 1786"/>
                <a:gd name="T35" fmla="*/ 805 h 872"/>
                <a:gd name="T36" fmla="*/ 932 w 1786"/>
                <a:gd name="T37" fmla="*/ 818 h 872"/>
                <a:gd name="T38" fmla="*/ 1036 w 1786"/>
                <a:gd name="T39" fmla="*/ 842 h 872"/>
                <a:gd name="T40" fmla="*/ 1127 w 1786"/>
                <a:gd name="T41" fmla="*/ 863 h 872"/>
                <a:gd name="T42" fmla="*/ 1212 w 1786"/>
                <a:gd name="T43" fmla="*/ 871 h 872"/>
                <a:gd name="T44" fmla="*/ 1290 w 1786"/>
                <a:gd name="T45" fmla="*/ 863 h 872"/>
                <a:gd name="T46" fmla="*/ 1335 w 1786"/>
                <a:gd name="T47" fmla="*/ 854 h 872"/>
                <a:gd name="T48" fmla="*/ 1381 w 1786"/>
                <a:gd name="T49" fmla="*/ 842 h 872"/>
                <a:gd name="T50" fmla="*/ 1433 w 1786"/>
                <a:gd name="T51" fmla="*/ 822 h 872"/>
                <a:gd name="T52" fmla="*/ 1485 w 1786"/>
                <a:gd name="T53" fmla="*/ 793 h 872"/>
                <a:gd name="T54" fmla="*/ 1544 w 1786"/>
                <a:gd name="T55" fmla="*/ 760 h 872"/>
                <a:gd name="T56" fmla="*/ 1596 w 1786"/>
                <a:gd name="T57" fmla="*/ 724 h 872"/>
                <a:gd name="T58" fmla="*/ 1655 w 1786"/>
                <a:gd name="T59" fmla="*/ 687 h 872"/>
                <a:gd name="T60" fmla="*/ 1707 w 1786"/>
                <a:gd name="T61" fmla="*/ 654 h 872"/>
                <a:gd name="T62" fmla="*/ 1746 w 1786"/>
                <a:gd name="T63" fmla="*/ 625 h 872"/>
                <a:gd name="T64" fmla="*/ 1785 w 1786"/>
                <a:gd name="T65" fmla="*/ 601 h 8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86"/>
                <a:gd name="T100" fmla="*/ 0 h 872"/>
                <a:gd name="T101" fmla="*/ 1786 w 1786"/>
                <a:gd name="T102" fmla="*/ 872 h 8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86" h="872">
                  <a:moveTo>
                    <a:pt x="0" y="0"/>
                  </a:moveTo>
                  <a:lnTo>
                    <a:pt x="19" y="25"/>
                  </a:lnTo>
                  <a:lnTo>
                    <a:pt x="45" y="53"/>
                  </a:lnTo>
                  <a:lnTo>
                    <a:pt x="78" y="86"/>
                  </a:lnTo>
                  <a:lnTo>
                    <a:pt x="111" y="127"/>
                  </a:lnTo>
                  <a:lnTo>
                    <a:pt x="182" y="213"/>
                  </a:lnTo>
                  <a:lnTo>
                    <a:pt x="267" y="311"/>
                  </a:lnTo>
                  <a:lnTo>
                    <a:pt x="352" y="409"/>
                  </a:lnTo>
                  <a:lnTo>
                    <a:pt x="436" y="503"/>
                  </a:lnTo>
                  <a:lnTo>
                    <a:pt x="475" y="544"/>
                  </a:lnTo>
                  <a:lnTo>
                    <a:pt x="515" y="585"/>
                  </a:lnTo>
                  <a:lnTo>
                    <a:pt x="554" y="617"/>
                  </a:lnTo>
                  <a:lnTo>
                    <a:pt x="586" y="646"/>
                  </a:lnTo>
                  <a:lnTo>
                    <a:pt x="651" y="695"/>
                  </a:lnTo>
                  <a:lnTo>
                    <a:pt x="710" y="732"/>
                  </a:lnTo>
                  <a:lnTo>
                    <a:pt x="769" y="760"/>
                  </a:lnTo>
                  <a:lnTo>
                    <a:pt x="827" y="785"/>
                  </a:lnTo>
                  <a:lnTo>
                    <a:pt x="879" y="805"/>
                  </a:lnTo>
                  <a:lnTo>
                    <a:pt x="932" y="818"/>
                  </a:lnTo>
                  <a:lnTo>
                    <a:pt x="1036" y="842"/>
                  </a:lnTo>
                  <a:lnTo>
                    <a:pt x="1127" y="863"/>
                  </a:lnTo>
                  <a:lnTo>
                    <a:pt x="1212" y="871"/>
                  </a:lnTo>
                  <a:lnTo>
                    <a:pt x="1290" y="863"/>
                  </a:lnTo>
                  <a:lnTo>
                    <a:pt x="1335" y="854"/>
                  </a:lnTo>
                  <a:lnTo>
                    <a:pt x="1381" y="842"/>
                  </a:lnTo>
                  <a:lnTo>
                    <a:pt x="1433" y="822"/>
                  </a:lnTo>
                  <a:lnTo>
                    <a:pt x="1485" y="793"/>
                  </a:lnTo>
                  <a:lnTo>
                    <a:pt x="1544" y="760"/>
                  </a:lnTo>
                  <a:lnTo>
                    <a:pt x="1596" y="724"/>
                  </a:lnTo>
                  <a:lnTo>
                    <a:pt x="1655" y="687"/>
                  </a:lnTo>
                  <a:lnTo>
                    <a:pt x="1707" y="654"/>
                  </a:lnTo>
                  <a:lnTo>
                    <a:pt x="1746" y="625"/>
                  </a:lnTo>
                  <a:lnTo>
                    <a:pt x="1785" y="601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2236788" y="2770188"/>
            <a:ext cx="6254750" cy="393700"/>
            <a:chOff x="1409" y="1745"/>
            <a:chExt cx="3940" cy="248"/>
          </a:xfrm>
        </p:grpSpPr>
        <p:sp>
          <p:nvSpPr>
            <p:cNvPr id="9263" name="Line 48"/>
            <p:cNvSpPr>
              <a:spLocks noChangeShapeType="1"/>
            </p:cNvSpPr>
            <p:nvPr/>
          </p:nvSpPr>
          <p:spPr bwMode="auto">
            <a:xfrm>
              <a:off x="1409" y="1892"/>
              <a:ext cx="30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Rectangle 49"/>
            <p:cNvSpPr>
              <a:spLocks noChangeArrowheads="1"/>
            </p:cNvSpPr>
            <p:nvPr/>
          </p:nvSpPr>
          <p:spPr bwMode="auto">
            <a:xfrm>
              <a:off x="4461" y="1745"/>
              <a:ext cx="88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AR=MR=P</a:t>
              </a:r>
            </a:p>
          </p:txBody>
        </p:sp>
      </p:grpSp>
      <p:sp>
        <p:nvSpPr>
          <p:cNvPr id="9249" name="Rectangle 50"/>
          <p:cNvSpPr>
            <a:spLocks noChangeArrowheads="1"/>
          </p:cNvSpPr>
          <p:nvPr/>
        </p:nvSpPr>
        <p:spPr bwMode="auto">
          <a:xfrm>
            <a:off x="7432677" y="5516558"/>
            <a:ext cx="10128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/>
              <a:t>Output</a:t>
            </a:r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557838" y="2992438"/>
            <a:ext cx="400050" cy="3295650"/>
            <a:chOff x="3501" y="1885"/>
            <a:chExt cx="252" cy="2076"/>
          </a:xfrm>
        </p:grpSpPr>
        <p:sp>
          <p:nvSpPr>
            <p:cNvPr id="9261" name="Line 52"/>
            <p:cNvSpPr>
              <a:spLocks noChangeShapeType="1"/>
            </p:cNvSpPr>
            <p:nvPr/>
          </p:nvSpPr>
          <p:spPr bwMode="auto">
            <a:xfrm flipV="1">
              <a:off x="3600" y="1885"/>
              <a:ext cx="0" cy="16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53"/>
            <p:cNvSpPr>
              <a:spLocks noChangeArrowheads="1"/>
            </p:cNvSpPr>
            <p:nvPr/>
          </p:nvSpPr>
          <p:spPr bwMode="auto">
            <a:xfrm>
              <a:off x="3501" y="3713"/>
              <a:ext cx="25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q</a:t>
              </a:r>
              <a:r>
                <a:rPr lang="en-US" altLang="en-US" sz="2000" b="1" i="1" baseline="30000"/>
                <a:t>*</a:t>
              </a:r>
            </a:p>
          </p:txBody>
        </p:sp>
      </p:grpSp>
      <p:sp>
        <p:nvSpPr>
          <p:cNvPr id="9251" name="Rectangle 54"/>
          <p:cNvSpPr>
            <a:spLocks noChangeArrowheads="1"/>
          </p:cNvSpPr>
          <p:nvPr/>
        </p:nvSpPr>
        <p:spPr bwMode="auto">
          <a:xfrm>
            <a:off x="762000" y="58991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492125" y="2555875"/>
            <a:ext cx="8180388" cy="2847975"/>
            <a:chOff x="310" y="1610"/>
            <a:chExt cx="5153" cy="1794"/>
          </a:xfrm>
        </p:grpSpPr>
        <p:sp>
          <p:nvSpPr>
            <p:cNvPr id="9253" name="Rectangle 56"/>
            <p:cNvSpPr>
              <a:spLocks noChangeArrowheads="1"/>
            </p:cNvSpPr>
            <p:nvPr/>
          </p:nvSpPr>
          <p:spPr bwMode="auto">
            <a:xfrm>
              <a:off x="4217" y="2475"/>
              <a:ext cx="1246" cy="929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At q</a:t>
              </a:r>
              <a:r>
                <a:rPr lang="en-US" altLang="en-US" sz="1800" b="1" baseline="30000"/>
                <a:t>*</a:t>
              </a:r>
              <a:r>
                <a:rPr lang="en-US" altLang="en-US" sz="1800" b="1"/>
                <a:t>: MR = MC</a:t>
              </a:r>
            </a:p>
            <a:p>
              <a:r>
                <a:rPr lang="en-US" altLang="en-US" sz="1800" b="1"/>
                <a:t>and P &gt; ATC</a:t>
              </a:r>
            </a:p>
            <a:p>
              <a:endParaRPr lang="en-US" altLang="en-US" sz="1800" b="1"/>
            </a:p>
            <a:p>
              <a:endParaRPr lang="en-US" altLang="en-US" sz="1800" b="1"/>
            </a:p>
            <a:p>
              <a:pPr eaLnBrk="1"/>
              <a:endParaRPr lang="en-US" altLang="en-US" sz="1800" b="1"/>
            </a:p>
          </p:txBody>
        </p:sp>
        <p:sp>
          <p:nvSpPr>
            <p:cNvPr id="9254" name="Line 57"/>
            <p:cNvSpPr>
              <a:spLocks noChangeShapeType="1"/>
            </p:cNvSpPr>
            <p:nvPr/>
          </p:nvSpPr>
          <p:spPr bwMode="auto">
            <a:xfrm flipH="1">
              <a:off x="1385" y="2298"/>
              <a:ext cx="22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Line 58"/>
            <p:cNvSpPr>
              <a:spLocks noChangeShapeType="1"/>
            </p:cNvSpPr>
            <p:nvPr/>
          </p:nvSpPr>
          <p:spPr bwMode="auto">
            <a:xfrm>
              <a:off x="3601" y="1918"/>
              <a:ext cx="0" cy="3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218" name="Object 5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293" y="2906"/>
            <a:ext cx="1102" cy="4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06" name="Microsoft Equation 3.0" r:id="rId4" imgW="1747800" imgH="738000" progId="Equation.3">
                    <p:embed/>
                  </p:oleObj>
                </mc:Choice>
                <mc:Fallback>
                  <p:oleObj name="Microsoft Equation 3.0" r:id="rId4" imgW="1747800" imgH="738000" progId="Equation.3">
                    <p:embed/>
                    <p:pic>
                      <p:nvPicPr>
                        <p:cNvPr id="0" name="Object 5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3" y="2906"/>
                          <a:ext cx="1102" cy="4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6" name="Rectangle 60"/>
            <p:cNvSpPr>
              <a:spLocks noChangeArrowheads="1"/>
            </p:cNvSpPr>
            <p:nvPr/>
          </p:nvSpPr>
          <p:spPr bwMode="auto">
            <a:xfrm>
              <a:off x="1389" y="1627"/>
              <a:ext cx="2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D</a:t>
              </a:r>
            </a:p>
          </p:txBody>
        </p:sp>
        <p:sp>
          <p:nvSpPr>
            <p:cNvPr id="9257" name="Rectangle 61"/>
            <p:cNvSpPr>
              <a:spLocks noChangeArrowheads="1"/>
            </p:cNvSpPr>
            <p:nvPr/>
          </p:nvSpPr>
          <p:spPr bwMode="auto">
            <a:xfrm>
              <a:off x="3443" y="1610"/>
              <a:ext cx="21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A</a:t>
              </a:r>
            </a:p>
          </p:txBody>
        </p:sp>
        <p:sp>
          <p:nvSpPr>
            <p:cNvPr id="9258" name="Rectangle 62"/>
            <p:cNvSpPr>
              <a:spLocks noChangeArrowheads="1"/>
            </p:cNvSpPr>
            <p:nvPr/>
          </p:nvSpPr>
          <p:spPr bwMode="auto">
            <a:xfrm>
              <a:off x="3549" y="2081"/>
              <a:ext cx="21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B</a:t>
              </a:r>
            </a:p>
          </p:txBody>
        </p:sp>
        <p:sp>
          <p:nvSpPr>
            <p:cNvPr id="9259" name="Rectangle 63"/>
            <p:cNvSpPr>
              <a:spLocks noChangeArrowheads="1"/>
            </p:cNvSpPr>
            <p:nvPr/>
          </p:nvSpPr>
          <p:spPr bwMode="auto">
            <a:xfrm>
              <a:off x="1389" y="2033"/>
              <a:ext cx="2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C</a:t>
              </a:r>
            </a:p>
          </p:txBody>
        </p:sp>
        <p:sp>
          <p:nvSpPr>
            <p:cNvPr id="9260" name="Rectangle 64"/>
            <p:cNvSpPr>
              <a:spLocks noChangeArrowheads="1"/>
            </p:cNvSpPr>
            <p:nvPr/>
          </p:nvSpPr>
          <p:spPr bwMode="auto">
            <a:xfrm>
              <a:off x="310" y="2546"/>
              <a:ext cx="1286" cy="75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1" i="1" dirty="0"/>
                <a:t>q</a:t>
              </a:r>
              <a:r>
                <a:rPr lang="en-US" altLang="en-US" sz="1800" b="1" i="1" baseline="-25000" dirty="0"/>
                <a:t>1 </a:t>
              </a:r>
              <a:r>
                <a:rPr lang="en-US" altLang="en-US" sz="1800" b="1" i="1" dirty="0"/>
                <a:t>: MR &gt; MC </a:t>
              </a:r>
              <a:r>
                <a:rPr lang="en-US" altLang="en-US" sz="1800" b="1" dirty="0"/>
                <a:t>and</a:t>
              </a:r>
            </a:p>
            <a:p>
              <a:pPr algn="ctr"/>
              <a:r>
                <a:rPr lang="en-US" altLang="en-US" sz="1800" b="1" i="1" dirty="0"/>
                <a:t>q</a:t>
              </a:r>
              <a:r>
                <a:rPr lang="en-US" altLang="en-US" sz="1800" b="1" i="1" baseline="-25000" dirty="0"/>
                <a:t>2</a:t>
              </a:r>
              <a:r>
                <a:rPr lang="en-US" altLang="en-US" sz="1800" b="1" i="1" dirty="0"/>
                <a:t>: MC &gt; MR </a:t>
              </a:r>
              <a:r>
                <a:rPr lang="en-US" altLang="en-US" sz="1800" b="1" dirty="0"/>
                <a:t>and</a:t>
              </a:r>
            </a:p>
            <a:p>
              <a:pPr algn="ctr"/>
              <a:r>
                <a:rPr lang="en-US" altLang="en-US" sz="1800" b="1" i="1" dirty="0" smtClean="0"/>
                <a:t>q*: </a:t>
              </a:r>
              <a:r>
                <a:rPr lang="en-US" altLang="en-US" sz="1800" b="1" i="1" dirty="0"/>
                <a:t>MC = MR </a:t>
              </a:r>
              <a:r>
                <a:rPr lang="en-US" altLang="en-US" sz="1800" b="1" dirty="0"/>
                <a:t>but</a:t>
              </a:r>
            </a:p>
            <a:p>
              <a:pPr algn="ctr"/>
              <a:r>
                <a:rPr lang="en-US" altLang="en-US" sz="1800" b="1" dirty="0"/>
                <a:t>MC </a:t>
              </a:r>
              <a:r>
                <a:rPr lang="en-US" altLang="en-US" sz="1800" b="1" dirty="0" smtClean="0"/>
                <a:t>increasing</a:t>
              </a:r>
              <a:endParaRPr lang="en-US" altLang="en-US" sz="1800" b="1" dirty="0"/>
            </a:p>
          </p:txBody>
        </p:sp>
      </p:grpSp>
      <p:sp>
        <p:nvSpPr>
          <p:cNvPr id="68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Analisa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Grafik</a:t>
            </a:r>
            <a:r>
              <a:rPr lang="en-US" altLang="en-US" sz="3200" dirty="0" smtClean="0"/>
              <a:t>: </a:t>
            </a:r>
            <a:r>
              <a:rPr lang="en-US" altLang="en-US" sz="3200" dirty="0" err="1" smtClean="0"/>
              <a:t>Memperoleh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Keuntungan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228149" y="2566103"/>
            <a:ext cx="347472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Kerugian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AB2D6C1-9C8D-4D1F-A524-4B7FBEB9DB9C}" type="slidenum">
              <a:rPr lang="en-US" altLang="en-US" sz="1600"/>
              <a:pPr/>
              <a:t>25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3796" name="Line 2"/>
          <p:cNvSpPr>
            <a:spLocks noChangeShapeType="1"/>
          </p:cNvSpPr>
          <p:nvPr/>
        </p:nvSpPr>
        <p:spPr bwMode="auto">
          <a:xfrm>
            <a:off x="2203450" y="5797550"/>
            <a:ext cx="5140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71" name="Rectangle 3"/>
          <p:cNvSpPr>
            <a:spLocks noChangeArrowheads="1"/>
          </p:cNvSpPr>
          <p:nvPr/>
        </p:nvSpPr>
        <p:spPr bwMode="auto">
          <a:xfrm>
            <a:off x="6402388" y="4516438"/>
            <a:ext cx="2359025" cy="8350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>
                <a:solidFill>
                  <a:srgbClr val="FF3300"/>
                </a:solidFill>
              </a:rPr>
              <a:t>Would this producer</a:t>
            </a:r>
          </a:p>
          <a:p>
            <a:r>
              <a:rPr lang="en-US" altLang="en-US" sz="1600" b="1">
                <a:solidFill>
                  <a:srgbClr val="FF3300"/>
                </a:solidFill>
              </a:rPr>
              <a:t>continue to produce with a loss?</a:t>
            </a: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762000" y="60388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3276600" y="60388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3124200" y="60261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802" name="Line 8"/>
          <p:cNvSpPr>
            <a:spLocks noChangeShapeType="1"/>
          </p:cNvSpPr>
          <p:nvPr/>
        </p:nvSpPr>
        <p:spPr bwMode="auto">
          <a:xfrm>
            <a:off x="2209800" y="1541463"/>
            <a:ext cx="0" cy="4265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1196979" y="1241423"/>
            <a:ext cx="87153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000" b="1"/>
              <a:t>Price</a:t>
            </a:r>
          </a:p>
          <a:p>
            <a:pPr algn="r"/>
            <a:r>
              <a:rPr lang="en-US" altLang="en-US" sz="2000" b="1"/>
              <a:t>($ per</a:t>
            </a:r>
          </a:p>
          <a:p>
            <a:pPr algn="r"/>
            <a:r>
              <a:rPr lang="en-US" altLang="en-US" sz="2000" b="1"/>
              <a:t>unit)</a:t>
            </a:r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7280278" y="5611811"/>
            <a:ext cx="10128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/>
              <a:t>Output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36788" y="1274763"/>
            <a:ext cx="6083300" cy="5000625"/>
            <a:chOff x="1409" y="803"/>
            <a:chExt cx="3832" cy="3150"/>
          </a:xfrm>
        </p:grpSpPr>
        <p:sp>
          <p:nvSpPr>
            <p:cNvPr id="33818" name="Rectangle 12"/>
            <p:cNvSpPr>
              <a:spLocks noChangeArrowheads="1"/>
            </p:cNvSpPr>
            <p:nvPr/>
          </p:nvSpPr>
          <p:spPr bwMode="auto">
            <a:xfrm>
              <a:off x="4355" y="2339"/>
              <a:ext cx="45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AVC</a:t>
              </a:r>
            </a:p>
          </p:txBody>
        </p:sp>
        <p:grpSp>
          <p:nvGrpSpPr>
            <p:cNvPr id="33819" name="Group 13"/>
            <p:cNvGrpSpPr>
              <a:grpSpLocks/>
            </p:cNvGrpSpPr>
            <p:nvPr/>
          </p:nvGrpSpPr>
          <p:grpSpPr bwMode="auto">
            <a:xfrm>
              <a:off x="1409" y="803"/>
              <a:ext cx="3832" cy="3150"/>
              <a:chOff x="1409" y="803"/>
              <a:chExt cx="3832" cy="3150"/>
            </a:xfrm>
          </p:grpSpPr>
          <p:sp>
            <p:nvSpPr>
              <p:cNvPr id="33820" name="Rectangle 14"/>
              <p:cNvSpPr>
                <a:spLocks noChangeArrowheads="1"/>
              </p:cNvSpPr>
              <p:nvPr/>
            </p:nvSpPr>
            <p:spPr bwMode="auto">
              <a:xfrm>
                <a:off x="4797" y="825"/>
                <a:ext cx="444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ATC</a:t>
                </a:r>
              </a:p>
            </p:txBody>
          </p:sp>
          <p:grpSp>
            <p:nvGrpSpPr>
              <p:cNvPr id="33821" name="Group 15"/>
              <p:cNvGrpSpPr>
                <a:grpSpLocks/>
              </p:cNvGrpSpPr>
              <p:nvPr/>
            </p:nvGrpSpPr>
            <p:grpSpPr bwMode="auto">
              <a:xfrm>
                <a:off x="1409" y="803"/>
                <a:ext cx="3703" cy="3150"/>
                <a:chOff x="1409" y="803"/>
                <a:chExt cx="3703" cy="3150"/>
              </a:xfrm>
            </p:grpSpPr>
            <p:sp>
              <p:nvSpPr>
                <p:cNvPr id="33822" name="Freeform 16"/>
                <p:cNvSpPr>
                  <a:spLocks/>
                </p:cNvSpPr>
                <p:nvPr/>
              </p:nvSpPr>
              <p:spPr bwMode="auto">
                <a:xfrm>
                  <a:off x="1547" y="1018"/>
                  <a:ext cx="2479" cy="2307"/>
                </a:xfrm>
                <a:custGeom>
                  <a:avLst/>
                  <a:gdLst>
                    <a:gd name="T0" fmla="*/ 0 w 2479"/>
                    <a:gd name="T1" fmla="*/ 503 h 2307"/>
                    <a:gd name="T2" fmla="*/ 7 w 2479"/>
                    <a:gd name="T3" fmla="*/ 537 h 2307"/>
                    <a:gd name="T4" fmla="*/ 13 w 2479"/>
                    <a:gd name="T5" fmla="*/ 575 h 2307"/>
                    <a:gd name="T6" fmla="*/ 19 w 2479"/>
                    <a:gd name="T7" fmla="*/ 625 h 2307"/>
                    <a:gd name="T8" fmla="*/ 26 w 2479"/>
                    <a:gd name="T9" fmla="*/ 680 h 2307"/>
                    <a:gd name="T10" fmla="*/ 39 w 2479"/>
                    <a:gd name="T11" fmla="*/ 741 h 2307"/>
                    <a:gd name="T12" fmla="*/ 45 w 2479"/>
                    <a:gd name="T13" fmla="*/ 813 h 2307"/>
                    <a:gd name="T14" fmla="*/ 58 w 2479"/>
                    <a:gd name="T15" fmla="*/ 885 h 2307"/>
                    <a:gd name="T16" fmla="*/ 78 w 2479"/>
                    <a:gd name="T17" fmla="*/ 962 h 2307"/>
                    <a:gd name="T18" fmla="*/ 97 w 2479"/>
                    <a:gd name="T19" fmla="*/ 1051 h 2307"/>
                    <a:gd name="T20" fmla="*/ 123 w 2479"/>
                    <a:gd name="T21" fmla="*/ 1156 h 2307"/>
                    <a:gd name="T22" fmla="*/ 149 w 2479"/>
                    <a:gd name="T23" fmla="*/ 1272 h 2307"/>
                    <a:gd name="T24" fmla="*/ 181 w 2479"/>
                    <a:gd name="T25" fmla="*/ 1388 h 2307"/>
                    <a:gd name="T26" fmla="*/ 207 w 2479"/>
                    <a:gd name="T27" fmla="*/ 1504 h 2307"/>
                    <a:gd name="T28" fmla="*/ 239 w 2479"/>
                    <a:gd name="T29" fmla="*/ 1620 h 2307"/>
                    <a:gd name="T30" fmla="*/ 265 w 2479"/>
                    <a:gd name="T31" fmla="*/ 1720 h 2307"/>
                    <a:gd name="T32" fmla="*/ 297 w 2479"/>
                    <a:gd name="T33" fmla="*/ 1803 h 2307"/>
                    <a:gd name="T34" fmla="*/ 323 w 2479"/>
                    <a:gd name="T35" fmla="*/ 1869 h 2307"/>
                    <a:gd name="T36" fmla="*/ 349 w 2479"/>
                    <a:gd name="T37" fmla="*/ 1924 h 2307"/>
                    <a:gd name="T38" fmla="*/ 374 w 2479"/>
                    <a:gd name="T39" fmla="*/ 1974 h 2307"/>
                    <a:gd name="T40" fmla="*/ 407 w 2479"/>
                    <a:gd name="T41" fmla="*/ 2013 h 2307"/>
                    <a:gd name="T42" fmla="*/ 465 w 2479"/>
                    <a:gd name="T43" fmla="*/ 2085 h 2307"/>
                    <a:gd name="T44" fmla="*/ 536 w 2479"/>
                    <a:gd name="T45" fmla="*/ 2146 h 2307"/>
                    <a:gd name="T46" fmla="*/ 620 w 2479"/>
                    <a:gd name="T47" fmla="*/ 2206 h 2307"/>
                    <a:gd name="T48" fmla="*/ 710 w 2479"/>
                    <a:gd name="T49" fmla="*/ 2256 h 2307"/>
                    <a:gd name="T50" fmla="*/ 755 w 2479"/>
                    <a:gd name="T51" fmla="*/ 2278 h 2307"/>
                    <a:gd name="T52" fmla="*/ 807 w 2479"/>
                    <a:gd name="T53" fmla="*/ 2295 h 2307"/>
                    <a:gd name="T54" fmla="*/ 858 w 2479"/>
                    <a:gd name="T55" fmla="*/ 2300 h 2307"/>
                    <a:gd name="T56" fmla="*/ 910 w 2479"/>
                    <a:gd name="T57" fmla="*/ 2306 h 2307"/>
                    <a:gd name="T58" fmla="*/ 968 w 2479"/>
                    <a:gd name="T59" fmla="*/ 2306 h 2307"/>
                    <a:gd name="T60" fmla="*/ 1026 w 2479"/>
                    <a:gd name="T61" fmla="*/ 2295 h 2307"/>
                    <a:gd name="T62" fmla="*/ 1155 w 2479"/>
                    <a:gd name="T63" fmla="*/ 2267 h 2307"/>
                    <a:gd name="T64" fmla="*/ 1284 w 2479"/>
                    <a:gd name="T65" fmla="*/ 2218 h 2307"/>
                    <a:gd name="T66" fmla="*/ 1342 w 2479"/>
                    <a:gd name="T67" fmla="*/ 2184 h 2307"/>
                    <a:gd name="T68" fmla="*/ 1394 w 2479"/>
                    <a:gd name="T69" fmla="*/ 2146 h 2307"/>
                    <a:gd name="T70" fmla="*/ 1446 w 2479"/>
                    <a:gd name="T71" fmla="*/ 2101 h 2307"/>
                    <a:gd name="T72" fmla="*/ 1491 w 2479"/>
                    <a:gd name="T73" fmla="*/ 2046 h 2307"/>
                    <a:gd name="T74" fmla="*/ 1536 w 2479"/>
                    <a:gd name="T75" fmla="*/ 1985 h 2307"/>
                    <a:gd name="T76" fmla="*/ 1575 w 2479"/>
                    <a:gd name="T77" fmla="*/ 1924 h 2307"/>
                    <a:gd name="T78" fmla="*/ 1652 w 2479"/>
                    <a:gd name="T79" fmla="*/ 1792 h 2307"/>
                    <a:gd name="T80" fmla="*/ 1691 w 2479"/>
                    <a:gd name="T81" fmla="*/ 1725 h 2307"/>
                    <a:gd name="T82" fmla="*/ 1723 w 2479"/>
                    <a:gd name="T83" fmla="*/ 1670 h 2307"/>
                    <a:gd name="T84" fmla="*/ 1781 w 2479"/>
                    <a:gd name="T85" fmla="*/ 1565 h 2307"/>
                    <a:gd name="T86" fmla="*/ 1833 w 2479"/>
                    <a:gd name="T87" fmla="*/ 1466 h 2307"/>
                    <a:gd name="T88" fmla="*/ 1917 w 2479"/>
                    <a:gd name="T89" fmla="*/ 1283 h 2307"/>
                    <a:gd name="T90" fmla="*/ 1936 w 2479"/>
                    <a:gd name="T91" fmla="*/ 1244 h 2307"/>
                    <a:gd name="T92" fmla="*/ 1942 w 2479"/>
                    <a:gd name="T93" fmla="*/ 1217 h 2307"/>
                    <a:gd name="T94" fmla="*/ 1962 w 2479"/>
                    <a:gd name="T95" fmla="*/ 1161 h 2307"/>
                    <a:gd name="T96" fmla="*/ 1975 w 2479"/>
                    <a:gd name="T97" fmla="*/ 1128 h 2307"/>
                    <a:gd name="T98" fmla="*/ 1994 w 2479"/>
                    <a:gd name="T99" fmla="*/ 1089 h 2307"/>
                    <a:gd name="T100" fmla="*/ 2013 w 2479"/>
                    <a:gd name="T101" fmla="*/ 1034 h 2307"/>
                    <a:gd name="T102" fmla="*/ 2046 w 2479"/>
                    <a:gd name="T103" fmla="*/ 962 h 2307"/>
                    <a:gd name="T104" fmla="*/ 2084 w 2479"/>
                    <a:gd name="T105" fmla="*/ 874 h 2307"/>
                    <a:gd name="T106" fmla="*/ 2136 w 2479"/>
                    <a:gd name="T107" fmla="*/ 763 h 2307"/>
                    <a:gd name="T108" fmla="*/ 2194 w 2479"/>
                    <a:gd name="T109" fmla="*/ 642 h 2307"/>
                    <a:gd name="T110" fmla="*/ 2252 w 2479"/>
                    <a:gd name="T111" fmla="*/ 514 h 2307"/>
                    <a:gd name="T112" fmla="*/ 2375 w 2479"/>
                    <a:gd name="T113" fmla="*/ 249 h 2307"/>
                    <a:gd name="T114" fmla="*/ 2433 w 2479"/>
                    <a:gd name="T115" fmla="*/ 122 h 2307"/>
                    <a:gd name="T116" fmla="*/ 2478 w 2479"/>
                    <a:gd name="T117" fmla="*/ 0 h 2307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2479"/>
                    <a:gd name="T178" fmla="*/ 0 h 2307"/>
                    <a:gd name="T179" fmla="*/ 2479 w 2479"/>
                    <a:gd name="T180" fmla="*/ 2307 h 2307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2479" h="2307">
                      <a:moveTo>
                        <a:pt x="0" y="503"/>
                      </a:moveTo>
                      <a:lnTo>
                        <a:pt x="7" y="537"/>
                      </a:lnTo>
                      <a:lnTo>
                        <a:pt x="13" y="575"/>
                      </a:lnTo>
                      <a:lnTo>
                        <a:pt x="19" y="625"/>
                      </a:lnTo>
                      <a:lnTo>
                        <a:pt x="26" y="680"/>
                      </a:lnTo>
                      <a:lnTo>
                        <a:pt x="39" y="741"/>
                      </a:lnTo>
                      <a:lnTo>
                        <a:pt x="45" y="813"/>
                      </a:lnTo>
                      <a:lnTo>
                        <a:pt x="58" y="885"/>
                      </a:lnTo>
                      <a:lnTo>
                        <a:pt x="78" y="962"/>
                      </a:lnTo>
                      <a:lnTo>
                        <a:pt x="97" y="1051"/>
                      </a:lnTo>
                      <a:lnTo>
                        <a:pt x="123" y="1156"/>
                      </a:lnTo>
                      <a:lnTo>
                        <a:pt x="149" y="1272"/>
                      </a:lnTo>
                      <a:lnTo>
                        <a:pt x="181" y="1388"/>
                      </a:lnTo>
                      <a:lnTo>
                        <a:pt x="207" y="1504"/>
                      </a:lnTo>
                      <a:lnTo>
                        <a:pt x="239" y="1620"/>
                      </a:lnTo>
                      <a:lnTo>
                        <a:pt x="265" y="1720"/>
                      </a:lnTo>
                      <a:lnTo>
                        <a:pt x="297" y="1803"/>
                      </a:lnTo>
                      <a:lnTo>
                        <a:pt x="323" y="1869"/>
                      </a:lnTo>
                      <a:lnTo>
                        <a:pt x="349" y="1924"/>
                      </a:lnTo>
                      <a:lnTo>
                        <a:pt x="374" y="1974"/>
                      </a:lnTo>
                      <a:lnTo>
                        <a:pt x="407" y="2013"/>
                      </a:lnTo>
                      <a:lnTo>
                        <a:pt x="465" y="2085"/>
                      </a:lnTo>
                      <a:lnTo>
                        <a:pt x="536" y="2146"/>
                      </a:lnTo>
                      <a:lnTo>
                        <a:pt x="620" y="2206"/>
                      </a:lnTo>
                      <a:lnTo>
                        <a:pt x="710" y="2256"/>
                      </a:lnTo>
                      <a:lnTo>
                        <a:pt x="755" y="2278"/>
                      </a:lnTo>
                      <a:lnTo>
                        <a:pt x="807" y="2295"/>
                      </a:lnTo>
                      <a:lnTo>
                        <a:pt x="858" y="2300"/>
                      </a:lnTo>
                      <a:lnTo>
                        <a:pt x="910" y="2306"/>
                      </a:lnTo>
                      <a:lnTo>
                        <a:pt x="968" y="2306"/>
                      </a:lnTo>
                      <a:lnTo>
                        <a:pt x="1026" y="2295"/>
                      </a:lnTo>
                      <a:lnTo>
                        <a:pt x="1155" y="2267"/>
                      </a:lnTo>
                      <a:lnTo>
                        <a:pt x="1284" y="2218"/>
                      </a:lnTo>
                      <a:lnTo>
                        <a:pt x="1342" y="2184"/>
                      </a:lnTo>
                      <a:lnTo>
                        <a:pt x="1394" y="2146"/>
                      </a:lnTo>
                      <a:lnTo>
                        <a:pt x="1446" y="2101"/>
                      </a:lnTo>
                      <a:lnTo>
                        <a:pt x="1491" y="2046"/>
                      </a:lnTo>
                      <a:lnTo>
                        <a:pt x="1536" y="1985"/>
                      </a:lnTo>
                      <a:lnTo>
                        <a:pt x="1575" y="1924"/>
                      </a:lnTo>
                      <a:lnTo>
                        <a:pt x="1652" y="1792"/>
                      </a:lnTo>
                      <a:lnTo>
                        <a:pt x="1691" y="1725"/>
                      </a:lnTo>
                      <a:lnTo>
                        <a:pt x="1723" y="1670"/>
                      </a:lnTo>
                      <a:lnTo>
                        <a:pt x="1781" y="1565"/>
                      </a:lnTo>
                      <a:lnTo>
                        <a:pt x="1833" y="1466"/>
                      </a:lnTo>
                      <a:lnTo>
                        <a:pt x="1917" y="1283"/>
                      </a:lnTo>
                      <a:lnTo>
                        <a:pt x="1936" y="1244"/>
                      </a:lnTo>
                      <a:lnTo>
                        <a:pt x="1942" y="1217"/>
                      </a:lnTo>
                      <a:lnTo>
                        <a:pt x="1962" y="1161"/>
                      </a:lnTo>
                      <a:lnTo>
                        <a:pt x="1975" y="1128"/>
                      </a:lnTo>
                      <a:lnTo>
                        <a:pt x="1994" y="1089"/>
                      </a:lnTo>
                      <a:lnTo>
                        <a:pt x="2013" y="1034"/>
                      </a:lnTo>
                      <a:lnTo>
                        <a:pt x="2046" y="962"/>
                      </a:lnTo>
                      <a:lnTo>
                        <a:pt x="2084" y="874"/>
                      </a:lnTo>
                      <a:lnTo>
                        <a:pt x="2136" y="763"/>
                      </a:lnTo>
                      <a:lnTo>
                        <a:pt x="2194" y="642"/>
                      </a:lnTo>
                      <a:lnTo>
                        <a:pt x="2252" y="514"/>
                      </a:lnTo>
                      <a:lnTo>
                        <a:pt x="2375" y="249"/>
                      </a:lnTo>
                      <a:lnTo>
                        <a:pt x="2433" y="122"/>
                      </a:lnTo>
                      <a:lnTo>
                        <a:pt x="2478" y="0"/>
                      </a:lnTo>
                    </a:path>
                  </a:pathLst>
                </a:custGeom>
                <a:noFill/>
                <a:ln w="50800" cap="rnd">
                  <a:solidFill>
                    <a:srgbClr val="99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382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67" y="803"/>
                  <a:ext cx="363" cy="2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2000" b="1" i="1"/>
                    <a:t>MC</a:t>
                  </a:r>
                </a:p>
              </p:txBody>
            </p:sp>
            <p:sp>
              <p:nvSpPr>
                <p:cNvPr id="33824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600" y="2885"/>
                  <a:ext cx="0" cy="78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25" name="Rectangle 19"/>
                <p:cNvSpPr>
                  <a:spLocks noChangeArrowheads="1"/>
                </p:cNvSpPr>
                <p:nvPr/>
              </p:nvSpPr>
              <p:spPr bwMode="auto">
                <a:xfrm>
                  <a:off x="3501" y="3705"/>
                  <a:ext cx="252" cy="2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2000" b="1" i="1"/>
                    <a:t>q</a:t>
                  </a:r>
                  <a:r>
                    <a:rPr lang="en-US" altLang="en-US" sz="2000" b="1" i="1" baseline="30000"/>
                    <a:t>*</a:t>
                  </a:r>
                </a:p>
              </p:txBody>
            </p:sp>
            <p:sp>
              <p:nvSpPr>
                <p:cNvPr id="33826" name="Freeform 20"/>
                <p:cNvSpPr>
                  <a:spLocks/>
                </p:cNvSpPr>
                <p:nvPr/>
              </p:nvSpPr>
              <p:spPr bwMode="auto">
                <a:xfrm>
                  <a:off x="2111" y="2462"/>
                  <a:ext cx="2259" cy="489"/>
                </a:xfrm>
                <a:custGeom>
                  <a:avLst/>
                  <a:gdLst>
                    <a:gd name="T0" fmla="*/ 0 w 2259"/>
                    <a:gd name="T1" fmla="*/ 95 h 489"/>
                    <a:gd name="T2" fmla="*/ 266 w 2259"/>
                    <a:gd name="T3" fmla="*/ 219 h 489"/>
                    <a:gd name="T4" fmla="*/ 399 w 2259"/>
                    <a:gd name="T5" fmla="*/ 279 h 489"/>
                    <a:gd name="T6" fmla="*/ 524 w 2259"/>
                    <a:gd name="T7" fmla="*/ 334 h 489"/>
                    <a:gd name="T8" fmla="*/ 650 w 2259"/>
                    <a:gd name="T9" fmla="*/ 384 h 489"/>
                    <a:gd name="T10" fmla="*/ 776 w 2259"/>
                    <a:gd name="T11" fmla="*/ 423 h 489"/>
                    <a:gd name="T12" fmla="*/ 895 w 2259"/>
                    <a:gd name="T13" fmla="*/ 458 h 489"/>
                    <a:gd name="T14" fmla="*/ 1007 w 2259"/>
                    <a:gd name="T15" fmla="*/ 478 h 489"/>
                    <a:gd name="T16" fmla="*/ 1119 w 2259"/>
                    <a:gd name="T17" fmla="*/ 488 h 489"/>
                    <a:gd name="T18" fmla="*/ 1230 w 2259"/>
                    <a:gd name="T19" fmla="*/ 483 h 489"/>
                    <a:gd name="T20" fmla="*/ 1342 w 2259"/>
                    <a:gd name="T21" fmla="*/ 468 h 489"/>
                    <a:gd name="T22" fmla="*/ 1447 w 2259"/>
                    <a:gd name="T23" fmla="*/ 448 h 489"/>
                    <a:gd name="T24" fmla="*/ 1552 w 2259"/>
                    <a:gd name="T25" fmla="*/ 418 h 489"/>
                    <a:gd name="T26" fmla="*/ 1643 w 2259"/>
                    <a:gd name="T27" fmla="*/ 389 h 489"/>
                    <a:gd name="T28" fmla="*/ 1734 w 2259"/>
                    <a:gd name="T29" fmla="*/ 359 h 489"/>
                    <a:gd name="T30" fmla="*/ 1811 w 2259"/>
                    <a:gd name="T31" fmla="*/ 324 h 489"/>
                    <a:gd name="T32" fmla="*/ 1888 w 2259"/>
                    <a:gd name="T33" fmla="*/ 289 h 489"/>
                    <a:gd name="T34" fmla="*/ 1957 w 2259"/>
                    <a:gd name="T35" fmla="*/ 249 h 489"/>
                    <a:gd name="T36" fmla="*/ 2076 w 2259"/>
                    <a:gd name="T37" fmla="*/ 155 h 489"/>
                    <a:gd name="T38" fmla="*/ 2132 w 2259"/>
                    <a:gd name="T39" fmla="*/ 110 h 489"/>
                    <a:gd name="T40" fmla="*/ 2181 w 2259"/>
                    <a:gd name="T41" fmla="*/ 65 h 489"/>
                    <a:gd name="T42" fmla="*/ 2223 w 2259"/>
                    <a:gd name="T43" fmla="*/ 30 h 489"/>
                    <a:gd name="T44" fmla="*/ 2258 w 2259"/>
                    <a:gd name="T45" fmla="*/ 0 h 489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2259"/>
                    <a:gd name="T70" fmla="*/ 0 h 489"/>
                    <a:gd name="T71" fmla="*/ 2259 w 2259"/>
                    <a:gd name="T72" fmla="*/ 489 h 489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2259" h="489">
                      <a:moveTo>
                        <a:pt x="0" y="95"/>
                      </a:moveTo>
                      <a:lnTo>
                        <a:pt x="266" y="219"/>
                      </a:lnTo>
                      <a:lnTo>
                        <a:pt x="399" y="279"/>
                      </a:lnTo>
                      <a:lnTo>
                        <a:pt x="524" y="334"/>
                      </a:lnTo>
                      <a:lnTo>
                        <a:pt x="650" y="384"/>
                      </a:lnTo>
                      <a:lnTo>
                        <a:pt x="776" y="423"/>
                      </a:lnTo>
                      <a:lnTo>
                        <a:pt x="895" y="458"/>
                      </a:lnTo>
                      <a:lnTo>
                        <a:pt x="1007" y="478"/>
                      </a:lnTo>
                      <a:lnTo>
                        <a:pt x="1119" y="488"/>
                      </a:lnTo>
                      <a:lnTo>
                        <a:pt x="1230" y="483"/>
                      </a:lnTo>
                      <a:lnTo>
                        <a:pt x="1342" y="468"/>
                      </a:lnTo>
                      <a:lnTo>
                        <a:pt x="1447" y="448"/>
                      </a:lnTo>
                      <a:lnTo>
                        <a:pt x="1552" y="418"/>
                      </a:lnTo>
                      <a:lnTo>
                        <a:pt x="1643" y="389"/>
                      </a:lnTo>
                      <a:lnTo>
                        <a:pt x="1734" y="359"/>
                      </a:lnTo>
                      <a:lnTo>
                        <a:pt x="1811" y="324"/>
                      </a:lnTo>
                      <a:lnTo>
                        <a:pt x="1888" y="289"/>
                      </a:lnTo>
                      <a:lnTo>
                        <a:pt x="1957" y="249"/>
                      </a:lnTo>
                      <a:lnTo>
                        <a:pt x="2076" y="155"/>
                      </a:lnTo>
                      <a:lnTo>
                        <a:pt x="2132" y="110"/>
                      </a:lnTo>
                      <a:lnTo>
                        <a:pt x="2181" y="65"/>
                      </a:lnTo>
                      <a:lnTo>
                        <a:pt x="2223" y="30"/>
                      </a:lnTo>
                      <a:lnTo>
                        <a:pt x="2258" y="0"/>
                      </a:lnTo>
                    </a:path>
                  </a:pathLst>
                </a:custGeom>
                <a:noFill/>
                <a:ln w="50800" cap="rnd">
                  <a:solidFill>
                    <a:srgbClr val="0033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3827" name="Freeform 21"/>
                <p:cNvSpPr>
                  <a:spLocks/>
                </p:cNvSpPr>
                <p:nvPr/>
              </p:nvSpPr>
              <p:spPr bwMode="auto">
                <a:xfrm>
                  <a:off x="2929" y="1069"/>
                  <a:ext cx="1915" cy="538"/>
                </a:xfrm>
                <a:custGeom>
                  <a:avLst/>
                  <a:gdLst>
                    <a:gd name="T0" fmla="*/ 0 w 1915"/>
                    <a:gd name="T1" fmla="*/ 2 h 538"/>
                    <a:gd name="T2" fmla="*/ 16 w 1915"/>
                    <a:gd name="T3" fmla="*/ 16 h 538"/>
                    <a:gd name="T4" fmla="*/ 31 w 1915"/>
                    <a:gd name="T5" fmla="*/ 36 h 538"/>
                    <a:gd name="T6" fmla="*/ 47 w 1915"/>
                    <a:gd name="T7" fmla="*/ 55 h 538"/>
                    <a:gd name="T8" fmla="*/ 62 w 1915"/>
                    <a:gd name="T9" fmla="*/ 80 h 538"/>
                    <a:gd name="T10" fmla="*/ 101 w 1915"/>
                    <a:gd name="T11" fmla="*/ 131 h 538"/>
                    <a:gd name="T12" fmla="*/ 147 w 1915"/>
                    <a:gd name="T13" fmla="*/ 189 h 538"/>
                    <a:gd name="T14" fmla="*/ 202 w 1915"/>
                    <a:gd name="T15" fmla="*/ 248 h 538"/>
                    <a:gd name="T16" fmla="*/ 248 w 1915"/>
                    <a:gd name="T17" fmla="*/ 303 h 538"/>
                    <a:gd name="T18" fmla="*/ 302 w 1915"/>
                    <a:gd name="T19" fmla="*/ 353 h 538"/>
                    <a:gd name="T20" fmla="*/ 333 w 1915"/>
                    <a:gd name="T21" fmla="*/ 373 h 538"/>
                    <a:gd name="T22" fmla="*/ 356 w 1915"/>
                    <a:gd name="T23" fmla="*/ 392 h 538"/>
                    <a:gd name="T24" fmla="*/ 411 w 1915"/>
                    <a:gd name="T25" fmla="*/ 423 h 538"/>
                    <a:gd name="T26" fmla="*/ 465 w 1915"/>
                    <a:gd name="T27" fmla="*/ 454 h 538"/>
                    <a:gd name="T28" fmla="*/ 519 w 1915"/>
                    <a:gd name="T29" fmla="*/ 479 h 538"/>
                    <a:gd name="T30" fmla="*/ 573 w 1915"/>
                    <a:gd name="T31" fmla="*/ 498 h 538"/>
                    <a:gd name="T32" fmla="*/ 635 w 1915"/>
                    <a:gd name="T33" fmla="*/ 515 h 538"/>
                    <a:gd name="T34" fmla="*/ 697 w 1915"/>
                    <a:gd name="T35" fmla="*/ 529 h 538"/>
                    <a:gd name="T36" fmla="*/ 759 w 1915"/>
                    <a:gd name="T37" fmla="*/ 534 h 538"/>
                    <a:gd name="T38" fmla="*/ 829 w 1915"/>
                    <a:gd name="T39" fmla="*/ 537 h 538"/>
                    <a:gd name="T40" fmla="*/ 899 w 1915"/>
                    <a:gd name="T41" fmla="*/ 534 h 538"/>
                    <a:gd name="T42" fmla="*/ 976 w 1915"/>
                    <a:gd name="T43" fmla="*/ 526 h 538"/>
                    <a:gd name="T44" fmla="*/ 1062 w 1915"/>
                    <a:gd name="T45" fmla="*/ 512 h 538"/>
                    <a:gd name="T46" fmla="*/ 1147 w 1915"/>
                    <a:gd name="T47" fmla="*/ 495 h 538"/>
                    <a:gd name="T48" fmla="*/ 1232 w 1915"/>
                    <a:gd name="T49" fmla="*/ 470 h 538"/>
                    <a:gd name="T50" fmla="*/ 1317 w 1915"/>
                    <a:gd name="T51" fmla="*/ 445 h 538"/>
                    <a:gd name="T52" fmla="*/ 1395 w 1915"/>
                    <a:gd name="T53" fmla="*/ 417 h 538"/>
                    <a:gd name="T54" fmla="*/ 1465 w 1915"/>
                    <a:gd name="T55" fmla="*/ 384 h 538"/>
                    <a:gd name="T56" fmla="*/ 1527 w 1915"/>
                    <a:gd name="T57" fmla="*/ 348 h 538"/>
                    <a:gd name="T58" fmla="*/ 1589 w 1915"/>
                    <a:gd name="T59" fmla="*/ 306 h 538"/>
                    <a:gd name="T60" fmla="*/ 1651 w 1915"/>
                    <a:gd name="T61" fmla="*/ 261 h 538"/>
                    <a:gd name="T62" fmla="*/ 1705 w 1915"/>
                    <a:gd name="T63" fmla="*/ 214 h 538"/>
                    <a:gd name="T64" fmla="*/ 1813 w 1915"/>
                    <a:gd name="T65" fmla="*/ 111 h 538"/>
                    <a:gd name="T66" fmla="*/ 1914 w 1915"/>
                    <a:gd name="T67" fmla="*/ 0 h 53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915"/>
                    <a:gd name="T103" fmla="*/ 0 h 538"/>
                    <a:gd name="T104" fmla="*/ 1915 w 1915"/>
                    <a:gd name="T105" fmla="*/ 538 h 53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915" h="538">
                      <a:moveTo>
                        <a:pt x="0" y="2"/>
                      </a:moveTo>
                      <a:lnTo>
                        <a:pt x="16" y="16"/>
                      </a:lnTo>
                      <a:lnTo>
                        <a:pt x="31" y="36"/>
                      </a:lnTo>
                      <a:lnTo>
                        <a:pt x="47" y="55"/>
                      </a:lnTo>
                      <a:lnTo>
                        <a:pt x="62" y="80"/>
                      </a:lnTo>
                      <a:lnTo>
                        <a:pt x="101" y="131"/>
                      </a:lnTo>
                      <a:lnTo>
                        <a:pt x="147" y="189"/>
                      </a:lnTo>
                      <a:lnTo>
                        <a:pt x="202" y="248"/>
                      </a:lnTo>
                      <a:lnTo>
                        <a:pt x="248" y="303"/>
                      </a:lnTo>
                      <a:lnTo>
                        <a:pt x="302" y="353"/>
                      </a:lnTo>
                      <a:lnTo>
                        <a:pt x="333" y="373"/>
                      </a:lnTo>
                      <a:lnTo>
                        <a:pt x="356" y="392"/>
                      </a:lnTo>
                      <a:lnTo>
                        <a:pt x="411" y="423"/>
                      </a:lnTo>
                      <a:lnTo>
                        <a:pt x="465" y="454"/>
                      </a:lnTo>
                      <a:lnTo>
                        <a:pt x="519" y="479"/>
                      </a:lnTo>
                      <a:lnTo>
                        <a:pt x="573" y="498"/>
                      </a:lnTo>
                      <a:lnTo>
                        <a:pt x="635" y="515"/>
                      </a:lnTo>
                      <a:lnTo>
                        <a:pt x="697" y="529"/>
                      </a:lnTo>
                      <a:lnTo>
                        <a:pt x="759" y="534"/>
                      </a:lnTo>
                      <a:lnTo>
                        <a:pt x="829" y="537"/>
                      </a:lnTo>
                      <a:lnTo>
                        <a:pt x="899" y="534"/>
                      </a:lnTo>
                      <a:lnTo>
                        <a:pt x="976" y="526"/>
                      </a:lnTo>
                      <a:lnTo>
                        <a:pt x="1062" y="512"/>
                      </a:lnTo>
                      <a:lnTo>
                        <a:pt x="1147" y="495"/>
                      </a:lnTo>
                      <a:lnTo>
                        <a:pt x="1232" y="470"/>
                      </a:lnTo>
                      <a:lnTo>
                        <a:pt x="1317" y="445"/>
                      </a:lnTo>
                      <a:lnTo>
                        <a:pt x="1395" y="417"/>
                      </a:lnTo>
                      <a:lnTo>
                        <a:pt x="1465" y="384"/>
                      </a:lnTo>
                      <a:lnTo>
                        <a:pt x="1527" y="348"/>
                      </a:lnTo>
                      <a:lnTo>
                        <a:pt x="1589" y="306"/>
                      </a:lnTo>
                      <a:lnTo>
                        <a:pt x="1651" y="261"/>
                      </a:lnTo>
                      <a:lnTo>
                        <a:pt x="1705" y="214"/>
                      </a:lnTo>
                      <a:lnTo>
                        <a:pt x="1813" y="111"/>
                      </a:lnTo>
                      <a:lnTo>
                        <a:pt x="1914" y="0"/>
                      </a:lnTo>
                    </a:path>
                  </a:pathLst>
                </a:custGeom>
                <a:noFill/>
                <a:ln w="50800" cap="rnd">
                  <a:solidFill>
                    <a:srgbClr val="0033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3828" name="Line 22"/>
                <p:cNvSpPr>
                  <a:spLocks noChangeShapeType="1"/>
                </p:cNvSpPr>
                <p:nvPr/>
              </p:nvSpPr>
              <p:spPr bwMode="auto">
                <a:xfrm>
                  <a:off x="1409" y="1980"/>
                  <a:ext cx="3039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29" name="Rectangle 23"/>
                <p:cNvSpPr>
                  <a:spLocks noChangeArrowheads="1"/>
                </p:cNvSpPr>
                <p:nvPr/>
              </p:nvSpPr>
              <p:spPr bwMode="auto">
                <a:xfrm>
                  <a:off x="4461" y="1833"/>
                  <a:ext cx="651" cy="2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2000" b="1" i="1"/>
                    <a:t>P = MR</a:t>
                  </a:r>
                </a:p>
              </p:txBody>
            </p:sp>
          </p:grpSp>
        </p:grp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9219" y="2071688"/>
            <a:ext cx="6026161" cy="2908300"/>
            <a:chOff x="31" y="1305"/>
            <a:chExt cx="3796" cy="1832"/>
          </a:xfrm>
        </p:grpSpPr>
        <p:sp>
          <p:nvSpPr>
            <p:cNvPr id="33807" name="Rectangle 25"/>
            <p:cNvSpPr>
              <a:spLocks noChangeArrowheads="1"/>
            </p:cNvSpPr>
            <p:nvPr/>
          </p:nvSpPr>
          <p:spPr bwMode="auto">
            <a:xfrm>
              <a:off x="3501" y="1305"/>
              <a:ext cx="2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B</a:t>
              </a:r>
            </a:p>
          </p:txBody>
        </p:sp>
        <p:grpSp>
          <p:nvGrpSpPr>
            <p:cNvPr id="33808" name="Group 26"/>
            <p:cNvGrpSpPr>
              <a:grpSpLocks/>
            </p:cNvGrpSpPr>
            <p:nvPr/>
          </p:nvGrpSpPr>
          <p:grpSpPr bwMode="auto">
            <a:xfrm>
              <a:off x="1149" y="1449"/>
              <a:ext cx="2678" cy="1688"/>
              <a:chOff x="1149" y="1449"/>
              <a:chExt cx="2678" cy="1688"/>
            </a:xfrm>
          </p:grpSpPr>
          <p:sp>
            <p:nvSpPr>
              <p:cNvPr id="33810" name="Freeform 27"/>
              <p:cNvSpPr>
                <a:spLocks/>
              </p:cNvSpPr>
              <p:nvPr/>
            </p:nvSpPr>
            <p:spPr bwMode="auto">
              <a:xfrm>
                <a:off x="1392" y="1596"/>
                <a:ext cx="2209" cy="1297"/>
              </a:xfrm>
              <a:custGeom>
                <a:avLst/>
                <a:gdLst>
                  <a:gd name="T0" fmla="*/ 0 w 2209"/>
                  <a:gd name="T1" fmla="*/ 1296 h 1297"/>
                  <a:gd name="T2" fmla="*/ 2208 w 2209"/>
                  <a:gd name="T3" fmla="*/ 1296 h 1297"/>
                  <a:gd name="T4" fmla="*/ 2208 w 2209"/>
                  <a:gd name="T5" fmla="*/ 0 h 1297"/>
                  <a:gd name="T6" fmla="*/ 0 w 2209"/>
                  <a:gd name="T7" fmla="*/ 0 h 129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09"/>
                  <a:gd name="T13" fmla="*/ 0 h 1297"/>
                  <a:gd name="T14" fmla="*/ 2209 w 2209"/>
                  <a:gd name="T15" fmla="*/ 1297 h 129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09" h="1297">
                    <a:moveTo>
                      <a:pt x="0" y="1296"/>
                    </a:moveTo>
                    <a:lnTo>
                      <a:pt x="2208" y="1296"/>
                    </a:lnTo>
                    <a:lnTo>
                      <a:pt x="2208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3811" name="Rectangle 28"/>
              <p:cNvSpPr>
                <a:spLocks noChangeArrowheads="1"/>
              </p:cNvSpPr>
              <p:nvPr/>
            </p:nvSpPr>
            <p:spPr bwMode="auto">
              <a:xfrm>
                <a:off x="1149" y="2745"/>
                <a:ext cx="212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F</a:t>
                </a:r>
              </a:p>
            </p:txBody>
          </p:sp>
          <p:sp>
            <p:nvSpPr>
              <p:cNvPr id="33812" name="Rectangle 29"/>
              <p:cNvSpPr>
                <a:spLocks noChangeArrowheads="1"/>
              </p:cNvSpPr>
              <p:nvPr/>
            </p:nvSpPr>
            <p:spPr bwMode="auto">
              <a:xfrm>
                <a:off x="1149" y="1449"/>
                <a:ext cx="230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C</a:t>
                </a:r>
              </a:p>
            </p:txBody>
          </p:sp>
          <p:sp>
            <p:nvSpPr>
              <p:cNvPr id="33813" name="Rectangle 30"/>
              <p:cNvSpPr>
                <a:spLocks noChangeArrowheads="1"/>
              </p:cNvSpPr>
              <p:nvPr/>
            </p:nvSpPr>
            <p:spPr bwMode="auto">
              <a:xfrm>
                <a:off x="3597" y="1977"/>
                <a:ext cx="230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A</a:t>
                </a:r>
              </a:p>
            </p:txBody>
          </p:sp>
          <p:sp>
            <p:nvSpPr>
              <p:cNvPr id="33814" name="Rectangle 31"/>
              <p:cNvSpPr>
                <a:spLocks noChangeArrowheads="1"/>
              </p:cNvSpPr>
              <p:nvPr/>
            </p:nvSpPr>
            <p:spPr bwMode="auto">
              <a:xfrm>
                <a:off x="3597" y="2889"/>
                <a:ext cx="221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E</a:t>
                </a:r>
              </a:p>
            </p:txBody>
          </p:sp>
          <p:sp>
            <p:nvSpPr>
              <p:cNvPr id="33815" name="Oval 32"/>
              <p:cNvSpPr>
                <a:spLocks noChangeArrowheads="1"/>
              </p:cNvSpPr>
              <p:nvPr/>
            </p:nvSpPr>
            <p:spPr bwMode="auto">
              <a:xfrm>
                <a:off x="3552" y="284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3816" name="Oval 33"/>
              <p:cNvSpPr>
                <a:spLocks noChangeArrowheads="1"/>
              </p:cNvSpPr>
              <p:nvPr/>
            </p:nvSpPr>
            <p:spPr bwMode="auto">
              <a:xfrm>
                <a:off x="3552" y="15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3817" name="Rectangle 34"/>
              <p:cNvSpPr>
                <a:spLocks noChangeArrowheads="1"/>
              </p:cNvSpPr>
              <p:nvPr/>
            </p:nvSpPr>
            <p:spPr bwMode="auto">
              <a:xfrm>
                <a:off x="1149" y="1833"/>
                <a:ext cx="230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b="1" i="1"/>
                  <a:t>D</a:t>
                </a:r>
              </a:p>
            </p:txBody>
          </p:sp>
        </p:grpSp>
        <p:sp>
          <p:nvSpPr>
            <p:cNvPr id="33809" name="Rectangle 35"/>
            <p:cNvSpPr>
              <a:spLocks noChangeArrowheads="1"/>
            </p:cNvSpPr>
            <p:nvPr/>
          </p:nvSpPr>
          <p:spPr bwMode="auto">
            <a:xfrm>
              <a:off x="31" y="1952"/>
              <a:ext cx="1144" cy="929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dirty="0"/>
                <a:t>At </a:t>
              </a:r>
              <a:r>
                <a:rPr lang="en-US" altLang="en-US" sz="1800" b="1" i="1" dirty="0"/>
                <a:t>q</a:t>
              </a:r>
              <a:r>
                <a:rPr lang="en-US" altLang="en-US" sz="1800" b="1" baseline="30000" dirty="0"/>
                <a:t>*</a:t>
              </a:r>
              <a:r>
                <a:rPr lang="en-US" altLang="en-US" sz="1800" b="1" dirty="0"/>
                <a:t>: MR = MC</a:t>
              </a:r>
            </a:p>
            <a:p>
              <a:r>
                <a:rPr lang="en-US" altLang="en-US" sz="1800" b="1" dirty="0"/>
                <a:t>and P &lt; ATC</a:t>
              </a:r>
            </a:p>
            <a:p>
              <a:r>
                <a:rPr lang="en-US" altLang="en-US" sz="1800" b="1" dirty="0"/>
                <a:t>Losses = </a:t>
              </a:r>
              <a:r>
                <a:rPr lang="en-US" altLang="en-US" sz="1800" b="1" dirty="0" smtClean="0"/>
                <a:t>(P – AC) </a:t>
              </a:r>
              <a:r>
                <a:rPr lang="en-US" altLang="en-US" sz="1800" b="1" dirty="0"/>
                <a:t>x </a:t>
              </a:r>
              <a:r>
                <a:rPr lang="en-US" altLang="en-US" sz="1800" b="1" i="1" dirty="0"/>
                <a:t>q</a:t>
              </a:r>
              <a:r>
                <a:rPr lang="en-US" altLang="en-US" sz="1800" b="1" baseline="30000" dirty="0"/>
                <a:t>*</a:t>
              </a:r>
              <a:r>
                <a:rPr lang="en-US" altLang="en-US" sz="1800" b="1" dirty="0"/>
                <a:t> or ABCD</a:t>
              </a:r>
            </a:p>
          </p:txBody>
        </p:sp>
      </p:grpSp>
      <p:sp>
        <p:nvSpPr>
          <p:cNvPr id="39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Analisa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Grafik</a:t>
            </a:r>
            <a:r>
              <a:rPr lang="en-US" altLang="en-US" sz="3200" dirty="0" smtClean="0"/>
              <a:t>: </a:t>
            </a:r>
            <a:r>
              <a:rPr lang="en-US" altLang="en-US" sz="3200" dirty="0" err="1" smtClean="0"/>
              <a:t>Rugi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Pendek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93571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26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200" dirty="0" err="1" smtClean="0"/>
              <a:t>Pengambilan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Keputusan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Produksi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Pendek</a:t>
            </a:r>
            <a:endParaRPr lang="en-US" altLang="en-US" sz="3200" dirty="0" smtClean="0"/>
          </a:p>
        </p:txBody>
      </p:sp>
      <p:sp>
        <p:nvSpPr>
          <p:cNvPr id="358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87400" y="1363663"/>
            <a:ext cx="7751763" cy="4579937"/>
          </a:xfrm>
          <a:noFill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2400" dirty="0" err="1" smtClean="0"/>
              <a:t>Pengambilan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keputusan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r>
              <a:rPr lang="en-US" altLang="en-US" sz="2400" dirty="0" smtClean="0"/>
              <a:t> :</a:t>
            </a:r>
          </a:p>
          <a:p>
            <a:pPr lvl="1">
              <a:spcBef>
                <a:spcPts val="600"/>
              </a:spcBef>
            </a:pPr>
            <a:r>
              <a:rPr lang="en-US" altLang="en-US" sz="2400" dirty="0" smtClean="0"/>
              <a:t>Profit </a:t>
            </a:r>
            <a:r>
              <a:rPr lang="en-US" altLang="en-US" sz="2400" dirty="0" err="1" smtClean="0"/>
              <a:t>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maksimal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jika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MC </a:t>
            </a:r>
            <a:r>
              <a:rPr lang="en-US" altLang="en-US" sz="2400" i="1" dirty="0" smtClean="0"/>
              <a:t>= </a:t>
            </a:r>
            <a:r>
              <a:rPr lang="en-US" altLang="en-US" sz="2400" i="1" dirty="0" smtClean="0"/>
              <a:t>MR = P</a:t>
            </a:r>
            <a:endParaRPr lang="en-US" altLang="en-US" sz="2400" i="1" dirty="0" smtClean="0"/>
          </a:p>
          <a:p>
            <a:pPr lvl="1">
              <a:spcBef>
                <a:spcPts val="600"/>
              </a:spcBef>
            </a:pPr>
            <a:r>
              <a:rPr lang="en-US" altLang="en-US" sz="2400" b="1" i="1" dirty="0" smtClean="0">
                <a:solidFill>
                  <a:srgbClr val="FF0000"/>
                </a:solidFill>
              </a:rPr>
              <a:t>P = MR &gt; ATC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 </a:t>
            </a:r>
          </a:p>
          <a:p>
            <a:pPr marL="1139825" lvl="1" indent="-39052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smtClean="0"/>
              <a:t>Perusahaan </a:t>
            </a:r>
            <a:r>
              <a:rPr lang="en-US" altLang="en-US" sz="2400" dirty="0" err="1" smtClean="0"/>
              <a:t>memperoleh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economic profit </a:t>
            </a:r>
          </a:p>
          <a:p>
            <a:pPr marL="1139825" lvl="1" indent="-39052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smtClean="0"/>
              <a:t>Tingkat </a:t>
            </a:r>
            <a:r>
              <a:rPr lang="en-US" altLang="en-US" sz="2400" dirty="0" err="1" smtClean="0"/>
              <a:t>pengembalian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investasi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diatas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tingkat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pengembalian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investasi</a:t>
            </a:r>
            <a:r>
              <a:rPr lang="en-US" altLang="en-US" sz="2400" dirty="0" smtClean="0"/>
              <a:t> normal  </a:t>
            </a:r>
            <a:r>
              <a:rPr lang="en-US" altLang="en-US" sz="2400" dirty="0" smtClean="0">
                <a:sym typeface="Wingdings" panose="05000000000000000000" pitchFamily="2" charset="2"/>
              </a:rPr>
              <a:t> </a:t>
            </a:r>
            <a:endParaRPr lang="en-US" altLang="en-US" sz="2400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27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200" dirty="0" err="1" smtClean="0"/>
              <a:t>Pengambilan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Keputusan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Produksi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Pendek</a:t>
            </a:r>
            <a:endParaRPr lang="en-US" altLang="en-US" sz="3200" dirty="0" smtClean="0"/>
          </a:p>
        </p:txBody>
      </p:sp>
      <p:sp>
        <p:nvSpPr>
          <p:cNvPr id="358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87400" y="1363663"/>
            <a:ext cx="7751763" cy="4579937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400" dirty="0" err="1" smtClean="0"/>
              <a:t>Pengambilan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keputusan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r>
              <a:rPr lang="en-US" altLang="en-US" sz="2400" dirty="0" smtClean="0"/>
              <a:t> :</a:t>
            </a:r>
          </a:p>
          <a:p>
            <a:pPr lvl="1">
              <a:spcBef>
                <a:spcPts val="1200"/>
              </a:spcBef>
            </a:pPr>
            <a:r>
              <a:rPr lang="en-US" altLang="en-US" sz="2400" b="1" i="1" dirty="0" smtClean="0">
                <a:solidFill>
                  <a:srgbClr val="FF0000"/>
                </a:solidFill>
              </a:rPr>
              <a:t>AVC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&lt; P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= MR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&lt;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ATC </a:t>
            </a:r>
            <a:endParaRPr lang="en-US" altLang="en-US" sz="2400" b="1" i="1" dirty="0" smtClean="0">
              <a:solidFill>
                <a:srgbClr val="FF0000"/>
              </a:solidFill>
            </a:endParaRPr>
          </a:p>
          <a:p>
            <a:pPr marL="1139825" lvl="1" indent="-39052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err="1" smtClean="0"/>
              <a:t>Dalam</a:t>
            </a:r>
            <a:r>
              <a:rPr lang="en-US" altLang="en-US" sz="2400" i="1" dirty="0" smtClean="0"/>
              <a:t> </a:t>
            </a:r>
            <a:r>
              <a:rPr lang="en-US" altLang="en-US" sz="2400" i="1" dirty="0" err="1" smtClean="0"/>
              <a:t>jangka</a:t>
            </a:r>
            <a:r>
              <a:rPr lang="en-US" altLang="en-US" sz="2400" i="1" dirty="0" smtClean="0"/>
              <a:t> </a:t>
            </a:r>
            <a:r>
              <a:rPr lang="en-US" altLang="en-US" sz="2400" i="1" dirty="0" err="1" smtClean="0"/>
              <a:t>pendek</a:t>
            </a:r>
            <a:r>
              <a:rPr lang="en-US" altLang="en-US" sz="2400" i="1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masih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tetap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beroperasi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karena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tingkat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harga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masih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dapat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menutupi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variabel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hanya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sebagian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tetap</a:t>
            </a:r>
            <a:r>
              <a:rPr lang="en-US" altLang="en-US" sz="2400" dirty="0" smtClean="0"/>
              <a:t> (FC)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</a:t>
            </a:r>
            <a:r>
              <a:rPr lang="en-US" altLang="en-US" sz="2400" dirty="0" smtClean="0"/>
              <a:t>-cover </a:t>
            </a:r>
            <a:r>
              <a:rPr lang="en-US" altLang="en-US" sz="2400" dirty="0" err="1" smtClean="0"/>
              <a:t>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harga</a:t>
            </a:r>
            <a:endParaRPr lang="en-US" altLang="en-US" sz="2400" dirty="0" smtClean="0"/>
          </a:p>
          <a:p>
            <a:pPr marL="1139825" lvl="1" indent="-39052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err="1" smtClean="0"/>
              <a:t>Jika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kerugian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berlangsung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terus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menerus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jangka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panjang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sebaiknya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keluar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industri</a:t>
            </a:r>
            <a:r>
              <a:rPr lang="en-US" altLang="en-US" sz="2400" dirty="0" smtClean="0"/>
              <a:t> 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5587313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28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200" dirty="0" err="1" smtClean="0"/>
              <a:t>Pengambilan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Keputusan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Produksi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Pendek</a:t>
            </a:r>
            <a:endParaRPr lang="en-US" altLang="en-US" sz="3200" dirty="0" smtClean="0"/>
          </a:p>
        </p:txBody>
      </p:sp>
      <p:sp>
        <p:nvSpPr>
          <p:cNvPr id="358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87400" y="1363663"/>
            <a:ext cx="7751763" cy="4579937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400" dirty="0" err="1" smtClean="0"/>
              <a:t>Pengambilan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keputusan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r>
              <a:rPr lang="en-US" altLang="en-US" sz="2400" dirty="0" smtClean="0"/>
              <a:t> :</a:t>
            </a:r>
          </a:p>
          <a:p>
            <a:pPr lvl="1">
              <a:spcBef>
                <a:spcPts val="1200"/>
              </a:spcBef>
            </a:pPr>
            <a:r>
              <a:rPr lang="en-US" altLang="en-US" sz="2400" b="1" i="1" dirty="0" smtClean="0">
                <a:solidFill>
                  <a:srgbClr val="FF0000"/>
                </a:solidFill>
              </a:rPr>
              <a:t>P = MR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&lt;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AVC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400" i="1" dirty="0" smtClean="0"/>
              <a:t> </a:t>
            </a:r>
            <a:endParaRPr lang="en-US" altLang="en-US" sz="2400" i="1" dirty="0"/>
          </a:p>
          <a:p>
            <a:pPr marL="1139825" lvl="1" indent="-39052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err="1" smtClean="0"/>
              <a:t>Seluruh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tetap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variabel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di-cover </a:t>
            </a:r>
            <a:r>
              <a:rPr lang="en-US" altLang="en-US" sz="2400" dirty="0" err="1" smtClean="0"/>
              <a:t>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harga</a:t>
            </a:r>
            <a:endParaRPr lang="en-US" altLang="en-US" sz="2400" dirty="0" smtClean="0"/>
          </a:p>
          <a:p>
            <a:pPr marL="1139825" lvl="1" indent="-39052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smtClean="0"/>
              <a:t>Perusahaan </a:t>
            </a:r>
            <a:r>
              <a:rPr lang="en-US" altLang="en-US" sz="2400" dirty="0" err="1" smtClean="0"/>
              <a:t>harus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tutup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keluar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industri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bahkan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jangka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pendek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sekalipun</a:t>
            </a:r>
            <a:endParaRPr lang="en-US" altLang="en-US" sz="2400" dirty="0" smtClean="0"/>
          </a:p>
          <a:p>
            <a:pPr marL="1139825" lvl="1" indent="-39052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400" b="1" dirty="0" smtClean="0">
                <a:solidFill>
                  <a:srgbClr val="FF0000"/>
                </a:solidFill>
              </a:rPr>
              <a:t>P = AVC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titik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menutup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operasi</a:t>
            </a:r>
            <a:r>
              <a:rPr lang="en-US" altLang="en-US" sz="2400" dirty="0" smtClean="0"/>
              <a:t> (</a:t>
            </a:r>
            <a:r>
              <a:rPr lang="en-US" altLang="en-US" sz="2400" i="1" dirty="0" smtClean="0"/>
              <a:t>shutdown point</a:t>
            </a:r>
            <a:r>
              <a:rPr lang="en-US" altLang="en-US" sz="2400" dirty="0" smtClean="0"/>
              <a:t>)</a:t>
            </a:r>
            <a:r>
              <a:rPr lang="en-US" altLang="en-US" sz="2400" i="1" dirty="0" smtClean="0"/>
              <a:t> </a:t>
            </a:r>
            <a:r>
              <a:rPr lang="en-US" altLang="en-US" sz="2400" dirty="0" err="1" smtClean="0"/>
              <a:t>bagi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6995857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54AC20B7-C026-4F09-B335-9C509715344F}" type="slidenum">
              <a:rPr lang="en-US" altLang="en-US" sz="1600"/>
              <a:pPr/>
              <a:t>29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>
            <a:off x="2209800" y="1716088"/>
            <a:ext cx="0" cy="4265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Line 7"/>
          <p:cNvSpPr>
            <a:spLocks noChangeShapeType="1"/>
          </p:cNvSpPr>
          <p:nvPr/>
        </p:nvSpPr>
        <p:spPr bwMode="auto">
          <a:xfrm>
            <a:off x="2203450" y="5972175"/>
            <a:ext cx="5140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Rectangle 8"/>
          <p:cNvSpPr>
            <a:spLocks noChangeArrowheads="1"/>
          </p:cNvSpPr>
          <p:nvPr/>
        </p:nvSpPr>
        <p:spPr bwMode="auto">
          <a:xfrm>
            <a:off x="1466850" y="1477963"/>
            <a:ext cx="7350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600" b="1" dirty="0"/>
              <a:t>Price</a:t>
            </a:r>
          </a:p>
          <a:p>
            <a:pPr algn="r"/>
            <a:r>
              <a:rPr lang="en-US" altLang="en-US" sz="1600" b="1" dirty="0"/>
              <a:t>($ per</a:t>
            </a:r>
          </a:p>
          <a:p>
            <a:pPr algn="r"/>
            <a:r>
              <a:rPr lang="en-US" altLang="en-US" sz="1600" b="1" dirty="0"/>
              <a:t>unit)</a:t>
            </a:r>
          </a:p>
        </p:txBody>
      </p:sp>
      <p:sp>
        <p:nvSpPr>
          <p:cNvPr id="34827" name="Rectangle 9"/>
          <p:cNvSpPr>
            <a:spLocks noChangeArrowheads="1"/>
          </p:cNvSpPr>
          <p:nvPr/>
        </p:nvSpPr>
        <p:spPr bwMode="auto">
          <a:xfrm>
            <a:off x="7308850" y="5891213"/>
            <a:ext cx="8477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Output</a:t>
            </a:r>
            <a:endParaRPr lang="en-US" altLang="en-US" sz="2000" b="1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509838" y="2509838"/>
            <a:ext cx="4919662" cy="3008312"/>
            <a:chOff x="1581" y="1581"/>
            <a:chExt cx="3099" cy="1895"/>
          </a:xfrm>
        </p:grpSpPr>
        <p:sp>
          <p:nvSpPr>
            <p:cNvPr id="34853" name="Rectangle 11"/>
            <p:cNvSpPr>
              <a:spLocks noChangeArrowheads="1"/>
            </p:cNvSpPr>
            <p:nvPr/>
          </p:nvSpPr>
          <p:spPr bwMode="auto">
            <a:xfrm>
              <a:off x="4317" y="1581"/>
              <a:ext cx="36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MC</a:t>
              </a:r>
            </a:p>
          </p:txBody>
        </p:sp>
        <p:sp>
          <p:nvSpPr>
            <p:cNvPr id="34854" name="Freeform 12"/>
            <p:cNvSpPr>
              <a:spLocks/>
            </p:cNvSpPr>
            <p:nvPr/>
          </p:nvSpPr>
          <p:spPr bwMode="auto">
            <a:xfrm>
              <a:off x="1581" y="1874"/>
              <a:ext cx="2933" cy="1602"/>
            </a:xfrm>
            <a:custGeom>
              <a:avLst/>
              <a:gdLst>
                <a:gd name="T0" fmla="*/ 0 w 2933"/>
                <a:gd name="T1" fmla="*/ 672 h 1602"/>
                <a:gd name="T2" fmla="*/ 145 w 2933"/>
                <a:gd name="T3" fmla="*/ 901 h 1602"/>
                <a:gd name="T4" fmla="*/ 217 w 2933"/>
                <a:gd name="T5" fmla="*/ 1008 h 1602"/>
                <a:gd name="T6" fmla="*/ 289 w 2933"/>
                <a:gd name="T7" fmla="*/ 1114 h 1602"/>
                <a:gd name="T8" fmla="*/ 361 w 2933"/>
                <a:gd name="T9" fmla="*/ 1209 h 1602"/>
                <a:gd name="T10" fmla="*/ 434 w 2933"/>
                <a:gd name="T11" fmla="*/ 1298 h 1602"/>
                <a:gd name="T12" fmla="*/ 506 w 2933"/>
                <a:gd name="T13" fmla="*/ 1377 h 1602"/>
                <a:gd name="T14" fmla="*/ 578 w 2933"/>
                <a:gd name="T15" fmla="*/ 1438 h 1602"/>
                <a:gd name="T16" fmla="*/ 650 w 2933"/>
                <a:gd name="T17" fmla="*/ 1489 h 1602"/>
                <a:gd name="T18" fmla="*/ 715 w 2933"/>
                <a:gd name="T19" fmla="*/ 1528 h 1602"/>
                <a:gd name="T20" fmla="*/ 787 w 2933"/>
                <a:gd name="T21" fmla="*/ 1561 h 1602"/>
                <a:gd name="T22" fmla="*/ 852 w 2933"/>
                <a:gd name="T23" fmla="*/ 1584 h 1602"/>
                <a:gd name="T24" fmla="*/ 925 w 2933"/>
                <a:gd name="T25" fmla="*/ 1595 h 1602"/>
                <a:gd name="T26" fmla="*/ 997 w 2933"/>
                <a:gd name="T27" fmla="*/ 1601 h 1602"/>
                <a:gd name="T28" fmla="*/ 1076 w 2933"/>
                <a:gd name="T29" fmla="*/ 1595 h 1602"/>
                <a:gd name="T30" fmla="*/ 1156 w 2933"/>
                <a:gd name="T31" fmla="*/ 1584 h 1602"/>
                <a:gd name="T32" fmla="*/ 1242 w 2933"/>
                <a:gd name="T33" fmla="*/ 1567 h 1602"/>
                <a:gd name="T34" fmla="*/ 1336 w 2933"/>
                <a:gd name="T35" fmla="*/ 1545 h 1602"/>
                <a:gd name="T36" fmla="*/ 1437 w 2933"/>
                <a:gd name="T37" fmla="*/ 1517 h 1602"/>
                <a:gd name="T38" fmla="*/ 1538 w 2933"/>
                <a:gd name="T39" fmla="*/ 1478 h 1602"/>
                <a:gd name="T40" fmla="*/ 1647 w 2933"/>
                <a:gd name="T41" fmla="*/ 1427 h 1602"/>
                <a:gd name="T42" fmla="*/ 1755 w 2933"/>
                <a:gd name="T43" fmla="*/ 1366 h 1602"/>
                <a:gd name="T44" fmla="*/ 1863 w 2933"/>
                <a:gd name="T45" fmla="*/ 1287 h 1602"/>
                <a:gd name="T46" fmla="*/ 1972 w 2933"/>
                <a:gd name="T47" fmla="*/ 1198 h 1602"/>
                <a:gd name="T48" fmla="*/ 2087 w 2933"/>
                <a:gd name="T49" fmla="*/ 1091 h 1602"/>
                <a:gd name="T50" fmla="*/ 2203 w 2933"/>
                <a:gd name="T51" fmla="*/ 963 h 1602"/>
                <a:gd name="T52" fmla="*/ 2318 w 2933"/>
                <a:gd name="T53" fmla="*/ 828 h 1602"/>
                <a:gd name="T54" fmla="*/ 2441 w 2933"/>
                <a:gd name="T55" fmla="*/ 677 h 1602"/>
                <a:gd name="T56" fmla="*/ 2564 w 2933"/>
                <a:gd name="T57" fmla="*/ 515 h 1602"/>
                <a:gd name="T58" fmla="*/ 2686 w 2933"/>
                <a:gd name="T59" fmla="*/ 347 h 1602"/>
                <a:gd name="T60" fmla="*/ 2932 w 2933"/>
                <a:gd name="T61" fmla="*/ 0 h 160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933"/>
                <a:gd name="T94" fmla="*/ 0 h 1602"/>
                <a:gd name="T95" fmla="*/ 2933 w 2933"/>
                <a:gd name="T96" fmla="*/ 1602 h 160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933" h="1602">
                  <a:moveTo>
                    <a:pt x="0" y="672"/>
                  </a:moveTo>
                  <a:lnTo>
                    <a:pt x="145" y="901"/>
                  </a:lnTo>
                  <a:lnTo>
                    <a:pt x="217" y="1008"/>
                  </a:lnTo>
                  <a:lnTo>
                    <a:pt x="289" y="1114"/>
                  </a:lnTo>
                  <a:lnTo>
                    <a:pt x="361" y="1209"/>
                  </a:lnTo>
                  <a:lnTo>
                    <a:pt x="434" y="1298"/>
                  </a:lnTo>
                  <a:lnTo>
                    <a:pt x="506" y="1377"/>
                  </a:lnTo>
                  <a:lnTo>
                    <a:pt x="578" y="1438"/>
                  </a:lnTo>
                  <a:lnTo>
                    <a:pt x="650" y="1489"/>
                  </a:lnTo>
                  <a:lnTo>
                    <a:pt x="715" y="1528"/>
                  </a:lnTo>
                  <a:lnTo>
                    <a:pt x="787" y="1561"/>
                  </a:lnTo>
                  <a:lnTo>
                    <a:pt x="852" y="1584"/>
                  </a:lnTo>
                  <a:lnTo>
                    <a:pt x="925" y="1595"/>
                  </a:lnTo>
                  <a:lnTo>
                    <a:pt x="997" y="1601"/>
                  </a:lnTo>
                  <a:lnTo>
                    <a:pt x="1076" y="1595"/>
                  </a:lnTo>
                  <a:lnTo>
                    <a:pt x="1156" y="1584"/>
                  </a:lnTo>
                  <a:lnTo>
                    <a:pt x="1242" y="1567"/>
                  </a:lnTo>
                  <a:lnTo>
                    <a:pt x="1336" y="1545"/>
                  </a:lnTo>
                  <a:lnTo>
                    <a:pt x="1437" y="1517"/>
                  </a:lnTo>
                  <a:lnTo>
                    <a:pt x="1538" y="1478"/>
                  </a:lnTo>
                  <a:lnTo>
                    <a:pt x="1647" y="1427"/>
                  </a:lnTo>
                  <a:lnTo>
                    <a:pt x="1755" y="1366"/>
                  </a:lnTo>
                  <a:lnTo>
                    <a:pt x="1863" y="1287"/>
                  </a:lnTo>
                  <a:lnTo>
                    <a:pt x="1972" y="1198"/>
                  </a:lnTo>
                  <a:lnTo>
                    <a:pt x="2087" y="1091"/>
                  </a:lnTo>
                  <a:lnTo>
                    <a:pt x="2203" y="963"/>
                  </a:lnTo>
                  <a:lnTo>
                    <a:pt x="2318" y="828"/>
                  </a:lnTo>
                  <a:lnTo>
                    <a:pt x="2441" y="677"/>
                  </a:lnTo>
                  <a:lnTo>
                    <a:pt x="2564" y="515"/>
                  </a:lnTo>
                  <a:lnTo>
                    <a:pt x="2686" y="347"/>
                  </a:lnTo>
                  <a:lnTo>
                    <a:pt x="2932" y="0"/>
                  </a:lnTo>
                </a:path>
              </a:pathLst>
            </a:custGeom>
            <a:noFill/>
            <a:ln w="50800" cap="rnd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98813" y="2276468"/>
            <a:ext cx="5449893" cy="2727318"/>
            <a:chOff x="2015" y="1434"/>
            <a:chExt cx="3433" cy="1718"/>
          </a:xfrm>
        </p:grpSpPr>
        <p:sp>
          <p:nvSpPr>
            <p:cNvPr id="34849" name="Freeform 14"/>
            <p:cNvSpPr>
              <a:spLocks/>
            </p:cNvSpPr>
            <p:nvPr/>
          </p:nvSpPr>
          <p:spPr bwMode="auto">
            <a:xfrm>
              <a:off x="2015" y="2354"/>
              <a:ext cx="2774" cy="798"/>
            </a:xfrm>
            <a:custGeom>
              <a:avLst/>
              <a:gdLst>
                <a:gd name="T0" fmla="*/ 0 w 2774"/>
                <a:gd name="T1" fmla="*/ 97 h 798"/>
                <a:gd name="T2" fmla="*/ 46 w 2774"/>
                <a:gd name="T3" fmla="*/ 132 h 798"/>
                <a:gd name="T4" fmla="*/ 99 w 2774"/>
                <a:gd name="T5" fmla="*/ 178 h 798"/>
                <a:gd name="T6" fmla="*/ 168 w 2774"/>
                <a:gd name="T7" fmla="*/ 234 h 798"/>
                <a:gd name="T8" fmla="*/ 245 w 2774"/>
                <a:gd name="T9" fmla="*/ 294 h 798"/>
                <a:gd name="T10" fmla="*/ 406 w 2774"/>
                <a:gd name="T11" fmla="*/ 416 h 798"/>
                <a:gd name="T12" fmla="*/ 490 w 2774"/>
                <a:gd name="T13" fmla="*/ 472 h 798"/>
                <a:gd name="T14" fmla="*/ 567 w 2774"/>
                <a:gd name="T15" fmla="*/ 518 h 798"/>
                <a:gd name="T16" fmla="*/ 720 w 2774"/>
                <a:gd name="T17" fmla="*/ 599 h 798"/>
                <a:gd name="T18" fmla="*/ 888 w 2774"/>
                <a:gd name="T19" fmla="*/ 675 h 798"/>
                <a:gd name="T20" fmla="*/ 965 w 2774"/>
                <a:gd name="T21" fmla="*/ 710 h 798"/>
                <a:gd name="T22" fmla="*/ 1049 w 2774"/>
                <a:gd name="T23" fmla="*/ 736 h 798"/>
                <a:gd name="T24" fmla="*/ 1126 w 2774"/>
                <a:gd name="T25" fmla="*/ 761 h 798"/>
                <a:gd name="T26" fmla="*/ 1203 w 2774"/>
                <a:gd name="T27" fmla="*/ 776 h 798"/>
                <a:gd name="T28" fmla="*/ 1279 w 2774"/>
                <a:gd name="T29" fmla="*/ 787 h 798"/>
                <a:gd name="T30" fmla="*/ 1348 w 2774"/>
                <a:gd name="T31" fmla="*/ 797 h 798"/>
                <a:gd name="T32" fmla="*/ 1478 w 2774"/>
                <a:gd name="T33" fmla="*/ 797 h 798"/>
                <a:gd name="T34" fmla="*/ 1616 w 2774"/>
                <a:gd name="T35" fmla="*/ 776 h 798"/>
                <a:gd name="T36" fmla="*/ 1754 w 2774"/>
                <a:gd name="T37" fmla="*/ 746 h 798"/>
                <a:gd name="T38" fmla="*/ 1823 w 2774"/>
                <a:gd name="T39" fmla="*/ 721 h 798"/>
                <a:gd name="T40" fmla="*/ 1900 w 2774"/>
                <a:gd name="T41" fmla="*/ 695 h 798"/>
                <a:gd name="T42" fmla="*/ 2053 w 2774"/>
                <a:gd name="T43" fmla="*/ 624 h 798"/>
                <a:gd name="T44" fmla="*/ 2198 w 2774"/>
                <a:gd name="T45" fmla="*/ 543 h 798"/>
                <a:gd name="T46" fmla="*/ 2336 w 2774"/>
                <a:gd name="T47" fmla="*/ 452 h 798"/>
                <a:gd name="T48" fmla="*/ 2398 w 2774"/>
                <a:gd name="T49" fmla="*/ 401 h 798"/>
                <a:gd name="T50" fmla="*/ 2467 w 2774"/>
                <a:gd name="T51" fmla="*/ 345 h 798"/>
                <a:gd name="T52" fmla="*/ 2581 w 2774"/>
                <a:gd name="T53" fmla="*/ 213 h 798"/>
                <a:gd name="T54" fmla="*/ 2643 w 2774"/>
                <a:gd name="T55" fmla="*/ 152 h 798"/>
                <a:gd name="T56" fmla="*/ 2689 w 2774"/>
                <a:gd name="T57" fmla="*/ 91 h 798"/>
                <a:gd name="T58" fmla="*/ 2735 w 2774"/>
                <a:gd name="T59" fmla="*/ 41 h 798"/>
                <a:gd name="T60" fmla="*/ 2773 w 2774"/>
                <a:gd name="T61" fmla="*/ 0 h 79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774"/>
                <a:gd name="T94" fmla="*/ 0 h 798"/>
                <a:gd name="T95" fmla="*/ 2774 w 2774"/>
                <a:gd name="T96" fmla="*/ 798 h 79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774" h="798">
                  <a:moveTo>
                    <a:pt x="0" y="97"/>
                  </a:moveTo>
                  <a:lnTo>
                    <a:pt x="46" y="132"/>
                  </a:lnTo>
                  <a:lnTo>
                    <a:pt x="99" y="178"/>
                  </a:lnTo>
                  <a:lnTo>
                    <a:pt x="168" y="234"/>
                  </a:lnTo>
                  <a:lnTo>
                    <a:pt x="245" y="294"/>
                  </a:lnTo>
                  <a:lnTo>
                    <a:pt x="406" y="416"/>
                  </a:lnTo>
                  <a:lnTo>
                    <a:pt x="490" y="472"/>
                  </a:lnTo>
                  <a:lnTo>
                    <a:pt x="567" y="518"/>
                  </a:lnTo>
                  <a:lnTo>
                    <a:pt x="720" y="599"/>
                  </a:lnTo>
                  <a:lnTo>
                    <a:pt x="888" y="675"/>
                  </a:lnTo>
                  <a:lnTo>
                    <a:pt x="965" y="710"/>
                  </a:lnTo>
                  <a:lnTo>
                    <a:pt x="1049" y="736"/>
                  </a:lnTo>
                  <a:lnTo>
                    <a:pt x="1126" y="761"/>
                  </a:lnTo>
                  <a:lnTo>
                    <a:pt x="1203" y="776"/>
                  </a:lnTo>
                  <a:lnTo>
                    <a:pt x="1279" y="787"/>
                  </a:lnTo>
                  <a:lnTo>
                    <a:pt x="1348" y="797"/>
                  </a:lnTo>
                  <a:lnTo>
                    <a:pt x="1478" y="797"/>
                  </a:lnTo>
                  <a:lnTo>
                    <a:pt x="1616" y="776"/>
                  </a:lnTo>
                  <a:lnTo>
                    <a:pt x="1754" y="746"/>
                  </a:lnTo>
                  <a:lnTo>
                    <a:pt x="1823" y="721"/>
                  </a:lnTo>
                  <a:lnTo>
                    <a:pt x="1900" y="695"/>
                  </a:lnTo>
                  <a:lnTo>
                    <a:pt x="2053" y="624"/>
                  </a:lnTo>
                  <a:lnTo>
                    <a:pt x="2198" y="543"/>
                  </a:lnTo>
                  <a:lnTo>
                    <a:pt x="2336" y="452"/>
                  </a:lnTo>
                  <a:lnTo>
                    <a:pt x="2398" y="401"/>
                  </a:lnTo>
                  <a:lnTo>
                    <a:pt x="2467" y="345"/>
                  </a:lnTo>
                  <a:lnTo>
                    <a:pt x="2581" y="213"/>
                  </a:lnTo>
                  <a:lnTo>
                    <a:pt x="2643" y="152"/>
                  </a:lnTo>
                  <a:lnTo>
                    <a:pt x="2689" y="91"/>
                  </a:lnTo>
                  <a:lnTo>
                    <a:pt x="2735" y="41"/>
                  </a:lnTo>
                  <a:lnTo>
                    <a:pt x="2773" y="0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0" name="Freeform 15"/>
            <p:cNvSpPr>
              <a:spLocks/>
            </p:cNvSpPr>
            <p:nvPr/>
          </p:nvSpPr>
          <p:spPr bwMode="auto">
            <a:xfrm>
              <a:off x="2709" y="1510"/>
              <a:ext cx="2521" cy="771"/>
            </a:xfrm>
            <a:custGeom>
              <a:avLst/>
              <a:gdLst>
                <a:gd name="T0" fmla="*/ 0 w 2521"/>
                <a:gd name="T1" fmla="*/ 0 h 771"/>
                <a:gd name="T2" fmla="*/ 23 w 2521"/>
                <a:gd name="T3" fmla="*/ 26 h 771"/>
                <a:gd name="T4" fmla="*/ 61 w 2521"/>
                <a:gd name="T5" fmla="*/ 56 h 771"/>
                <a:gd name="T6" fmla="*/ 99 w 2521"/>
                <a:gd name="T7" fmla="*/ 95 h 771"/>
                <a:gd name="T8" fmla="*/ 137 w 2521"/>
                <a:gd name="T9" fmla="*/ 139 h 771"/>
                <a:gd name="T10" fmla="*/ 245 w 2521"/>
                <a:gd name="T11" fmla="*/ 229 h 771"/>
                <a:gd name="T12" fmla="*/ 360 w 2521"/>
                <a:gd name="T13" fmla="*/ 324 h 771"/>
                <a:gd name="T14" fmla="*/ 429 w 2521"/>
                <a:gd name="T15" fmla="*/ 372 h 771"/>
                <a:gd name="T16" fmla="*/ 505 w 2521"/>
                <a:gd name="T17" fmla="*/ 424 h 771"/>
                <a:gd name="T18" fmla="*/ 681 w 2521"/>
                <a:gd name="T19" fmla="*/ 536 h 771"/>
                <a:gd name="T20" fmla="*/ 766 w 2521"/>
                <a:gd name="T21" fmla="*/ 588 h 771"/>
                <a:gd name="T22" fmla="*/ 858 w 2521"/>
                <a:gd name="T23" fmla="*/ 640 h 771"/>
                <a:gd name="T24" fmla="*/ 942 w 2521"/>
                <a:gd name="T25" fmla="*/ 679 h 771"/>
                <a:gd name="T26" fmla="*/ 1026 w 2521"/>
                <a:gd name="T27" fmla="*/ 714 h 771"/>
                <a:gd name="T28" fmla="*/ 1103 w 2521"/>
                <a:gd name="T29" fmla="*/ 739 h 771"/>
                <a:gd name="T30" fmla="*/ 1179 w 2521"/>
                <a:gd name="T31" fmla="*/ 752 h 771"/>
                <a:gd name="T32" fmla="*/ 1256 w 2521"/>
                <a:gd name="T33" fmla="*/ 765 h 771"/>
                <a:gd name="T34" fmla="*/ 1333 w 2521"/>
                <a:gd name="T35" fmla="*/ 770 h 771"/>
                <a:gd name="T36" fmla="*/ 1470 w 2521"/>
                <a:gd name="T37" fmla="*/ 770 h 771"/>
                <a:gd name="T38" fmla="*/ 1608 w 2521"/>
                <a:gd name="T39" fmla="*/ 761 h 771"/>
                <a:gd name="T40" fmla="*/ 1739 w 2521"/>
                <a:gd name="T41" fmla="*/ 744 h 771"/>
                <a:gd name="T42" fmla="*/ 1861 w 2521"/>
                <a:gd name="T43" fmla="*/ 709 h 771"/>
                <a:gd name="T44" fmla="*/ 1984 w 2521"/>
                <a:gd name="T45" fmla="*/ 662 h 771"/>
                <a:gd name="T46" fmla="*/ 2099 w 2521"/>
                <a:gd name="T47" fmla="*/ 597 h 771"/>
                <a:gd name="T48" fmla="*/ 2160 w 2521"/>
                <a:gd name="T49" fmla="*/ 558 h 771"/>
                <a:gd name="T50" fmla="*/ 2214 w 2521"/>
                <a:gd name="T51" fmla="*/ 506 h 771"/>
                <a:gd name="T52" fmla="*/ 2275 w 2521"/>
                <a:gd name="T53" fmla="*/ 450 h 771"/>
                <a:gd name="T54" fmla="*/ 2336 w 2521"/>
                <a:gd name="T55" fmla="*/ 394 h 771"/>
                <a:gd name="T56" fmla="*/ 2390 w 2521"/>
                <a:gd name="T57" fmla="*/ 337 h 771"/>
                <a:gd name="T58" fmla="*/ 2436 w 2521"/>
                <a:gd name="T59" fmla="*/ 281 h 771"/>
                <a:gd name="T60" fmla="*/ 2482 w 2521"/>
                <a:gd name="T61" fmla="*/ 238 h 771"/>
                <a:gd name="T62" fmla="*/ 2520 w 2521"/>
                <a:gd name="T63" fmla="*/ 199 h 77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21"/>
                <a:gd name="T97" fmla="*/ 0 h 771"/>
                <a:gd name="T98" fmla="*/ 2521 w 2521"/>
                <a:gd name="T99" fmla="*/ 771 h 77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21" h="771">
                  <a:moveTo>
                    <a:pt x="0" y="0"/>
                  </a:moveTo>
                  <a:lnTo>
                    <a:pt x="23" y="26"/>
                  </a:lnTo>
                  <a:lnTo>
                    <a:pt x="61" y="56"/>
                  </a:lnTo>
                  <a:lnTo>
                    <a:pt x="99" y="95"/>
                  </a:lnTo>
                  <a:lnTo>
                    <a:pt x="137" y="139"/>
                  </a:lnTo>
                  <a:lnTo>
                    <a:pt x="245" y="229"/>
                  </a:lnTo>
                  <a:lnTo>
                    <a:pt x="360" y="324"/>
                  </a:lnTo>
                  <a:lnTo>
                    <a:pt x="429" y="372"/>
                  </a:lnTo>
                  <a:lnTo>
                    <a:pt x="505" y="424"/>
                  </a:lnTo>
                  <a:lnTo>
                    <a:pt x="681" y="536"/>
                  </a:lnTo>
                  <a:lnTo>
                    <a:pt x="766" y="588"/>
                  </a:lnTo>
                  <a:lnTo>
                    <a:pt x="858" y="640"/>
                  </a:lnTo>
                  <a:lnTo>
                    <a:pt x="942" y="679"/>
                  </a:lnTo>
                  <a:lnTo>
                    <a:pt x="1026" y="714"/>
                  </a:lnTo>
                  <a:lnTo>
                    <a:pt x="1103" y="739"/>
                  </a:lnTo>
                  <a:lnTo>
                    <a:pt x="1179" y="752"/>
                  </a:lnTo>
                  <a:lnTo>
                    <a:pt x="1256" y="765"/>
                  </a:lnTo>
                  <a:lnTo>
                    <a:pt x="1333" y="770"/>
                  </a:lnTo>
                  <a:lnTo>
                    <a:pt x="1470" y="770"/>
                  </a:lnTo>
                  <a:lnTo>
                    <a:pt x="1608" y="761"/>
                  </a:lnTo>
                  <a:lnTo>
                    <a:pt x="1739" y="744"/>
                  </a:lnTo>
                  <a:lnTo>
                    <a:pt x="1861" y="709"/>
                  </a:lnTo>
                  <a:lnTo>
                    <a:pt x="1984" y="662"/>
                  </a:lnTo>
                  <a:lnTo>
                    <a:pt x="2099" y="597"/>
                  </a:lnTo>
                  <a:lnTo>
                    <a:pt x="2160" y="558"/>
                  </a:lnTo>
                  <a:lnTo>
                    <a:pt x="2214" y="506"/>
                  </a:lnTo>
                  <a:lnTo>
                    <a:pt x="2275" y="450"/>
                  </a:lnTo>
                  <a:lnTo>
                    <a:pt x="2336" y="394"/>
                  </a:lnTo>
                  <a:lnTo>
                    <a:pt x="2390" y="337"/>
                  </a:lnTo>
                  <a:lnTo>
                    <a:pt x="2436" y="281"/>
                  </a:lnTo>
                  <a:lnTo>
                    <a:pt x="2482" y="238"/>
                  </a:lnTo>
                  <a:lnTo>
                    <a:pt x="2520" y="199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51" name="Rectangle 16"/>
            <p:cNvSpPr>
              <a:spLocks noChangeArrowheads="1"/>
            </p:cNvSpPr>
            <p:nvPr/>
          </p:nvSpPr>
          <p:spPr bwMode="auto">
            <a:xfrm>
              <a:off x="4797" y="2205"/>
              <a:ext cx="45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AVC</a:t>
              </a:r>
            </a:p>
          </p:txBody>
        </p:sp>
        <p:sp>
          <p:nvSpPr>
            <p:cNvPr id="34852" name="Rectangle 17"/>
            <p:cNvSpPr>
              <a:spLocks noChangeArrowheads="1"/>
            </p:cNvSpPr>
            <p:nvPr/>
          </p:nvSpPr>
          <p:spPr bwMode="auto">
            <a:xfrm>
              <a:off x="5004" y="1434"/>
              <a:ext cx="44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ATC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066800" y="4649788"/>
            <a:ext cx="7670800" cy="590550"/>
            <a:chOff x="672" y="2929"/>
            <a:chExt cx="4832" cy="372"/>
          </a:xfrm>
        </p:grpSpPr>
        <p:sp>
          <p:nvSpPr>
            <p:cNvPr id="34846" name="Line 19"/>
            <p:cNvSpPr>
              <a:spLocks noChangeShapeType="1"/>
            </p:cNvSpPr>
            <p:nvPr/>
          </p:nvSpPr>
          <p:spPr bwMode="auto">
            <a:xfrm flipH="1">
              <a:off x="1385" y="3168"/>
              <a:ext cx="2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7" name="Rectangle 20"/>
            <p:cNvSpPr>
              <a:spLocks noChangeArrowheads="1"/>
            </p:cNvSpPr>
            <p:nvPr/>
          </p:nvSpPr>
          <p:spPr bwMode="auto">
            <a:xfrm>
              <a:off x="672" y="3047"/>
              <a:ext cx="67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P = AVC</a:t>
              </a:r>
            </a:p>
          </p:txBody>
        </p:sp>
        <p:sp>
          <p:nvSpPr>
            <p:cNvPr id="34848" name="Rectangle 21"/>
            <p:cNvSpPr>
              <a:spLocks noChangeArrowheads="1"/>
            </p:cNvSpPr>
            <p:nvPr/>
          </p:nvSpPr>
          <p:spPr bwMode="auto">
            <a:xfrm>
              <a:off x="4535" y="2929"/>
              <a:ext cx="969" cy="37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 b="1" dirty="0" err="1">
                  <a:solidFill>
                    <a:srgbClr val="FF3300"/>
                  </a:solidFill>
                </a:rPr>
                <a:t>Apa</a:t>
              </a:r>
              <a:r>
                <a:rPr lang="en-US" altLang="en-US" sz="1600" b="1" dirty="0">
                  <a:solidFill>
                    <a:srgbClr val="FF3300"/>
                  </a:solidFill>
                </a:rPr>
                <a:t> </a:t>
              </a:r>
              <a:r>
                <a:rPr lang="en-US" altLang="en-US" sz="1600" b="1" dirty="0" err="1">
                  <a:solidFill>
                    <a:srgbClr val="FF3300"/>
                  </a:solidFill>
                </a:rPr>
                <a:t>yg</a:t>
              </a:r>
              <a:r>
                <a:rPr lang="en-US" altLang="en-US" sz="1600" b="1" dirty="0">
                  <a:solidFill>
                    <a:srgbClr val="FF3300"/>
                  </a:solidFill>
                </a:rPr>
                <a:t> </a:t>
              </a:r>
              <a:r>
                <a:rPr lang="en-US" altLang="en-US" sz="1600" b="1" dirty="0" err="1">
                  <a:solidFill>
                    <a:srgbClr val="FF3300"/>
                  </a:solidFill>
                </a:rPr>
                <a:t>terjadi</a:t>
              </a:r>
              <a:endParaRPr lang="en-US" altLang="en-US" sz="1600" b="1" dirty="0">
                <a:solidFill>
                  <a:srgbClr val="FF3300"/>
                </a:solidFill>
              </a:endParaRPr>
            </a:p>
            <a:p>
              <a:pPr algn="ctr"/>
              <a:r>
                <a:rPr lang="en-US" altLang="en-US" sz="1600" b="1" dirty="0" err="1">
                  <a:solidFill>
                    <a:srgbClr val="FF3300"/>
                  </a:solidFill>
                </a:rPr>
                <a:t>jika</a:t>
              </a:r>
              <a:r>
                <a:rPr lang="en-US" altLang="en-US" sz="1600" b="1" dirty="0">
                  <a:solidFill>
                    <a:srgbClr val="FF3300"/>
                  </a:solidFill>
                </a:rPr>
                <a:t> P &lt; AVC?</a:t>
              </a:r>
              <a:endParaRPr lang="en-US" altLang="en-US" sz="1400" b="1" dirty="0">
                <a:solidFill>
                  <a:srgbClr val="FF3300"/>
                </a:solidFill>
              </a:endParaRP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828800" y="2938462"/>
            <a:ext cx="5505450" cy="3289300"/>
            <a:chOff x="1152" y="1869"/>
            <a:chExt cx="3468" cy="2072"/>
          </a:xfrm>
        </p:grpSpPr>
        <p:sp>
          <p:nvSpPr>
            <p:cNvPr id="34841" name="Line 23"/>
            <p:cNvSpPr>
              <a:spLocks noChangeShapeType="1"/>
            </p:cNvSpPr>
            <p:nvPr/>
          </p:nvSpPr>
          <p:spPr bwMode="auto">
            <a:xfrm flipH="1">
              <a:off x="1385" y="2016"/>
              <a:ext cx="299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Rectangle 24"/>
            <p:cNvSpPr>
              <a:spLocks noChangeArrowheads="1"/>
            </p:cNvSpPr>
            <p:nvPr/>
          </p:nvSpPr>
          <p:spPr bwMode="auto">
            <a:xfrm>
              <a:off x="1152" y="1869"/>
              <a:ext cx="263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P</a:t>
              </a:r>
              <a:r>
                <a:rPr lang="en-US" altLang="en-US" sz="1800" b="1" baseline="-25000"/>
                <a:t>2</a:t>
              </a:r>
            </a:p>
          </p:txBody>
        </p:sp>
        <p:sp>
          <p:nvSpPr>
            <p:cNvPr id="34843" name="Line 25"/>
            <p:cNvSpPr>
              <a:spLocks noChangeShapeType="1"/>
            </p:cNvSpPr>
            <p:nvPr/>
          </p:nvSpPr>
          <p:spPr bwMode="auto">
            <a:xfrm>
              <a:off x="4416" y="2073"/>
              <a:ext cx="0" cy="17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Rectangle 26"/>
            <p:cNvSpPr>
              <a:spLocks noChangeArrowheads="1"/>
            </p:cNvSpPr>
            <p:nvPr/>
          </p:nvSpPr>
          <p:spPr bwMode="auto">
            <a:xfrm>
              <a:off x="4365" y="3712"/>
              <a:ext cx="255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q</a:t>
              </a:r>
              <a:r>
                <a:rPr lang="en-US" altLang="en-US" sz="1800" b="1" baseline="-25000"/>
                <a:t>2</a:t>
              </a:r>
            </a:p>
          </p:txBody>
        </p:sp>
        <p:sp>
          <p:nvSpPr>
            <p:cNvPr id="34845" name="Oval 27"/>
            <p:cNvSpPr>
              <a:spLocks noChangeArrowheads="1"/>
            </p:cNvSpPr>
            <p:nvPr/>
          </p:nvSpPr>
          <p:spPr bwMode="auto">
            <a:xfrm>
              <a:off x="4368" y="1968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828800" y="1344621"/>
            <a:ext cx="5524500" cy="4926020"/>
            <a:chOff x="1152" y="838"/>
            <a:chExt cx="3480" cy="3103"/>
          </a:xfrm>
        </p:grpSpPr>
        <p:sp>
          <p:nvSpPr>
            <p:cNvPr id="34835" name="Line 29"/>
            <p:cNvSpPr>
              <a:spLocks noChangeShapeType="1"/>
            </p:cNvSpPr>
            <p:nvPr/>
          </p:nvSpPr>
          <p:spPr bwMode="auto">
            <a:xfrm flipH="1">
              <a:off x="1385" y="2724"/>
              <a:ext cx="247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Rectangle 30"/>
            <p:cNvSpPr>
              <a:spLocks noChangeArrowheads="1"/>
            </p:cNvSpPr>
            <p:nvPr/>
          </p:nvSpPr>
          <p:spPr bwMode="auto">
            <a:xfrm>
              <a:off x="1152" y="2595"/>
              <a:ext cx="263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P</a:t>
              </a:r>
              <a:r>
                <a:rPr lang="en-US" altLang="en-US" sz="1800" b="1" baseline="-25000"/>
                <a:t>1</a:t>
              </a:r>
            </a:p>
          </p:txBody>
        </p:sp>
        <p:sp>
          <p:nvSpPr>
            <p:cNvPr id="34837" name="Line 31"/>
            <p:cNvSpPr>
              <a:spLocks noChangeShapeType="1"/>
            </p:cNvSpPr>
            <p:nvPr/>
          </p:nvSpPr>
          <p:spPr bwMode="auto">
            <a:xfrm>
              <a:off x="3858" y="2715"/>
              <a:ext cx="0" cy="10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Rectangle 32"/>
            <p:cNvSpPr>
              <a:spLocks noChangeArrowheads="1"/>
            </p:cNvSpPr>
            <p:nvPr/>
          </p:nvSpPr>
          <p:spPr bwMode="auto">
            <a:xfrm>
              <a:off x="3741" y="3712"/>
              <a:ext cx="255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q</a:t>
              </a:r>
              <a:r>
                <a:rPr lang="en-US" altLang="en-US" sz="1800" b="1" baseline="-25000"/>
                <a:t>1</a:t>
              </a:r>
            </a:p>
          </p:txBody>
        </p:sp>
        <p:sp>
          <p:nvSpPr>
            <p:cNvPr id="34839" name="Rectangle 33"/>
            <p:cNvSpPr>
              <a:spLocks noChangeArrowheads="1"/>
            </p:cNvSpPr>
            <p:nvPr/>
          </p:nvSpPr>
          <p:spPr bwMode="auto">
            <a:xfrm>
              <a:off x="1951" y="838"/>
              <a:ext cx="2681" cy="52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 b="1" dirty="0"/>
                <a:t>Perusahaan </a:t>
              </a:r>
              <a:r>
                <a:rPr lang="en-US" altLang="en-US" sz="1600" b="1" dirty="0" err="1"/>
                <a:t>akan</a:t>
              </a:r>
              <a:r>
                <a:rPr lang="en-US" altLang="en-US" sz="1600" b="1" dirty="0"/>
                <a:t> </a:t>
              </a:r>
              <a:r>
                <a:rPr lang="en-US" altLang="en-US" sz="1600" b="1" dirty="0" err="1"/>
                <a:t>memilih</a:t>
              </a:r>
              <a:r>
                <a:rPr lang="en-US" altLang="en-US" sz="1600" b="1" dirty="0"/>
                <a:t> </a:t>
              </a:r>
              <a:r>
                <a:rPr lang="en-US" altLang="en-US" sz="1600" b="1" dirty="0" err="1"/>
                <a:t>tingkat</a:t>
              </a:r>
              <a:r>
                <a:rPr lang="en-US" altLang="en-US" sz="1600" b="1" dirty="0"/>
                <a:t> output</a:t>
              </a:r>
            </a:p>
            <a:p>
              <a:pPr algn="ctr"/>
              <a:r>
                <a:rPr lang="en-US" altLang="en-US" sz="1600" b="1" dirty="0" err="1"/>
                <a:t>dimana</a:t>
              </a:r>
              <a:r>
                <a:rPr lang="en-US" altLang="en-US" sz="1600" b="1" dirty="0"/>
                <a:t> MR = MC, </a:t>
              </a:r>
              <a:r>
                <a:rPr lang="en-US" altLang="en-US" sz="1600" b="1" dirty="0" err="1"/>
                <a:t>sepanjang</a:t>
              </a:r>
              <a:r>
                <a:rPr lang="en-US" altLang="en-US" sz="1600" b="1" dirty="0"/>
                <a:t> </a:t>
              </a:r>
              <a:r>
                <a:rPr lang="en-US" altLang="en-US" sz="1600" b="1" dirty="0" err="1"/>
                <a:t>harga</a:t>
              </a:r>
              <a:r>
                <a:rPr lang="en-US" altLang="en-US" sz="1600" b="1" dirty="0"/>
                <a:t> </a:t>
              </a:r>
              <a:r>
                <a:rPr lang="en-US" altLang="en-US" sz="1600" b="1" dirty="0" err="1"/>
                <a:t>masih</a:t>
              </a:r>
              <a:r>
                <a:rPr lang="en-US" altLang="en-US" sz="1600" b="1" dirty="0"/>
                <a:t> </a:t>
              </a:r>
            </a:p>
            <a:p>
              <a:pPr algn="ctr"/>
              <a:r>
                <a:rPr lang="en-US" altLang="en-US" sz="1600" b="1" dirty="0" smtClean="0"/>
                <a:t>di </a:t>
              </a:r>
              <a:r>
                <a:rPr lang="en-US" altLang="en-US" sz="1600" b="1" dirty="0" err="1"/>
                <a:t>atas</a:t>
              </a:r>
              <a:r>
                <a:rPr lang="en-US" altLang="en-US" sz="1600" b="1" dirty="0"/>
                <a:t> </a:t>
              </a:r>
              <a:r>
                <a:rPr lang="en-US" altLang="en-US" sz="1600" b="1" dirty="0" err="1"/>
                <a:t>variabel</a:t>
              </a:r>
              <a:r>
                <a:rPr lang="en-US" altLang="en-US" sz="1600" b="1" dirty="0"/>
                <a:t> </a:t>
              </a:r>
              <a:r>
                <a:rPr lang="en-US" altLang="en-US" sz="1600" b="1" dirty="0" err="1"/>
                <a:t>costnya</a:t>
              </a:r>
              <a:r>
                <a:rPr lang="en-US" altLang="en-US" sz="1600" b="1" dirty="0"/>
                <a:t>.</a:t>
              </a:r>
            </a:p>
          </p:txBody>
        </p:sp>
        <p:sp>
          <p:nvSpPr>
            <p:cNvPr id="34840" name="Oval 34"/>
            <p:cNvSpPr>
              <a:spLocks noChangeArrowheads="1"/>
            </p:cNvSpPr>
            <p:nvPr/>
          </p:nvSpPr>
          <p:spPr bwMode="auto">
            <a:xfrm>
              <a:off x="3810" y="267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4833" name="Line 35"/>
          <p:cNvSpPr>
            <a:spLocks noChangeShapeType="1"/>
          </p:cNvSpPr>
          <p:nvPr/>
        </p:nvSpPr>
        <p:spPr bwMode="auto">
          <a:xfrm flipH="1">
            <a:off x="5414951" y="5079987"/>
            <a:ext cx="84150" cy="554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834" name="Rectangle 36"/>
          <p:cNvSpPr>
            <a:spLocks noChangeArrowheads="1"/>
          </p:cNvSpPr>
          <p:nvPr/>
        </p:nvSpPr>
        <p:spPr bwMode="auto">
          <a:xfrm>
            <a:off x="5000622" y="5584825"/>
            <a:ext cx="890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>
                <a:solidFill>
                  <a:srgbClr val="FF3300"/>
                </a:solidFill>
              </a:rPr>
              <a:t>tutup</a:t>
            </a:r>
            <a:endParaRPr lang="en-US" altLang="en-US" sz="2000" b="1" dirty="0">
              <a:solidFill>
                <a:srgbClr val="FF3300"/>
              </a:solidFill>
            </a:endParaRPr>
          </a:p>
        </p:txBody>
      </p:sp>
      <p:sp>
        <p:nvSpPr>
          <p:cNvPr id="39" name="Oval 34"/>
          <p:cNvSpPr>
            <a:spLocks noChangeArrowheads="1"/>
          </p:cNvSpPr>
          <p:nvPr/>
        </p:nvSpPr>
        <p:spPr bwMode="auto">
          <a:xfrm>
            <a:off x="5414951" y="4929206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Penawaran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Pendek</a:t>
            </a:r>
            <a:r>
              <a:rPr lang="en-US" altLang="en-US" sz="3200" dirty="0" smtClean="0"/>
              <a:t> Perusahaan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998497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FA03954-E8B9-47AB-BCE7-3B7F69C7CCBA}" type="slidenum">
              <a:rPr lang="en-US" altLang="en-US" sz="1600"/>
              <a:pPr/>
              <a:t>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50320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Implisit</a:t>
            </a:r>
            <a:endParaRPr lang="en-US" altLang="en-US" dirty="0" smtClean="0"/>
          </a:p>
        </p:txBody>
      </p:sp>
      <p:sp>
        <p:nvSpPr>
          <p:cNvPr id="10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800" dirty="0" err="1" smtClean="0"/>
              <a:t>Biaya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peluang</a:t>
            </a:r>
            <a:r>
              <a:rPr lang="en-US" altLang="en-US" sz="2800" dirty="0" smtClean="0"/>
              <a:t> (</a:t>
            </a:r>
            <a:r>
              <a:rPr lang="en-US" altLang="en-US" sz="2800" i="1" dirty="0" smtClean="0"/>
              <a:t>opportunity cost</a:t>
            </a:r>
            <a:r>
              <a:rPr lang="en-US" altLang="en-US" sz="2800" dirty="0" smtClean="0"/>
              <a:t>)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pemakaian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sumber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daya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Wingdings" panose="05000000000000000000" pitchFamily="2" charset="2"/>
              </a:rPr>
              <a:t>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biaya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penggunaan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alternatif</a:t>
            </a:r>
            <a:r>
              <a:rPr lang="en-US" altLang="en-US" sz="2800" dirty="0" smtClean="0">
                <a:sym typeface="Wingdings" panose="05000000000000000000" pitchFamily="2" charset="2"/>
              </a:rPr>
              <a:t> yang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dikorbankan</a:t>
            </a:r>
            <a:endParaRPr lang="en-US" altLang="en-US" sz="2800" dirty="0" smtClean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</a:pPr>
            <a:r>
              <a:rPr lang="en-US" altLang="en-US" sz="2800" dirty="0" err="1" smtClean="0">
                <a:sym typeface="Wingdings" panose="05000000000000000000" pitchFamily="2" charset="2"/>
              </a:rPr>
              <a:t>Misalnya</a:t>
            </a:r>
            <a:r>
              <a:rPr lang="en-US" altLang="en-US" sz="2800" dirty="0" smtClean="0">
                <a:sym typeface="Wingdings" panose="05000000000000000000" pitchFamily="2" charset="2"/>
              </a:rPr>
              <a:t>: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nilai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uang</a:t>
            </a:r>
            <a:r>
              <a:rPr lang="en-US" altLang="en-US" sz="2800" dirty="0" smtClean="0">
                <a:sym typeface="Wingdings" panose="05000000000000000000" pitchFamily="2" charset="2"/>
              </a:rPr>
              <a:t> yang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dikeluarkan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perusahaan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untuk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pembelian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mesin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baru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bisa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ditempatkan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dalam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deposito</a:t>
            </a:r>
            <a:r>
              <a:rPr lang="en-US" altLang="en-US" sz="2800" dirty="0" smtClean="0">
                <a:sym typeface="Wingdings" panose="05000000000000000000" pitchFamily="2" charset="2"/>
              </a:rPr>
              <a:t> yang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memberikan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pendapatan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bunga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endParaRPr lang="en-US" altLang="en-US" sz="28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9426556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46F3BEAF-D290-4C9C-B51C-D2E69B88105B}" type="slidenum">
              <a:rPr lang="en-US" altLang="en-US" sz="1600"/>
              <a:pPr/>
              <a:t>30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5" name="Line 5"/>
          <p:cNvSpPr>
            <a:spLocks noChangeShapeType="1"/>
          </p:cNvSpPr>
          <p:nvPr/>
        </p:nvSpPr>
        <p:spPr bwMode="auto">
          <a:xfrm>
            <a:off x="2209800" y="1690688"/>
            <a:ext cx="0" cy="4316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Line 6"/>
          <p:cNvSpPr>
            <a:spLocks noChangeShapeType="1"/>
          </p:cNvSpPr>
          <p:nvPr/>
        </p:nvSpPr>
        <p:spPr bwMode="auto">
          <a:xfrm>
            <a:off x="2203450" y="5989638"/>
            <a:ext cx="5140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7"/>
          <p:cNvSpPr>
            <a:spLocks noChangeArrowheads="1"/>
          </p:cNvSpPr>
          <p:nvPr/>
        </p:nvSpPr>
        <p:spPr bwMode="auto">
          <a:xfrm>
            <a:off x="1466850" y="1670050"/>
            <a:ext cx="7350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600" b="1"/>
              <a:t>Price</a:t>
            </a:r>
          </a:p>
          <a:p>
            <a:pPr algn="r"/>
            <a:r>
              <a:rPr lang="en-US" altLang="en-US" sz="1600" b="1"/>
              <a:t>($ per</a:t>
            </a:r>
          </a:p>
          <a:p>
            <a:pPr algn="r"/>
            <a:r>
              <a:rPr lang="en-US" altLang="en-US" sz="1600" b="1"/>
              <a:t>unit)</a:t>
            </a:r>
          </a:p>
        </p:txBody>
      </p:sp>
      <p:sp>
        <p:nvSpPr>
          <p:cNvPr id="37898" name="Rectangle 8"/>
          <p:cNvSpPr>
            <a:spLocks noChangeArrowheads="1"/>
          </p:cNvSpPr>
          <p:nvPr/>
        </p:nvSpPr>
        <p:spPr bwMode="auto">
          <a:xfrm>
            <a:off x="6853238" y="2509838"/>
            <a:ext cx="576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/>
              <a:t>MC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7519988" y="5819775"/>
            <a:ext cx="8477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Output</a:t>
            </a:r>
          </a:p>
        </p:txBody>
      </p:sp>
      <p:sp>
        <p:nvSpPr>
          <p:cNvPr id="37900" name="Freeform 10"/>
          <p:cNvSpPr>
            <a:spLocks/>
          </p:cNvSpPr>
          <p:nvPr/>
        </p:nvSpPr>
        <p:spPr bwMode="auto">
          <a:xfrm>
            <a:off x="3198813" y="3736975"/>
            <a:ext cx="4403725" cy="1266825"/>
          </a:xfrm>
          <a:custGeom>
            <a:avLst/>
            <a:gdLst>
              <a:gd name="T0" fmla="*/ 0 w 2774"/>
              <a:gd name="T1" fmla="*/ 244455974 h 798"/>
              <a:gd name="T2" fmla="*/ 115927196 w 2774"/>
              <a:gd name="T3" fmla="*/ 332660622 h 798"/>
              <a:gd name="T4" fmla="*/ 249494686 w 2774"/>
              <a:gd name="T5" fmla="*/ 448587874 h 798"/>
              <a:gd name="T6" fmla="*/ 423386299 w 2774"/>
              <a:gd name="T7" fmla="*/ 589716581 h 798"/>
              <a:gd name="T8" fmla="*/ 617437469 w 2774"/>
              <a:gd name="T9" fmla="*/ 740925909 h 798"/>
              <a:gd name="T10" fmla="*/ 1023183474 w 2774"/>
              <a:gd name="T11" fmla="*/ 1048385076 h 798"/>
              <a:gd name="T12" fmla="*/ 1234876525 w 2774"/>
              <a:gd name="T13" fmla="*/ 1189513783 h 798"/>
              <a:gd name="T14" fmla="*/ 1428929281 w 2774"/>
              <a:gd name="T15" fmla="*/ 1305440935 h 798"/>
              <a:gd name="T16" fmla="*/ 1814512655 w 2774"/>
              <a:gd name="T17" fmla="*/ 1509574323 h 798"/>
              <a:gd name="T18" fmla="*/ 2147483647 w 2774"/>
              <a:gd name="T19" fmla="*/ 1701106536 h 798"/>
              <a:gd name="T20" fmla="*/ 2147483647 w 2774"/>
              <a:gd name="T21" fmla="*/ 1789311184 h 798"/>
              <a:gd name="T22" fmla="*/ 2147483647 w 2774"/>
              <a:gd name="T23" fmla="*/ 1854835226 h 798"/>
              <a:gd name="T24" fmla="*/ 2147483647 w 2774"/>
              <a:gd name="T25" fmla="*/ 1917839907 h 798"/>
              <a:gd name="T26" fmla="*/ 2147483647 w 2774"/>
              <a:gd name="T27" fmla="*/ 1955641445 h 798"/>
              <a:gd name="T28" fmla="*/ 2147483647 w 2774"/>
              <a:gd name="T29" fmla="*/ 1983363949 h 798"/>
              <a:gd name="T30" fmla="*/ 2147483647 w 2774"/>
              <a:gd name="T31" fmla="*/ 2008565504 h 798"/>
              <a:gd name="T32" fmla="*/ 2147483647 w 2774"/>
              <a:gd name="T33" fmla="*/ 2008565504 h 798"/>
              <a:gd name="T34" fmla="*/ 2147483647 w 2774"/>
              <a:gd name="T35" fmla="*/ 1955641445 h 798"/>
              <a:gd name="T36" fmla="*/ 2147483647 w 2774"/>
              <a:gd name="T37" fmla="*/ 1880036781 h 798"/>
              <a:gd name="T38" fmla="*/ 2147483647 w 2774"/>
              <a:gd name="T39" fmla="*/ 1817033688 h 798"/>
              <a:gd name="T40" fmla="*/ 2147483647 w 2774"/>
              <a:gd name="T41" fmla="*/ 1751509645 h 798"/>
              <a:gd name="T42" fmla="*/ 2147483647 w 2774"/>
              <a:gd name="T43" fmla="*/ 1572577416 h 798"/>
              <a:gd name="T44" fmla="*/ 2147483647 w 2774"/>
              <a:gd name="T45" fmla="*/ 1368445616 h 798"/>
              <a:gd name="T46" fmla="*/ 2147483647 w 2774"/>
              <a:gd name="T47" fmla="*/ 1139110673 h 798"/>
              <a:gd name="T48" fmla="*/ 2147483647 w 2774"/>
              <a:gd name="T49" fmla="*/ 1010581950 h 798"/>
              <a:gd name="T50" fmla="*/ 2147483647 w 2774"/>
              <a:gd name="T51" fmla="*/ 869454831 h 798"/>
              <a:gd name="T52" fmla="*/ 2147483647 w 2774"/>
              <a:gd name="T53" fmla="*/ 536792522 h 798"/>
              <a:gd name="T54" fmla="*/ 2147483647 w 2774"/>
              <a:gd name="T55" fmla="*/ 383063732 h 798"/>
              <a:gd name="T56" fmla="*/ 2147483647 w 2774"/>
              <a:gd name="T57" fmla="*/ 229335042 h 798"/>
              <a:gd name="T58" fmla="*/ 2147483647 w 2774"/>
              <a:gd name="T59" fmla="*/ 103327193 h 798"/>
              <a:gd name="T60" fmla="*/ 2147483647 w 2774"/>
              <a:gd name="T61" fmla="*/ 0 h 79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774"/>
              <a:gd name="T94" fmla="*/ 0 h 798"/>
              <a:gd name="T95" fmla="*/ 2774 w 2774"/>
              <a:gd name="T96" fmla="*/ 798 h 79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774" h="798">
                <a:moveTo>
                  <a:pt x="0" y="97"/>
                </a:moveTo>
                <a:lnTo>
                  <a:pt x="46" y="132"/>
                </a:lnTo>
                <a:lnTo>
                  <a:pt x="99" y="178"/>
                </a:lnTo>
                <a:lnTo>
                  <a:pt x="168" y="234"/>
                </a:lnTo>
                <a:lnTo>
                  <a:pt x="245" y="294"/>
                </a:lnTo>
                <a:lnTo>
                  <a:pt x="406" y="416"/>
                </a:lnTo>
                <a:lnTo>
                  <a:pt x="490" y="472"/>
                </a:lnTo>
                <a:lnTo>
                  <a:pt x="567" y="518"/>
                </a:lnTo>
                <a:lnTo>
                  <a:pt x="720" y="599"/>
                </a:lnTo>
                <a:lnTo>
                  <a:pt x="888" y="675"/>
                </a:lnTo>
                <a:lnTo>
                  <a:pt x="965" y="710"/>
                </a:lnTo>
                <a:lnTo>
                  <a:pt x="1049" y="736"/>
                </a:lnTo>
                <a:lnTo>
                  <a:pt x="1126" y="761"/>
                </a:lnTo>
                <a:lnTo>
                  <a:pt x="1203" y="776"/>
                </a:lnTo>
                <a:lnTo>
                  <a:pt x="1279" y="787"/>
                </a:lnTo>
                <a:lnTo>
                  <a:pt x="1348" y="797"/>
                </a:lnTo>
                <a:lnTo>
                  <a:pt x="1478" y="797"/>
                </a:lnTo>
                <a:lnTo>
                  <a:pt x="1616" y="776"/>
                </a:lnTo>
                <a:lnTo>
                  <a:pt x="1754" y="746"/>
                </a:lnTo>
                <a:lnTo>
                  <a:pt x="1823" y="721"/>
                </a:lnTo>
                <a:lnTo>
                  <a:pt x="1900" y="695"/>
                </a:lnTo>
                <a:lnTo>
                  <a:pt x="2053" y="624"/>
                </a:lnTo>
                <a:lnTo>
                  <a:pt x="2198" y="543"/>
                </a:lnTo>
                <a:lnTo>
                  <a:pt x="2336" y="452"/>
                </a:lnTo>
                <a:lnTo>
                  <a:pt x="2398" y="401"/>
                </a:lnTo>
                <a:lnTo>
                  <a:pt x="2467" y="345"/>
                </a:lnTo>
                <a:lnTo>
                  <a:pt x="2581" y="213"/>
                </a:lnTo>
                <a:lnTo>
                  <a:pt x="2643" y="152"/>
                </a:lnTo>
                <a:lnTo>
                  <a:pt x="2689" y="91"/>
                </a:lnTo>
                <a:lnTo>
                  <a:pt x="2735" y="41"/>
                </a:lnTo>
                <a:lnTo>
                  <a:pt x="2773" y="0"/>
                </a:lnTo>
              </a:path>
            </a:pathLst>
          </a:custGeom>
          <a:noFill/>
          <a:ln w="57150" cap="rnd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901" name="Freeform 11"/>
          <p:cNvSpPr>
            <a:spLocks/>
          </p:cNvSpPr>
          <p:nvPr/>
        </p:nvSpPr>
        <p:spPr bwMode="auto">
          <a:xfrm>
            <a:off x="3600450" y="3040063"/>
            <a:ext cx="4002088" cy="1223962"/>
          </a:xfrm>
          <a:custGeom>
            <a:avLst/>
            <a:gdLst>
              <a:gd name="T0" fmla="*/ 0 w 2521"/>
              <a:gd name="T1" fmla="*/ 0 h 771"/>
              <a:gd name="T2" fmla="*/ 57964397 w 2521"/>
              <a:gd name="T3" fmla="*/ 65524040 h 771"/>
              <a:gd name="T4" fmla="*/ 153728747 w 2521"/>
              <a:gd name="T5" fmla="*/ 141128697 h 771"/>
              <a:gd name="T6" fmla="*/ 249496296 w 2521"/>
              <a:gd name="T7" fmla="*/ 239413976 h 771"/>
              <a:gd name="T8" fmla="*/ 345262209 w 2521"/>
              <a:gd name="T9" fmla="*/ 350300770 h 771"/>
              <a:gd name="T10" fmla="*/ 617437524 w 2521"/>
              <a:gd name="T11" fmla="*/ 577114767 h 771"/>
              <a:gd name="T12" fmla="*/ 907256409 w 2521"/>
              <a:gd name="T13" fmla="*/ 816530231 h 771"/>
              <a:gd name="T14" fmla="*/ 1081147938 w 2521"/>
              <a:gd name="T15" fmla="*/ 937497842 h 771"/>
              <a:gd name="T16" fmla="*/ 1272678175 w 2521"/>
              <a:gd name="T17" fmla="*/ 1068545872 h 771"/>
              <a:gd name="T18" fmla="*/ 1716227543 w 2521"/>
              <a:gd name="T19" fmla="*/ 1350803167 h 771"/>
              <a:gd name="T20" fmla="*/ 1930439975 w 2521"/>
              <a:gd name="T21" fmla="*/ 1481851197 h 771"/>
              <a:gd name="T22" fmla="*/ 2147483647 w 2521"/>
              <a:gd name="T23" fmla="*/ 1612899227 h 771"/>
              <a:gd name="T24" fmla="*/ 2147483647 w 2521"/>
              <a:gd name="T25" fmla="*/ 1711184853 h 771"/>
              <a:gd name="T26" fmla="*/ 2147483647 w 2521"/>
              <a:gd name="T27" fmla="*/ 1799391051 h 771"/>
              <a:gd name="T28" fmla="*/ 2147483647 w 2521"/>
              <a:gd name="T29" fmla="*/ 1862394118 h 771"/>
              <a:gd name="T30" fmla="*/ 2147483647 w 2521"/>
              <a:gd name="T31" fmla="*/ 1895156919 h 771"/>
              <a:gd name="T32" fmla="*/ 2147483647 w 2521"/>
              <a:gd name="T33" fmla="*/ 1927918133 h 771"/>
              <a:gd name="T34" fmla="*/ 2147483647 w 2521"/>
              <a:gd name="T35" fmla="*/ 1940519699 h 771"/>
              <a:gd name="T36" fmla="*/ 2147483647 w 2521"/>
              <a:gd name="T37" fmla="*/ 1940519699 h 771"/>
              <a:gd name="T38" fmla="*/ 2147483647 w 2521"/>
              <a:gd name="T39" fmla="*/ 1917837516 h 771"/>
              <a:gd name="T40" fmla="*/ 2147483647 w 2521"/>
              <a:gd name="T41" fmla="*/ 1874995684 h 771"/>
              <a:gd name="T42" fmla="*/ 2147483647 w 2521"/>
              <a:gd name="T43" fmla="*/ 1786789486 h 771"/>
              <a:gd name="T44" fmla="*/ 2147483647 w 2521"/>
              <a:gd name="T45" fmla="*/ 1668343021 h 771"/>
              <a:gd name="T46" fmla="*/ 2147483647 w 2521"/>
              <a:gd name="T47" fmla="*/ 1504531793 h 771"/>
              <a:gd name="T48" fmla="*/ 2147483647 w 2521"/>
              <a:gd name="T49" fmla="*/ 1406246565 h 771"/>
              <a:gd name="T50" fmla="*/ 2147483647 w 2521"/>
              <a:gd name="T51" fmla="*/ 1275198535 h 771"/>
              <a:gd name="T52" fmla="*/ 2147483647 w 2521"/>
              <a:gd name="T53" fmla="*/ 1134069887 h 771"/>
              <a:gd name="T54" fmla="*/ 2147483647 w 2521"/>
              <a:gd name="T55" fmla="*/ 992941239 h 771"/>
              <a:gd name="T56" fmla="*/ 2147483647 w 2521"/>
              <a:gd name="T57" fmla="*/ 849291643 h 771"/>
              <a:gd name="T58" fmla="*/ 2147483647 w 2521"/>
              <a:gd name="T59" fmla="*/ 708162797 h 771"/>
              <a:gd name="T60" fmla="*/ 2147483647 w 2521"/>
              <a:gd name="T61" fmla="*/ 599796951 h 771"/>
              <a:gd name="T62" fmla="*/ 2147483647 w 2521"/>
              <a:gd name="T63" fmla="*/ 501510135 h 77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521"/>
              <a:gd name="T97" fmla="*/ 0 h 771"/>
              <a:gd name="T98" fmla="*/ 2521 w 2521"/>
              <a:gd name="T99" fmla="*/ 771 h 77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521" h="771">
                <a:moveTo>
                  <a:pt x="0" y="0"/>
                </a:moveTo>
                <a:lnTo>
                  <a:pt x="23" y="26"/>
                </a:lnTo>
                <a:lnTo>
                  <a:pt x="61" y="56"/>
                </a:lnTo>
                <a:lnTo>
                  <a:pt x="99" y="95"/>
                </a:lnTo>
                <a:lnTo>
                  <a:pt x="137" y="139"/>
                </a:lnTo>
                <a:lnTo>
                  <a:pt x="245" y="229"/>
                </a:lnTo>
                <a:lnTo>
                  <a:pt x="360" y="324"/>
                </a:lnTo>
                <a:lnTo>
                  <a:pt x="429" y="372"/>
                </a:lnTo>
                <a:lnTo>
                  <a:pt x="505" y="424"/>
                </a:lnTo>
                <a:lnTo>
                  <a:pt x="681" y="536"/>
                </a:lnTo>
                <a:lnTo>
                  <a:pt x="766" y="588"/>
                </a:lnTo>
                <a:lnTo>
                  <a:pt x="858" y="640"/>
                </a:lnTo>
                <a:lnTo>
                  <a:pt x="942" y="679"/>
                </a:lnTo>
                <a:lnTo>
                  <a:pt x="1026" y="714"/>
                </a:lnTo>
                <a:lnTo>
                  <a:pt x="1103" y="739"/>
                </a:lnTo>
                <a:lnTo>
                  <a:pt x="1179" y="752"/>
                </a:lnTo>
                <a:lnTo>
                  <a:pt x="1256" y="765"/>
                </a:lnTo>
                <a:lnTo>
                  <a:pt x="1333" y="770"/>
                </a:lnTo>
                <a:lnTo>
                  <a:pt x="1470" y="770"/>
                </a:lnTo>
                <a:lnTo>
                  <a:pt x="1608" y="761"/>
                </a:lnTo>
                <a:lnTo>
                  <a:pt x="1739" y="744"/>
                </a:lnTo>
                <a:lnTo>
                  <a:pt x="1861" y="709"/>
                </a:lnTo>
                <a:lnTo>
                  <a:pt x="1984" y="662"/>
                </a:lnTo>
                <a:lnTo>
                  <a:pt x="2099" y="597"/>
                </a:lnTo>
                <a:lnTo>
                  <a:pt x="2160" y="558"/>
                </a:lnTo>
                <a:lnTo>
                  <a:pt x="2214" y="506"/>
                </a:lnTo>
                <a:lnTo>
                  <a:pt x="2275" y="450"/>
                </a:lnTo>
                <a:lnTo>
                  <a:pt x="2336" y="394"/>
                </a:lnTo>
                <a:lnTo>
                  <a:pt x="2390" y="337"/>
                </a:lnTo>
                <a:lnTo>
                  <a:pt x="2436" y="281"/>
                </a:lnTo>
                <a:lnTo>
                  <a:pt x="2482" y="238"/>
                </a:lnTo>
                <a:lnTo>
                  <a:pt x="2520" y="199"/>
                </a:lnTo>
              </a:path>
            </a:pathLst>
          </a:custGeom>
          <a:noFill/>
          <a:ln w="50800" cap="rnd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902" name="Rectangle 12"/>
          <p:cNvSpPr>
            <a:spLocks noChangeArrowheads="1"/>
          </p:cNvSpPr>
          <p:nvPr/>
        </p:nvSpPr>
        <p:spPr bwMode="auto">
          <a:xfrm>
            <a:off x="7615238" y="3500438"/>
            <a:ext cx="7191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/>
              <a:t>AVC</a:t>
            </a:r>
          </a:p>
        </p:txBody>
      </p:sp>
      <p:sp>
        <p:nvSpPr>
          <p:cNvPr id="37903" name="Rectangle 13"/>
          <p:cNvSpPr>
            <a:spLocks noChangeArrowheads="1"/>
          </p:cNvSpPr>
          <p:nvPr/>
        </p:nvSpPr>
        <p:spPr bwMode="auto">
          <a:xfrm>
            <a:off x="7615238" y="2890838"/>
            <a:ext cx="7048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/>
              <a:t>ATC</a:t>
            </a:r>
          </a:p>
        </p:txBody>
      </p:sp>
      <p:sp>
        <p:nvSpPr>
          <p:cNvPr id="37907" name="Line 17"/>
          <p:cNvSpPr>
            <a:spLocks noChangeShapeType="1"/>
          </p:cNvSpPr>
          <p:nvPr/>
        </p:nvSpPr>
        <p:spPr bwMode="auto">
          <a:xfrm flipH="1">
            <a:off x="2198688" y="3200400"/>
            <a:ext cx="48244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Rectangle 19"/>
          <p:cNvSpPr>
            <a:spLocks noChangeArrowheads="1"/>
          </p:cNvSpPr>
          <p:nvPr/>
        </p:nvSpPr>
        <p:spPr bwMode="auto">
          <a:xfrm>
            <a:off x="1071556" y="2967038"/>
            <a:ext cx="1138133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 dirty="0" smtClean="0"/>
              <a:t>P</a:t>
            </a:r>
            <a:r>
              <a:rPr lang="en-US" altLang="en-US" sz="2000" b="1" i="1" baseline="-25000" dirty="0" smtClean="0"/>
              <a:t>2</a:t>
            </a:r>
            <a:r>
              <a:rPr lang="en-US" altLang="en-US" sz="2000" b="1" i="1" dirty="0" smtClean="0"/>
              <a:t> = MR</a:t>
            </a:r>
            <a:endParaRPr lang="en-US" altLang="en-US" sz="2000" b="1" i="1" dirty="0"/>
          </a:p>
        </p:txBody>
      </p:sp>
      <p:sp>
        <p:nvSpPr>
          <p:cNvPr id="37910" name="Line 20"/>
          <p:cNvSpPr>
            <a:spLocks noChangeShapeType="1"/>
          </p:cNvSpPr>
          <p:nvPr/>
        </p:nvSpPr>
        <p:spPr bwMode="auto">
          <a:xfrm>
            <a:off x="5495912" y="4995877"/>
            <a:ext cx="0" cy="100584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1" name="Line 21"/>
          <p:cNvSpPr>
            <a:spLocks noChangeShapeType="1"/>
          </p:cNvSpPr>
          <p:nvPr/>
        </p:nvSpPr>
        <p:spPr bwMode="auto">
          <a:xfrm>
            <a:off x="7010400" y="3290888"/>
            <a:ext cx="0" cy="271621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Rectangle 22"/>
          <p:cNvSpPr>
            <a:spLocks noChangeArrowheads="1"/>
          </p:cNvSpPr>
          <p:nvPr/>
        </p:nvSpPr>
        <p:spPr bwMode="auto">
          <a:xfrm>
            <a:off x="5295892" y="5903914"/>
            <a:ext cx="4286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/>
              <a:t>q</a:t>
            </a:r>
            <a:r>
              <a:rPr lang="en-US" altLang="en-US" sz="2000" b="1" i="1" baseline="-25000"/>
              <a:t>1</a:t>
            </a:r>
          </a:p>
        </p:txBody>
      </p:sp>
      <p:sp>
        <p:nvSpPr>
          <p:cNvPr id="37913" name="Rectangle 23"/>
          <p:cNvSpPr>
            <a:spLocks noChangeArrowheads="1"/>
          </p:cNvSpPr>
          <p:nvPr/>
        </p:nvSpPr>
        <p:spPr bwMode="auto">
          <a:xfrm>
            <a:off x="6815134" y="5918202"/>
            <a:ext cx="4286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/>
              <a:t>q</a:t>
            </a:r>
            <a:r>
              <a:rPr lang="en-US" altLang="en-US" sz="2000" b="1" i="1" baseline="-25000"/>
              <a:t>2</a:t>
            </a:r>
          </a:p>
        </p:txBody>
      </p:sp>
      <p:sp>
        <p:nvSpPr>
          <p:cNvPr id="37914" name="Rectangle 24"/>
          <p:cNvSpPr>
            <a:spLocks noChangeArrowheads="1"/>
          </p:cNvSpPr>
          <p:nvPr/>
        </p:nvSpPr>
        <p:spPr bwMode="auto">
          <a:xfrm>
            <a:off x="3178443" y="1630363"/>
            <a:ext cx="3195106" cy="39754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S = </a:t>
            </a:r>
            <a:r>
              <a:rPr lang="en-US" altLang="en-US" sz="2000" b="1" dirty="0" err="1" smtClean="0"/>
              <a:t>kurva</a:t>
            </a:r>
            <a:r>
              <a:rPr lang="en-US" altLang="en-US" sz="2000" b="1" dirty="0" smtClean="0"/>
              <a:t> MC </a:t>
            </a:r>
            <a:r>
              <a:rPr lang="en-US" altLang="en-US" sz="2000" b="1" dirty="0" err="1" smtClean="0"/>
              <a:t>diatas</a:t>
            </a:r>
            <a:r>
              <a:rPr lang="en-US" altLang="en-US" sz="2000" b="1" dirty="0" smtClean="0"/>
              <a:t> </a:t>
            </a:r>
            <a:r>
              <a:rPr lang="en-US" altLang="en-US" sz="2000" b="1" dirty="0"/>
              <a:t>AVC</a:t>
            </a:r>
          </a:p>
        </p:txBody>
      </p:sp>
      <p:grpSp>
        <p:nvGrpSpPr>
          <p:cNvPr id="37916" name="Group 32"/>
          <p:cNvGrpSpPr>
            <a:grpSpLocks/>
          </p:cNvGrpSpPr>
          <p:nvPr/>
        </p:nvGrpSpPr>
        <p:grpSpPr bwMode="auto">
          <a:xfrm>
            <a:off x="5513388" y="3048000"/>
            <a:ext cx="1700212" cy="1828800"/>
            <a:chOff x="3473" y="1920"/>
            <a:chExt cx="1071" cy="1152"/>
          </a:xfrm>
        </p:grpSpPr>
        <p:sp>
          <p:nvSpPr>
            <p:cNvPr id="37923" name="Line 33"/>
            <p:cNvSpPr>
              <a:spLocks noChangeShapeType="1"/>
            </p:cNvSpPr>
            <p:nvPr/>
          </p:nvSpPr>
          <p:spPr bwMode="auto">
            <a:xfrm>
              <a:off x="3473" y="3072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4" name="Line 34"/>
            <p:cNvSpPr>
              <a:spLocks noChangeShapeType="1"/>
            </p:cNvSpPr>
            <p:nvPr/>
          </p:nvSpPr>
          <p:spPr bwMode="auto">
            <a:xfrm>
              <a:off x="4385" y="1920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5" name="Line 35"/>
            <p:cNvSpPr>
              <a:spLocks noChangeShapeType="1"/>
            </p:cNvSpPr>
            <p:nvPr/>
          </p:nvSpPr>
          <p:spPr bwMode="auto">
            <a:xfrm>
              <a:off x="4337" y="2016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Line 36"/>
            <p:cNvSpPr>
              <a:spLocks noChangeShapeType="1"/>
            </p:cNvSpPr>
            <p:nvPr/>
          </p:nvSpPr>
          <p:spPr bwMode="auto">
            <a:xfrm>
              <a:off x="4241" y="2112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7" name="Line 37"/>
            <p:cNvSpPr>
              <a:spLocks noChangeShapeType="1"/>
            </p:cNvSpPr>
            <p:nvPr/>
          </p:nvSpPr>
          <p:spPr bwMode="auto">
            <a:xfrm>
              <a:off x="4193" y="2208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8" name="Line 38"/>
            <p:cNvSpPr>
              <a:spLocks noChangeShapeType="1"/>
            </p:cNvSpPr>
            <p:nvPr/>
          </p:nvSpPr>
          <p:spPr bwMode="auto">
            <a:xfrm>
              <a:off x="4145" y="2304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9" name="Line 39"/>
            <p:cNvSpPr>
              <a:spLocks noChangeShapeType="1"/>
            </p:cNvSpPr>
            <p:nvPr/>
          </p:nvSpPr>
          <p:spPr bwMode="auto">
            <a:xfrm>
              <a:off x="4049" y="2400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0" name="Line 40"/>
            <p:cNvSpPr>
              <a:spLocks noChangeShapeType="1"/>
            </p:cNvSpPr>
            <p:nvPr/>
          </p:nvSpPr>
          <p:spPr bwMode="auto">
            <a:xfrm>
              <a:off x="4001" y="2496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1" name="Line 41"/>
            <p:cNvSpPr>
              <a:spLocks noChangeShapeType="1"/>
            </p:cNvSpPr>
            <p:nvPr/>
          </p:nvSpPr>
          <p:spPr bwMode="auto">
            <a:xfrm>
              <a:off x="3905" y="2592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2" name="Line 42"/>
            <p:cNvSpPr>
              <a:spLocks noChangeShapeType="1"/>
            </p:cNvSpPr>
            <p:nvPr/>
          </p:nvSpPr>
          <p:spPr bwMode="auto">
            <a:xfrm>
              <a:off x="3809" y="2688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3" name="Line 43"/>
            <p:cNvSpPr>
              <a:spLocks noChangeShapeType="1"/>
            </p:cNvSpPr>
            <p:nvPr/>
          </p:nvSpPr>
          <p:spPr bwMode="auto">
            <a:xfrm>
              <a:off x="3761" y="2784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4" name="Line 44"/>
            <p:cNvSpPr>
              <a:spLocks noChangeShapeType="1"/>
            </p:cNvSpPr>
            <p:nvPr/>
          </p:nvSpPr>
          <p:spPr bwMode="auto">
            <a:xfrm>
              <a:off x="3665" y="2880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5" name="Line 45"/>
            <p:cNvSpPr>
              <a:spLocks noChangeShapeType="1"/>
            </p:cNvSpPr>
            <p:nvPr/>
          </p:nvSpPr>
          <p:spPr bwMode="auto">
            <a:xfrm>
              <a:off x="3569" y="2976"/>
              <a:ext cx="159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17" name="Freeform 46"/>
          <p:cNvSpPr>
            <a:spLocks/>
          </p:cNvSpPr>
          <p:nvPr/>
        </p:nvSpPr>
        <p:spPr bwMode="auto">
          <a:xfrm>
            <a:off x="2509838" y="2974975"/>
            <a:ext cx="4656137" cy="2543175"/>
          </a:xfrm>
          <a:custGeom>
            <a:avLst/>
            <a:gdLst>
              <a:gd name="T0" fmla="*/ 0 w 2933"/>
              <a:gd name="T1" fmla="*/ 1693545278 h 1602"/>
              <a:gd name="T2" fmla="*/ 365421801 w 2933"/>
              <a:gd name="T3" fmla="*/ 2147483647 h 1602"/>
              <a:gd name="T4" fmla="*/ 546873070 w 2933"/>
              <a:gd name="T5" fmla="*/ 2147483647 h 1602"/>
              <a:gd name="T6" fmla="*/ 728324240 w 2933"/>
              <a:gd name="T7" fmla="*/ 2147483647 h 1602"/>
              <a:gd name="T8" fmla="*/ 909775609 w 2933"/>
              <a:gd name="T9" fmla="*/ 2147483647 h 1602"/>
              <a:gd name="T10" fmla="*/ 1093747728 w 2933"/>
              <a:gd name="T11" fmla="*/ 2147483647 h 1602"/>
              <a:gd name="T12" fmla="*/ 1275198898 w 2933"/>
              <a:gd name="T13" fmla="*/ 2147483647 h 1602"/>
              <a:gd name="T14" fmla="*/ 1456650068 w 2933"/>
              <a:gd name="T15" fmla="*/ 2147483647 h 1602"/>
              <a:gd name="T16" fmla="*/ 1638101238 w 2933"/>
              <a:gd name="T17" fmla="*/ 2147483647 h 1602"/>
              <a:gd name="T18" fmla="*/ 1801910925 w 2933"/>
              <a:gd name="T19" fmla="*/ 2147483647 h 1602"/>
              <a:gd name="T20" fmla="*/ 1983362095 w 2933"/>
              <a:gd name="T21" fmla="*/ 2147483647 h 1602"/>
              <a:gd name="T22" fmla="*/ 2147172973 w 2933"/>
              <a:gd name="T23" fmla="*/ 2147483647 h 1602"/>
              <a:gd name="T24" fmla="*/ 2147483647 w 2933"/>
              <a:gd name="T25" fmla="*/ 2147483647 h 1602"/>
              <a:gd name="T26" fmla="*/ 2147483647 w 2933"/>
              <a:gd name="T27" fmla="*/ 2147483647 h 1602"/>
              <a:gd name="T28" fmla="*/ 2147483647 w 2933"/>
              <a:gd name="T29" fmla="*/ 2147483647 h 1602"/>
              <a:gd name="T30" fmla="*/ 2147483647 w 2933"/>
              <a:gd name="T31" fmla="*/ 2147483647 h 1602"/>
              <a:gd name="T32" fmla="*/ 2147483647 w 2933"/>
              <a:gd name="T33" fmla="*/ 2147483647 h 1602"/>
              <a:gd name="T34" fmla="*/ 2147483647 w 2933"/>
              <a:gd name="T35" fmla="*/ 2147483647 h 1602"/>
              <a:gd name="T36" fmla="*/ 2147483647 w 2933"/>
              <a:gd name="T37" fmla="*/ 2147483647 h 1602"/>
              <a:gd name="T38" fmla="*/ 2147483647 w 2933"/>
              <a:gd name="T39" fmla="*/ 2147483647 h 1602"/>
              <a:gd name="T40" fmla="*/ 2147483647 w 2933"/>
              <a:gd name="T41" fmla="*/ 2147483647 h 1602"/>
              <a:gd name="T42" fmla="*/ 2147483647 w 2933"/>
              <a:gd name="T43" fmla="*/ 2147483647 h 1602"/>
              <a:gd name="T44" fmla="*/ 2147483647 w 2933"/>
              <a:gd name="T45" fmla="*/ 2147483647 h 1602"/>
              <a:gd name="T46" fmla="*/ 2147483647 w 2933"/>
              <a:gd name="T47" fmla="*/ 2147483647 h 1602"/>
              <a:gd name="T48" fmla="*/ 2147483647 w 2933"/>
              <a:gd name="T49" fmla="*/ 2147483647 h 1602"/>
              <a:gd name="T50" fmla="*/ 2147483647 w 2933"/>
              <a:gd name="T51" fmla="*/ 2147483647 h 1602"/>
              <a:gd name="T52" fmla="*/ 2147483647 w 2933"/>
              <a:gd name="T53" fmla="*/ 2086689533 h 1602"/>
              <a:gd name="T54" fmla="*/ 2147483647 w 2933"/>
              <a:gd name="T55" fmla="*/ 1706146849 h 1602"/>
              <a:gd name="T56" fmla="*/ 2147483647 w 2933"/>
              <a:gd name="T57" fmla="*/ 1297881264 h 1602"/>
              <a:gd name="T58" fmla="*/ 2147483647 w 2933"/>
              <a:gd name="T59" fmla="*/ 874495143 h 1602"/>
              <a:gd name="T60" fmla="*/ 2147483647 w 2933"/>
              <a:gd name="T61" fmla="*/ 0 h 16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933"/>
              <a:gd name="T94" fmla="*/ 0 h 1602"/>
              <a:gd name="T95" fmla="*/ 2933 w 2933"/>
              <a:gd name="T96" fmla="*/ 1602 h 160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933" h="1602">
                <a:moveTo>
                  <a:pt x="0" y="672"/>
                </a:moveTo>
                <a:lnTo>
                  <a:pt x="145" y="901"/>
                </a:lnTo>
                <a:lnTo>
                  <a:pt x="217" y="1008"/>
                </a:lnTo>
                <a:lnTo>
                  <a:pt x="289" y="1114"/>
                </a:lnTo>
                <a:lnTo>
                  <a:pt x="361" y="1209"/>
                </a:lnTo>
                <a:lnTo>
                  <a:pt x="434" y="1298"/>
                </a:lnTo>
                <a:lnTo>
                  <a:pt x="506" y="1377"/>
                </a:lnTo>
                <a:lnTo>
                  <a:pt x="578" y="1438"/>
                </a:lnTo>
                <a:lnTo>
                  <a:pt x="650" y="1489"/>
                </a:lnTo>
                <a:lnTo>
                  <a:pt x="715" y="1528"/>
                </a:lnTo>
                <a:lnTo>
                  <a:pt x="787" y="1561"/>
                </a:lnTo>
                <a:lnTo>
                  <a:pt x="852" y="1584"/>
                </a:lnTo>
                <a:lnTo>
                  <a:pt x="925" y="1595"/>
                </a:lnTo>
                <a:lnTo>
                  <a:pt x="997" y="1601"/>
                </a:lnTo>
                <a:lnTo>
                  <a:pt x="1076" y="1595"/>
                </a:lnTo>
                <a:lnTo>
                  <a:pt x="1156" y="1584"/>
                </a:lnTo>
                <a:lnTo>
                  <a:pt x="1242" y="1567"/>
                </a:lnTo>
                <a:lnTo>
                  <a:pt x="1336" y="1545"/>
                </a:lnTo>
                <a:lnTo>
                  <a:pt x="1437" y="1517"/>
                </a:lnTo>
                <a:lnTo>
                  <a:pt x="1538" y="1478"/>
                </a:lnTo>
                <a:lnTo>
                  <a:pt x="1647" y="1427"/>
                </a:lnTo>
                <a:lnTo>
                  <a:pt x="1755" y="1366"/>
                </a:lnTo>
                <a:lnTo>
                  <a:pt x="1863" y="1287"/>
                </a:lnTo>
                <a:lnTo>
                  <a:pt x="1972" y="1198"/>
                </a:lnTo>
                <a:lnTo>
                  <a:pt x="2087" y="1091"/>
                </a:lnTo>
                <a:lnTo>
                  <a:pt x="2203" y="963"/>
                </a:lnTo>
                <a:lnTo>
                  <a:pt x="2318" y="828"/>
                </a:lnTo>
                <a:lnTo>
                  <a:pt x="2441" y="677"/>
                </a:lnTo>
                <a:lnTo>
                  <a:pt x="2564" y="515"/>
                </a:lnTo>
                <a:lnTo>
                  <a:pt x="2686" y="347"/>
                </a:lnTo>
                <a:lnTo>
                  <a:pt x="2932" y="0"/>
                </a:lnTo>
              </a:path>
            </a:pathLst>
          </a:custGeom>
          <a:noFill/>
          <a:ln w="50800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1085808" y="4679945"/>
            <a:ext cx="4363359" cy="644524"/>
            <a:chOff x="737" y="2957"/>
            <a:chExt cx="2708" cy="406"/>
          </a:xfrm>
        </p:grpSpPr>
        <p:sp>
          <p:nvSpPr>
            <p:cNvPr id="37920" name="Line 51"/>
            <p:cNvSpPr>
              <a:spLocks noChangeShapeType="1"/>
            </p:cNvSpPr>
            <p:nvPr/>
          </p:nvSpPr>
          <p:spPr bwMode="auto">
            <a:xfrm flipH="1">
              <a:off x="1430" y="3168"/>
              <a:ext cx="20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1" name="Rectangle 52"/>
            <p:cNvSpPr>
              <a:spLocks noChangeArrowheads="1"/>
            </p:cNvSpPr>
            <p:nvPr/>
          </p:nvSpPr>
          <p:spPr bwMode="auto">
            <a:xfrm>
              <a:off x="737" y="2957"/>
              <a:ext cx="688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dirty="0" smtClean="0"/>
                <a:t>P</a:t>
              </a:r>
              <a:r>
                <a:rPr lang="en-US" altLang="en-US" sz="1800" b="1" baseline="-25000" dirty="0" smtClean="0"/>
                <a:t>1</a:t>
              </a:r>
              <a:r>
                <a:rPr lang="en-US" altLang="en-US" sz="1800" b="1" dirty="0" smtClean="0"/>
                <a:t> </a:t>
              </a:r>
              <a:r>
                <a:rPr lang="en-US" altLang="en-US" sz="1800" b="1" dirty="0"/>
                <a:t>= </a:t>
              </a:r>
              <a:r>
                <a:rPr lang="en-US" altLang="en-US" sz="1800" b="1" dirty="0" smtClean="0"/>
                <a:t>MR = AVC </a:t>
              </a:r>
              <a:endParaRPr lang="en-US" altLang="en-US" sz="1800" b="1" dirty="0"/>
            </a:p>
          </p:txBody>
        </p:sp>
      </p:grpSp>
      <p:sp>
        <p:nvSpPr>
          <p:cNvPr id="55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Penawaran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Pendek</a:t>
            </a:r>
            <a:r>
              <a:rPr lang="en-US" altLang="en-US" sz="3200" dirty="0" smtClean="0"/>
              <a:t> Perusahaan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02750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31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200" dirty="0" err="1" smtClean="0"/>
              <a:t>Pengambilan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Keputusan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Produksi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1116023" y="1363663"/>
            <a:ext cx="7751763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34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kern="0" dirty="0" err="1" smtClean="0"/>
              <a:t>Dalam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jangka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panjang</a:t>
            </a:r>
            <a:r>
              <a:rPr lang="en-US" altLang="en-US" sz="2400" kern="0" dirty="0" smtClean="0"/>
              <a:t>,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akan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memilih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tingkat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produksi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dimana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kurva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biaya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marjinal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jangka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panjang</a:t>
            </a:r>
            <a:r>
              <a:rPr lang="en-US" altLang="en-US" sz="2400" kern="0" dirty="0" smtClean="0"/>
              <a:t> (LMC) </a:t>
            </a:r>
            <a:r>
              <a:rPr lang="en-US" altLang="en-US" sz="2400" kern="0" dirty="0" err="1" smtClean="0"/>
              <a:t>sama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dengan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harga</a:t>
            </a:r>
            <a:r>
              <a:rPr lang="en-US" altLang="en-US" sz="2400" kern="0" dirty="0" smtClean="0"/>
              <a:t> (P = MR)</a:t>
            </a:r>
          </a:p>
          <a:p>
            <a:pPr>
              <a:spcBef>
                <a:spcPts val="600"/>
              </a:spcBef>
            </a:pPr>
            <a:r>
              <a:rPr lang="en-US" altLang="en-US" sz="2400" kern="0" dirty="0" err="1" smtClean="0"/>
              <a:t>Jika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menikmati</a:t>
            </a:r>
            <a:r>
              <a:rPr lang="en-US" altLang="en-US" sz="2400" kern="0" dirty="0" smtClean="0"/>
              <a:t> economic profits yang </a:t>
            </a:r>
            <a:r>
              <a:rPr lang="en-US" altLang="en-US" sz="2400" kern="0" dirty="0" err="1" smtClean="0"/>
              <a:t>bertahan</a:t>
            </a:r>
            <a:r>
              <a:rPr lang="en-US" altLang="en-US" sz="2400" kern="0" dirty="0" smtClean="0"/>
              <a:t> lama </a:t>
            </a:r>
            <a:r>
              <a:rPr lang="en-US" altLang="en-US" sz="2400" kern="0" dirty="0" err="1" smtClean="0"/>
              <a:t>sehingga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harga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berada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diatas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biaya</a:t>
            </a:r>
            <a:r>
              <a:rPr lang="en-US" altLang="en-US" sz="2400" kern="0" dirty="0" smtClean="0"/>
              <a:t> rata-rata </a:t>
            </a:r>
            <a:r>
              <a:rPr lang="en-US" altLang="en-US" sz="2400" kern="0" dirty="0" err="1" smtClean="0"/>
              <a:t>jangka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panjang</a:t>
            </a:r>
            <a:r>
              <a:rPr lang="en-US" altLang="en-US" sz="2400" kern="0" dirty="0" smtClean="0"/>
              <a:t> (P = MR &gt; LAC):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smtClean="0"/>
              <a:t>Perusahaan yang </a:t>
            </a:r>
            <a:r>
              <a:rPr lang="en-US" altLang="en-US" sz="2400" kern="0" dirty="0" err="1" smtClean="0"/>
              <a:t>berada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dalam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industri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akan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menaikkan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kapasitas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produksi</a:t>
            </a:r>
            <a:endParaRPr lang="en-US" altLang="en-US" sz="2400" kern="0" dirty="0" smtClean="0"/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smtClean="0"/>
              <a:t>Perusahaan </a:t>
            </a:r>
            <a:r>
              <a:rPr lang="en-US" altLang="en-US" sz="2400" kern="0" dirty="0" err="1" smtClean="0"/>
              <a:t>baru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akan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masuk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ke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dalam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industri</a:t>
            </a:r>
            <a:endParaRPr lang="en-US" altLang="en-US" sz="2400" kern="0" dirty="0" smtClean="0"/>
          </a:p>
          <a:p>
            <a:pPr>
              <a:spcBef>
                <a:spcPts val="600"/>
              </a:spcBef>
            </a:pPr>
            <a:r>
              <a:rPr lang="en-US" altLang="en-US" sz="2400" kern="0" dirty="0" err="1" smtClean="0"/>
              <a:t>Dalam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jangka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panjang</a:t>
            </a:r>
            <a:r>
              <a:rPr lang="en-US" altLang="en-US" sz="2400" kern="0" dirty="0" smtClean="0"/>
              <a:t>,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akan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menikmati</a:t>
            </a:r>
            <a:r>
              <a:rPr lang="en-US" altLang="en-US" sz="2400" kern="0" dirty="0" smtClean="0"/>
              <a:t> </a:t>
            </a:r>
            <a:r>
              <a:rPr lang="en-US" altLang="en-US" sz="2400" i="1" kern="0" dirty="0" smtClean="0"/>
              <a:t>zero economic profits</a:t>
            </a:r>
            <a:r>
              <a:rPr lang="en-US" altLang="en-US" sz="2400" kern="0" dirty="0" smtClean="0"/>
              <a:t> (</a:t>
            </a:r>
            <a:r>
              <a:rPr lang="en-US" altLang="en-US" sz="2400" kern="0" dirty="0" err="1" smtClean="0"/>
              <a:t>yaitu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pada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saat</a:t>
            </a:r>
            <a:r>
              <a:rPr lang="en-US" altLang="en-US" sz="2400" kern="0" dirty="0" smtClean="0"/>
              <a:t> P = MR = min LAC)</a:t>
            </a:r>
          </a:p>
          <a:p>
            <a:pPr>
              <a:spcBef>
                <a:spcPts val="600"/>
              </a:spcBef>
            </a:pPr>
            <a:endParaRPr lang="en-US" altLang="en-US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162734286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32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200" dirty="0" smtClean="0"/>
              <a:t>Perusahaan </a:t>
            </a:r>
            <a:r>
              <a:rPr lang="en-US" altLang="en-US" sz="3200" dirty="0" err="1" smtClean="0"/>
              <a:t>Meningkatkan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Kapasitas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Produksi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63" y="1385888"/>
            <a:ext cx="8293099" cy="455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2697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33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1116023" y="1363663"/>
            <a:ext cx="7751763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34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600" kern="0" dirty="0" err="1" smtClean="0"/>
              <a:t>Observasi</a:t>
            </a:r>
            <a:r>
              <a:rPr lang="en-US" altLang="en-US" sz="2600" kern="0" dirty="0" smtClean="0"/>
              <a:t>: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600" kern="0" dirty="0" err="1" smtClean="0"/>
              <a:t>Dalam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jangka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pendek</a:t>
            </a:r>
            <a:r>
              <a:rPr lang="en-US" altLang="en-US" sz="2600" kern="0" dirty="0" smtClean="0"/>
              <a:t>, </a:t>
            </a:r>
            <a:r>
              <a:rPr lang="en-US" altLang="en-US" sz="2600" kern="0" dirty="0" err="1" smtClean="0"/>
              <a:t>perusahaan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berproduksi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pada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saat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kurva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biaya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marjinal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jangka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pendek</a:t>
            </a:r>
            <a:r>
              <a:rPr lang="en-US" altLang="en-US" sz="2600" kern="0" dirty="0" smtClean="0"/>
              <a:t> (SMC) </a:t>
            </a:r>
            <a:r>
              <a:rPr lang="en-US" altLang="en-US" sz="2600" kern="0" dirty="0" err="1" smtClean="0"/>
              <a:t>sama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dengan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harga</a:t>
            </a:r>
            <a:r>
              <a:rPr lang="en-US" altLang="en-US" sz="2600" kern="0" dirty="0" smtClean="0"/>
              <a:t> (P = MR) </a:t>
            </a:r>
            <a:r>
              <a:rPr lang="en-US" altLang="en-US" sz="2600" kern="0" dirty="0" err="1" smtClean="0"/>
              <a:t>pada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tingkat</a:t>
            </a:r>
            <a:r>
              <a:rPr lang="en-US" altLang="en-US" sz="2600" kern="0" dirty="0" smtClean="0"/>
              <a:t> output q</a:t>
            </a:r>
            <a:r>
              <a:rPr lang="en-US" altLang="en-US" sz="2600" kern="0" baseline="-25000" dirty="0" smtClean="0"/>
              <a:t>1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600" kern="0" dirty="0" smtClean="0"/>
              <a:t>Perusahaan </a:t>
            </a:r>
            <a:r>
              <a:rPr lang="en-US" altLang="en-US" sz="2600" kern="0" dirty="0" err="1" smtClean="0"/>
              <a:t>memperoleh</a:t>
            </a:r>
            <a:r>
              <a:rPr lang="en-US" altLang="en-US" sz="2600" kern="0" dirty="0" smtClean="0"/>
              <a:t> economic profit </a:t>
            </a:r>
            <a:r>
              <a:rPr lang="en-US" altLang="en-US" sz="2600" kern="0" dirty="0" err="1" smtClean="0"/>
              <a:t>sebesar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luas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bidang</a:t>
            </a:r>
            <a:r>
              <a:rPr lang="en-US" altLang="en-US" sz="2600" kern="0" dirty="0" smtClean="0"/>
              <a:t> ABCD </a:t>
            </a:r>
            <a:r>
              <a:rPr lang="en-US" altLang="en-US" sz="2600" kern="0" dirty="0" err="1" smtClean="0"/>
              <a:t>pada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tingkat</a:t>
            </a:r>
            <a:r>
              <a:rPr lang="en-US" altLang="en-US" sz="2600" kern="0" dirty="0" smtClean="0"/>
              <a:t> output q</a:t>
            </a:r>
            <a:r>
              <a:rPr lang="en-US" altLang="en-US" sz="2600" kern="0" baseline="-25000" dirty="0" smtClean="0"/>
              <a:t>1</a:t>
            </a:r>
          </a:p>
          <a:p>
            <a:pPr>
              <a:spcBef>
                <a:spcPts val="600"/>
              </a:spcBef>
            </a:pPr>
            <a:endParaRPr lang="en-US" altLang="en-US" sz="2600" kern="0" dirty="0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0500"/>
            <a:ext cx="7983537" cy="781050"/>
          </a:xfrm>
          <a:noFill/>
        </p:spPr>
        <p:txBody>
          <a:bodyPr/>
          <a:lstStyle/>
          <a:p>
            <a:r>
              <a:rPr lang="en-US" altLang="en-US" sz="3200" dirty="0" smtClean="0"/>
              <a:t>Perusahaan </a:t>
            </a:r>
            <a:r>
              <a:rPr lang="en-US" altLang="en-US" sz="3200" dirty="0" err="1" smtClean="0"/>
              <a:t>Meningkatkan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Kapasitas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Produksi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8816939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34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1116023" y="1363663"/>
            <a:ext cx="7751763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34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600" kern="0" dirty="0" err="1" smtClean="0"/>
              <a:t>Observasi</a:t>
            </a:r>
            <a:r>
              <a:rPr lang="en-US" altLang="en-US" sz="2600" kern="0" dirty="0" smtClean="0"/>
              <a:t>: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600" kern="0" dirty="0" err="1"/>
              <a:t>Dalam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jangka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panjang</a:t>
            </a:r>
            <a:r>
              <a:rPr lang="en-US" altLang="en-US" sz="2600" kern="0" dirty="0"/>
              <a:t>, </a:t>
            </a:r>
            <a:r>
              <a:rPr lang="en-US" altLang="en-US" sz="2600" kern="0" dirty="0" err="1"/>
              <a:t>perusahaan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akan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terdorong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untuk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meningkatkan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kapasitas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produksi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dan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berproduksi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pada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saat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kurva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biaya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marjinal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jangka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panjang</a:t>
            </a:r>
            <a:r>
              <a:rPr lang="en-US" altLang="en-US" sz="2600" kern="0" dirty="0"/>
              <a:t> (LAC) </a:t>
            </a:r>
            <a:r>
              <a:rPr lang="en-US" altLang="en-US" sz="2600" kern="0" dirty="0" err="1"/>
              <a:t>sama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dengan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harga</a:t>
            </a:r>
            <a:r>
              <a:rPr lang="en-US" altLang="en-US" sz="2600" kern="0" dirty="0"/>
              <a:t> (P = MR) </a:t>
            </a:r>
            <a:r>
              <a:rPr lang="en-US" altLang="en-US" sz="2600" kern="0" dirty="0" err="1"/>
              <a:t>pada</a:t>
            </a:r>
            <a:r>
              <a:rPr lang="en-US" altLang="en-US" sz="2600" kern="0" dirty="0"/>
              <a:t> </a:t>
            </a:r>
            <a:r>
              <a:rPr lang="en-US" altLang="en-US" sz="2600" kern="0" dirty="0" err="1"/>
              <a:t>tingkat</a:t>
            </a:r>
            <a:r>
              <a:rPr lang="en-US" altLang="en-US" sz="2600" kern="0" dirty="0"/>
              <a:t> output q</a:t>
            </a:r>
            <a:r>
              <a:rPr lang="en-US" altLang="en-US" sz="2600" kern="0" baseline="-25000" dirty="0"/>
              <a:t>3</a:t>
            </a:r>
            <a:r>
              <a:rPr lang="en-US" altLang="en-US" sz="2600" kern="0" dirty="0"/>
              <a:t>  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600" kern="0" dirty="0" err="1" smtClean="0"/>
              <a:t>Pada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tingkat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produksi</a:t>
            </a:r>
            <a:r>
              <a:rPr lang="en-US" altLang="en-US" sz="2600" kern="0" dirty="0" smtClean="0"/>
              <a:t> q</a:t>
            </a:r>
            <a:r>
              <a:rPr lang="en-US" altLang="en-US" sz="2600" kern="0" baseline="-25000" dirty="0" smtClean="0"/>
              <a:t>3</a:t>
            </a:r>
            <a:r>
              <a:rPr lang="en-US" altLang="en-US" sz="2600" kern="0" dirty="0" smtClean="0"/>
              <a:t>, </a:t>
            </a:r>
            <a:r>
              <a:rPr lang="en-US" altLang="en-US" sz="2600" kern="0" dirty="0" err="1" smtClean="0"/>
              <a:t>perusahaan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memperoleh</a:t>
            </a:r>
            <a:r>
              <a:rPr lang="en-US" altLang="en-US" sz="2600" kern="0" dirty="0" smtClean="0"/>
              <a:t> economic profit yang </a:t>
            </a:r>
            <a:r>
              <a:rPr lang="en-US" altLang="en-US" sz="2600" kern="0" dirty="0" err="1" smtClean="0"/>
              <a:t>lebih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besar</a:t>
            </a:r>
            <a:r>
              <a:rPr lang="en-US" altLang="en-US" sz="2600" kern="0" dirty="0" smtClean="0"/>
              <a:t> yang </a:t>
            </a:r>
            <a:r>
              <a:rPr lang="en-US" altLang="en-US" sz="2600" kern="0" dirty="0" err="1" smtClean="0"/>
              <a:t>ditunjukkan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dengan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luas</a:t>
            </a:r>
            <a:r>
              <a:rPr lang="en-US" altLang="en-US" sz="2600" kern="0" dirty="0" smtClean="0"/>
              <a:t> </a:t>
            </a:r>
            <a:r>
              <a:rPr lang="en-US" altLang="en-US" sz="2600" kern="0" dirty="0" err="1" smtClean="0"/>
              <a:t>bidang</a:t>
            </a:r>
            <a:r>
              <a:rPr lang="en-US" altLang="en-US" sz="2600" kern="0" dirty="0" smtClean="0"/>
              <a:t> DEFG </a:t>
            </a:r>
            <a:endParaRPr lang="en-US" altLang="en-US" sz="2600" kern="0" dirty="0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0500"/>
            <a:ext cx="7983537" cy="781050"/>
          </a:xfrm>
          <a:noFill/>
        </p:spPr>
        <p:txBody>
          <a:bodyPr/>
          <a:lstStyle/>
          <a:p>
            <a:r>
              <a:rPr lang="en-US" altLang="en-US" sz="3200" dirty="0" smtClean="0"/>
              <a:t>Perusahaan </a:t>
            </a:r>
            <a:r>
              <a:rPr lang="en-US" altLang="en-US" sz="3200" dirty="0" err="1" smtClean="0"/>
              <a:t>Meningkatkan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Kapasitas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Produksi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2152753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35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200" dirty="0" err="1" smtClean="0"/>
              <a:t>Masuknya</a:t>
            </a:r>
            <a:r>
              <a:rPr lang="en-US" altLang="en-US" sz="3200" dirty="0" smtClean="0"/>
              <a:t> Perusahaan </a:t>
            </a:r>
            <a:r>
              <a:rPr lang="en-US" altLang="en-US" sz="3200" dirty="0" err="1" smtClean="0"/>
              <a:t>Baru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Pasar</a:t>
            </a:r>
            <a:endParaRPr lang="en-US" altLang="en-US" sz="32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9" y="1371600"/>
            <a:ext cx="8686802" cy="476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4842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36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1116023" y="1363663"/>
            <a:ext cx="7751763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34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kern="0" dirty="0" err="1" smtClean="0"/>
              <a:t>Observasi</a:t>
            </a:r>
            <a:r>
              <a:rPr lang="en-US" altLang="en-US" sz="2400" kern="0" dirty="0" smtClean="0"/>
              <a:t>: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smtClean="0"/>
              <a:t>Tingkat </a:t>
            </a:r>
            <a:r>
              <a:rPr lang="en-US" altLang="en-US" sz="2400" kern="0" dirty="0" err="1" smtClean="0"/>
              <a:t>harga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keseimbangan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jangka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panjang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terjadi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pada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titik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ekuilibrium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kurva</a:t>
            </a:r>
            <a:r>
              <a:rPr lang="en-US" altLang="en-US" sz="2400" kern="0" dirty="0" smtClean="0"/>
              <a:t> D </a:t>
            </a:r>
            <a:r>
              <a:rPr lang="en-US" altLang="en-US" sz="2400" kern="0" dirty="0" err="1" smtClean="0"/>
              <a:t>dan</a:t>
            </a:r>
            <a:r>
              <a:rPr lang="en-US" altLang="en-US" sz="2400" kern="0" dirty="0" smtClean="0"/>
              <a:t> S</a:t>
            </a:r>
            <a:r>
              <a:rPr lang="en-US" altLang="en-US" sz="2400" kern="0" baseline="-25000" dirty="0" smtClean="0"/>
              <a:t>1</a:t>
            </a:r>
            <a:r>
              <a:rPr lang="en-US" altLang="en-US" sz="2400" kern="0" dirty="0" smtClean="0"/>
              <a:t>, </a:t>
            </a:r>
            <a:r>
              <a:rPr lang="en-US" altLang="en-US" sz="2400" kern="0" dirty="0" err="1" smtClean="0"/>
              <a:t>tingkat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harga</a:t>
            </a:r>
            <a:r>
              <a:rPr lang="en-US" altLang="en-US" sz="2400" kern="0" dirty="0" smtClean="0"/>
              <a:t> $40 (b)</a:t>
            </a:r>
            <a:endParaRPr lang="en-US" altLang="en-US" sz="2400" kern="0" baseline="-25000" dirty="0" smtClean="0"/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smtClean="0"/>
              <a:t>Panel b </a:t>
            </a:r>
            <a:r>
              <a:rPr lang="en-US" altLang="en-US" sz="2400" kern="0" dirty="0" err="1" smtClean="0"/>
              <a:t>memperlihatkan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pada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tingkat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harga</a:t>
            </a:r>
            <a:r>
              <a:rPr lang="en-US" altLang="en-US" sz="2400" kern="0" dirty="0" smtClean="0"/>
              <a:t> $40,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yang </a:t>
            </a:r>
            <a:r>
              <a:rPr lang="en-US" altLang="en-US" sz="2400" kern="0" dirty="0" err="1" smtClean="0"/>
              <a:t>beroperasi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dalam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pasar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tersebut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menikmati</a:t>
            </a:r>
            <a:r>
              <a:rPr lang="en-US" altLang="en-US" sz="2400" kern="0" dirty="0" smtClean="0"/>
              <a:t> economic profit (</a:t>
            </a:r>
            <a:r>
              <a:rPr lang="en-US" altLang="en-US" sz="2400" kern="0" dirty="0" err="1" smtClean="0"/>
              <a:t>karena</a:t>
            </a:r>
            <a:r>
              <a:rPr lang="en-US" altLang="en-US" sz="2400" kern="0" dirty="0" smtClean="0"/>
              <a:t> P = MR &gt; LAC)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err="1" smtClean="0"/>
              <a:t>Adanya</a:t>
            </a:r>
            <a:r>
              <a:rPr lang="en-US" altLang="en-US" sz="2400" kern="0" dirty="0" smtClean="0"/>
              <a:t> economic profit </a:t>
            </a:r>
            <a:r>
              <a:rPr lang="en-US" altLang="en-US" sz="2400" kern="0" dirty="0" err="1" smtClean="0"/>
              <a:t>akan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mendorong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masuknya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baru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ke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industri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tersebut</a:t>
            </a:r>
            <a:endParaRPr lang="en-US" altLang="en-US" sz="2400" kern="0" dirty="0" smtClean="0"/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err="1" smtClean="0"/>
              <a:t>Masuknya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baru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mendorong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kurva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penawaran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ke</a:t>
            </a:r>
            <a:r>
              <a:rPr lang="en-US" altLang="en-US" sz="2400" kern="0" dirty="0" smtClean="0"/>
              <a:t> S</a:t>
            </a:r>
            <a:r>
              <a:rPr lang="en-US" altLang="en-US" sz="2400" kern="0" baseline="-25000" dirty="0" smtClean="0"/>
              <a:t>2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harga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turun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ke</a:t>
            </a:r>
            <a:r>
              <a:rPr lang="en-US" altLang="en-US" sz="2400" kern="0" dirty="0" smtClean="0"/>
              <a:t> $30 </a:t>
            </a:r>
            <a:endParaRPr lang="en-US" altLang="en-US" sz="2400" kern="0" dirty="0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0500"/>
            <a:ext cx="7983537" cy="781050"/>
          </a:xfrm>
          <a:noFill/>
        </p:spPr>
        <p:txBody>
          <a:bodyPr/>
          <a:lstStyle/>
          <a:p>
            <a:r>
              <a:rPr lang="en-US" altLang="en-US" sz="3200" dirty="0" err="1" smtClean="0"/>
              <a:t>Masuknya</a:t>
            </a:r>
            <a:r>
              <a:rPr lang="en-US" altLang="en-US" sz="3200" dirty="0" smtClean="0"/>
              <a:t> Perusahaan </a:t>
            </a:r>
            <a:r>
              <a:rPr lang="en-US" altLang="en-US" sz="3200" dirty="0" err="1" smtClean="0"/>
              <a:t>Baru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dalam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Pasar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1578975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FC51D1-F138-4C24-AB6E-141125969772}" type="slidenum">
              <a:rPr lang="en-US" altLang="en-US" sz="1600"/>
              <a:pPr/>
              <a:t>37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1116023" y="1363663"/>
            <a:ext cx="7751763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34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kern="0" dirty="0" err="1" smtClean="0"/>
              <a:t>Keseimbangan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jangka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panjang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pasar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persaingan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sempurna</a:t>
            </a:r>
            <a:r>
              <a:rPr lang="en-US" altLang="en-US" sz="2400" kern="0" dirty="0" smtClean="0"/>
              <a:t> (</a:t>
            </a:r>
            <a:r>
              <a:rPr lang="en-US" altLang="en-US" sz="2400" kern="0" dirty="0" err="1" smtClean="0"/>
              <a:t>kompetitif</a:t>
            </a:r>
            <a:r>
              <a:rPr lang="en-US" altLang="en-US" sz="2400" kern="0" dirty="0" smtClean="0"/>
              <a:t>) </a:t>
            </a:r>
            <a:r>
              <a:rPr lang="en-US" altLang="en-US" sz="2400" kern="0" dirty="0" err="1" smtClean="0"/>
              <a:t>akan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terjadi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jika</a:t>
            </a:r>
            <a:r>
              <a:rPr lang="en-US" altLang="en-US" sz="2400" kern="0" dirty="0" smtClean="0"/>
              <a:t>: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err="1" smtClean="0"/>
              <a:t>Seluruh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yang </a:t>
            </a:r>
            <a:r>
              <a:rPr lang="en-US" altLang="en-US" sz="2400" kern="0" dirty="0" err="1" smtClean="0"/>
              <a:t>beroperasi</a:t>
            </a:r>
            <a:r>
              <a:rPr lang="en-US" altLang="en-US" sz="2400" kern="0" dirty="0" smtClean="0"/>
              <a:t> di </a:t>
            </a:r>
            <a:r>
              <a:rPr lang="en-US" altLang="en-US" sz="2400" kern="0" dirty="0" err="1" smtClean="0"/>
              <a:t>dalam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pasar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tersebut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memaksimalkan</a:t>
            </a:r>
            <a:r>
              <a:rPr lang="en-US" altLang="en-US" sz="2400" kern="0" dirty="0" smtClean="0"/>
              <a:t> profit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err="1" smtClean="0"/>
              <a:t>Tidak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ada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insentif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untuk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keluar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atau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masuk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ke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dalam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pasar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tersebut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karena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setiap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yang </a:t>
            </a:r>
            <a:r>
              <a:rPr lang="en-US" altLang="en-US" sz="2400" kern="0" dirty="0" err="1" smtClean="0"/>
              <a:t>beroperasi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menikmati</a:t>
            </a:r>
            <a:r>
              <a:rPr lang="en-US" altLang="en-US" sz="2400" kern="0" dirty="0" smtClean="0"/>
              <a:t> </a:t>
            </a:r>
            <a:r>
              <a:rPr lang="en-US" altLang="en-US" sz="2400" i="1" kern="0" dirty="0" smtClean="0"/>
              <a:t>zero economic profit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en-US" sz="2400" kern="0" dirty="0" smtClean="0"/>
              <a:t>Tingkat </a:t>
            </a:r>
            <a:r>
              <a:rPr lang="en-US" altLang="en-US" sz="2400" kern="0" dirty="0" err="1" smtClean="0"/>
              <a:t>harga</a:t>
            </a:r>
            <a:r>
              <a:rPr lang="en-US" altLang="en-US" sz="2400" kern="0" dirty="0" smtClean="0"/>
              <a:t> yang </a:t>
            </a:r>
            <a:r>
              <a:rPr lang="en-US" altLang="en-US" sz="2400" kern="0" dirty="0" err="1" smtClean="0"/>
              <a:t>berlaku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adalah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tingkat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harga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keseimbangan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dimana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jumlah</a:t>
            </a:r>
            <a:r>
              <a:rPr lang="en-US" altLang="en-US" sz="2400" kern="0" dirty="0" smtClean="0"/>
              <a:t> yang </a:t>
            </a:r>
            <a:r>
              <a:rPr lang="en-US" altLang="en-US" sz="2400" kern="0" dirty="0" err="1" smtClean="0"/>
              <a:t>ditawarkan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oleh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perusahaan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sama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dengan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jumlah</a:t>
            </a:r>
            <a:r>
              <a:rPr lang="en-US" altLang="en-US" sz="2400" kern="0" dirty="0" smtClean="0"/>
              <a:t> yang </a:t>
            </a:r>
            <a:r>
              <a:rPr lang="en-US" altLang="en-US" sz="2400" kern="0" dirty="0" err="1" smtClean="0"/>
              <a:t>diminta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oleh</a:t>
            </a:r>
            <a:r>
              <a:rPr lang="en-US" altLang="en-US" sz="2400" kern="0" dirty="0" smtClean="0"/>
              <a:t> </a:t>
            </a:r>
            <a:r>
              <a:rPr lang="en-US" altLang="en-US" sz="2400" kern="0" dirty="0" err="1" smtClean="0"/>
              <a:t>konsumen</a:t>
            </a:r>
            <a:r>
              <a:rPr lang="en-US" altLang="en-US" sz="2400" kern="0" dirty="0" smtClean="0"/>
              <a:t> </a:t>
            </a:r>
            <a:endParaRPr lang="en-US" altLang="en-US" sz="2400" kern="0" dirty="0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Syarat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Keseimbangan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058574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FA03954-E8B9-47AB-BCE7-3B7F69C7CCBA}" type="slidenum">
              <a:rPr lang="en-US" altLang="en-US" sz="1600"/>
              <a:pPr/>
              <a:t>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50320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smtClean="0"/>
              <a:t>Zero Economic Profit</a:t>
            </a:r>
            <a:endParaRPr lang="en-US" altLang="en-US" dirty="0" smtClean="0"/>
          </a:p>
        </p:txBody>
      </p:sp>
      <p:sp>
        <p:nvSpPr>
          <p:cNvPr id="10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43025"/>
            <a:ext cx="7396163" cy="4905375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400" dirty="0" smtClean="0"/>
              <a:t>Zero economic profit </a:t>
            </a:r>
            <a:r>
              <a:rPr lang="en-US" altLang="en-US" sz="2400" dirty="0" err="1" smtClean="0"/>
              <a:t>hanya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mengindikasikan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bahwa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tingkat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pengembalian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investasi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industri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sama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besarnya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tingkat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pengembalian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investasi</a:t>
            </a:r>
            <a:r>
              <a:rPr lang="en-US" altLang="en-US" sz="2400" dirty="0" smtClean="0"/>
              <a:t> di </a:t>
            </a:r>
            <a:r>
              <a:rPr lang="en-US" altLang="en-US" sz="2400" dirty="0" err="1" smtClean="0"/>
              <a:t>industri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lainnya</a:t>
            </a:r>
            <a:r>
              <a:rPr lang="en-US" altLang="en-US" sz="2400" dirty="0" smtClean="0"/>
              <a:t> (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sama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tingkat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pengembalian</a:t>
            </a:r>
            <a:r>
              <a:rPr lang="en-US" altLang="en-US" sz="2400" dirty="0" smtClean="0"/>
              <a:t> normal </a:t>
            </a:r>
            <a:r>
              <a:rPr lang="en-US" altLang="en-US" sz="2400" dirty="0" err="1" smtClean="0"/>
              <a:t>investasi</a:t>
            </a:r>
            <a:r>
              <a:rPr lang="en-US" altLang="en-US" sz="2400" dirty="0" smtClean="0"/>
              <a:t>—</a:t>
            </a:r>
            <a:r>
              <a:rPr lang="en-US" altLang="en-US" sz="2400" i="1" dirty="0" smtClean="0"/>
              <a:t>normal returns on investment</a:t>
            </a:r>
            <a:r>
              <a:rPr lang="en-US" altLang="en-US" sz="2400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US" altLang="en-US" sz="2400" dirty="0" err="1" smtClean="0"/>
              <a:t>Belum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tentu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yang </a:t>
            </a:r>
            <a:r>
              <a:rPr lang="en-US" altLang="en-US" sz="2400" i="1" dirty="0" smtClean="0"/>
              <a:t>zero economic profit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menikmati</a:t>
            </a:r>
            <a:r>
              <a:rPr lang="en-US" altLang="en-US" sz="2400" dirty="0" smtClean="0"/>
              <a:t> accounting profit</a:t>
            </a:r>
          </a:p>
          <a:p>
            <a:pPr>
              <a:spcBef>
                <a:spcPts val="1200"/>
              </a:spcBef>
            </a:pPr>
            <a:r>
              <a:rPr lang="en-US" altLang="en-US" sz="2400" dirty="0" err="1" smtClean="0"/>
              <a:t>Kondisi</a:t>
            </a:r>
            <a:r>
              <a:rPr lang="en-US" altLang="en-US" sz="2400" dirty="0" smtClean="0"/>
              <a:t> zero economic profit </a:t>
            </a:r>
            <a:r>
              <a:rPr lang="en-US" altLang="en-US" sz="2400" dirty="0" err="1" smtClean="0"/>
              <a:t>hanya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menjamin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insentif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baru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lama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keluar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industri</a:t>
            </a:r>
            <a:r>
              <a:rPr lang="en-US" altLang="en-US" sz="2400" dirty="0" smtClean="0"/>
              <a:t> </a:t>
            </a:r>
            <a:endParaRPr lang="en-US" altLang="en-US" sz="2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132443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35317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OPTIMALISASI LABA: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Profit Maximization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A68A3628-28D1-4D53-8C26-669A46F5E1CA}" type="slidenum">
              <a:rPr lang="en-US" altLang="en-US" sz="1600"/>
              <a:pPr/>
              <a:t>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FA03954-E8B9-47AB-BCE7-3B7F69C7CCBA}" type="slidenum">
              <a:rPr lang="en-US" altLang="en-US" sz="1600"/>
              <a:pPr/>
              <a:t>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30168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smtClean="0"/>
              <a:t>Profit</a:t>
            </a:r>
            <a:endParaRPr lang="en-US" altLang="en-US" dirty="0" smtClean="0"/>
          </a:p>
        </p:txBody>
      </p:sp>
      <p:sp>
        <p:nvSpPr>
          <p:cNvPr id="10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dirty="0" err="1" smtClean="0"/>
              <a:t>Menentukan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keuntungan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maksimum</a:t>
            </a:r>
            <a:endParaRPr lang="en-US" altLang="en-US" dirty="0" smtClean="0"/>
          </a:p>
          <a:p>
            <a:pPr lvl="1">
              <a:buSzPct val="75000"/>
            </a:pPr>
            <a:r>
              <a:rPr lang="en-US" altLang="en-US" dirty="0" smtClean="0"/>
              <a:t>Profit (    ) = Total Revenue - Total Cost</a:t>
            </a:r>
          </a:p>
          <a:p>
            <a:pPr lvl="1">
              <a:buSzPct val="75000"/>
            </a:pPr>
            <a:r>
              <a:rPr lang="en-US" altLang="en-US" dirty="0" smtClean="0"/>
              <a:t>Total Revenue </a:t>
            </a:r>
            <a:r>
              <a:rPr lang="en-US" altLang="en-US" dirty="0" smtClean="0"/>
              <a:t>(TR</a:t>
            </a:r>
            <a:r>
              <a:rPr lang="en-US" altLang="en-US" dirty="0" smtClean="0"/>
              <a:t>) = </a:t>
            </a:r>
            <a:r>
              <a:rPr lang="en-US" altLang="en-US" dirty="0" smtClean="0"/>
              <a:t>P x Q = R(q)</a:t>
            </a:r>
            <a:endParaRPr lang="en-US" altLang="en-US" dirty="0" smtClean="0"/>
          </a:p>
          <a:p>
            <a:pPr lvl="1">
              <a:buSzPct val="75000"/>
            </a:pPr>
            <a:r>
              <a:rPr lang="en-US" altLang="en-US" dirty="0" smtClean="0"/>
              <a:t>Total Cost </a:t>
            </a:r>
            <a:r>
              <a:rPr lang="en-US" altLang="en-US" dirty="0" smtClean="0"/>
              <a:t>(TC) </a:t>
            </a:r>
            <a:r>
              <a:rPr lang="en-US" altLang="en-US" dirty="0" smtClean="0"/>
              <a:t>= </a:t>
            </a:r>
            <a:r>
              <a:rPr lang="en-US" altLang="en-US" dirty="0" smtClean="0"/>
              <a:t>C(q)</a:t>
            </a:r>
            <a:endParaRPr lang="en-US" altLang="en-US" dirty="0" smtClean="0"/>
          </a:p>
          <a:p>
            <a:pPr lvl="1">
              <a:buSzPct val="75000"/>
            </a:pPr>
            <a:r>
              <a:rPr lang="en-US" altLang="en-US" dirty="0" err="1" smtClean="0"/>
              <a:t>Sehingga</a:t>
            </a:r>
            <a:r>
              <a:rPr lang="en-US" altLang="en-US" dirty="0" smtClean="0"/>
              <a:t>:</a:t>
            </a:r>
          </a:p>
        </p:txBody>
      </p:sp>
      <p:graphicFrame>
        <p:nvGraphicFramePr>
          <p:cNvPr id="1026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2994025" y="2447925"/>
          <a:ext cx="4635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4" imgW="461880" imgH="461880" progId="Equation.3">
                  <p:embed/>
                </p:oleObj>
              </mc:Choice>
              <mc:Fallback>
                <p:oleObj name="Equation" r:id="rId4" imgW="461880" imgH="46188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5" y="2447925"/>
                        <a:ext cx="46355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4" name="Group 7"/>
          <p:cNvGrpSpPr>
            <a:grpSpLocks/>
          </p:cNvGrpSpPr>
          <p:nvPr/>
        </p:nvGrpSpPr>
        <p:grpSpPr bwMode="auto">
          <a:xfrm>
            <a:off x="2305050" y="4864100"/>
            <a:ext cx="4732338" cy="793750"/>
            <a:chOff x="1500" y="3400"/>
            <a:chExt cx="2981" cy="500"/>
          </a:xfrm>
        </p:grpSpPr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1500" y="3400"/>
              <a:ext cx="2967" cy="455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graphicFrame>
          <p:nvGraphicFramePr>
            <p:cNvPr id="1027" name="Object 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576" y="3408"/>
            <a:ext cx="2905" cy="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1" name="Equation" r:id="rId6" imgW="4609800" imgH="779400" progId="Equation.3">
                    <p:embed/>
                  </p:oleObj>
                </mc:Choice>
                <mc:Fallback>
                  <p:oleObj name="Equation" r:id="rId6" imgW="4609800" imgH="779400" progId="Equation.3">
                    <p:embed/>
                    <p:pic>
                      <p:nvPicPr>
                        <p:cNvPr id="0" name="Object 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6" y="3408"/>
                          <a:ext cx="2905" cy="4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081F58E-F3BF-4786-AE02-DE41A1AE8C5A}" type="slidenum">
              <a:rPr lang="en-US" altLang="en-US" sz="1600"/>
              <a:pPr/>
              <a:t>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0500"/>
            <a:ext cx="8266112" cy="781050"/>
          </a:xfrm>
          <a:noFill/>
        </p:spPr>
        <p:txBody>
          <a:bodyPr anchor="ctr"/>
          <a:lstStyle/>
          <a:p>
            <a:r>
              <a:rPr lang="en-US" altLang="en-US" sz="3600" dirty="0" err="1" smtClean="0"/>
              <a:t>Kurva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Pendapatan</a:t>
            </a:r>
            <a:r>
              <a:rPr lang="en-US" altLang="en-US" sz="3600" dirty="0" smtClean="0"/>
              <a:t> Total (TR)</a:t>
            </a:r>
            <a:endParaRPr lang="en-US" altLang="en-US" sz="4800" dirty="0" smtClean="0"/>
          </a:p>
        </p:txBody>
      </p:sp>
      <p:sp>
        <p:nvSpPr>
          <p:cNvPr id="25607" name="Line 5"/>
          <p:cNvSpPr>
            <a:spLocks noChangeShapeType="1"/>
          </p:cNvSpPr>
          <p:nvPr/>
        </p:nvSpPr>
        <p:spPr bwMode="auto">
          <a:xfrm>
            <a:off x="2362200" y="2147888"/>
            <a:ext cx="0" cy="401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6"/>
          <p:cNvSpPr>
            <a:spLocks noChangeShapeType="1"/>
          </p:cNvSpPr>
          <p:nvPr/>
        </p:nvSpPr>
        <p:spPr bwMode="auto">
          <a:xfrm>
            <a:off x="2376488" y="5105400"/>
            <a:ext cx="5535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7"/>
          <p:cNvSpPr>
            <a:spLocks noChangeArrowheads="1"/>
          </p:cNvSpPr>
          <p:nvPr/>
        </p:nvSpPr>
        <p:spPr bwMode="auto">
          <a:xfrm>
            <a:off x="2341563" y="5141913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0</a:t>
            </a:r>
          </a:p>
        </p:txBody>
      </p:sp>
      <p:sp>
        <p:nvSpPr>
          <p:cNvPr id="25610" name="Rectangle 8"/>
          <p:cNvSpPr>
            <a:spLocks noChangeArrowheads="1"/>
          </p:cNvSpPr>
          <p:nvPr/>
        </p:nvSpPr>
        <p:spPr bwMode="auto">
          <a:xfrm>
            <a:off x="855663" y="1671638"/>
            <a:ext cx="13906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600" b="1"/>
              <a:t>Cost,</a:t>
            </a:r>
          </a:p>
          <a:p>
            <a:pPr algn="r"/>
            <a:r>
              <a:rPr lang="en-US" altLang="en-US" sz="1600" b="1"/>
              <a:t>Revenue,</a:t>
            </a:r>
          </a:p>
          <a:p>
            <a:pPr algn="r"/>
            <a:r>
              <a:rPr lang="en-US" altLang="en-US" sz="1600" b="1"/>
              <a:t>Profit</a:t>
            </a:r>
          </a:p>
          <a:p>
            <a:pPr algn="r"/>
            <a:r>
              <a:rPr lang="en-US" altLang="en-US" sz="1600" b="1"/>
              <a:t>($s per year)</a:t>
            </a:r>
          </a:p>
        </p:txBody>
      </p:sp>
      <p:sp>
        <p:nvSpPr>
          <p:cNvPr id="25611" name="Rectangle 9"/>
          <p:cNvSpPr>
            <a:spLocks noChangeArrowheads="1"/>
          </p:cNvSpPr>
          <p:nvPr/>
        </p:nvSpPr>
        <p:spPr bwMode="auto">
          <a:xfrm>
            <a:off x="5634038" y="5938838"/>
            <a:ext cx="2374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Output (units per year)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363788" y="1633538"/>
            <a:ext cx="5330825" cy="3475037"/>
            <a:chOff x="1489" y="1029"/>
            <a:chExt cx="3358" cy="2189"/>
          </a:xfrm>
        </p:grpSpPr>
        <p:sp>
          <p:nvSpPr>
            <p:cNvPr id="25616" name="Freeform 11"/>
            <p:cNvSpPr>
              <a:spLocks/>
            </p:cNvSpPr>
            <p:nvPr/>
          </p:nvSpPr>
          <p:spPr bwMode="auto">
            <a:xfrm>
              <a:off x="1489" y="1374"/>
              <a:ext cx="2881" cy="1844"/>
            </a:xfrm>
            <a:custGeom>
              <a:avLst/>
              <a:gdLst>
                <a:gd name="T0" fmla="*/ 0 w 2881"/>
                <a:gd name="T1" fmla="*/ 1843 h 1844"/>
                <a:gd name="T2" fmla="*/ 224 w 2881"/>
                <a:gd name="T3" fmla="*/ 1550 h 1844"/>
                <a:gd name="T4" fmla="*/ 342 w 2881"/>
                <a:gd name="T5" fmla="*/ 1405 h 1844"/>
                <a:gd name="T6" fmla="*/ 454 w 2881"/>
                <a:gd name="T7" fmla="*/ 1272 h 1844"/>
                <a:gd name="T8" fmla="*/ 566 w 2881"/>
                <a:gd name="T9" fmla="*/ 1138 h 1844"/>
                <a:gd name="T10" fmla="*/ 685 w 2881"/>
                <a:gd name="T11" fmla="*/ 1009 h 1844"/>
                <a:gd name="T12" fmla="*/ 797 w 2881"/>
                <a:gd name="T13" fmla="*/ 896 h 1844"/>
                <a:gd name="T14" fmla="*/ 909 w 2881"/>
                <a:gd name="T15" fmla="*/ 788 h 1844"/>
                <a:gd name="T16" fmla="*/ 1028 w 2881"/>
                <a:gd name="T17" fmla="*/ 690 h 1844"/>
                <a:gd name="T18" fmla="*/ 1146 w 2881"/>
                <a:gd name="T19" fmla="*/ 603 h 1844"/>
                <a:gd name="T20" fmla="*/ 1265 w 2881"/>
                <a:gd name="T21" fmla="*/ 520 h 1844"/>
                <a:gd name="T22" fmla="*/ 1384 w 2881"/>
                <a:gd name="T23" fmla="*/ 448 h 1844"/>
                <a:gd name="T24" fmla="*/ 1496 w 2881"/>
                <a:gd name="T25" fmla="*/ 376 h 1844"/>
                <a:gd name="T26" fmla="*/ 1615 w 2881"/>
                <a:gd name="T27" fmla="*/ 319 h 1844"/>
                <a:gd name="T28" fmla="*/ 1720 w 2881"/>
                <a:gd name="T29" fmla="*/ 263 h 1844"/>
                <a:gd name="T30" fmla="*/ 1824 w 2881"/>
                <a:gd name="T31" fmla="*/ 211 h 1844"/>
                <a:gd name="T32" fmla="*/ 1922 w 2881"/>
                <a:gd name="T33" fmla="*/ 170 h 1844"/>
                <a:gd name="T34" fmla="*/ 2020 w 2881"/>
                <a:gd name="T35" fmla="*/ 134 h 1844"/>
                <a:gd name="T36" fmla="*/ 2111 w 2881"/>
                <a:gd name="T37" fmla="*/ 103 h 1844"/>
                <a:gd name="T38" fmla="*/ 2195 w 2881"/>
                <a:gd name="T39" fmla="*/ 78 h 1844"/>
                <a:gd name="T40" fmla="*/ 2356 w 2881"/>
                <a:gd name="T41" fmla="*/ 41 h 1844"/>
                <a:gd name="T42" fmla="*/ 2496 w 2881"/>
                <a:gd name="T43" fmla="*/ 16 h 1844"/>
                <a:gd name="T44" fmla="*/ 2614 w 2881"/>
                <a:gd name="T45" fmla="*/ 0 h 1844"/>
                <a:gd name="T46" fmla="*/ 2712 w 2881"/>
                <a:gd name="T47" fmla="*/ 0 h 1844"/>
                <a:gd name="T48" fmla="*/ 2803 w 2881"/>
                <a:gd name="T49" fmla="*/ 5 h 1844"/>
                <a:gd name="T50" fmla="*/ 2880 w 2881"/>
                <a:gd name="T51" fmla="*/ 16 h 18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81"/>
                <a:gd name="T79" fmla="*/ 0 h 1844"/>
                <a:gd name="T80" fmla="*/ 2881 w 2881"/>
                <a:gd name="T81" fmla="*/ 1844 h 18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81" h="1844">
                  <a:moveTo>
                    <a:pt x="0" y="1843"/>
                  </a:moveTo>
                  <a:lnTo>
                    <a:pt x="224" y="1550"/>
                  </a:lnTo>
                  <a:lnTo>
                    <a:pt x="342" y="1405"/>
                  </a:lnTo>
                  <a:lnTo>
                    <a:pt x="454" y="1272"/>
                  </a:lnTo>
                  <a:lnTo>
                    <a:pt x="566" y="1138"/>
                  </a:lnTo>
                  <a:lnTo>
                    <a:pt x="685" y="1009"/>
                  </a:lnTo>
                  <a:lnTo>
                    <a:pt x="797" y="896"/>
                  </a:lnTo>
                  <a:lnTo>
                    <a:pt x="909" y="788"/>
                  </a:lnTo>
                  <a:lnTo>
                    <a:pt x="1028" y="690"/>
                  </a:lnTo>
                  <a:lnTo>
                    <a:pt x="1146" y="603"/>
                  </a:lnTo>
                  <a:lnTo>
                    <a:pt x="1265" y="520"/>
                  </a:lnTo>
                  <a:lnTo>
                    <a:pt x="1384" y="448"/>
                  </a:lnTo>
                  <a:lnTo>
                    <a:pt x="1496" y="376"/>
                  </a:lnTo>
                  <a:lnTo>
                    <a:pt x="1615" y="319"/>
                  </a:lnTo>
                  <a:lnTo>
                    <a:pt x="1720" y="263"/>
                  </a:lnTo>
                  <a:lnTo>
                    <a:pt x="1824" y="211"/>
                  </a:lnTo>
                  <a:lnTo>
                    <a:pt x="1922" y="170"/>
                  </a:lnTo>
                  <a:lnTo>
                    <a:pt x="2020" y="134"/>
                  </a:lnTo>
                  <a:lnTo>
                    <a:pt x="2111" y="103"/>
                  </a:lnTo>
                  <a:lnTo>
                    <a:pt x="2195" y="78"/>
                  </a:lnTo>
                  <a:lnTo>
                    <a:pt x="2356" y="41"/>
                  </a:lnTo>
                  <a:lnTo>
                    <a:pt x="2496" y="16"/>
                  </a:lnTo>
                  <a:lnTo>
                    <a:pt x="2614" y="0"/>
                  </a:lnTo>
                  <a:lnTo>
                    <a:pt x="2712" y="0"/>
                  </a:lnTo>
                  <a:lnTo>
                    <a:pt x="2803" y="5"/>
                  </a:lnTo>
                  <a:lnTo>
                    <a:pt x="2880" y="16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7" name="Rectangle 12"/>
            <p:cNvSpPr>
              <a:spLocks noChangeArrowheads="1"/>
            </p:cNvSpPr>
            <p:nvPr/>
          </p:nvSpPr>
          <p:spPr bwMode="auto">
            <a:xfrm>
              <a:off x="4413" y="1197"/>
              <a:ext cx="43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R(q)</a:t>
              </a:r>
            </a:p>
          </p:txBody>
        </p:sp>
        <p:sp>
          <p:nvSpPr>
            <p:cNvPr id="25618" name="Text Box 13"/>
            <p:cNvSpPr txBox="1">
              <a:spLocks noChangeArrowheads="1"/>
            </p:cNvSpPr>
            <p:nvPr/>
          </p:nvSpPr>
          <p:spPr bwMode="auto">
            <a:xfrm>
              <a:off x="2442" y="1029"/>
              <a:ext cx="14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Total Revenue</a:t>
              </a:r>
            </a:p>
          </p:txBody>
        </p:sp>
        <p:sp>
          <p:nvSpPr>
            <p:cNvPr id="25619" name="Text Box 14"/>
            <p:cNvSpPr txBox="1">
              <a:spLocks noChangeArrowheads="1"/>
            </p:cNvSpPr>
            <p:nvPr/>
          </p:nvSpPr>
          <p:spPr bwMode="auto">
            <a:xfrm>
              <a:off x="3065" y="2207"/>
              <a:ext cx="171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dirty="0"/>
                <a:t>Slope of </a:t>
              </a:r>
              <a:r>
                <a:rPr lang="en-US" altLang="en-US" b="1" dirty="0" smtClean="0"/>
                <a:t>TR</a:t>
              </a:r>
              <a:r>
                <a:rPr lang="en-US" altLang="en-US" b="1" i="1" dirty="0" smtClean="0"/>
                <a:t> </a:t>
              </a:r>
              <a:r>
                <a:rPr lang="en-US" altLang="en-US" b="1" dirty="0"/>
                <a:t>= </a:t>
              </a:r>
              <a:r>
                <a:rPr lang="en-US" altLang="en-US" b="1" i="1" dirty="0"/>
                <a:t>MR</a:t>
              </a:r>
              <a:endParaRPr lang="en-US" altLang="en-US" b="1" dirty="0"/>
            </a:p>
          </p:txBody>
        </p:sp>
      </p:grpSp>
      <p:cxnSp>
        <p:nvCxnSpPr>
          <p:cNvPr id="17" name="Straight Connector 16"/>
          <p:cNvCxnSpPr/>
          <p:nvPr/>
        </p:nvCxnSpPr>
        <p:spPr bwMode="auto">
          <a:xfrm flipV="1">
            <a:off x="2962275" y="2484438"/>
            <a:ext cx="1868488" cy="1651000"/>
          </a:xfrm>
          <a:prstGeom prst="line">
            <a:avLst/>
          </a:prstGeom>
          <a:noFill/>
          <a:ln w="254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3457575" y="3024188"/>
            <a:ext cx="371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A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3725863" y="3343275"/>
            <a:ext cx="136525" cy="13811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41F205E-5C3F-4029-9B58-8766583D9AEC}" type="slidenum">
              <a:rPr lang="en-US" altLang="en-US" sz="1600"/>
              <a:pPr/>
              <a:t>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Line 4"/>
          <p:cNvSpPr>
            <a:spLocks noChangeShapeType="1"/>
          </p:cNvSpPr>
          <p:nvPr/>
        </p:nvSpPr>
        <p:spPr bwMode="auto">
          <a:xfrm>
            <a:off x="2362200" y="2147888"/>
            <a:ext cx="0" cy="401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5"/>
          <p:cNvSpPr>
            <a:spLocks noChangeShapeType="1"/>
          </p:cNvSpPr>
          <p:nvPr/>
        </p:nvSpPr>
        <p:spPr bwMode="auto">
          <a:xfrm>
            <a:off x="2376488" y="5105400"/>
            <a:ext cx="5535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2341563" y="5141913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0</a:t>
            </a:r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968375" y="1671638"/>
            <a:ext cx="1277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600" b="1"/>
              <a:t>Cost,</a:t>
            </a:r>
          </a:p>
          <a:p>
            <a:pPr algn="r"/>
            <a:r>
              <a:rPr lang="en-US" altLang="en-US" sz="1600" b="1"/>
              <a:t>Revenue,</a:t>
            </a:r>
          </a:p>
          <a:p>
            <a:pPr algn="r"/>
            <a:r>
              <a:rPr lang="en-US" altLang="en-US" sz="1600" b="1"/>
              <a:t>Profit</a:t>
            </a:r>
          </a:p>
          <a:p>
            <a:pPr algn="r"/>
            <a:r>
              <a:rPr lang="en-US" altLang="en-US" sz="1600" b="1"/>
              <a:t>$ (per year)</a:t>
            </a:r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5634038" y="5938838"/>
            <a:ext cx="2374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Output (units per year)</a:t>
            </a:r>
          </a:p>
        </p:txBody>
      </p:sp>
      <p:sp>
        <p:nvSpPr>
          <p:cNvPr id="26635" name="Rectangle 9"/>
          <p:cNvSpPr>
            <a:spLocks noGrp="1" noChangeArrowheads="1"/>
          </p:cNvSpPr>
          <p:nvPr>
            <p:ph type="title"/>
          </p:nvPr>
        </p:nvSpPr>
        <p:spPr>
          <a:xfrm>
            <a:off x="550863" y="190500"/>
            <a:ext cx="8266112" cy="781050"/>
          </a:xfrm>
          <a:noFill/>
        </p:spPr>
        <p:txBody>
          <a:bodyPr anchor="ctr"/>
          <a:lstStyle/>
          <a:p>
            <a:r>
              <a:rPr lang="en-US" altLang="en-US" sz="3600" dirty="0" err="1" smtClean="0"/>
              <a:t>Kurva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Biaya</a:t>
            </a:r>
            <a:r>
              <a:rPr lang="en-US" altLang="en-US" sz="3600" dirty="0" smtClean="0"/>
              <a:t> Total (TC)</a:t>
            </a:r>
            <a:endParaRPr lang="en-US" altLang="en-US" sz="4800" dirty="0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402013" y="1412875"/>
            <a:ext cx="4519613" cy="3470275"/>
            <a:chOff x="2143" y="890"/>
            <a:chExt cx="2847" cy="2186"/>
          </a:xfrm>
        </p:grpSpPr>
        <p:sp>
          <p:nvSpPr>
            <p:cNvPr id="26644" name="Rectangle 12"/>
            <p:cNvSpPr>
              <a:spLocks noChangeArrowheads="1"/>
            </p:cNvSpPr>
            <p:nvPr/>
          </p:nvSpPr>
          <p:spPr bwMode="auto">
            <a:xfrm>
              <a:off x="4192" y="890"/>
              <a:ext cx="43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C(q)</a:t>
              </a:r>
            </a:p>
          </p:txBody>
        </p:sp>
        <p:sp>
          <p:nvSpPr>
            <p:cNvPr id="26645" name="Text Box 13"/>
            <p:cNvSpPr txBox="1">
              <a:spLocks noChangeArrowheads="1"/>
            </p:cNvSpPr>
            <p:nvPr/>
          </p:nvSpPr>
          <p:spPr bwMode="auto">
            <a:xfrm>
              <a:off x="2151" y="1543"/>
              <a:ext cx="8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Total Cost</a:t>
              </a:r>
            </a:p>
          </p:txBody>
        </p:sp>
        <p:sp>
          <p:nvSpPr>
            <p:cNvPr id="26646" name="Text Box 14"/>
            <p:cNvSpPr txBox="1">
              <a:spLocks noChangeArrowheads="1"/>
            </p:cNvSpPr>
            <p:nvPr/>
          </p:nvSpPr>
          <p:spPr bwMode="auto">
            <a:xfrm>
              <a:off x="3542" y="2587"/>
              <a:ext cx="144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dirty="0"/>
                <a:t>Slope of </a:t>
              </a:r>
              <a:r>
                <a:rPr lang="en-US" altLang="en-US" sz="2000" b="1" dirty="0" smtClean="0"/>
                <a:t>TC</a:t>
              </a:r>
              <a:r>
                <a:rPr lang="en-US" altLang="en-US" sz="2000" b="1" i="1" dirty="0" smtClean="0"/>
                <a:t> </a:t>
              </a:r>
              <a:r>
                <a:rPr lang="en-US" altLang="en-US" sz="2000" b="1" dirty="0"/>
                <a:t>= </a:t>
              </a:r>
              <a:r>
                <a:rPr lang="en-US" altLang="en-US" sz="2000" b="1" i="1" dirty="0"/>
                <a:t>MC</a:t>
              </a:r>
              <a:endParaRPr lang="en-US" altLang="en-US" sz="2000" b="1" dirty="0"/>
            </a:p>
          </p:txBody>
        </p:sp>
        <p:sp>
          <p:nvSpPr>
            <p:cNvPr id="26647" name="Text Box 15"/>
            <p:cNvSpPr txBox="1">
              <a:spLocks noChangeArrowheads="1"/>
            </p:cNvSpPr>
            <p:nvPr/>
          </p:nvSpPr>
          <p:spPr bwMode="auto">
            <a:xfrm>
              <a:off x="2143" y="2826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2000" b="1">
                <a:solidFill>
                  <a:srgbClr val="FF3300"/>
                </a:solidFill>
              </a:endParaRPr>
            </a:p>
          </p:txBody>
        </p:sp>
      </p:grpSp>
      <p:sp>
        <p:nvSpPr>
          <p:cNvPr id="18" name="Freeform 17"/>
          <p:cNvSpPr/>
          <p:nvPr/>
        </p:nvSpPr>
        <p:spPr bwMode="auto">
          <a:xfrm>
            <a:off x="2347913" y="1843088"/>
            <a:ext cx="4611687" cy="2551112"/>
          </a:xfrm>
          <a:custGeom>
            <a:avLst/>
            <a:gdLst>
              <a:gd name="connsiteX0" fmla="*/ 0 w 4967785"/>
              <a:gd name="connsiteY0" fmla="*/ 2988859 h 2988859"/>
              <a:gd name="connsiteX1" fmla="*/ 928048 w 4967785"/>
              <a:gd name="connsiteY1" fmla="*/ 2333767 h 2988859"/>
              <a:gd name="connsiteX2" fmla="*/ 2715905 w 4967785"/>
              <a:gd name="connsiteY2" fmla="*/ 2033516 h 2988859"/>
              <a:gd name="connsiteX3" fmla="*/ 3848669 w 4967785"/>
              <a:gd name="connsiteY3" fmla="*/ 1473958 h 2988859"/>
              <a:gd name="connsiteX4" fmla="*/ 4967785 w 4967785"/>
              <a:gd name="connsiteY4" fmla="*/ 0 h 2988859"/>
              <a:gd name="connsiteX5" fmla="*/ 4967785 w 4967785"/>
              <a:gd name="connsiteY5" fmla="*/ 0 h 2988859"/>
              <a:gd name="connsiteX0" fmla="*/ 0 w 4967785"/>
              <a:gd name="connsiteY0" fmla="*/ 2988859 h 2988859"/>
              <a:gd name="connsiteX1" fmla="*/ 1091821 w 4967785"/>
              <a:gd name="connsiteY1" fmla="*/ 2333767 h 2988859"/>
              <a:gd name="connsiteX2" fmla="*/ 2715905 w 4967785"/>
              <a:gd name="connsiteY2" fmla="*/ 2033516 h 2988859"/>
              <a:gd name="connsiteX3" fmla="*/ 3848669 w 4967785"/>
              <a:gd name="connsiteY3" fmla="*/ 1473958 h 2988859"/>
              <a:gd name="connsiteX4" fmla="*/ 4967785 w 4967785"/>
              <a:gd name="connsiteY4" fmla="*/ 0 h 2988859"/>
              <a:gd name="connsiteX5" fmla="*/ 4967785 w 4967785"/>
              <a:gd name="connsiteY5" fmla="*/ 0 h 2988859"/>
              <a:gd name="connsiteX0" fmla="*/ 0 w 4967785"/>
              <a:gd name="connsiteY0" fmla="*/ 2988859 h 2988859"/>
              <a:gd name="connsiteX1" fmla="*/ 1091821 w 4967785"/>
              <a:gd name="connsiteY1" fmla="*/ 2333767 h 2988859"/>
              <a:gd name="connsiteX2" fmla="*/ 2715905 w 4967785"/>
              <a:gd name="connsiteY2" fmla="*/ 2033516 h 2988859"/>
              <a:gd name="connsiteX3" fmla="*/ 3848669 w 4967785"/>
              <a:gd name="connsiteY3" fmla="*/ 1473958 h 2988859"/>
              <a:gd name="connsiteX4" fmla="*/ 4967785 w 4967785"/>
              <a:gd name="connsiteY4" fmla="*/ 0 h 2988859"/>
              <a:gd name="connsiteX5" fmla="*/ 4967785 w 4967785"/>
              <a:gd name="connsiteY5" fmla="*/ 0 h 2988859"/>
              <a:gd name="connsiteX0" fmla="*/ 0 w 4967785"/>
              <a:gd name="connsiteY0" fmla="*/ 2988859 h 2988859"/>
              <a:gd name="connsiteX1" fmla="*/ 1091821 w 4967785"/>
              <a:gd name="connsiteY1" fmla="*/ 2333767 h 2988859"/>
              <a:gd name="connsiteX2" fmla="*/ 2715905 w 4967785"/>
              <a:gd name="connsiteY2" fmla="*/ 2033516 h 2988859"/>
              <a:gd name="connsiteX3" fmla="*/ 3848669 w 4967785"/>
              <a:gd name="connsiteY3" fmla="*/ 1473958 h 2988859"/>
              <a:gd name="connsiteX4" fmla="*/ 4967785 w 4967785"/>
              <a:gd name="connsiteY4" fmla="*/ 0 h 2988859"/>
              <a:gd name="connsiteX0" fmla="*/ 0 w 4776716"/>
              <a:gd name="connsiteY0" fmla="*/ 2552131 h 2552131"/>
              <a:gd name="connsiteX1" fmla="*/ 1091821 w 4776716"/>
              <a:gd name="connsiteY1" fmla="*/ 1897039 h 2552131"/>
              <a:gd name="connsiteX2" fmla="*/ 2715905 w 4776716"/>
              <a:gd name="connsiteY2" fmla="*/ 1596788 h 2552131"/>
              <a:gd name="connsiteX3" fmla="*/ 3848669 w 4776716"/>
              <a:gd name="connsiteY3" fmla="*/ 1037230 h 2552131"/>
              <a:gd name="connsiteX4" fmla="*/ 4776716 w 4776716"/>
              <a:gd name="connsiteY4" fmla="*/ 0 h 2552131"/>
              <a:gd name="connsiteX0" fmla="*/ 0 w 4612943"/>
              <a:gd name="connsiteY0" fmla="*/ 2552131 h 2552131"/>
              <a:gd name="connsiteX1" fmla="*/ 1091821 w 4612943"/>
              <a:gd name="connsiteY1" fmla="*/ 1897039 h 2552131"/>
              <a:gd name="connsiteX2" fmla="*/ 2715905 w 4612943"/>
              <a:gd name="connsiteY2" fmla="*/ 1596788 h 2552131"/>
              <a:gd name="connsiteX3" fmla="*/ 3848669 w 4612943"/>
              <a:gd name="connsiteY3" fmla="*/ 1037230 h 2552131"/>
              <a:gd name="connsiteX4" fmla="*/ 4612943 w 4612943"/>
              <a:gd name="connsiteY4" fmla="*/ 0 h 2552131"/>
              <a:gd name="connsiteX0" fmla="*/ 0 w 4612943"/>
              <a:gd name="connsiteY0" fmla="*/ 2552131 h 2552131"/>
              <a:gd name="connsiteX1" fmla="*/ 1091821 w 4612943"/>
              <a:gd name="connsiteY1" fmla="*/ 1897039 h 2552131"/>
              <a:gd name="connsiteX2" fmla="*/ 2715905 w 4612943"/>
              <a:gd name="connsiteY2" fmla="*/ 1596788 h 2552131"/>
              <a:gd name="connsiteX3" fmla="*/ 3848669 w 4612943"/>
              <a:gd name="connsiteY3" fmla="*/ 1037230 h 2552131"/>
              <a:gd name="connsiteX4" fmla="*/ 4612943 w 4612943"/>
              <a:gd name="connsiteY4" fmla="*/ 0 h 2552131"/>
              <a:gd name="connsiteX0" fmla="*/ 0 w 4612943"/>
              <a:gd name="connsiteY0" fmla="*/ 2552131 h 2552131"/>
              <a:gd name="connsiteX1" fmla="*/ 1091821 w 4612943"/>
              <a:gd name="connsiteY1" fmla="*/ 1897039 h 2552131"/>
              <a:gd name="connsiteX2" fmla="*/ 2715905 w 4612943"/>
              <a:gd name="connsiteY2" fmla="*/ 1596788 h 2552131"/>
              <a:gd name="connsiteX3" fmla="*/ 3848669 w 4612943"/>
              <a:gd name="connsiteY3" fmla="*/ 1037230 h 2552131"/>
              <a:gd name="connsiteX4" fmla="*/ 4612943 w 4612943"/>
              <a:gd name="connsiteY4" fmla="*/ 0 h 2552131"/>
              <a:gd name="connsiteX0" fmla="*/ 0 w 4612943"/>
              <a:gd name="connsiteY0" fmla="*/ 2552131 h 2552131"/>
              <a:gd name="connsiteX1" fmla="*/ 1091821 w 4612943"/>
              <a:gd name="connsiteY1" fmla="*/ 1897039 h 2552131"/>
              <a:gd name="connsiteX2" fmla="*/ 2715905 w 4612943"/>
              <a:gd name="connsiteY2" fmla="*/ 1596788 h 2552131"/>
              <a:gd name="connsiteX3" fmla="*/ 3848669 w 4612943"/>
              <a:gd name="connsiteY3" fmla="*/ 1037230 h 2552131"/>
              <a:gd name="connsiteX4" fmla="*/ 4612943 w 4612943"/>
              <a:gd name="connsiteY4" fmla="*/ 0 h 2552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12943" h="2552131">
                <a:moveTo>
                  <a:pt x="0" y="2552131"/>
                </a:moveTo>
                <a:cubicBezTo>
                  <a:pt x="237698" y="2304197"/>
                  <a:pt x="639170" y="2056263"/>
                  <a:pt x="1091821" y="1897039"/>
                </a:cubicBezTo>
                <a:cubicBezTo>
                  <a:pt x="1544472" y="1737815"/>
                  <a:pt x="2256431" y="1740089"/>
                  <a:pt x="2715905" y="1596788"/>
                </a:cubicBezTo>
                <a:cubicBezTo>
                  <a:pt x="3134435" y="1494431"/>
                  <a:pt x="3532496" y="1303361"/>
                  <a:pt x="3848669" y="1037230"/>
                </a:cubicBezTo>
                <a:cubicBezTo>
                  <a:pt x="4164842" y="771099"/>
                  <a:pt x="4475328" y="348018"/>
                  <a:pt x="4612943" y="0"/>
                </a:cubicBezTo>
              </a:path>
            </a:pathLst>
          </a:custGeom>
          <a:noFill/>
          <a:ln w="508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2428875" y="3370263"/>
            <a:ext cx="1801813" cy="750887"/>
          </a:xfrm>
          <a:prstGeom prst="line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4437063" y="2838450"/>
            <a:ext cx="2209800" cy="944563"/>
          </a:xfrm>
          <a:prstGeom prst="line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640" name="Text Box 13"/>
          <p:cNvSpPr txBox="1">
            <a:spLocks noChangeArrowheads="1"/>
          </p:cNvSpPr>
          <p:nvPr/>
        </p:nvSpPr>
        <p:spPr bwMode="auto">
          <a:xfrm>
            <a:off x="2857500" y="3419475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A</a:t>
            </a:r>
          </a:p>
        </p:txBody>
      </p:sp>
      <p:sp>
        <p:nvSpPr>
          <p:cNvPr id="26641" name="Text Box 13"/>
          <p:cNvSpPr txBox="1">
            <a:spLocks noChangeArrowheads="1"/>
          </p:cNvSpPr>
          <p:nvPr/>
        </p:nvSpPr>
        <p:spPr bwMode="auto">
          <a:xfrm>
            <a:off x="5494338" y="3298825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B</a:t>
            </a:r>
          </a:p>
        </p:txBody>
      </p:sp>
      <p:sp>
        <p:nvSpPr>
          <p:cNvPr id="27" name="Oval 26"/>
          <p:cNvSpPr/>
          <p:nvPr/>
        </p:nvSpPr>
        <p:spPr bwMode="auto">
          <a:xfrm>
            <a:off x="3125788" y="3740150"/>
            <a:ext cx="136525" cy="1365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5475288" y="3209925"/>
            <a:ext cx="136525" cy="1365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7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A52A422E-49A6-4574-9B55-D0030892418D}" type="slidenum">
              <a:rPr lang="en-US" altLang="en-US" sz="1600"/>
              <a:pPr/>
              <a:t>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8756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 dirty="0" smtClean="0">
                <a:solidFill>
                  <a:srgbClr val="FF3300"/>
                </a:solidFill>
              </a:rPr>
              <a:t>Marginal </a:t>
            </a:r>
            <a:r>
              <a:rPr lang="en-US" altLang="en-US" sz="2800" dirty="0" smtClean="0">
                <a:solidFill>
                  <a:srgbClr val="FF3300"/>
                </a:solidFill>
              </a:rPr>
              <a:t>Revenue (MR)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menunjukkan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berapa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besar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perubahan</a:t>
            </a:r>
            <a:r>
              <a:rPr lang="en-US" altLang="en-US" sz="2800" dirty="0" smtClean="0"/>
              <a:t> total revenue </a:t>
            </a:r>
            <a:r>
              <a:rPr lang="en-US" altLang="en-US" sz="2800" dirty="0" err="1" smtClean="0"/>
              <a:t>yg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diterima</a:t>
            </a:r>
            <a:r>
              <a:rPr lang="en-US" altLang="en-US" sz="2800" dirty="0" smtClean="0"/>
              <a:t>  </a:t>
            </a:r>
            <a:r>
              <a:rPr lang="en-US" altLang="en-US" sz="2800" dirty="0" err="1" smtClean="0"/>
              <a:t>oleh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sebuah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perusahaan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apabila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jumlah</a:t>
            </a:r>
            <a:r>
              <a:rPr lang="en-US" altLang="en-US" sz="2800" dirty="0" smtClean="0"/>
              <a:t> output yang </a:t>
            </a:r>
            <a:r>
              <a:rPr lang="en-US" altLang="en-US" sz="2800" dirty="0" err="1" smtClean="0"/>
              <a:t>diproduksi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berubah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satu</a:t>
            </a:r>
            <a:r>
              <a:rPr lang="en-US" altLang="en-US" sz="2800" dirty="0" smtClean="0"/>
              <a:t> unit.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 dirty="0" smtClean="0">
                <a:solidFill>
                  <a:srgbClr val="FF3300"/>
                </a:solidFill>
              </a:rPr>
              <a:t>Marginal </a:t>
            </a:r>
            <a:r>
              <a:rPr lang="en-US" altLang="en-US" sz="2800" dirty="0" smtClean="0">
                <a:solidFill>
                  <a:srgbClr val="FF3300"/>
                </a:solidFill>
              </a:rPr>
              <a:t>Cost (MC)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menunjukkan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berapa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besar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perubahan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ongkos</a:t>
            </a:r>
            <a:r>
              <a:rPr lang="en-US" altLang="en-US" sz="2800" dirty="0" smtClean="0"/>
              <a:t> total </a:t>
            </a:r>
            <a:r>
              <a:rPr lang="en-US" altLang="en-US" sz="2800" dirty="0" err="1" smtClean="0"/>
              <a:t>yg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dikeluarkan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oleh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sebuah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perusahaan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apabila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jumlah</a:t>
            </a:r>
            <a:r>
              <a:rPr lang="en-US" altLang="en-US" sz="2800" dirty="0" smtClean="0"/>
              <a:t> output yang </a:t>
            </a:r>
            <a:r>
              <a:rPr lang="en-US" altLang="en-US" sz="2800" dirty="0" err="1" smtClean="0"/>
              <a:t>diproduksi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berubah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satu</a:t>
            </a:r>
            <a:r>
              <a:rPr lang="en-US" altLang="en-US" sz="2800" dirty="0" smtClean="0"/>
              <a:t> unit.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29637" cy="1011234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Pendapatan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Marjinal</a:t>
            </a:r>
            <a:endParaRPr lang="en-US" altLang="en-US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8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8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6" grpId="0" build="p" autoUpdateAnimBg="0"/>
    </p:bldLst>
  </p:timing>
</p:sld>
</file>

<file path=ppt/theme/theme1.xml><?xml version="1.0" encoding="utf-8"?>
<a:theme xmlns:a="http://schemas.openxmlformats.org/drawingml/2006/main" name="Multiple Bars">
  <a:themeElements>
    <a:clrScheme name="">
      <a:dk1>
        <a:srgbClr val="000000"/>
      </a:dk1>
      <a:lt1>
        <a:srgbClr val="FFFFE1"/>
      </a:lt1>
      <a:dk2>
        <a:srgbClr val="000000"/>
      </a:dk2>
      <a:lt2>
        <a:srgbClr val="FFFFCC"/>
      </a:lt2>
      <a:accent1>
        <a:srgbClr val="FF9933"/>
      </a:accent1>
      <a:accent2>
        <a:srgbClr val="9999FF"/>
      </a:accent2>
      <a:accent3>
        <a:srgbClr val="FFFFEE"/>
      </a:accent3>
      <a:accent4>
        <a:srgbClr val="000000"/>
      </a:accent4>
      <a:accent5>
        <a:srgbClr val="FFCAAD"/>
      </a:accent5>
      <a:accent6>
        <a:srgbClr val="8A8AE7"/>
      </a:accent6>
      <a:hlink>
        <a:srgbClr val="FFCC99"/>
      </a:hlink>
      <a:folHlink>
        <a:srgbClr val="DDDDDD"/>
      </a:folHlink>
    </a:clrScheme>
    <a:fontScheme name="Multiple Ba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ultiple 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iple 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E1"/>
    </a:lt1>
    <a:dk2>
      <a:srgbClr val="000000"/>
    </a:dk2>
    <a:lt2>
      <a:srgbClr val="FFFFCC"/>
    </a:lt2>
    <a:accent1>
      <a:srgbClr val="FF9933"/>
    </a:accent1>
    <a:accent2>
      <a:srgbClr val="9999FF"/>
    </a:accent2>
    <a:accent3>
      <a:srgbClr val="FFFFEE"/>
    </a:accent3>
    <a:accent4>
      <a:srgbClr val="000000"/>
    </a:accent4>
    <a:accent5>
      <a:srgbClr val="FFCAAD"/>
    </a:accent5>
    <a:accent6>
      <a:srgbClr val="8A8AE7"/>
    </a:accent6>
    <a:hlink>
      <a:srgbClr val="FFCC99"/>
    </a:hlink>
    <a:folHlink>
      <a:srgbClr val="DDDDD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Designs\Multiple Bars.pot</Template>
  <TotalTime>2504</TotalTime>
  <Words>1785</Words>
  <Application>Microsoft Office PowerPoint</Application>
  <PresentationFormat>On-screen Show (4:3)</PresentationFormat>
  <Paragraphs>440</Paragraphs>
  <Slides>37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Cambria Math</vt:lpstr>
      <vt:lpstr>Times New Roman</vt:lpstr>
      <vt:lpstr>Wingdings</vt:lpstr>
      <vt:lpstr>Multiple Bars</vt:lpstr>
      <vt:lpstr>Equation</vt:lpstr>
      <vt:lpstr>Microsoft Equation 3.0</vt:lpstr>
      <vt:lpstr>Ekonomi Mikro Pertemuan ke-10</vt:lpstr>
      <vt:lpstr>Economic profit vs Accounting Profit</vt:lpstr>
      <vt:lpstr>Biaya Implisit</vt:lpstr>
      <vt:lpstr>Zero Economic Profit</vt:lpstr>
      <vt:lpstr>OPTIMALISASI LABA: Profit Maximization</vt:lpstr>
      <vt:lpstr>Profit</vt:lpstr>
      <vt:lpstr>Kurva Pendapatan Total (TR)</vt:lpstr>
      <vt:lpstr>Kurva Biaya Total (TC)</vt:lpstr>
      <vt:lpstr>Pendapatan Marjinal dan Biaya Marjinal</vt:lpstr>
      <vt:lpstr>Pendapatan Marjinal, Biaya Marjinal dan Laba Maksimum</vt:lpstr>
      <vt:lpstr>Pendapatan Marjinal, Biaya Marjinal dan Laba Maksimum</vt:lpstr>
      <vt:lpstr>Pendapatan Marjinal, Biaya Marjinal dan Laba Maksimum</vt:lpstr>
      <vt:lpstr>Pendapatan Marjinal, Biaya Marjinal dan Laba Maksimum</vt:lpstr>
      <vt:lpstr>Pendapatan Marjinal, Biaya Marjinal dan Laba Maksimum</vt:lpstr>
      <vt:lpstr>Pendapatan Marjinal, Biaya Marjinal dan Laba Maksimum</vt:lpstr>
      <vt:lpstr>Pendapatan Marjinal, Biaya Marjinal dan Laba Maksimum</vt:lpstr>
      <vt:lpstr>PASAR: Persaingan SEMpurna</vt:lpstr>
      <vt:lpstr>Pasar Persaingan Sempurna</vt:lpstr>
      <vt:lpstr>Pasar Persaingan Sempurna</vt:lpstr>
      <vt:lpstr>Pasar Persaingan Sempurna</vt:lpstr>
      <vt:lpstr>Kurva Permintaan Individual vs Kurva Permintaan Pasar</vt:lpstr>
      <vt:lpstr>Pendapatan Marjinal, Biaya Marjinal dan Laba Maksimum</vt:lpstr>
      <vt:lpstr>Pendapatan Marjinal, Biaya Marjinal dan Laba Maksimum</vt:lpstr>
      <vt:lpstr>Analisa Grafik: Memperoleh Keuntungan</vt:lpstr>
      <vt:lpstr>Analisa Grafik: Rugi dalam Jangka Pendek</vt:lpstr>
      <vt:lpstr>Pengambilan Keputusan Produksi dalam Jangka Pendek</vt:lpstr>
      <vt:lpstr>Pengambilan Keputusan Produksi dalam Jangka Pendek</vt:lpstr>
      <vt:lpstr>Pengambilan Keputusan Produksi dalam Jangka Pendek</vt:lpstr>
      <vt:lpstr>Kurva Penawaran Jangka Pendek Perusahaan</vt:lpstr>
      <vt:lpstr>Kurva Penawaran Jangka Pendek Perusahaan</vt:lpstr>
      <vt:lpstr>Pengambilan Keputusan Produksi dalam Jangka Panjang</vt:lpstr>
      <vt:lpstr>Perusahaan Meningkatkan Kapasitas Produksi dalam Jangka Panjang</vt:lpstr>
      <vt:lpstr>Perusahaan Meningkatkan Kapasitas Produksi dalam Jangka Panjang</vt:lpstr>
      <vt:lpstr>Perusahaan Meningkatkan Kapasitas Produksi dalam Jangka Panjang</vt:lpstr>
      <vt:lpstr>Masuknya Perusahaan Baru ke dalam Pasar</vt:lpstr>
      <vt:lpstr>Masuknya Perusahaan Baru ke dalam Pasar</vt:lpstr>
      <vt:lpstr>Syarat Keseimbangan Jangka Panjang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Jeff Caldwell</dc:creator>
  <cp:lastModifiedBy>Joel F. Sofyan</cp:lastModifiedBy>
  <cp:revision>156</cp:revision>
  <dcterms:created xsi:type="dcterms:W3CDTF">1997-07-14T00:22:12Z</dcterms:created>
  <dcterms:modified xsi:type="dcterms:W3CDTF">2019-04-09T08:44:01Z</dcterms:modified>
</cp:coreProperties>
</file>