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9" r:id="rId10"/>
    <p:sldId id="267" r:id="rId11"/>
    <p:sldId id="270" r:id="rId12"/>
    <p:sldId id="272" r:id="rId13"/>
    <p:sldId id="307" r:id="rId14"/>
    <p:sldId id="274" r:id="rId15"/>
    <p:sldId id="276" r:id="rId16"/>
    <p:sldId id="277" r:id="rId17"/>
    <p:sldId id="278" r:id="rId18"/>
    <p:sldId id="279" r:id="rId19"/>
    <p:sldId id="280" r:id="rId20"/>
    <p:sldId id="282" r:id="rId21"/>
    <p:sldId id="285" r:id="rId22"/>
    <p:sldId id="286" r:id="rId23"/>
    <p:sldId id="308" r:id="rId24"/>
    <p:sldId id="287" r:id="rId25"/>
    <p:sldId id="289" r:id="rId26"/>
    <p:sldId id="290" r:id="rId27"/>
    <p:sldId id="291" r:id="rId28"/>
    <p:sldId id="294" r:id="rId29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D4C3F-0435-4AB6-A5B2-BFE02894AD88}" type="datetimeFigureOut">
              <a:rPr lang="id-ID" smtClean="0"/>
              <a:t>04/11/2019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0BF4E-5637-4BFA-8444-F4B7D80B065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30280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439DB-D39D-4C17-A5CC-301821192ACB}" type="slidenum">
              <a:rPr lang="en-GB"/>
              <a:pPr/>
              <a:t>13</a:t>
            </a:fld>
            <a:endParaRPr lang="en-GB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97DD29-25C1-4239-A99B-102F98A974CE}" type="slidenum">
              <a:rPr lang="en-US"/>
              <a:pPr/>
              <a:t>28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F78F-2D69-4E56-9430-17E6B84DE86C}" type="datetimeFigureOut">
              <a:rPr lang="id-ID" smtClean="0"/>
              <a:t>04/11/2019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7C0-DB51-4B71-8DE7-A8CA04D2FF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486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F78F-2D69-4E56-9430-17E6B84DE86C}" type="datetimeFigureOut">
              <a:rPr lang="id-ID" smtClean="0"/>
              <a:t>04/11/2019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7C0-DB51-4B71-8DE7-A8CA04D2FF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3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F78F-2D69-4E56-9430-17E6B84DE86C}" type="datetimeFigureOut">
              <a:rPr lang="id-ID" smtClean="0"/>
              <a:t>04/11/2019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7C0-DB51-4B71-8DE7-A8CA04D2FF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59402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F78F-2D69-4E56-9430-17E6B84DE86C}" type="datetimeFigureOut">
              <a:rPr lang="id-ID" smtClean="0"/>
              <a:t>04/11/2019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7C0-DB51-4B71-8DE7-A8CA04D2FF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85809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F78F-2D69-4E56-9430-17E6B84DE86C}" type="datetimeFigureOut">
              <a:rPr lang="id-ID" smtClean="0"/>
              <a:t>04/11/2019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7C0-DB51-4B71-8DE7-A8CA04D2FF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080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F78F-2D69-4E56-9430-17E6B84DE86C}" type="datetimeFigureOut">
              <a:rPr lang="id-ID" smtClean="0"/>
              <a:t>04/11/2019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7C0-DB51-4B71-8DE7-A8CA04D2FF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977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F78F-2D69-4E56-9430-17E6B84DE86C}" type="datetimeFigureOut">
              <a:rPr lang="id-ID" smtClean="0"/>
              <a:t>04/11/2019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7C0-DB51-4B71-8DE7-A8CA04D2FF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1224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F78F-2D69-4E56-9430-17E6B84DE86C}" type="datetimeFigureOut">
              <a:rPr lang="id-ID" smtClean="0"/>
              <a:t>04/11/2019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7C0-DB51-4B71-8DE7-A8CA04D2FF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2243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F78F-2D69-4E56-9430-17E6B84DE86C}" type="datetimeFigureOut">
              <a:rPr lang="id-ID" smtClean="0"/>
              <a:t>04/11/2019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7C0-DB51-4B71-8DE7-A8CA04D2FF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90816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F78F-2D69-4E56-9430-17E6B84DE86C}" type="datetimeFigureOut">
              <a:rPr lang="id-ID" smtClean="0"/>
              <a:t>04/11/2019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7C0-DB51-4B71-8DE7-A8CA04D2FF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82308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2F78F-2D69-4E56-9430-17E6B84DE86C}" type="datetimeFigureOut">
              <a:rPr lang="id-ID" smtClean="0"/>
              <a:t>04/11/2019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227C0-DB51-4B71-8DE7-A8CA04D2FF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1220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2F78F-2D69-4E56-9430-17E6B84DE86C}" type="datetimeFigureOut">
              <a:rPr lang="id-ID" smtClean="0"/>
              <a:t>04/11/2019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227C0-DB51-4B71-8DE7-A8CA04D2FF7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09631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nformaworld.com/smpp/subjecthome/" TargetMode="External"/><Relationship Id="rId13" Type="http://schemas.openxmlformats.org/officeDocument/2006/relationships/hyperlink" Target="http://www.biomedcentral.com/" TargetMode="External"/><Relationship Id="rId3" Type="http://schemas.openxmlformats.org/officeDocument/2006/relationships/hyperlink" Target="http://journals.cambridge.org/action/displayJournal?jid=PHN" TargetMode="External"/><Relationship Id="rId7" Type="http://schemas.openxmlformats.org/officeDocument/2006/relationships/hyperlink" Target="http://www.foodandnutritionresearch.net/index.php/fnr/search/results" TargetMode="External"/><Relationship Id="rId12" Type="http://schemas.openxmlformats.org/officeDocument/2006/relationships/hyperlink" Target="http://www.biomedical-engineering-online.com/" TargetMode="External"/><Relationship Id="rId17" Type="http://schemas.openxmlformats.org/officeDocument/2006/relationships/hyperlink" Target="http://www.intelihealth.com/IH/ihtIH/WSIHW000/408/408.html?k=menux408x408" TargetMode="External"/><Relationship Id="rId2" Type="http://schemas.openxmlformats.org/officeDocument/2006/relationships/hyperlink" Target="http://journals.lww.com/jpgn/pages/default.aspx" TargetMode="External"/><Relationship Id="rId16" Type="http://schemas.openxmlformats.org/officeDocument/2006/relationships/hyperlink" Target="http://www.pdrhealth.com/home/home.aspx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reemedicaljournals.com/link21.php?id=1206" TargetMode="External"/><Relationship Id="rId11" Type="http://schemas.openxmlformats.org/officeDocument/2006/relationships/hyperlink" Target="http://www.nutritionsociety.org/node/236" TargetMode="External"/><Relationship Id="rId5" Type="http://schemas.openxmlformats.org/officeDocument/2006/relationships/hyperlink" Target="http://journals.cambridge.org/action/displayJournal?jid=BJN" TargetMode="External"/><Relationship Id="rId15" Type="http://schemas.openxmlformats.org/officeDocument/2006/relationships/hyperlink" Target="http://medlineplus.gov/" TargetMode="External"/><Relationship Id="rId10" Type="http://schemas.openxmlformats.org/officeDocument/2006/relationships/hyperlink" Target="http://www.jstage.jst.go.jp/browse/jnsv" TargetMode="External"/><Relationship Id="rId4" Type="http://schemas.openxmlformats.org/officeDocument/2006/relationships/hyperlink" Target="http://journals.cambridge.org/action/displayJournal?jid=NRR" TargetMode="External"/><Relationship Id="rId9" Type="http://schemas.openxmlformats.org/officeDocument/2006/relationships/hyperlink" Target="http://www.nature.com/ejcn/index.html" TargetMode="External"/><Relationship Id="rId14" Type="http://schemas.openxmlformats.org/officeDocument/2006/relationships/hyperlink" Target="http://www.intute.ac.uk/healthandlifesciences/about.html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cehbooks.com/" TargetMode="External"/><Relationship Id="rId13" Type="http://schemas.openxmlformats.org/officeDocument/2006/relationships/hyperlink" Target="http://www.fisip.ui.ac.id/pacivisui" TargetMode="External"/><Relationship Id="rId3" Type="http://schemas.openxmlformats.org/officeDocument/2006/relationships/hyperlink" Target="http://www.eric.ed.gov/" TargetMode="External"/><Relationship Id="rId7" Type="http://schemas.openxmlformats.org/officeDocument/2006/relationships/hyperlink" Target="http://www.ebook3000.com/" TargetMode="External"/><Relationship Id="rId12" Type="http://schemas.openxmlformats.org/officeDocument/2006/relationships/hyperlink" Target="http://addebook.com/" TargetMode="External"/><Relationship Id="rId2" Type="http://schemas.openxmlformats.org/officeDocument/2006/relationships/hyperlink" Target="http://pustaka.ut.ac.id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bookee.com/" TargetMode="External"/><Relationship Id="rId11" Type="http://schemas.openxmlformats.org/officeDocument/2006/relationships/hyperlink" Target="http://read.freeduan.com/" TargetMode="External"/><Relationship Id="rId5" Type="http://schemas.openxmlformats.org/officeDocument/2006/relationships/hyperlink" Target="http://ilma95.org/" TargetMode="External"/><Relationship Id="rId10" Type="http://schemas.openxmlformats.org/officeDocument/2006/relationships/hyperlink" Target="http://www.indowebster.com/" TargetMode="External"/><Relationship Id="rId4" Type="http://schemas.openxmlformats.org/officeDocument/2006/relationships/hyperlink" Target="http://www.betah.co.il/" TargetMode="External"/><Relationship Id="rId9" Type="http://schemas.openxmlformats.org/officeDocument/2006/relationships/hyperlink" Target="http://www.dhuha.net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jurnal.dikti.go.id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7F4D6F-62F9-4986-8BA4-D1B33EED1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501775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dirty="0" err="1"/>
              <a:t>Tinjauan</a:t>
            </a:r>
            <a:r>
              <a:rPr lang="en-US" sz="6000" b="1" dirty="0"/>
              <a:t> </a:t>
            </a:r>
            <a:r>
              <a:rPr lang="en-US" sz="6000" b="1" dirty="0" err="1"/>
              <a:t>Pustaka</a:t>
            </a:r>
            <a:endParaRPr lang="id-ID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3810000"/>
            <a:ext cx="6400800" cy="1752600"/>
          </a:xfrm>
        </p:spPr>
        <p:txBody>
          <a:bodyPr/>
          <a:lstStyle/>
          <a:p>
            <a:r>
              <a:rPr lang="id-ID" dirty="0">
                <a:solidFill>
                  <a:schemeClr val="tx1"/>
                </a:solidFill>
              </a:rPr>
              <a:t>Laras Sitoayu, S.Gz., MKM</a:t>
            </a:r>
          </a:p>
          <a:p>
            <a:r>
              <a:rPr lang="id-ID" dirty="0">
                <a:solidFill>
                  <a:schemeClr val="tx1"/>
                </a:solidFill>
              </a:rPr>
              <a:t>Pertemuan 5</a:t>
            </a:r>
          </a:p>
          <a:p>
            <a:r>
              <a:rPr lang="id-ID" dirty="0">
                <a:solidFill>
                  <a:schemeClr val="tx1"/>
                </a:solidFill>
              </a:rPr>
              <a:t>Metodologi Penelitian</a:t>
            </a:r>
          </a:p>
        </p:txBody>
      </p:sp>
    </p:spTree>
    <p:extLst>
      <p:ext uri="{BB962C8B-B14F-4D97-AF65-F5344CB8AC3E}">
        <p14:creationId xmlns:p14="http://schemas.microsoft.com/office/powerpoint/2010/main" val="1205041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b="1" dirty="0"/>
              <a:t>Kr</a:t>
            </a:r>
            <a:r>
              <a:rPr lang="en-US" sz="2800" b="1" dirty="0" err="1"/>
              <a:t>i</a:t>
            </a:r>
            <a:r>
              <a:rPr lang="id-ID" sz="2800" b="1" dirty="0"/>
              <a:t>teria </a:t>
            </a:r>
            <a:r>
              <a:rPr lang="id-ID" sz="2800" b="1" u="sng" dirty="0">
                <a:solidFill>
                  <a:srgbClr val="FF0000"/>
                </a:solidFill>
              </a:rPr>
              <a:t>kedua</a:t>
            </a:r>
            <a:r>
              <a:rPr lang="id-ID" sz="2800" b="1" dirty="0">
                <a:solidFill>
                  <a:srgbClr val="FF0000"/>
                </a:solidFill>
              </a:rPr>
              <a:t> (kebolehan lembaga)</a:t>
            </a:r>
            <a:r>
              <a:rPr lang="id-ID" sz="2800" b="1" dirty="0"/>
              <a:t>, berkaitan dgn jawaban pe</a:t>
            </a:r>
            <a:r>
              <a:rPr lang="en-US" sz="2800" b="1" dirty="0" err="1"/>
              <a:t>rtanyaa</a:t>
            </a:r>
            <a:r>
              <a:rPr lang="id-ID" sz="2800" b="1" dirty="0"/>
              <a:t>n  apakah materi pustaka ini</a:t>
            </a:r>
            <a:r>
              <a:rPr lang="en-US" sz="2800" b="1" dirty="0"/>
              <a:t> :</a:t>
            </a:r>
          </a:p>
          <a:p>
            <a:pPr algn="just"/>
            <a:endParaRPr lang="en-US" sz="2800" b="1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d-ID" sz="2800" b="1" dirty="0"/>
              <a:t>dipublikasi o</a:t>
            </a:r>
            <a:r>
              <a:rPr lang="en-US" sz="2800" b="1" dirty="0"/>
              <a:t>/</a:t>
            </a:r>
            <a:r>
              <a:rPr lang="id-ID" sz="2800" b="1" dirty="0"/>
              <a:t> jurnal yg bereputasi baik (reputable), </a:t>
            </a:r>
            <a:endParaRPr lang="en-US" sz="2800" b="1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d-ID" sz="2800" b="1" dirty="0"/>
              <a:t>dievaluasi secara kritis, </a:t>
            </a:r>
            <a:endParaRPr lang="en-US" sz="2800" b="1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d-ID" sz="2800" b="1" dirty="0"/>
              <a:t>digunakan banyak pihak dan </a:t>
            </a:r>
            <a:endParaRPr lang="en-US" sz="2800" b="1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d-ID" sz="2800" b="1" dirty="0"/>
              <a:t>direview o</a:t>
            </a:r>
            <a:r>
              <a:rPr lang="en-US" sz="2800" b="1" dirty="0"/>
              <a:t>/</a:t>
            </a:r>
            <a:r>
              <a:rPr lang="id-ID" sz="2800" b="1" dirty="0"/>
              <a:t> pihak yg</a:t>
            </a:r>
            <a:r>
              <a:rPr lang="en-US" sz="2800" b="1" dirty="0"/>
              <a:t> </a:t>
            </a:r>
            <a:r>
              <a:rPr lang="id-ID" sz="2800" b="1" dirty="0"/>
              <a:t>punya otoritas keilmuan di bidangnya. </a:t>
            </a:r>
            <a:endParaRPr lang="en-US" sz="2800" b="1" dirty="0"/>
          </a:p>
          <a:p>
            <a:pPr algn="just"/>
            <a:endParaRPr lang="en-US" sz="2800" b="1" dirty="0"/>
          </a:p>
          <a:p>
            <a:pPr algn="just"/>
            <a:r>
              <a:rPr lang="id-ID" sz="2800" b="1" dirty="0"/>
              <a:t>Kriteria </a:t>
            </a:r>
            <a:r>
              <a:rPr lang="id-ID" sz="2800" b="1" dirty="0">
                <a:solidFill>
                  <a:srgbClr val="FF0000"/>
                </a:solidFill>
              </a:rPr>
              <a:t>k</a:t>
            </a:r>
            <a:r>
              <a:rPr lang="id-ID" sz="2800" b="1" u="sng" dirty="0">
                <a:solidFill>
                  <a:srgbClr val="FF0000"/>
                </a:solidFill>
              </a:rPr>
              <a:t>etiga</a:t>
            </a:r>
            <a:r>
              <a:rPr lang="id-ID" sz="2800" b="1" dirty="0">
                <a:solidFill>
                  <a:srgbClr val="FF0000"/>
                </a:solidFill>
              </a:rPr>
              <a:t> (keterkinian)</a:t>
            </a:r>
            <a:r>
              <a:rPr lang="id-ID" sz="2800" b="1" dirty="0"/>
              <a:t>, dapat dilihat dari jawaban per</a:t>
            </a:r>
            <a:r>
              <a:rPr lang="en-US" sz="2800" b="1" dirty="0" err="1"/>
              <a:t>tanya</a:t>
            </a:r>
            <a:r>
              <a:rPr lang="id-ID" sz="2800" b="1" dirty="0"/>
              <a:t>an apakah materi pustaka  berasal dari penelitian </a:t>
            </a:r>
            <a:r>
              <a:rPr lang="id-ID" sz="2800" b="1" dirty="0">
                <a:solidFill>
                  <a:srgbClr val="FF0000"/>
                </a:solidFill>
              </a:rPr>
              <a:t>terkini atau masih berpengaruh dibi</a:t>
            </a:r>
            <a:r>
              <a:rPr lang="en-US" sz="2800" b="1" dirty="0">
                <a:solidFill>
                  <a:srgbClr val="FF0000"/>
                </a:solidFill>
              </a:rPr>
              <a:t>d</a:t>
            </a:r>
            <a:r>
              <a:rPr lang="id-ID" sz="2800" b="1" dirty="0">
                <a:solidFill>
                  <a:srgbClr val="FF0000"/>
                </a:solidFill>
              </a:rPr>
              <a:t>ang ilmu tersebut</a:t>
            </a:r>
            <a:r>
              <a:rPr lang="en-US" sz="2800" b="1" dirty="0"/>
              <a:t> (</a:t>
            </a:r>
            <a:r>
              <a:rPr lang="en-US" sz="2800" b="1" dirty="0" err="1"/>
              <a:t>maksimal</a:t>
            </a:r>
            <a:r>
              <a:rPr lang="en-US" sz="2800" b="1" dirty="0"/>
              <a:t> </a:t>
            </a:r>
            <a:r>
              <a:rPr lang="en-US" sz="2800" b="1" dirty="0" err="1"/>
              <a:t>sepuluh</a:t>
            </a:r>
            <a:r>
              <a:rPr lang="en-US" sz="2800" b="1" dirty="0"/>
              <a:t> </a:t>
            </a:r>
            <a:r>
              <a:rPr lang="en-US" sz="2800" b="1" dirty="0" err="1"/>
              <a:t>tahun</a:t>
            </a:r>
            <a:r>
              <a:rPr lang="en-US" sz="2800" b="1" dirty="0"/>
              <a:t> </a:t>
            </a:r>
            <a:r>
              <a:rPr lang="en-US" sz="2800" b="1" dirty="0" err="1"/>
              <a:t>terakhir</a:t>
            </a:r>
            <a:r>
              <a:rPr lang="en-US" sz="2800" b="1" dirty="0"/>
              <a:t>).</a:t>
            </a:r>
            <a:endParaRPr lang="id-ID" sz="2800" b="1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50901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0621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L</a:t>
            </a:r>
            <a:r>
              <a:rPr lang="id-ID" sz="2800" b="1" dirty="0"/>
              <a:t>ima hal penting </a:t>
            </a:r>
            <a:r>
              <a:rPr lang="en-US" sz="2800" b="1" dirty="0" err="1"/>
              <a:t>ketika</a:t>
            </a:r>
            <a:r>
              <a:rPr lang="id-ID" sz="2800" b="1" dirty="0"/>
              <a:t> </a:t>
            </a:r>
            <a:r>
              <a:rPr lang="en-US" sz="2800" b="1" dirty="0"/>
              <a:t>me</a:t>
            </a:r>
            <a:r>
              <a:rPr lang="id-ID" sz="2800" b="1" dirty="0"/>
              <a:t>lakukan kaji pustaka: </a:t>
            </a:r>
            <a:endParaRPr lang="en-US" sz="2800" b="1" dirty="0"/>
          </a:p>
          <a:p>
            <a:pPr marL="514350" indent="-514350" algn="just">
              <a:buAutoNum type="arabicParenR"/>
            </a:pPr>
            <a:r>
              <a:rPr lang="id-ID" sz="2800" b="1" dirty="0"/>
              <a:t>Selalu </a:t>
            </a:r>
            <a:r>
              <a:rPr lang="id-ID" sz="2800" b="1" dirty="0">
                <a:solidFill>
                  <a:srgbClr val="FF0000"/>
                </a:solidFill>
              </a:rPr>
              <a:t>fokus pada isu utama</a:t>
            </a:r>
            <a:r>
              <a:rPr lang="id-ID" sz="2800" b="1" dirty="0"/>
              <a:t>; </a:t>
            </a:r>
            <a:endParaRPr lang="en-US" sz="2800" b="1" dirty="0"/>
          </a:p>
          <a:p>
            <a:pPr marL="514350" indent="-514350" algn="just">
              <a:buAutoNum type="arabicParenR"/>
            </a:pPr>
            <a:r>
              <a:rPr lang="en-US" sz="2800" b="1" dirty="0"/>
              <a:t>B</a:t>
            </a:r>
            <a:r>
              <a:rPr lang="id-ID" sz="2800" b="1" dirty="0"/>
              <a:t>andingkan bbg argumen, teori, metode, </a:t>
            </a:r>
            <a:r>
              <a:rPr lang="en-US" sz="2800" b="1" dirty="0" err="1"/>
              <a:t>temuan</a:t>
            </a:r>
            <a:r>
              <a:rPr lang="en-US" sz="2800" b="1" dirty="0"/>
              <a:t>, </a:t>
            </a:r>
            <a:r>
              <a:rPr lang="id-ID" sz="2800" b="1" dirty="0"/>
              <a:t>pendekatan yg dinyatakan dlm pustaka; </a:t>
            </a:r>
            <a:r>
              <a:rPr lang="id-ID" sz="2800" b="1" dirty="0">
                <a:solidFill>
                  <a:srgbClr val="FF0000"/>
                </a:solidFill>
              </a:rPr>
              <a:t>rumuskan benang merah a</a:t>
            </a:r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id-ID" sz="2800" b="1" dirty="0">
                <a:solidFill>
                  <a:srgbClr val="FF0000"/>
                </a:solidFill>
              </a:rPr>
              <a:t> kesimpulan yg sama antar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id-ID" sz="2800" b="1" dirty="0">
                <a:solidFill>
                  <a:srgbClr val="FF0000"/>
                </a:solidFill>
              </a:rPr>
              <a:t>peneliti</a:t>
            </a:r>
            <a:endParaRPr lang="en-US" sz="2800" b="1" dirty="0">
              <a:solidFill>
                <a:srgbClr val="FF0000"/>
              </a:solidFill>
            </a:endParaRPr>
          </a:p>
          <a:p>
            <a:pPr marL="514350" indent="-514350" algn="just">
              <a:buAutoNum type="arabicParenR"/>
            </a:pPr>
            <a:r>
              <a:rPr lang="en-US" sz="2800" b="1" dirty="0"/>
              <a:t>I</a:t>
            </a:r>
            <a:r>
              <a:rPr lang="id-ID" sz="2800" b="1" dirty="0"/>
              <a:t>dentifikasi perbedaan </a:t>
            </a:r>
            <a:r>
              <a:rPr lang="en-US" sz="2800" b="1" dirty="0"/>
              <a:t>&amp;</a:t>
            </a:r>
            <a:r>
              <a:rPr lang="id-ID" sz="2800" b="1" dirty="0"/>
              <a:t> isu-isu kontroversial, dan </a:t>
            </a:r>
            <a:r>
              <a:rPr lang="id-ID" sz="2800" b="1" dirty="0">
                <a:solidFill>
                  <a:srgbClr val="FF0000"/>
                </a:solidFill>
              </a:rPr>
              <a:t>mencari jawaban kenapa demikian</a:t>
            </a:r>
            <a:r>
              <a:rPr lang="id-ID" sz="2800" b="1" dirty="0"/>
              <a:t>; </a:t>
            </a:r>
            <a:endParaRPr lang="en-US" sz="2800" b="1" dirty="0"/>
          </a:p>
          <a:p>
            <a:pPr marL="514350" indent="-514350" algn="just">
              <a:buAutoNum type="arabicParenR"/>
            </a:pPr>
            <a:r>
              <a:rPr lang="en-US" sz="2800" b="1" dirty="0">
                <a:solidFill>
                  <a:srgbClr val="FF0000"/>
                </a:solidFill>
              </a:rPr>
              <a:t>K</a:t>
            </a:r>
            <a:r>
              <a:rPr lang="id-ID" sz="2800" b="1" dirty="0">
                <a:solidFill>
                  <a:srgbClr val="FF0000"/>
                </a:solidFill>
              </a:rPr>
              <a:t>ritisi </a:t>
            </a:r>
            <a:r>
              <a:rPr lang="en-US" sz="2800" b="1" dirty="0">
                <a:solidFill>
                  <a:srgbClr val="FF0000"/>
                </a:solidFill>
              </a:rPr>
              <a:t>&amp;</a:t>
            </a:r>
            <a:r>
              <a:rPr lang="id-ID" sz="2800" b="1" dirty="0">
                <a:solidFill>
                  <a:srgbClr val="FF0000"/>
                </a:solidFill>
              </a:rPr>
              <a:t> berikan argumen</a:t>
            </a:r>
            <a:r>
              <a:rPr lang="id-ID" sz="2800" b="1" dirty="0"/>
              <a:t> thd  pendekatan </a:t>
            </a:r>
            <a:r>
              <a:rPr lang="en-US" sz="2800" b="1" dirty="0"/>
              <a:t>&amp; </a:t>
            </a:r>
            <a:r>
              <a:rPr lang="id-ID" sz="2800" b="1" dirty="0"/>
              <a:t>metode  yg dipercaya (</a:t>
            </a:r>
            <a:r>
              <a:rPr lang="id-ID" sz="2800" b="1" i="1" dirty="0"/>
              <a:t>most reliable</a:t>
            </a:r>
            <a:r>
              <a:rPr lang="id-ID" sz="2800" b="1" dirty="0"/>
              <a:t>), tepat </a:t>
            </a:r>
            <a:r>
              <a:rPr lang="en-US" sz="2800" b="1" dirty="0"/>
              <a:t>&amp;</a:t>
            </a:r>
            <a:r>
              <a:rPr lang="id-ID" sz="2800" b="1" dirty="0"/>
              <a:t> cocok</a:t>
            </a:r>
            <a:r>
              <a:rPr lang="en-US" sz="2800" b="1" dirty="0"/>
              <a:t>-</a:t>
            </a:r>
            <a:r>
              <a:rPr lang="id-ID" sz="2800" b="1" dirty="0"/>
              <a:t>valid, dan </a:t>
            </a:r>
            <a:endParaRPr lang="en-US" sz="2800" b="1" dirty="0"/>
          </a:p>
          <a:p>
            <a:pPr marL="514350" indent="-514350" algn="just">
              <a:buAutoNum type="arabicParenR"/>
            </a:pPr>
            <a:r>
              <a:rPr lang="en-US" sz="2800" b="1" dirty="0"/>
              <a:t>K</a:t>
            </a:r>
            <a:r>
              <a:rPr lang="id-ID" sz="2800" b="1" dirty="0"/>
              <a:t>aitkan hasil kaji pustaka t</a:t>
            </a:r>
            <a:r>
              <a:rPr lang="en-US" sz="2800" b="1" dirty="0" err="1"/>
              <a:t>sb</a:t>
            </a:r>
            <a:r>
              <a:rPr lang="id-ID" sz="2800" b="1" dirty="0"/>
              <a:t> p</a:t>
            </a:r>
            <a:r>
              <a:rPr lang="en-US" sz="2800" b="1" dirty="0"/>
              <a:t>d</a:t>
            </a:r>
            <a:r>
              <a:rPr lang="id-ID" sz="2800" b="1" dirty="0"/>
              <a:t> bidang </a:t>
            </a:r>
            <a:r>
              <a:rPr lang="en-US" sz="2800" b="1" dirty="0"/>
              <a:t>&amp;</a:t>
            </a:r>
            <a:r>
              <a:rPr lang="id-ID" sz="2800" b="1" dirty="0"/>
              <a:t> fokus penelitian yg akan dilakukan</a:t>
            </a:r>
          </a:p>
        </p:txBody>
      </p:sp>
    </p:spTree>
    <p:extLst>
      <p:ext uri="{BB962C8B-B14F-4D97-AF65-F5344CB8AC3E}">
        <p14:creationId xmlns:p14="http://schemas.microsoft.com/office/powerpoint/2010/main" val="3879559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Pertanyaan</a:t>
            </a:r>
            <a:r>
              <a:rPr lang="en-US" sz="3200" b="1" dirty="0"/>
              <a:t> </a:t>
            </a:r>
            <a:r>
              <a:rPr lang="en-US" sz="3200" b="1" dirty="0" err="1"/>
              <a:t>dasar</a:t>
            </a:r>
            <a:r>
              <a:rPr lang="en-US" sz="3200" b="1" dirty="0"/>
              <a:t> </a:t>
            </a:r>
            <a:r>
              <a:rPr lang="en-US" sz="3200" b="1" dirty="0" err="1"/>
              <a:t>untuk</a:t>
            </a:r>
            <a:r>
              <a:rPr lang="en-US" sz="3200" b="1" dirty="0"/>
              <a:t> </a:t>
            </a:r>
            <a:r>
              <a:rPr lang="en-US" sz="3200" b="1" dirty="0" err="1"/>
              <a:t>panduan</a:t>
            </a:r>
            <a:r>
              <a:rPr lang="en-US" sz="3200" b="1" dirty="0"/>
              <a:t> </a:t>
            </a:r>
            <a:r>
              <a:rPr lang="en-US" sz="3200" b="1" dirty="0" err="1"/>
              <a:t>penulisan</a:t>
            </a:r>
            <a:r>
              <a:rPr lang="en-US" sz="3200" b="1" dirty="0"/>
              <a:t> TP: </a:t>
            </a:r>
          </a:p>
          <a:p>
            <a:endParaRPr lang="en-US" sz="2800" b="1" dirty="0"/>
          </a:p>
          <a:p>
            <a:r>
              <a:rPr lang="en-US" sz="2800" b="1" dirty="0" err="1"/>
              <a:t>Sudahkah</a:t>
            </a:r>
            <a:endParaRPr lang="en-US" sz="2800" b="1" dirty="0"/>
          </a:p>
          <a:p>
            <a:endParaRPr lang="en-US" sz="2800" b="1" dirty="0"/>
          </a:p>
          <a:p>
            <a:pPr marL="514350" indent="-514350">
              <a:buAutoNum type="arabicParenR"/>
            </a:pPr>
            <a:r>
              <a:rPr lang="en-US" sz="2800" b="1" dirty="0" err="1"/>
              <a:t>dibuat</a:t>
            </a:r>
            <a:r>
              <a:rPr lang="en-US" sz="2800" b="1" dirty="0"/>
              <a:t> outline </a:t>
            </a:r>
            <a:r>
              <a:rPr lang="en-US" sz="2800" b="1" dirty="0" err="1"/>
              <a:t>lingkup</a:t>
            </a:r>
            <a:r>
              <a:rPr lang="en-US" sz="2800" b="1" dirty="0"/>
              <a:t> &amp; </a:t>
            </a:r>
            <a:r>
              <a:rPr lang="en-US" sz="2800" b="1" dirty="0" err="1"/>
              <a:t>tujuan</a:t>
            </a:r>
            <a:r>
              <a:rPr lang="en-US" sz="2800" b="1" dirty="0"/>
              <a:t> TP?</a:t>
            </a:r>
            <a:r>
              <a:rPr lang="id-ID" sz="2800" b="1" dirty="0"/>
              <a:t>, </a:t>
            </a:r>
            <a:endParaRPr lang="en-US" sz="2800" b="1" dirty="0"/>
          </a:p>
          <a:p>
            <a:pPr marL="514350" indent="-514350">
              <a:buAutoNum type="arabicParenR"/>
            </a:pPr>
            <a:r>
              <a:rPr lang="en-US" sz="2800" b="1" dirty="0" err="1"/>
              <a:t>identifikasi</a:t>
            </a:r>
            <a:r>
              <a:rPr lang="en-US" sz="2800" b="1" dirty="0"/>
              <a:t> sumber</a:t>
            </a:r>
            <a:r>
              <a:rPr lang="en-US" sz="2800" b="1" baseline="30000" dirty="0"/>
              <a:t>2</a:t>
            </a:r>
            <a:r>
              <a:rPr lang="en-US" sz="2800" b="1" dirty="0"/>
              <a:t> </a:t>
            </a:r>
            <a:r>
              <a:rPr lang="en-US" sz="2800" b="1" dirty="0" err="1"/>
              <a:t>utama</a:t>
            </a:r>
            <a:r>
              <a:rPr lang="en-US" sz="2800" b="1" dirty="0"/>
              <a:t> </a:t>
            </a:r>
            <a:r>
              <a:rPr lang="en-US" sz="2800" b="1" dirty="0" err="1"/>
              <a:t>bahan</a:t>
            </a:r>
            <a:r>
              <a:rPr lang="en-US" sz="2800" b="1" dirty="0"/>
              <a:t> </a:t>
            </a:r>
            <a:r>
              <a:rPr lang="en-US" sz="2800" b="1" dirty="0" err="1"/>
              <a:t>pustaka</a:t>
            </a:r>
            <a:r>
              <a:rPr lang="en-US" sz="2800" b="1" dirty="0"/>
              <a:t>?</a:t>
            </a:r>
          </a:p>
          <a:p>
            <a:pPr marL="514350" indent="-514350">
              <a:buAutoNum type="arabicParenR"/>
            </a:pPr>
            <a:r>
              <a:rPr lang="en-US" sz="2800" b="1" dirty="0" err="1"/>
              <a:t>miliki</a:t>
            </a:r>
            <a:r>
              <a:rPr lang="en-US" sz="2800" b="1" dirty="0"/>
              <a:t> </a:t>
            </a:r>
            <a:r>
              <a:rPr lang="en-US" sz="2800" b="1" dirty="0" err="1"/>
              <a:t>catatan</a:t>
            </a:r>
            <a:r>
              <a:rPr lang="en-US" sz="2800" b="1" dirty="0"/>
              <a:t> </a:t>
            </a:r>
            <a:r>
              <a:rPr lang="en-US" sz="2800" b="1" dirty="0" err="1"/>
              <a:t>bibliografi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semua</a:t>
            </a:r>
            <a:r>
              <a:rPr lang="en-US" sz="2800" b="1" dirty="0"/>
              <a:t> </a:t>
            </a:r>
            <a:r>
              <a:rPr lang="en-US" sz="2800" b="1" dirty="0" err="1"/>
              <a:t>bahan</a:t>
            </a:r>
            <a:r>
              <a:rPr lang="en-US" sz="2800" b="1" dirty="0"/>
              <a:t> </a:t>
            </a:r>
            <a:r>
              <a:rPr lang="en-US" sz="2800" b="1" dirty="0" err="1"/>
              <a:t>pustaka</a:t>
            </a:r>
            <a:r>
              <a:rPr lang="en-US" sz="2800" b="1" dirty="0"/>
              <a:t>?</a:t>
            </a:r>
            <a:r>
              <a:rPr lang="id-ID" sz="2800" b="1" dirty="0"/>
              <a:t>, </a:t>
            </a:r>
            <a:endParaRPr lang="en-US" sz="2800" b="1" dirty="0"/>
          </a:p>
          <a:p>
            <a:pPr marL="514350" indent="-514350">
              <a:buAutoNum type="arabicParenR"/>
            </a:pPr>
            <a:r>
              <a:rPr lang="en-US" sz="2800" b="1" dirty="0" err="1"/>
              <a:t>setiap</a:t>
            </a:r>
            <a:r>
              <a:rPr lang="en-US" sz="2800" b="1" dirty="0"/>
              <a:t> </a:t>
            </a:r>
            <a:r>
              <a:rPr lang="en-US" sz="2800" b="1" dirty="0" err="1"/>
              <a:t>bahan</a:t>
            </a:r>
            <a:r>
              <a:rPr lang="en-US" sz="2800" b="1" dirty="0"/>
              <a:t> </a:t>
            </a:r>
            <a:r>
              <a:rPr lang="en-US" sz="2800" b="1" dirty="0" err="1"/>
              <a:t>pustaka</a:t>
            </a:r>
            <a:r>
              <a:rPr lang="en-US" sz="2800" b="1" dirty="0"/>
              <a:t> </a:t>
            </a:r>
            <a:r>
              <a:rPr lang="en-US" sz="2800" b="1" dirty="0" err="1"/>
              <a:t>direview</a:t>
            </a:r>
            <a:r>
              <a:rPr lang="en-US" sz="2800" b="1" dirty="0"/>
              <a:t> 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kritis</a:t>
            </a:r>
            <a:r>
              <a:rPr lang="en-US" sz="2800" b="1" dirty="0"/>
              <a:t>?</a:t>
            </a:r>
            <a:r>
              <a:rPr lang="id-ID" sz="2800" b="1" dirty="0"/>
              <a:t>, </a:t>
            </a:r>
            <a:endParaRPr lang="en-US" sz="2800" b="1" dirty="0"/>
          </a:p>
          <a:p>
            <a:pPr marL="514350" indent="-514350">
              <a:buAutoNum type="arabicParenR"/>
            </a:pPr>
            <a:r>
              <a:rPr lang="en-US" sz="2800" b="1" dirty="0" err="1"/>
              <a:t>organisasikan</a:t>
            </a:r>
            <a:r>
              <a:rPr lang="en-US" sz="2800" b="1" dirty="0"/>
              <a:t> </a:t>
            </a:r>
            <a:r>
              <a:rPr lang="en-US" sz="2800" b="1" dirty="0" err="1"/>
              <a:t>semua</a:t>
            </a:r>
            <a:r>
              <a:rPr lang="en-US" sz="2800" b="1" dirty="0"/>
              <a:t> </a:t>
            </a:r>
            <a:r>
              <a:rPr lang="en-US" sz="2800" b="1" dirty="0" err="1"/>
              <a:t>bahan</a:t>
            </a:r>
            <a:r>
              <a:rPr lang="en-US" sz="2800" b="1" dirty="0"/>
              <a:t> </a:t>
            </a:r>
            <a:r>
              <a:rPr lang="en-US" sz="2800" b="1" dirty="0" err="1"/>
              <a:t>pustaka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diperoleh</a:t>
            </a:r>
            <a:r>
              <a:rPr lang="en-US" sz="2800" b="1" dirty="0"/>
              <a:t>?</a:t>
            </a:r>
          </a:p>
          <a:p>
            <a:pPr marL="514350" indent="-514350">
              <a:buAutoNum type="arabicParenR"/>
            </a:pPr>
            <a:r>
              <a:rPr lang="en-US" sz="2800" b="1" dirty="0" err="1"/>
              <a:t>analisis</a:t>
            </a:r>
            <a:r>
              <a:rPr lang="en-US" sz="2800" b="1" dirty="0"/>
              <a:t> &amp; </a:t>
            </a:r>
            <a:r>
              <a:rPr lang="en-US" sz="2800" b="1" dirty="0" err="1"/>
              <a:t>interpretasi</a:t>
            </a:r>
            <a:r>
              <a:rPr lang="en-US" sz="2800" b="1" dirty="0"/>
              <a:t> </a:t>
            </a:r>
            <a:r>
              <a:rPr lang="en-US" sz="2800" b="1" dirty="0" err="1"/>
              <a:t>bahan</a:t>
            </a:r>
            <a:r>
              <a:rPr lang="en-US" sz="2800" b="1" dirty="0"/>
              <a:t> </a:t>
            </a:r>
            <a:r>
              <a:rPr lang="en-US" sz="2800" b="1" dirty="0" err="1"/>
              <a:t>pustaka</a:t>
            </a:r>
            <a:r>
              <a:rPr lang="en-US" sz="2800" b="1" dirty="0"/>
              <a:t> </a:t>
            </a:r>
            <a:r>
              <a:rPr lang="en-US" sz="2800" b="1" dirty="0" err="1"/>
              <a:t>yg</a:t>
            </a:r>
            <a:r>
              <a:rPr lang="en-US" sz="2800" b="1" dirty="0"/>
              <a:t> </a:t>
            </a:r>
            <a:r>
              <a:rPr lang="en-US" sz="2800" b="1" dirty="0" err="1"/>
              <a:t>diperoleh</a:t>
            </a:r>
            <a:r>
              <a:rPr lang="en-US" sz="2800" b="1" dirty="0"/>
              <a:t>? </a:t>
            </a:r>
          </a:p>
          <a:p>
            <a:pPr marL="514350" indent="-514350">
              <a:buAutoNum type="arabicParenR"/>
            </a:pPr>
            <a:r>
              <a:rPr lang="en-US" sz="2800" b="1" dirty="0" err="1"/>
              <a:t>ditulis</a:t>
            </a:r>
            <a:r>
              <a:rPr lang="en-US" sz="2800" b="1" dirty="0"/>
              <a:t>/</a:t>
            </a:r>
            <a:r>
              <a:rPr lang="en-US" sz="2800" b="1" dirty="0" err="1"/>
              <a:t>disusun</a:t>
            </a:r>
            <a:r>
              <a:rPr lang="en-US" sz="2800" b="1" dirty="0"/>
              <a:t> draft </a:t>
            </a:r>
            <a:r>
              <a:rPr lang="en-US" sz="2800" b="1" dirty="0" err="1"/>
              <a:t>tinjauan</a:t>
            </a:r>
            <a:r>
              <a:rPr lang="en-US" sz="2800" b="1" dirty="0"/>
              <a:t> </a:t>
            </a:r>
            <a:r>
              <a:rPr lang="en-US" sz="2800" b="1" dirty="0" err="1"/>
              <a:t>pustaka</a:t>
            </a:r>
            <a:r>
              <a:rPr lang="en-US" sz="2800" b="1" dirty="0"/>
              <a:t> &amp; edit </a:t>
            </a:r>
            <a:r>
              <a:rPr lang="en-US" sz="2800" b="1" dirty="0" err="1"/>
              <a:t>cermat</a:t>
            </a:r>
            <a:r>
              <a:rPr lang="en-US" sz="2800" b="1" dirty="0"/>
              <a:t>? </a:t>
            </a:r>
          </a:p>
          <a:p>
            <a:pPr marL="514350" indent="-514350">
              <a:buAutoNum type="arabicParenR"/>
            </a:pPr>
            <a:r>
              <a:rPr lang="en-US" sz="2800" b="1" dirty="0" err="1"/>
              <a:t>hasil</a:t>
            </a:r>
            <a:r>
              <a:rPr lang="en-US" sz="2800" b="1" dirty="0"/>
              <a:t> </a:t>
            </a:r>
            <a:r>
              <a:rPr lang="en-US" sz="2800" b="1" dirty="0" err="1"/>
              <a:t>tinjauan</a:t>
            </a:r>
            <a:r>
              <a:rPr lang="en-US" sz="2800" b="1" dirty="0"/>
              <a:t> </a:t>
            </a:r>
            <a:r>
              <a:rPr lang="en-US" sz="2800" b="1" dirty="0" err="1"/>
              <a:t>pustaka</a:t>
            </a:r>
            <a:r>
              <a:rPr lang="en-US" sz="2800" b="1" dirty="0"/>
              <a:t> </a:t>
            </a:r>
            <a:r>
              <a:rPr lang="en-US" sz="2800" b="1" dirty="0" err="1"/>
              <a:t>anda</a:t>
            </a:r>
            <a:r>
              <a:rPr lang="en-US" sz="2800" b="1" dirty="0"/>
              <a:t> </a:t>
            </a:r>
          </a:p>
          <a:p>
            <a:pPr marL="514350" indent="-514350">
              <a:buAutoNum type="arabicParenR"/>
            </a:pPr>
            <a:r>
              <a:rPr lang="en-US" sz="2800" b="1" dirty="0" err="1"/>
              <a:t>rampung</a:t>
            </a:r>
            <a:r>
              <a:rPr lang="en-US" sz="2800" b="1" dirty="0"/>
              <a:t> </a:t>
            </a:r>
            <a:r>
              <a:rPr lang="en-US" sz="2800" b="1" dirty="0" err="1"/>
              <a:t>disusun</a:t>
            </a:r>
            <a:r>
              <a:rPr lang="en-US" sz="2800" b="1" dirty="0"/>
              <a:t> </a:t>
            </a:r>
            <a:r>
              <a:rPr lang="en-US" sz="2800" b="1" dirty="0" err="1"/>
              <a:t>sesuai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rencana</a:t>
            </a:r>
            <a:r>
              <a:rPr lang="en-US" sz="2800" b="1" dirty="0"/>
              <a:t> </a:t>
            </a:r>
            <a:r>
              <a:rPr lang="en-US" sz="2800" b="1" dirty="0" err="1"/>
              <a:t>waktu</a:t>
            </a:r>
            <a:r>
              <a:rPr lang="en-US" sz="2800" b="1" dirty="0"/>
              <a:t>?  </a:t>
            </a:r>
            <a:endParaRPr lang="id-ID" sz="2800" b="1" dirty="0"/>
          </a:p>
          <a:p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234742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Literature review matrix</a:t>
            </a:r>
            <a:endParaRPr lang="en-GB"/>
          </a:p>
        </p:txBody>
      </p:sp>
      <p:graphicFrame>
        <p:nvGraphicFramePr>
          <p:cNvPr id="172035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0727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Author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Title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Journal issue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Aim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Method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nl-BE" sz="2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Result</a:t>
                      </a:r>
                      <a:endParaRPr kumimoji="0" lang="en-GB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8760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314" y="152400"/>
            <a:ext cx="86106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Menyaring</a:t>
            </a:r>
            <a:r>
              <a:rPr lang="en-US" sz="2800" b="1" dirty="0"/>
              <a:t> </a:t>
            </a:r>
            <a:r>
              <a:rPr lang="en-US" sz="2800" b="1" dirty="0" err="1"/>
              <a:t>sebuah</a:t>
            </a:r>
            <a:r>
              <a:rPr lang="en-US" sz="2800" b="1" dirty="0"/>
              <a:t> literature :</a:t>
            </a:r>
            <a:endParaRPr lang="id-ID" sz="2800" b="1" dirty="0"/>
          </a:p>
          <a:p>
            <a:pPr lvl="0"/>
            <a:endParaRPr lang="en-US" sz="2800" b="1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b="1" dirty="0" err="1"/>
              <a:t>Jika</a:t>
            </a:r>
            <a:r>
              <a:rPr lang="en-US" sz="2800" b="1" dirty="0"/>
              <a:t> </a:t>
            </a:r>
            <a:r>
              <a:rPr lang="en-US" sz="2800" b="1" dirty="0" err="1"/>
              <a:t>dokumen</a:t>
            </a:r>
            <a:r>
              <a:rPr lang="en-US" sz="2800" b="1" dirty="0"/>
              <a:t> </a:t>
            </a:r>
            <a:r>
              <a:rPr lang="en-US" sz="2800" b="1" dirty="0" err="1"/>
              <a:t>tsb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hasil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riset</a:t>
            </a:r>
            <a:r>
              <a:rPr lang="en-US" sz="2800" b="1" dirty="0">
                <a:solidFill>
                  <a:srgbClr val="FF0000"/>
                </a:solidFill>
              </a:rPr>
              <a:t>, </a:t>
            </a:r>
            <a:r>
              <a:rPr lang="en-US" sz="2800" b="1" dirty="0" err="1">
                <a:solidFill>
                  <a:srgbClr val="FF0000"/>
                </a:solidFill>
              </a:rPr>
              <a:t>dari</a:t>
            </a:r>
            <a:r>
              <a:rPr lang="en-US" sz="2800" b="1" dirty="0">
                <a:solidFill>
                  <a:srgbClr val="FF0000"/>
                </a:solidFill>
              </a:rPr>
              <a:t> mana</a:t>
            </a:r>
            <a:r>
              <a:rPr lang="en-US" sz="2800" b="1" dirty="0"/>
              <a:t>?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b="1" dirty="0" err="1"/>
              <a:t>Apakah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sumber</a:t>
            </a:r>
            <a:r>
              <a:rPr lang="en-US" sz="2800" b="1" dirty="0">
                <a:solidFill>
                  <a:srgbClr val="FF0000"/>
                </a:solidFill>
              </a:rPr>
              <a:t> yang valid </a:t>
            </a:r>
            <a:r>
              <a:rPr lang="en-US" sz="2800" b="1" dirty="0" err="1"/>
              <a:t>misalnya</a:t>
            </a:r>
            <a:r>
              <a:rPr lang="en-US" sz="2800" b="1" dirty="0"/>
              <a:t> </a:t>
            </a:r>
            <a:r>
              <a:rPr lang="en-US" sz="2800" b="1" dirty="0" err="1"/>
              <a:t>institusi</a:t>
            </a:r>
            <a:r>
              <a:rPr lang="en-US" sz="2800" b="1" dirty="0"/>
              <a:t>? </a:t>
            </a:r>
            <a:r>
              <a:rPr lang="en-US" sz="2800" b="1" dirty="0" err="1"/>
              <a:t>Apakah</a:t>
            </a:r>
            <a:r>
              <a:rPr lang="en-US" sz="2800" b="1" dirty="0"/>
              <a:t> </a:t>
            </a:r>
            <a:r>
              <a:rPr lang="en-US" sz="2800" b="1" dirty="0" err="1"/>
              <a:t>publikasi</a:t>
            </a:r>
            <a:r>
              <a:rPr lang="en-US" sz="2800" b="1" dirty="0"/>
              <a:t> </a:t>
            </a:r>
            <a:r>
              <a:rPr lang="en-US" sz="2800" b="1" dirty="0" err="1"/>
              <a:t>tsb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peer reviewed journal </a:t>
            </a:r>
            <a:r>
              <a:rPr lang="en-US" sz="2800" b="1" i="1" dirty="0"/>
              <a:t>? 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refereed journal</a:t>
            </a:r>
            <a:r>
              <a:rPr lang="en-US" sz="2800" b="1" i="1" dirty="0"/>
              <a:t>?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b="1" dirty="0" err="1"/>
              <a:t>Jurnal</a:t>
            </a:r>
            <a:r>
              <a:rPr lang="en-US" sz="2800" b="1" dirty="0"/>
              <a:t> di Indonesia, </a:t>
            </a:r>
            <a:r>
              <a:rPr lang="en-US" sz="2800" b="1" dirty="0" err="1"/>
              <a:t>daftar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jurnal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terakreditasi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/>
              <a:t>lihat</a:t>
            </a:r>
            <a:r>
              <a:rPr lang="en-US" sz="2800" b="1" dirty="0"/>
              <a:t>  website </a:t>
            </a:r>
            <a:r>
              <a:rPr lang="en-US" sz="2800" b="1" dirty="0" err="1"/>
              <a:t>Kemen</a:t>
            </a:r>
            <a:r>
              <a:rPr lang="en-US" sz="2800" b="1" dirty="0"/>
              <a:t> </a:t>
            </a:r>
            <a:r>
              <a:rPr lang="en-US" sz="2800" b="1" dirty="0" err="1"/>
              <a:t>DikBud</a:t>
            </a:r>
            <a:r>
              <a:rPr lang="en-US" sz="2800" b="1" dirty="0"/>
              <a:t> (</a:t>
            </a:r>
            <a:r>
              <a:rPr lang="en-US" sz="2800" b="1" dirty="0" err="1"/>
              <a:t>skrg</a:t>
            </a:r>
            <a:r>
              <a:rPr lang="en-US" sz="2800" b="1" dirty="0"/>
              <a:t> </a:t>
            </a:r>
            <a:r>
              <a:rPr lang="en-US" sz="2800" b="1" dirty="0" err="1"/>
              <a:t>Kemen</a:t>
            </a:r>
            <a:r>
              <a:rPr lang="en-US" sz="2800" b="1" dirty="0"/>
              <a:t> </a:t>
            </a:r>
            <a:r>
              <a:rPr lang="en-US" sz="2800" b="1" dirty="0" err="1"/>
              <a:t>Ris-Dikti</a:t>
            </a:r>
            <a:r>
              <a:rPr lang="en-US" sz="2800" b="1" dirty="0"/>
              <a:t>)</a:t>
            </a:r>
            <a:endParaRPr lang="id-ID" sz="2800" b="1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b="1" dirty="0" err="1"/>
              <a:t>Jika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website, </a:t>
            </a:r>
            <a:r>
              <a:rPr lang="en-US" sz="2800" b="1" dirty="0" err="1"/>
              <a:t>cermati</a:t>
            </a:r>
            <a:r>
              <a:rPr lang="en-US" sz="2800" b="1" dirty="0"/>
              <a:t> </a:t>
            </a:r>
            <a:r>
              <a:rPr lang="en-US" sz="2800" b="1" dirty="0" err="1"/>
              <a:t>apakah</a:t>
            </a:r>
            <a:r>
              <a:rPr lang="en-US" sz="2800" b="1" dirty="0"/>
              <a:t> </a:t>
            </a:r>
            <a:r>
              <a:rPr lang="en-US" sz="2800" b="1" dirty="0" err="1"/>
              <a:t>tercantum</a:t>
            </a:r>
            <a:r>
              <a:rPr lang="en-US" sz="2800" b="1" dirty="0"/>
              <a:t> </a:t>
            </a:r>
            <a:r>
              <a:rPr lang="en-US" sz="2800" b="1" dirty="0" err="1"/>
              <a:t>penulisnya</a:t>
            </a:r>
            <a:r>
              <a:rPr lang="en-US" sz="2800" b="1" dirty="0"/>
              <a:t>, </a:t>
            </a:r>
            <a:r>
              <a:rPr lang="en-US" sz="2800" b="1" dirty="0" err="1"/>
              <a:t>apakah</a:t>
            </a:r>
            <a:r>
              <a:rPr lang="en-US" sz="2800" b="1" dirty="0"/>
              <a:t> </a:t>
            </a:r>
            <a:r>
              <a:rPr lang="en-US" sz="2800" b="1" dirty="0" err="1"/>
              <a:t>berasal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situs </a:t>
            </a:r>
            <a:r>
              <a:rPr lang="en-US" sz="2800" b="1" dirty="0">
                <a:solidFill>
                  <a:srgbClr val="FF0000"/>
                </a:solidFill>
              </a:rPr>
              <a:t>*.</a:t>
            </a:r>
            <a:r>
              <a:rPr lang="en-US" sz="2800" b="1" i="1" dirty="0" err="1">
                <a:solidFill>
                  <a:srgbClr val="FF0000"/>
                </a:solidFill>
              </a:rPr>
              <a:t>edu</a:t>
            </a:r>
            <a:r>
              <a:rPr lang="en-US" sz="2800" b="1" dirty="0"/>
              <a:t>, </a:t>
            </a:r>
            <a:r>
              <a:rPr lang="en-US" sz="2800" b="1" dirty="0" err="1"/>
              <a:t>apakah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tercantum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tanggal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publikasinya</a:t>
            </a:r>
            <a:r>
              <a:rPr lang="en-US" sz="2800" b="1" dirty="0"/>
              <a:t>?</a:t>
            </a:r>
            <a:endParaRPr lang="id-ID" sz="2800" b="1" dirty="0"/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800" b="1" dirty="0" err="1"/>
              <a:t>Perhatikan</a:t>
            </a:r>
            <a:r>
              <a:rPr lang="en-US" sz="2800" b="1" dirty="0"/>
              <a:t> </a:t>
            </a:r>
            <a:r>
              <a:rPr lang="en-US" sz="2800" b="1" dirty="0" err="1"/>
              <a:t>otoritas</a:t>
            </a:r>
            <a:r>
              <a:rPr lang="en-US" sz="2800" b="1" dirty="0"/>
              <a:t> </a:t>
            </a:r>
            <a:r>
              <a:rPr lang="en-US" sz="2800" b="1" dirty="0" err="1"/>
              <a:t>penulis</a:t>
            </a:r>
            <a:r>
              <a:rPr lang="en-US" sz="2800" b="1" dirty="0"/>
              <a:t> </a:t>
            </a:r>
            <a:r>
              <a:rPr lang="en-US" sz="2800" b="1" dirty="0" err="1"/>
              <a:t>publikasi</a:t>
            </a:r>
            <a:r>
              <a:rPr lang="en-US" sz="2800" b="1" dirty="0"/>
              <a:t> </a:t>
            </a:r>
            <a:r>
              <a:rPr lang="en-US" sz="2800" b="1" dirty="0" err="1"/>
              <a:t>tersebut</a:t>
            </a:r>
            <a:r>
              <a:rPr lang="en-US" sz="2800" b="1" dirty="0"/>
              <a:t>, </a:t>
            </a:r>
            <a:r>
              <a:rPr lang="en-US" sz="2800" b="1" dirty="0" err="1"/>
              <a:t>misalnya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apakah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penulis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adalah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seseorang</a:t>
            </a:r>
            <a:r>
              <a:rPr lang="en-US" sz="2800" b="1" dirty="0">
                <a:solidFill>
                  <a:srgbClr val="FF0000"/>
                </a:solidFill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</a:rPr>
              <a:t>memiliki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otoritas</a:t>
            </a:r>
            <a:r>
              <a:rPr lang="en-US" sz="2800" b="1" dirty="0"/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bidang</a:t>
            </a:r>
            <a:r>
              <a:rPr lang="en-US" sz="2800" b="1" dirty="0"/>
              <a:t> </a:t>
            </a:r>
            <a:r>
              <a:rPr lang="en-US" sz="2800" b="1" dirty="0" err="1"/>
              <a:t>tersebut</a:t>
            </a:r>
            <a:r>
              <a:rPr lang="en-US" sz="2800" b="1" dirty="0"/>
              <a:t>?</a:t>
            </a:r>
            <a:endParaRPr lang="id-ID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14671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04800"/>
            <a:ext cx="8458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/>
              <a:t> </a:t>
            </a:r>
            <a:endParaRPr lang="id-ID" dirty="0"/>
          </a:p>
          <a:p>
            <a:r>
              <a:rPr lang="id-ID" b="1" dirty="0"/>
              <a:t>BEBERAPA CONTOH PANGKALAN DATA TIDAK BERBAYAR</a:t>
            </a:r>
            <a:endParaRPr lang="id-ID" dirty="0"/>
          </a:p>
          <a:p>
            <a:r>
              <a:rPr lang="id-ID" dirty="0"/>
              <a:t> </a:t>
            </a:r>
          </a:p>
          <a:p>
            <a:r>
              <a:rPr lang="id-ID" b="1" dirty="0"/>
              <a:t> </a:t>
            </a:r>
            <a:endParaRPr lang="id-ID" dirty="0"/>
          </a:p>
          <a:p>
            <a:pPr lvl="0"/>
            <a:r>
              <a:rPr lang="en-US" u="sng" dirty="0">
                <a:hlinkClick r:id="rId2"/>
              </a:rPr>
              <a:t>http://journals.lww.com/jpgn/pages/default.aspx</a:t>
            </a:r>
            <a:r>
              <a:rPr lang="en-US" u="sng" dirty="0">
                <a:hlinkClick r:id="rId3"/>
              </a:rPr>
              <a:t> </a:t>
            </a:r>
            <a:endParaRPr lang="id-ID" dirty="0"/>
          </a:p>
          <a:p>
            <a:pPr lvl="0"/>
            <a:r>
              <a:rPr lang="en-US" u="sng" dirty="0">
                <a:hlinkClick r:id="rId3"/>
              </a:rPr>
              <a:t>http://journals.cambridge.org/action/displayJournal?jid=PHN</a:t>
            </a:r>
            <a:r>
              <a:rPr lang="en-US" u="sng" dirty="0">
                <a:hlinkClick r:id="rId4"/>
              </a:rPr>
              <a:t> </a:t>
            </a:r>
            <a:endParaRPr lang="id-ID" dirty="0"/>
          </a:p>
          <a:p>
            <a:pPr lvl="0"/>
            <a:r>
              <a:rPr lang="en-US" u="sng" dirty="0">
                <a:hlinkClick r:id="rId4"/>
              </a:rPr>
              <a:t>http://journals.cambridge.org/action/displayJournal?jid=NRR</a:t>
            </a:r>
            <a:r>
              <a:rPr lang="en-US" u="sng" dirty="0">
                <a:hlinkClick r:id="rId5"/>
              </a:rPr>
              <a:t> </a:t>
            </a:r>
            <a:endParaRPr lang="id-ID" dirty="0"/>
          </a:p>
          <a:p>
            <a:pPr lvl="0"/>
            <a:r>
              <a:rPr lang="en-US" u="sng" dirty="0">
                <a:hlinkClick r:id="rId5"/>
              </a:rPr>
              <a:t>http://journals.cambridge.org/action/displayJournal?jid=BJN</a:t>
            </a:r>
            <a:r>
              <a:rPr lang="en-US" u="sng" dirty="0">
                <a:hlinkClick r:id="rId6"/>
              </a:rPr>
              <a:t> </a:t>
            </a:r>
            <a:endParaRPr lang="id-ID" dirty="0"/>
          </a:p>
          <a:p>
            <a:pPr lvl="0"/>
            <a:r>
              <a:rPr lang="en-US" u="sng" dirty="0">
                <a:hlinkClick r:id="rId6"/>
              </a:rPr>
              <a:t>http://www.freemedicaljournals.com/link21.php?id=1206</a:t>
            </a:r>
            <a:r>
              <a:rPr lang="en-US" u="sng" dirty="0">
                <a:hlinkClick r:id="rId7"/>
              </a:rPr>
              <a:t> </a:t>
            </a:r>
            <a:endParaRPr lang="id-ID" dirty="0"/>
          </a:p>
          <a:p>
            <a:pPr lvl="0"/>
            <a:r>
              <a:rPr lang="en-US" u="sng" dirty="0">
                <a:hlinkClick r:id="rId7"/>
              </a:rPr>
              <a:t>http://www.foodandnutritionresearch.net/index.php/fnr/search/results</a:t>
            </a:r>
            <a:r>
              <a:rPr lang="en-US" u="sng" dirty="0">
                <a:hlinkClick r:id="rId8"/>
              </a:rPr>
              <a:t> </a:t>
            </a:r>
            <a:endParaRPr lang="id-ID" dirty="0"/>
          </a:p>
          <a:p>
            <a:pPr lvl="0"/>
            <a:r>
              <a:rPr lang="en-US" u="sng" dirty="0">
                <a:hlinkClick r:id="rId8"/>
              </a:rPr>
              <a:t>http://www.informaworld.com/smpp/subjecthome/</a:t>
            </a:r>
            <a:r>
              <a:rPr lang="en-US" u="sng" dirty="0">
                <a:hlinkClick r:id="rId9"/>
              </a:rPr>
              <a:t> </a:t>
            </a:r>
            <a:endParaRPr lang="id-ID" dirty="0"/>
          </a:p>
          <a:p>
            <a:pPr lvl="0"/>
            <a:r>
              <a:rPr lang="en-US" u="sng" dirty="0">
                <a:hlinkClick r:id="rId9"/>
              </a:rPr>
              <a:t>http://www.nature.com/ejcn/index.html</a:t>
            </a:r>
            <a:r>
              <a:rPr lang="en-US" u="sng" dirty="0">
                <a:hlinkClick r:id="rId10"/>
              </a:rPr>
              <a:t> </a:t>
            </a:r>
            <a:endParaRPr lang="id-ID" dirty="0"/>
          </a:p>
          <a:p>
            <a:pPr lvl="0"/>
            <a:r>
              <a:rPr lang="en-US" u="sng" dirty="0">
                <a:hlinkClick r:id="rId10"/>
              </a:rPr>
              <a:t>http://www.jstage.jst.go.jp/browse/jnsv</a:t>
            </a:r>
            <a:r>
              <a:rPr lang="en-US" u="sng" dirty="0">
                <a:hlinkClick r:id="rId9"/>
              </a:rPr>
              <a:t> </a:t>
            </a:r>
            <a:endParaRPr lang="id-ID" dirty="0"/>
          </a:p>
          <a:p>
            <a:pPr lvl="0"/>
            <a:r>
              <a:rPr lang="en-US" u="sng" dirty="0">
                <a:hlinkClick r:id="rId9"/>
              </a:rPr>
              <a:t>http://www.nature.com/ejcn/index.html</a:t>
            </a:r>
            <a:r>
              <a:rPr lang="en-US" u="sng" dirty="0">
                <a:hlinkClick r:id="rId11"/>
              </a:rPr>
              <a:t> </a:t>
            </a:r>
            <a:endParaRPr lang="id-ID" dirty="0"/>
          </a:p>
          <a:p>
            <a:pPr lvl="0"/>
            <a:r>
              <a:rPr lang="en-US" u="sng" dirty="0">
                <a:hlinkClick r:id="rId11"/>
              </a:rPr>
              <a:t>http://www.nutritionsociety.org/node/236</a:t>
            </a:r>
            <a:endParaRPr lang="id-ID" dirty="0"/>
          </a:p>
          <a:p>
            <a:pPr lvl="0"/>
            <a:r>
              <a:rPr lang="en-US" u="sng" dirty="0">
                <a:hlinkClick r:id="rId12"/>
              </a:rPr>
              <a:t>http://www.biomedical-engineering-online.com/</a:t>
            </a:r>
            <a:r>
              <a:rPr lang="en-US" u="sng" dirty="0">
                <a:hlinkClick r:id="rId13"/>
              </a:rPr>
              <a:t> </a:t>
            </a:r>
            <a:endParaRPr lang="id-ID" dirty="0"/>
          </a:p>
          <a:p>
            <a:pPr lvl="0"/>
            <a:r>
              <a:rPr lang="en-US" u="sng" dirty="0">
                <a:hlinkClick r:id="rId13"/>
              </a:rPr>
              <a:t>http://www.biomedcentral.com/</a:t>
            </a:r>
            <a:r>
              <a:rPr lang="en-US" u="sng" dirty="0">
                <a:hlinkClick r:id="rId14"/>
              </a:rPr>
              <a:t> </a:t>
            </a:r>
            <a:endParaRPr lang="id-ID" dirty="0"/>
          </a:p>
          <a:p>
            <a:pPr lvl="0"/>
            <a:r>
              <a:rPr lang="en-US" u="sng" dirty="0">
                <a:hlinkClick r:id="rId14"/>
              </a:rPr>
              <a:t>http://www.intute.ac.uk/healthandlifesciences/about.html</a:t>
            </a:r>
            <a:r>
              <a:rPr lang="en-US" u="sng" dirty="0">
                <a:hlinkClick r:id="rId15"/>
              </a:rPr>
              <a:t> </a:t>
            </a:r>
            <a:endParaRPr lang="id-ID" dirty="0"/>
          </a:p>
          <a:p>
            <a:pPr lvl="0"/>
            <a:r>
              <a:rPr lang="en-US" u="sng" dirty="0">
                <a:hlinkClick r:id="rId15"/>
              </a:rPr>
              <a:t>http://medlineplus.gov/</a:t>
            </a:r>
            <a:r>
              <a:rPr lang="en-US" u="sng" dirty="0">
                <a:hlinkClick r:id="rId16"/>
              </a:rPr>
              <a:t> </a:t>
            </a:r>
            <a:endParaRPr lang="id-ID" dirty="0"/>
          </a:p>
          <a:p>
            <a:pPr lvl="0"/>
            <a:r>
              <a:rPr lang="en-US" u="sng" dirty="0">
                <a:hlinkClick r:id="rId16"/>
              </a:rPr>
              <a:t>http://www.pdrhealth.com/home/home.aspx</a:t>
            </a:r>
            <a:r>
              <a:rPr lang="en-US" u="sng" dirty="0">
                <a:hlinkClick r:id="rId17"/>
              </a:rPr>
              <a:t> </a:t>
            </a:r>
            <a:endParaRPr lang="id-ID" dirty="0"/>
          </a:p>
          <a:p>
            <a:r>
              <a:rPr lang="en-US" u="sng" dirty="0">
                <a:hlinkClick r:id="rId17"/>
              </a:rPr>
              <a:t>http://www.intelihealth.com/IH/ihtIH/WSIHW000/408/408.html?k=menux408x408</a:t>
            </a:r>
            <a:r>
              <a:rPr lang="en-US" dirty="0"/>
              <a:t>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85438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28600"/>
            <a:ext cx="8001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u="sng" dirty="0">
                <a:hlinkClick r:id="rId2"/>
              </a:rPr>
              <a:t>http://pustaka.ut.ac.id</a:t>
            </a:r>
            <a:r>
              <a:rPr lang="en-US" dirty="0"/>
              <a:t> </a:t>
            </a:r>
            <a:endParaRPr lang="id-ID" dirty="0"/>
          </a:p>
          <a:p>
            <a:pPr lvl="0"/>
            <a:r>
              <a:rPr lang="en-US" dirty="0"/>
              <a:t>http://gigapedia.org</a:t>
            </a:r>
            <a:endParaRPr lang="id-ID" dirty="0"/>
          </a:p>
          <a:p>
            <a:pPr lvl="0"/>
            <a:r>
              <a:rPr lang="en-US" u="sng" dirty="0">
                <a:hlinkClick r:id="rId3"/>
              </a:rPr>
              <a:t>http://www.eric.ed.gov</a:t>
            </a:r>
            <a:r>
              <a:rPr lang="en-US" dirty="0"/>
              <a:t>, </a:t>
            </a:r>
            <a:endParaRPr lang="id-ID" dirty="0"/>
          </a:p>
          <a:p>
            <a:pPr lvl="0"/>
            <a:r>
              <a:rPr lang="en-US" u="sng" dirty="0">
                <a:hlinkClick r:id="rId4"/>
              </a:rPr>
              <a:t>http://www.betah.co.il</a:t>
            </a:r>
            <a:r>
              <a:rPr lang="en-US" dirty="0"/>
              <a:t> </a:t>
            </a:r>
            <a:endParaRPr lang="id-ID" dirty="0"/>
          </a:p>
          <a:p>
            <a:pPr lvl="0"/>
            <a:r>
              <a:rPr lang="en-US" dirty="0"/>
              <a:t>http://knowfree.net</a:t>
            </a:r>
            <a:endParaRPr lang="id-ID" dirty="0"/>
          </a:p>
          <a:p>
            <a:pPr lvl="0"/>
            <a:r>
              <a:rPr lang="en-US" u="sng" dirty="0">
                <a:hlinkClick r:id="rId5"/>
              </a:rPr>
              <a:t>http://ilma95.org</a:t>
            </a:r>
            <a:r>
              <a:rPr lang="en-US" dirty="0"/>
              <a:t> </a:t>
            </a:r>
            <a:endParaRPr lang="id-ID" dirty="0"/>
          </a:p>
          <a:p>
            <a:pPr lvl="0"/>
            <a:r>
              <a:rPr lang="en-US" u="sng" dirty="0">
                <a:hlinkClick r:id="rId6"/>
              </a:rPr>
              <a:t>http://www.ebookee.com</a:t>
            </a:r>
            <a:r>
              <a:rPr lang="en-US" dirty="0"/>
              <a:t> </a:t>
            </a:r>
            <a:endParaRPr lang="id-ID" dirty="0"/>
          </a:p>
          <a:p>
            <a:pPr lvl="0"/>
            <a:r>
              <a:rPr lang="en-US" u="sng" dirty="0">
                <a:hlinkClick r:id="rId7"/>
              </a:rPr>
              <a:t>http://www.ebook3000.com</a:t>
            </a:r>
            <a:r>
              <a:rPr lang="en-US" dirty="0"/>
              <a:t> </a:t>
            </a:r>
            <a:endParaRPr lang="id-ID" dirty="0"/>
          </a:p>
          <a:p>
            <a:pPr lvl="0"/>
            <a:r>
              <a:rPr lang="en-US" u="sng" dirty="0">
                <a:hlinkClick r:id="rId8"/>
              </a:rPr>
              <a:t>http://www.acehbooks.com</a:t>
            </a:r>
            <a:r>
              <a:rPr lang="en-US" dirty="0"/>
              <a:t> </a:t>
            </a:r>
            <a:endParaRPr lang="id-ID" dirty="0"/>
          </a:p>
          <a:p>
            <a:pPr lvl="0"/>
            <a:r>
              <a:rPr lang="en-US" dirty="0"/>
              <a:t>http://mygrafity.wordpress.com</a:t>
            </a:r>
            <a:endParaRPr lang="id-ID" dirty="0"/>
          </a:p>
          <a:p>
            <a:pPr lvl="0"/>
            <a:r>
              <a:rPr lang="en-US" dirty="0"/>
              <a:t>http://jimly.com (</a:t>
            </a:r>
            <a:r>
              <a:rPr lang="en-US" dirty="0" err="1"/>
              <a:t>buku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)</a:t>
            </a:r>
            <a:endParaRPr lang="id-ID" dirty="0"/>
          </a:p>
          <a:p>
            <a:pPr lvl="0"/>
            <a:r>
              <a:rPr lang="en-US" dirty="0"/>
              <a:t>http://morefreebooks.net</a:t>
            </a:r>
            <a:endParaRPr lang="id-ID" dirty="0"/>
          </a:p>
          <a:p>
            <a:pPr lvl="0"/>
            <a:r>
              <a:rPr lang="en-US" dirty="0"/>
              <a:t>http://pusatbahasa.diknas.go.id/kbbi</a:t>
            </a:r>
            <a:endParaRPr lang="id-ID" dirty="0"/>
          </a:p>
          <a:p>
            <a:pPr lvl="0"/>
            <a:r>
              <a:rPr lang="en-US" dirty="0"/>
              <a:t>http://scribd.com</a:t>
            </a:r>
            <a:endParaRPr lang="id-ID" dirty="0"/>
          </a:p>
          <a:p>
            <a:pPr lvl="0"/>
            <a:r>
              <a:rPr lang="en-US" dirty="0"/>
              <a:t>http://abusalma.wordpress.com/e-book</a:t>
            </a:r>
            <a:endParaRPr lang="id-ID" dirty="0"/>
          </a:p>
          <a:p>
            <a:pPr lvl="0"/>
            <a:r>
              <a:rPr lang="en-US" dirty="0"/>
              <a:t>http://</a:t>
            </a:r>
            <a:r>
              <a:rPr lang="en-US" u="sng" dirty="0">
                <a:hlinkClick r:id="rId9"/>
              </a:rPr>
              <a:t>www.dhuha.net</a:t>
            </a:r>
            <a:r>
              <a:rPr lang="en-US" dirty="0"/>
              <a:t> </a:t>
            </a:r>
            <a:endParaRPr lang="id-ID" dirty="0"/>
          </a:p>
          <a:p>
            <a:pPr lvl="0"/>
            <a:r>
              <a:rPr lang="en-US" dirty="0"/>
              <a:t>http://manybooks.com</a:t>
            </a:r>
            <a:endParaRPr lang="id-ID" dirty="0"/>
          </a:p>
          <a:p>
            <a:pPr lvl="0"/>
            <a:r>
              <a:rPr lang="en-US" u="sng" dirty="0">
                <a:hlinkClick r:id="rId10"/>
              </a:rPr>
              <a:t>http://www.indowebster.com</a:t>
            </a:r>
            <a:r>
              <a:rPr lang="en-US" dirty="0"/>
              <a:t> </a:t>
            </a:r>
            <a:endParaRPr lang="id-ID" dirty="0"/>
          </a:p>
          <a:p>
            <a:pPr lvl="0"/>
            <a:r>
              <a:rPr lang="en-US" u="sng" dirty="0">
                <a:hlinkClick r:id="rId11"/>
              </a:rPr>
              <a:t>http://read.freeduan.com</a:t>
            </a:r>
            <a:r>
              <a:rPr lang="en-US" dirty="0"/>
              <a:t> </a:t>
            </a:r>
            <a:endParaRPr lang="id-ID" dirty="0"/>
          </a:p>
          <a:p>
            <a:pPr lvl="0"/>
            <a:r>
              <a:rPr lang="en-US" u="sng" dirty="0">
                <a:hlinkClick r:id="rId12"/>
              </a:rPr>
              <a:t>http://addebook.com</a:t>
            </a:r>
            <a:r>
              <a:rPr lang="en-US" dirty="0"/>
              <a:t> </a:t>
            </a:r>
            <a:endParaRPr lang="id-ID" dirty="0"/>
          </a:p>
          <a:p>
            <a:pPr lvl="0"/>
            <a:r>
              <a:rPr lang="en-US" u="sng" dirty="0">
                <a:hlinkClick r:id="rId13"/>
              </a:rPr>
              <a:t>http://www.fisip.ui.ac.id/pacivisui</a:t>
            </a:r>
            <a:r>
              <a:rPr lang="en-US" dirty="0"/>
              <a:t> </a:t>
            </a:r>
            <a:endParaRPr lang="id-ID" dirty="0"/>
          </a:p>
          <a:p>
            <a:pPr lvl="0"/>
            <a:r>
              <a:rPr lang="en-US" dirty="0"/>
              <a:t>http://tesis.pdii.lipi.go.id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07790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/>
              <a:t>E -JOURNAL DOMESTI</a:t>
            </a:r>
            <a:r>
              <a:rPr lang="en-US" sz="2800" b="1" dirty="0"/>
              <a:t>K </a:t>
            </a:r>
            <a:r>
              <a:rPr lang="en-US" sz="2800" b="1" i="1" dirty="0"/>
              <a:t> (</a:t>
            </a:r>
            <a:r>
              <a:rPr lang="id-ID" sz="2800" b="1" u="sng" dirty="0">
                <a:hlinkClick r:id="rId2"/>
              </a:rPr>
              <a:t>http://jurnal.dikti.go.id</a:t>
            </a:r>
            <a:r>
              <a:rPr lang="en-US" sz="2800" b="1" dirty="0"/>
              <a:t>)</a:t>
            </a:r>
            <a:endParaRPr lang="id-ID" sz="2800" b="1" dirty="0"/>
          </a:p>
          <a:p>
            <a:endParaRPr lang="en-US" sz="2800" b="1" dirty="0"/>
          </a:p>
          <a:p>
            <a:pPr algn="just"/>
            <a:r>
              <a:rPr lang="en-US" sz="2800" b="1" dirty="0"/>
              <a:t>Dari </a:t>
            </a:r>
            <a:r>
              <a:rPr lang="en-US" sz="2800" b="1" dirty="0" err="1"/>
              <a:t>pangkalan</a:t>
            </a:r>
            <a:r>
              <a:rPr lang="en-US" sz="2800" b="1" dirty="0"/>
              <a:t> data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diperoleh</a:t>
            </a:r>
            <a:r>
              <a:rPr lang="en-US" sz="2800" b="1" dirty="0"/>
              <a:t> </a:t>
            </a:r>
            <a:r>
              <a:rPr lang="en-US" sz="2800" b="1" dirty="0" err="1"/>
              <a:t>informasi</a:t>
            </a:r>
            <a:r>
              <a:rPr lang="en-US" sz="2800" b="1" dirty="0"/>
              <a:t> </a:t>
            </a:r>
            <a:r>
              <a:rPr lang="id-ID" sz="2800" b="1" dirty="0"/>
              <a:t>karya</a:t>
            </a:r>
            <a:r>
              <a:rPr lang="en-US" sz="2800" b="1" dirty="0"/>
              <a:t>-</a:t>
            </a:r>
            <a:r>
              <a:rPr lang="en-US" sz="2800" b="1" dirty="0" err="1"/>
              <a:t>karya</a:t>
            </a:r>
            <a:r>
              <a:rPr lang="id-ID" sz="2800" b="1" dirty="0"/>
              <a:t> ilmiah peneliti Indonesia,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bentuk</a:t>
            </a:r>
            <a:r>
              <a:rPr lang="en-US" sz="2800" b="1" dirty="0"/>
              <a:t> </a:t>
            </a:r>
            <a:r>
              <a:rPr lang="id-ID" sz="2800" b="1" dirty="0"/>
              <a:t>jurnal, laporan penelitian, prosiding, tugas akhir mahasiswa (skripsi, tesis, disertasi) dan paten yang disajikan dalam bentuk abstrak hingga teks lengkap</a:t>
            </a:r>
            <a:r>
              <a:rPr lang="en-US" sz="2800" b="1" dirty="0"/>
              <a:t>.</a:t>
            </a:r>
            <a:r>
              <a:rPr lang="id-ID" sz="2800" b="1" i="1" dirty="0"/>
              <a:t> </a:t>
            </a:r>
            <a:endParaRPr lang="en-US" sz="2800" b="1" i="1" dirty="0"/>
          </a:p>
          <a:p>
            <a:pPr algn="just"/>
            <a:endParaRPr lang="id-ID" sz="2800" b="1" dirty="0"/>
          </a:p>
          <a:p>
            <a:pPr algn="just"/>
            <a:r>
              <a:rPr lang="en-US" sz="2800" b="1" dirty="0" err="1"/>
              <a:t>Pangkalan</a:t>
            </a:r>
            <a:r>
              <a:rPr lang="en-US" sz="2800" b="1" dirty="0"/>
              <a:t> data </a:t>
            </a:r>
            <a:r>
              <a:rPr lang="en-US" sz="2800" b="1" dirty="0" err="1"/>
              <a:t>ini</a:t>
            </a:r>
            <a:r>
              <a:rPr lang="en-US" sz="2800" b="1" dirty="0"/>
              <a:t> </a:t>
            </a:r>
            <a:r>
              <a:rPr lang="en-US" sz="2800" b="1" dirty="0" err="1"/>
              <a:t>telah</a:t>
            </a:r>
            <a:r>
              <a:rPr lang="en-US" sz="2800" b="1" dirty="0"/>
              <a:t> </a:t>
            </a:r>
            <a:r>
              <a:rPr lang="en-US" sz="2800" b="1" dirty="0" err="1"/>
              <a:t>terintegrasi</a:t>
            </a:r>
            <a:r>
              <a:rPr lang="en-US" sz="2800" b="1" dirty="0"/>
              <a:t> database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id-ID" sz="2800" b="1" dirty="0"/>
              <a:t>1</a:t>
            </a:r>
            <a:r>
              <a:rPr lang="en-US" sz="2800" b="1" dirty="0"/>
              <a:t>1</a:t>
            </a:r>
            <a:r>
              <a:rPr lang="id-ID" sz="2800" b="1" dirty="0"/>
              <a:t> Perguruan Tinggi yaitu UI, ITB, Unika Atma Jaya, UK Petra, BINUS, UGM, IPB, USU, UNRI, dan UNAIR dan 1 Lembaga yaitu PDII LIPI.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305199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3600" b="1" dirty="0"/>
              <a:t>Menulis Hasil Kajian Pustaka </a:t>
            </a:r>
            <a:endParaRPr lang="en-US" sz="3600" b="1" dirty="0"/>
          </a:p>
          <a:p>
            <a:pPr algn="just"/>
            <a:endParaRPr lang="en-US" sz="3600" b="1" dirty="0"/>
          </a:p>
          <a:p>
            <a:pPr algn="just"/>
            <a:r>
              <a:rPr lang="en-US" sz="2800" b="1" dirty="0"/>
              <a:t>L</a:t>
            </a:r>
            <a:r>
              <a:rPr lang="id-ID" sz="2800" b="1" dirty="0"/>
              <a:t>ima aspek  yang perlu diperhatikan  dalam menulis hasil kajian pustaka, yaitu </a:t>
            </a:r>
            <a:endParaRPr lang="en-US" sz="2800" b="1" dirty="0"/>
          </a:p>
          <a:p>
            <a:pPr marL="514350" indent="-514350" algn="just">
              <a:buAutoNum type="arabicParenR"/>
            </a:pPr>
            <a:r>
              <a:rPr lang="id-ID" sz="2800" b="1" dirty="0"/>
              <a:t>mengutip, </a:t>
            </a:r>
            <a:endParaRPr lang="en-US" sz="2800" b="1" dirty="0"/>
          </a:p>
          <a:p>
            <a:pPr marL="514350" indent="-514350" algn="just">
              <a:buAutoNum type="arabicParenR"/>
            </a:pPr>
            <a:r>
              <a:rPr lang="id-ID" sz="2800" b="1" dirty="0"/>
              <a:t>meringkas, </a:t>
            </a:r>
            <a:endParaRPr lang="en-US" sz="2800" b="1" dirty="0"/>
          </a:p>
          <a:p>
            <a:pPr marL="514350" indent="-514350" algn="just">
              <a:buAutoNum type="arabicParenR"/>
            </a:pPr>
            <a:r>
              <a:rPr lang="id-ID" sz="2800" b="1" dirty="0"/>
              <a:t>mem-parafrasa, </a:t>
            </a:r>
            <a:endParaRPr lang="en-US" sz="2800" b="1" dirty="0"/>
          </a:p>
          <a:p>
            <a:pPr marL="514350" indent="-514350" algn="just">
              <a:buAutoNum type="arabicParenR"/>
            </a:pPr>
            <a:r>
              <a:rPr lang="id-ID" sz="2800" b="1" dirty="0"/>
              <a:t>sitasi dan menulis pustaka, </a:t>
            </a:r>
            <a:endParaRPr lang="en-US" sz="2800" b="1" dirty="0"/>
          </a:p>
          <a:p>
            <a:pPr marL="514350" indent="-514350" algn="just">
              <a:buAutoNum type="arabicParenR"/>
            </a:pPr>
            <a:r>
              <a:rPr lang="id-ID" sz="2800" b="1" dirty="0"/>
              <a:t>menganalisis. </a:t>
            </a:r>
          </a:p>
          <a:p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602615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3093"/>
            <a:ext cx="8382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 </a:t>
            </a:r>
            <a:r>
              <a:rPr lang="id-ID" sz="3600" b="1" dirty="0"/>
              <a:t>Mengutip</a:t>
            </a:r>
            <a:endParaRPr lang="id-ID" sz="3600" dirty="0"/>
          </a:p>
          <a:p>
            <a:pPr algn="just"/>
            <a:r>
              <a:rPr lang="id-ID" sz="2400" b="1" dirty="0"/>
              <a:t>Mengutip (</a:t>
            </a:r>
            <a:r>
              <a:rPr lang="id-ID" sz="2400" b="1" i="1" dirty="0"/>
              <a:t>quote</a:t>
            </a:r>
            <a:r>
              <a:rPr lang="id-ID" sz="2400" b="1" dirty="0"/>
              <a:t>) ad</a:t>
            </a:r>
            <a:r>
              <a:rPr lang="en-US" sz="2400" b="1" dirty="0" err="1"/>
              <a:t>alah</a:t>
            </a:r>
            <a:r>
              <a:rPr lang="id-ID" sz="2400" b="1" dirty="0"/>
              <a:t> </a:t>
            </a:r>
            <a:r>
              <a:rPr lang="id-ID" sz="2400" b="1" dirty="0">
                <a:solidFill>
                  <a:srgbClr val="FF0000"/>
                </a:solidFill>
              </a:rPr>
              <a:t>menuliskan apa adanya </a:t>
            </a:r>
            <a:r>
              <a:rPr lang="id-ID" sz="2400" b="1" dirty="0"/>
              <a:t>pernyataan yang dikutip, </a:t>
            </a:r>
            <a:r>
              <a:rPr lang="id-ID" sz="2400" b="1" dirty="0">
                <a:solidFill>
                  <a:srgbClr val="FF0000"/>
                </a:solidFill>
              </a:rPr>
              <a:t>diawali  dan diakhiri lan</a:t>
            </a:r>
            <a:r>
              <a:rPr lang="en-US" sz="2400" b="1" dirty="0">
                <a:solidFill>
                  <a:srgbClr val="FF0000"/>
                </a:solidFill>
              </a:rPr>
              <a:t>g</a:t>
            </a:r>
            <a:r>
              <a:rPr lang="id-ID" sz="2400" b="1" dirty="0">
                <a:solidFill>
                  <a:srgbClr val="FF0000"/>
                </a:solidFill>
              </a:rPr>
              <a:t>sung dgn tanda kutip </a:t>
            </a:r>
            <a:r>
              <a:rPr lang="en-US" sz="2400" b="1" dirty="0">
                <a:solidFill>
                  <a:srgbClr val="FF0000"/>
                </a:solidFill>
              </a:rPr>
              <a:t>(</a:t>
            </a:r>
            <a:r>
              <a:rPr lang="en-US" sz="2400" b="1" i="1" dirty="0">
                <a:solidFill>
                  <a:srgbClr val="FF0000"/>
                </a:solidFill>
              </a:rPr>
              <a:t>quotation mark</a:t>
            </a:r>
            <a:r>
              <a:rPr lang="en-US" sz="2400" b="1" dirty="0">
                <a:solidFill>
                  <a:srgbClr val="FF0000"/>
                </a:solidFill>
              </a:rPr>
              <a:t>), </a:t>
            </a:r>
            <a:r>
              <a:rPr lang="en-US" sz="2400" b="1" dirty="0"/>
              <a:t>&amp;</a:t>
            </a:r>
            <a:r>
              <a:rPr lang="id-ID" sz="2400" b="1" dirty="0"/>
              <a:t> menyebutkan sumber kutipan. </a:t>
            </a:r>
            <a:endParaRPr lang="en-US" sz="2400" b="1" dirty="0">
              <a:solidFill>
                <a:srgbClr val="FF0000"/>
              </a:solidFill>
            </a:endParaRPr>
          </a:p>
          <a:p>
            <a:endParaRPr lang="en-US" sz="2400" b="1" dirty="0"/>
          </a:p>
          <a:p>
            <a:r>
              <a:rPr lang="en-US" sz="2400" b="1" dirty="0"/>
              <a:t>T</a:t>
            </a:r>
            <a:r>
              <a:rPr lang="id-ID" sz="2400" b="1" dirty="0"/>
              <a:t>iga alasan suatu pernyataan  atau istilah perlu dikutip</a:t>
            </a:r>
            <a:r>
              <a:rPr lang="en-US" sz="2400" b="1" dirty="0"/>
              <a:t>: </a:t>
            </a:r>
          </a:p>
          <a:p>
            <a:pPr marL="514350" indent="-514350">
              <a:buAutoNum type="arabicParenR"/>
            </a:pPr>
            <a:r>
              <a:rPr lang="id-ID" sz="2400" b="1" dirty="0"/>
              <a:t>pernyataan tersebut  </a:t>
            </a:r>
            <a:r>
              <a:rPr lang="id-ID" sz="2400" b="1" dirty="0">
                <a:solidFill>
                  <a:srgbClr val="FF0000"/>
                </a:solidFill>
              </a:rPr>
              <a:t>dianggap penting </a:t>
            </a:r>
            <a:r>
              <a:rPr lang="id-ID" sz="2400" b="1" dirty="0"/>
              <a:t>untuk  mengukuhkan, menegaskan atau </a:t>
            </a:r>
            <a:r>
              <a:rPr lang="en-US" sz="2400" b="1" dirty="0" err="1">
                <a:solidFill>
                  <a:srgbClr val="FF0000"/>
                </a:solidFill>
              </a:rPr>
              <a:t>mendukung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id-ID" sz="2400" b="1" dirty="0">
                <a:solidFill>
                  <a:srgbClr val="FF0000"/>
                </a:solidFill>
              </a:rPr>
              <a:t>isi  teks atau pokok pikiran  yang ditulis</a:t>
            </a:r>
            <a:r>
              <a:rPr lang="id-ID" sz="2400" b="1" dirty="0"/>
              <a:t>.</a:t>
            </a:r>
            <a:endParaRPr lang="en-US" sz="2400" b="1" dirty="0"/>
          </a:p>
          <a:p>
            <a:pPr marL="514350" indent="-514350">
              <a:buAutoNum type="arabicParenR"/>
            </a:pPr>
            <a:r>
              <a:rPr lang="id-ID" sz="2400" b="1" dirty="0"/>
              <a:t>pernyataan atau istilah tersebut akan mempunyai </a:t>
            </a:r>
            <a:r>
              <a:rPr lang="id-ID" sz="2400" b="1" dirty="0">
                <a:solidFill>
                  <a:srgbClr val="FF0000"/>
                </a:solidFill>
              </a:rPr>
              <a:t>makna  beragam (bias makna)  bila diringkas atau diterjemahkan dalam bahasa lain</a:t>
            </a:r>
            <a:r>
              <a:rPr lang="id-ID" sz="2400" b="1" dirty="0"/>
              <a:t>. </a:t>
            </a:r>
            <a:endParaRPr lang="en-US" sz="2400" b="1" dirty="0"/>
          </a:p>
          <a:p>
            <a:pPr marL="514350" indent="-514350">
              <a:buAutoNum type="arabicParenR"/>
            </a:pPr>
            <a:r>
              <a:rPr lang="id-ID" sz="2400" b="1" dirty="0"/>
              <a:t>pernyataan atau istilah tersebut adalah sesuatu hal, pernyataan atau </a:t>
            </a:r>
            <a:r>
              <a:rPr lang="id-ID" sz="2400" b="1" dirty="0">
                <a:solidFill>
                  <a:srgbClr val="FF0000"/>
                </a:solidFill>
              </a:rPr>
              <a:t>teo</a:t>
            </a: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id-ID" sz="2400" b="1" dirty="0">
                <a:solidFill>
                  <a:srgbClr val="FF0000"/>
                </a:solidFill>
              </a:rPr>
              <a:t>i yang baru</a:t>
            </a:r>
            <a:r>
              <a:rPr lang="id-ID" sz="2400" b="1" dirty="0"/>
              <a:t>.</a:t>
            </a:r>
          </a:p>
          <a:p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2599908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TINJAUAN PUSTAKA</a:t>
            </a:r>
            <a:endParaRPr lang="id-ID" sz="4000" dirty="0"/>
          </a:p>
          <a:p>
            <a:r>
              <a:rPr lang="id-ID" b="1" dirty="0"/>
              <a:t> </a:t>
            </a:r>
            <a:endParaRPr lang="id-ID" dirty="0"/>
          </a:p>
          <a:p>
            <a:pPr algn="just"/>
            <a:r>
              <a:rPr lang="id-ID" sz="2800" b="1" dirty="0"/>
              <a:t>Kaji pustaka (</a:t>
            </a:r>
            <a:r>
              <a:rPr lang="id-ID" sz="2800" b="1" i="1" dirty="0"/>
              <a:t>literature</a:t>
            </a:r>
            <a:r>
              <a:rPr lang="en-US" sz="2800" b="1" i="1" dirty="0"/>
              <a:t> review</a:t>
            </a:r>
            <a:r>
              <a:rPr lang="id-ID" sz="2800" b="1" i="1" dirty="0"/>
              <a:t>)</a:t>
            </a:r>
            <a:r>
              <a:rPr lang="id-ID" sz="2800" b="1" dirty="0"/>
              <a:t> </a:t>
            </a:r>
            <a:r>
              <a:rPr lang="en-US" sz="2800" b="1" dirty="0" err="1"/>
              <a:t>adl</a:t>
            </a:r>
            <a:r>
              <a:rPr lang="en-US" sz="2800" b="1" dirty="0"/>
              <a:t> </a:t>
            </a:r>
            <a:r>
              <a:rPr lang="id-ID" sz="2800" b="1" dirty="0"/>
              <a:t>serangkai</a:t>
            </a:r>
            <a:r>
              <a:rPr lang="en-US" sz="2800" b="1" dirty="0"/>
              <a:t>a</a:t>
            </a:r>
            <a:r>
              <a:rPr lang="id-ID" sz="2800" b="1" dirty="0"/>
              <a:t>n kegiatan </a:t>
            </a:r>
            <a:r>
              <a:rPr lang="id-ID" sz="2800" b="1" dirty="0">
                <a:solidFill>
                  <a:srgbClr val="FF0000"/>
                </a:solidFill>
              </a:rPr>
              <a:t>cari </a:t>
            </a:r>
            <a:r>
              <a:rPr lang="en-US" sz="2800" b="1" dirty="0">
                <a:solidFill>
                  <a:srgbClr val="FF0000"/>
                </a:solidFill>
              </a:rPr>
              <a:t>&amp;</a:t>
            </a:r>
            <a:r>
              <a:rPr lang="id-ID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p</a:t>
            </a:r>
            <a:r>
              <a:rPr lang="id-ID" sz="2800" b="1" dirty="0">
                <a:solidFill>
                  <a:srgbClr val="FF0000"/>
                </a:solidFill>
              </a:rPr>
              <a:t>ahami informasi, </a:t>
            </a: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id-ID" sz="2800" b="1" dirty="0">
                <a:solidFill>
                  <a:srgbClr val="FF0000"/>
                </a:solidFill>
              </a:rPr>
              <a:t>elaah</a:t>
            </a:r>
            <a:r>
              <a:rPr lang="en-US" sz="2800" b="1" dirty="0">
                <a:solidFill>
                  <a:srgbClr val="FF0000"/>
                </a:solidFill>
              </a:rPr>
              <a:t> &amp;</a:t>
            </a:r>
            <a:r>
              <a:rPr lang="id-ID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t</a:t>
            </a:r>
            <a:r>
              <a:rPr lang="id-ID" sz="2800" b="1" dirty="0">
                <a:solidFill>
                  <a:srgbClr val="FF0000"/>
                </a:solidFill>
              </a:rPr>
              <a:t>ulis hasil</a:t>
            </a:r>
            <a:r>
              <a:rPr lang="id-ID" sz="2800" b="1" dirty="0"/>
              <a:t>. </a:t>
            </a:r>
            <a:endParaRPr lang="en-US" sz="2800" b="1" dirty="0"/>
          </a:p>
          <a:p>
            <a:pPr algn="just"/>
            <a:endParaRPr lang="en-US" sz="2800" b="1" dirty="0"/>
          </a:p>
          <a:p>
            <a:pPr algn="just"/>
            <a:r>
              <a:rPr lang="id-ID" sz="2800" b="1" dirty="0"/>
              <a:t>Telaah dilakukan dgn </a:t>
            </a:r>
            <a:r>
              <a:rPr lang="id-ID" sz="2800" b="1" dirty="0">
                <a:solidFill>
                  <a:srgbClr val="FF0000"/>
                </a:solidFill>
              </a:rPr>
              <a:t>diskusi</a:t>
            </a:r>
            <a:r>
              <a:rPr lang="en-US" sz="2800" b="1" dirty="0">
                <a:solidFill>
                  <a:srgbClr val="FF0000"/>
                </a:solidFill>
              </a:rPr>
              <a:t>/</a:t>
            </a:r>
            <a:r>
              <a:rPr lang="en-US" sz="2800" b="1" dirty="0" err="1">
                <a:solidFill>
                  <a:srgbClr val="FF0000"/>
                </a:solidFill>
              </a:rPr>
              <a:t>mem</a:t>
            </a:r>
            <a:r>
              <a:rPr lang="id-ID" sz="2800" b="1" dirty="0">
                <a:solidFill>
                  <a:srgbClr val="FF0000"/>
                </a:solidFill>
              </a:rPr>
              <a:t>banding</a:t>
            </a:r>
            <a:r>
              <a:rPr lang="en-US" sz="2800" b="1" dirty="0" err="1">
                <a:solidFill>
                  <a:srgbClr val="FF0000"/>
                </a:solidFill>
              </a:rPr>
              <a:t>kan</a:t>
            </a:r>
            <a:r>
              <a:rPr lang="id-ID" sz="2800" b="1" dirty="0">
                <a:solidFill>
                  <a:srgbClr val="FF0000"/>
                </a:solidFill>
              </a:rPr>
              <a:t> </a:t>
            </a:r>
            <a:r>
              <a:rPr lang="id-ID" sz="2800" b="1" dirty="0"/>
              <a:t>dgn bbg hasil penelitian,  pendapat</a:t>
            </a:r>
            <a:r>
              <a:rPr lang="en-US" sz="2800" b="1" dirty="0"/>
              <a:t>/</a:t>
            </a:r>
            <a:r>
              <a:rPr lang="id-ID" sz="2800" b="1" dirty="0"/>
              <a:t>informasi  yg tlh dipublikasi  pd </a:t>
            </a:r>
            <a:r>
              <a:rPr lang="id-ID" sz="2800" b="1" dirty="0">
                <a:solidFill>
                  <a:srgbClr val="FF0000"/>
                </a:solidFill>
              </a:rPr>
              <a:t>bidang ttt dlm kurun waktu ttt</a:t>
            </a:r>
            <a:r>
              <a:rPr lang="id-ID" sz="2800" b="1" dirty="0"/>
              <a:t>.  </a:t>
            </a:r>
            <a:endParaRPr lang="en-US" sz="2800" b="1" dirty="0"/>
          </a:p>
          <a:p>
            <a:pPr algn="just"/>
            <a:endParaRPr lang="en-US" sz="2800" b="1" dirty="0"/>
          </a:p>
          <a:p>
            <a:pPr algn="just"/>
            <a:r>
              <a:rPr lang="en-US" sz="2800" b="1" dirty="0"/>
              <a:t>B</a:t>
            </a:r>
            <a:r>
              <a:rPr lang="id-ID" sz="2800" b="1" dirty="0"/>
              <a:t>idang yg dimaksud </a:t>
            </a:r>
            <a:r>
              <a:rPr lang="en-US" sz="2800" b="1" dirty="0"/>
              <a:t>a</a:t>
            </a:r>
            <a:r>
              <a:rPr lang="id-ID" sz="2800" b="1" dirty="0"/>
              <a:t>dl bidang </a:t>
            </a:r>
            <a:r>
              <a:rPr lang="id-ID" sz="2800" b="1" dirty="0">
                <a:solidFill>
                  <a:srgbClr val="FF0000"/>
                </a:solidFill>
              </a:rPr>
              <a:t>ilmu gizi </a:t>
            </a:r>
            <a:r>
              <a:rPr lang="en-US" sz="2800" b="1" dirty="0">
                <a:solidFill>
                  <a:srgbClr val="FF0000"/>
                </a:solidFill>
              </a:rPr>
              <a:t>&amp;</a:t>
            </a:r>
            <a:r>
              <a:rPr lang="id-ID" sz="2800" b="1" dirty="0">
                <a:solidFill>
                  <a:srgbClr val="FF0000"/>
                </a:solidFill>
              </a:rPr>
              <a:t> kesehatan</a:t>
            </a:r>
            <a:r>
              <a:rPr lang="id-ID" sz="2800" b="1" dirty="0"/>
              <a:t>, yaitu mencakup aspek makanan dan minuman, metabolisme, penggunaan dan manfaat zat gizi  bagi tumbuh kembang dan kesehatan manusia dan masyarakat.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529215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86868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b="1" dirty="0"/>
              <a:t>Contoh kutipan pendek:  Menurut Barker (2008) “</a:t>
            </a:r>
            <a:r>
              <a:rPr lang="en-US" sz="2400" b="1" dirty="0"/>
              <a:t>the cost of rapid increases in fatness after the ages of two years is chronic disease in later life”</a:t>
            </a:r>
            <a:r>
              <a:rPr lang="id-ID" sz="2400" b="1" dirty="0"/>
              <a:t> (halaman 157). </a:t>
            </a:r>
            <a:endParaRPr lang="en-US" sz="2400" b="1" dirty="0"/>
          </a:p>
          <a:p>
            <a:pPr algn="just"/>
            <a:endParaRPr lang="en-US" sz="2400" b="1" dirty="0"/>
          </a:p>
          <a:p>
            <a:pPr algn="just"/>
            <a:r>
              <a:rPr lang="en-US" sz="2400" b="1" dirty="0"/>
              <a:t>C</a:t>
            </a:r>
            <a:r>
              <a:rPr lang="id-ID" sz="2400" b="1" dirty="0"/>
              <a:t>ontoh kutipan panjang</a:t>
            </a:r>
            <a:r>
              <a:rPr lang="en-US" sz="2400" b="1" dirty="0"/>
              <a:t>: </a:t>
            </a:r>
            <a:r>
              <a:rPr lang="id-ID" sz="2400" b="1" dirty="0"/>
              <a:t>Menurut </a:t>
            </a:r>
            <a:r>
              <a:rPr lang="en-US" sz="2400" b="1" dirty="0"/>
              <a:t>Barker (2008) </a:t>
            </a:r>
            <a:r>
              <a:rPr lang="en-US" sz="2400" b="1" dirty="0" err="1"/>
              <a:t>ada</a:t>
            </a:r>
            <a:r>
              <a:rPr lang="en-US" sz="2400" b="1" dirty="0"/>
              <a:t> </a:t>
            </a:r>
            <a:r>
              <a:rPr lang="en-US" sz="2400" b="1" dirty="0" err="1"/>
              <a:t>dua</a:t>
            </a:r>
            <a:r>
              <a:rPr lang="en-US" sz="2400" b="1" dirty="0"/>
              <a:t> </a:t>
            </a:r>
            <a:r>
              <a:rPr lang="en-US" sz="2400" b="1" dirty="0" err="1"/>
              <a:t>fenomena</a:t>
            </a:r>
            <a:r>
              <a:rPr lang="en-US" sz="2400" b="1" dirty="0"/>
              <a:t> </a:t>
            </a:r>
            <a:r>
              <a:rPr lang="en-US" sz="2400" b="1" dirty="0" err="1"/>
              <a:t>terjadinya</a:t>
            </a:r>
            <a:r>
              <a:rPr lang="en-US" sz="2400" b="1" dirty="0"/>
              <a:t> </a:t>
            </a:r>
            <a:r>
              <a:rPr lang="en-US" sz="2400" b="1" dirty="0" err="1"/>
              <a:t>penyakit</a:t>
            </a:r>
            <a:r>
              <a:rPr lang="en-US" sz="2400" b="1" dirty="0"/>
              <a:t> </a:t>
            </a:r>
            <a:r>
              <a:rPr lang="en-US" sz="2400" b="1" dirty="0" err="1"/>
              <a:t>kronik</a:t>
            </a:r>
            <a:r>
              <a:rPr lang="en-US" sz="2400" b="1" dirty="0"/>
              <a:t> </a:t>
            </a:r>
            <a:r>
              <a:rPr lang="en-US" sz="2400" b="1" dirty="0" err="1"/>
              <a:t>dikala</a:t>
            </a:r>
            <a:r>
              <a:rPr lang="en-US" sz="2400" b="1" dirty="0"/>
              <a:t> </a:t>
            </a:r>
            <a:r>
              <a:rPr lang="en-US" sz="2400" b="1" dirty="0" err="1"/>
              <a:t>usia</a:t>
            </a:r>
            <a:r>
              <a:rPr lang="en-US" sz="2400" b="1" dirty="0"/>
              <a:t> </a:t>
            </a:r>
            <a:r>
              <a:rPr lang="en-US" sz="2400" b="1" dirty="0" err="1"/>
              <a:t>dewasa</a:t>
            </a:r>
            <a:r>
              <a:rPr lang="en-US" sz="2400" b="1" dirty="0"/>
              <a:t> </a:t>
            </a:r>
            <a:r>
              <a:rPr lang="en-US" sz="2400" b="1" dirty="0" err="1"/>
              <a:t>akibat</a:t>
            </a:r>
            <a:r>
              <a:rPr lang="en-US" sz="2400" b="1" dirty="0"/>
              <a:t> </a:t>
            </a:r>
            <a:r>
              <a:rPr lang="en-US" sz="2400" b="1" dirty="0" err="1"/>
              <a:t>kekurangan</a:t>
            </a:r>
            <a:r>
              <a:rPr lang="en-US" sz="2400" b="1" dirty="0"/>
              <a:t> </a:t>
            </a:r>
            <a:r>
              <a:rPr lang="en-US" sz="2400" b="1" dirty="0" err="1"/>
              <a:t>gizi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masa </a:t>
            </a:r>
            <a:r>
              <a:rPr lang="en-US" sz="2400" b="1" dirty="0" err="1"/>
              <a:t>janin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id-ID" sz="2400" b="1" dirty="0"/>
              <a:t>usia dini</a:t>
            </a:r>
            <a:r>
              <a:rPr lang="en-US" sz="2400" b="1" dirty="0"/>
              <a:t>, </a:t>
            </a:r>
            <a:r>
              <a:rPr lang="id-ID" sz="2400" b="1" dirty="0"/>
              <a:t> yaitu</a:t>
            </a:r>
            <a:r>
              <a:rPr lang="en-US" sz="2400" b="1" dirty="0"/>
              <a:t>: “ The first is plasticity during development; the way each individual responds to  the conditions in which he or she develops before and after birth. Malnutrition during development has costs: for humans theses are premature disability and death. The second phenomenon is compensatory growth, the ability to grow rapidly following a period of malnutrition and slowing of growth” (page 157).</a:t>
            </a:r>
          </a:p>
          <a:p>
            <a:pPr algn="just"/>
            <a:endParaRPr lang="id-ID" sz="2400" b="1" dirty="0"/>
          </a:p>
          <a:p>
            <a:pPr algn="just"/>
            <a:r>
              <a:rPr lang="id-ID" sz="2400" b="1" dirty="0"/>
              <a:t>Berikut contoh </a:t>
            </a:r>
            <a:r>
              <a:rPr lang="en-US" sz="2400" b="1" dirty="0"/>
              <a:t> </a:t>
            </a:r>
            <a:r>
              <a:rPr lang="en-US" sz="2400" b="1" dirty="0" err="1"/>
              <a:t>kutipan</a:t>
            </a:r>
            <a:r>
              <a:rPr lang="en-US" sz="2400" b="1" dirty="0"/>
              <a:t> </a:t>
            </a:r>
            <a:r>
              <a:rPr lang="en-US" sz="2400" b="1" dirty="0" err="1"/>
              <a:t>bahasa</a:t>
            </a:r>
            <a:r>
              <a:rPr lang="en-US" sz="2400" b="1" dirty="0"/>
              <a:t> </a:t>
            </a:r>
            <a:r>
              <a:rPr lang="en-US" sz="2400" b="1" dirty="0" err="1"/>
              <a:t>Inggris</a:t>
            </a:r>
            <a:r>
              <a:rPr lang="en-US" sz="2400" b="1" dirty="0"/>
              <a:t> </a:t>
            </a:r>
            <a:r>
              <a:rPr lang="id-ID" sz="2400" b="1" dirty="0"/>
              <a:t>yg </a:t>
            </a:r>
            <a:r>
              <a:rPr lang="en-US" sz="2400" b="1" dirty="0" err="1"/>
              <a:t>diterjemahkan</a:t>
            </a:r>
            <a:r>
              <a:rPr lang="en-US" sz="2400" b="1" dirty="0"/>
              <a:t> </a:t>
            </a:r>
            <a:r>
              <a:rPr lang="id-ID" sz="2400" b="1" dirty="0"/>
              <a:t>Menurut </a:t>
            </a:r>
            <a:r>
              <a:rPr lang="en-US" sz="2400" b="1" dirty="0"/>
              <a:t>Barker (2008) </a:t>
            </a:r>
            <a:r>
              <a:rPr lang="id-ID" sz="2400" b="1" dirty="0"/>
              <a:t>“dampak buruk peningkatan lemak yang cepat setelah usi</a:t>
            </a:r>
            <a:r>
              <a:rPr lang="en-US" sz="2400" b="1" dirty="0"/>
              <a:t>a</a:t>
            </a:r>
            <a:r>
              <a:rPr lang="id-ID" sz="2400" b="1" dirty="0"/>
              <a:t> dua tahun adalah penyakit kronik pada usia dewasa” (halaman 157).  </a:t>
            </a:r>
          </a:p>
          <a:p>
            <a:pPr algn="just"/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16147599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0"/>
            <a:ext cx="8763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4400" b="1" dirty="0"/>
              <a:t>Meringkas</a:t>
            </a:r>
          </a:p>
          <a:p>
            <a:endParaRPr lang="en-US" sz="2800" b="1" dirty="0"/>
          </a:p>
          <a:p>
            <a:pPr algn="just"/>
            <a:r>
              <a:rPr lang="en-US" sz="2800" b="1" dirty="0"/>
              <a:t>M</a:t>
            </a:r>
            <a:r>
              <a:rPr lang="id-ID" sz="2800" b="1" dirty="0"/>
              <a:t>eringkas bukanlah sekedar memendekkan suatu tulisan, tetapi </a:t>
            </a:r>
            <a:r>
              <a:rPr lang="id-ID" sz="2800" b="1" dirty="0">
                <a:solidFill>
                  <a:srgbClr val="FF0000"/>
                </a:solidFill>
              </a:rPr>
              <a:t>merumuskan secara ringkas pokok pikiran utama dari suatu tulisan</a:t>
            </a:r>
            <a:r>
              <a:rPr lang="id-ID" sz="2800" b="1" dirty="0"/>
              <a:t>. </a:t>
            </a:r>
            <a:endParaRPr lang="en-US" sz="2800" b="1" dirty="0"/>
          </a:p>
          <a:p>
            <a:pPr algn="just"/>
            <a:endParaRPr lang="en-US" sz="2800" b="1" dirty="0"/>
          </a:p>
          <a:p>
            <a:pPr algn="just"/>
            <a:r>
              <a:rPr lang="id-ID" sz="2800" b="1" dirty="0"/>
              <a:t>Meringkas tulisan</a:t>
            </a:r>
            <a:r>
              <a:rPr lang="en-US" sz="2800" b="1" dirty="0"/>
              <a:t>/</a:t>
            </a:r>
            <a:r>
              <a:rPr lang="id-ID" sz="2800" b="1" dirty="0"/>
              <a:t>sumber pustaka butuh terampil membaca,  </a:t>
            </a:r>
            <a:r>
              <a:rPr lang="en-US" sz="2800" b="1" dirty="0"/>
              <a:t>p</a:t>
            </a:r>
            <a:r>
              <a:rPr lang="id-ID" sz="2800" b="1" dirty="0"/>
              <a:t>aham pokok</a:t>
            </a:r>
            <a:r>
              <a:rPr lang="en-US" sz="2800" b="1" baseline="30000" dirty="0"/>
              <a:t>2</a:t>
            </a:r>
            <a:r>
              <a:rPr lang="id-ID" sz="2800" b="1" dirty="0"/>
              <a:t> pikiran utama yg dituangkan dlm suatu tulisan yg akan diringkas </a:t>
            </a:r>
            <a:r>
              <a:rPr lang="en-US" sz="2800" b="1" dirty="0"/>
              <a:t>&amp;</a:t>
            </a:r>
            <a:r>
              <a:rPr lang="id-ID" sz="2800" b="1" dirty="0"/>
              <a:t> </a:t>
            </a:r>
            <a:r>
              <a:rPr lang="en-US" sz="2800" b="1" dirty="0"/>
              <a:t>p</a:t>
            </a:r>
            <a:r>
              <a:rPr lang="id-ID" sz="2800" b="1" dirty="0"/>
              <a:t>aham konteks tulisan secara keseluruhan. Untuk ini diperlukan wawasan keilmuan </a:t>
            </a:r>
            <a:r>
              <a:rPr lang="en-US" sz="2800" b="1" dirty="0"/>
              <a:t>&amp;</a:t>
            </a:r>
            <a:r>
              <a:rPr lang="id-ID" sz="2800" b="1" dirty="0"/>
              <a:t> pemahaman istilah</a:t>
            </a:r>
            <a:r>
              <a:rPr lang="en-US" sz="2800" b="1" baseline="30000" dirty="0"/>
              <a:t>2</a:t>
            </a:r>
            <a:r>
              <a:rPr lang="id-ID" sz="2800" b="1" dirty="0"/>
              <a:t> teknis (terminologi) di bidang ilmu tersebut.   </a:t>
            </a:r>
          </a:p>
          <a:p>
            <a:endParaRPr lang="id-ID" sz="2800" b="1" dirty="0"/>
          </a:p>
          <a:p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3466027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400" b="1" dirty="0"/>
              <a:t>Berikut disajikan contoh meringkas dari tulis</a:t>
            </a:r>
            <a:r>
              <a:rPr lang="en-US" sz="2400" b="1" dirty="0"/>
              <a:t>an Barker </a:t>
            </a:r>
            <a:r>
              <a:rPr lang="id-ID" sz="2400" b="1" dirty="0"/>
              <a:t>:</a:t>
            </a:r>
            <a:endParaRPr lang="en-US" sz="2400" b="1" dirty="0"/>
          </a:p>
          <a:p>
            <a:endParaRPr lang="en-US" sz="2400" b="1" dirty="0"/>
          </a:p>
          <a:p>
            <a:pPr algn="just"/>
            <a:r>
              <a:rPr lang="en-US" sz="2400" b="1" dirty="0" err="1"/>
              <a:t>Asli</a:t>
            </a:r>
            <a:r>
              <a:rPr lang="en-US" sz="2400" b="1" dirty="0"/>
              <a:t> :</a:t>
            </a:r>
          </a:p>
          <a:p>
            <a:pPr algn="just"/>
            <a:r>
              <a:rPr lang="id-ID" sz="2400" b="1" dirty="0"/>
              <a:t>Menurut </a:t>
            </a:r>
            <a:r>
              <a:rPr lang="en-US" sz="2400" b="1" dirty="0"/>
              <a:t>Barker (2008)  </a:t>
            </a:r>
            <a:r>
              <a:rPr lang="en-US" sz="2400" b="1" dirty="0" err="1"/>
              <a:t>ada</a:t>
            </a:r>
            <a:r>
              <a:rPr lang="en-US" sz="2400" b="1" dirty="0"/>
              <a:t> </a:t>
            </a:r>
            <a:r>
              <a:rPr lang="en-US" sz="2400" b="1" dirty="0" err="1"/>
              <a:t>dua</a:t>
            </a:r>
            <a:r>
              <a:rPr lang="en-US" sz="2400" b="1" dirty="0"/>
              <a:t> </a:t>
            </a:r>
            <a:r>
              <a:rPr lang="en-US" sz="2400" b="1" dirty="0" err="1"/>
              <a:t>fenomena</a:t>
            </a:r>
            <a:r>
              <a:rPr lang="en-US" sz="2400" b="1" dirty="0"/>
              <a:t> </a:t>
            </a:r>
            <a:r>
              <a:rPr lang="en-US" sz="2400" b="1" dirty="0" err="1"/>
              <a:t>terjadinya</a:t>
            </a:r>
            <a:r>
              <a:rPr lang="en-US" sz="2400" b="1" dirty="0"/>
              <a:t> </a:t>
            </a:r>
            <a:r>
              <a:rPr lang="en-US" sz="2400" b="1" dirty="0" err="1"/>
              <a:t>penyakit</a:t>
            </a:r>
            <a:r>
              <a:rPr lang="en-US" sz="2400" b="1" dirty="0"/>
              <a:t> </a:t>
            </a:r>
            <a:r>
              <a:rPr lang="en-US" sz="2400" b="1" dirty="0" err="1"/>
              <a:t>kronik</a:t>
            </a:r>
            <a:r>
              <a:rPr lang="en-US" sz="2400" b="1" dirty="0"/>
              <a:t> </a:t>
            </a:r>
            <a:r>
              <a:rPr lang="en-US" sz="2400" b="1" dirty="0" err="1"/>
              <a:t>dikala</a:t>
            </a:r>
            <a:r>
              <a:rPr lang="en-US" sz="2400" b="1" dirty="0"/>
              <a:t> </a:t>
            </a:r>
            <a:r>
              <a:rPr lang="en-US" sz="2400" b="1" dirty="0" err="1"/>
              <a:t>usia</a:t>
            </a:r>
            <a:r>
              <a:rPr lang="en-US" sz="2400" b="1" dirty="0"/>
              <a:t> </a:t>
            </a:r>
            <a:r>
              <a:rPr lang="en-US" sz="2400" b="1" dirty="0" err="1"/>
              <a:t>dewasa</a:t>
            </a:r>
            <a:r>
              <a:rPr lang="en-US" sz="2400" b="1" dirty="0"/>
              <a:t> </a:t>
            </a:r>
            <a:r>
              <a:rPr lang="en-US" sz="2400" b="1" dirty="0" err="1"/>
              <a:t>akibat</a:t>
            </a:r>
            <a:r>
              <a:rPr lang="en-US" sz="2400" b="1" dirty="0"/>
              <a:t> </a:t>
            </a:r>
            <a:r>
              <a:rPr lang="en-US" sz="2400" b="1" dirty="0" err="1"/>
              <a:t>kekurangan</a:t>
            </a:r>
            <a:r>
              <a:rPr lang="en-US" sz="2400" b="1" dirty="0"/>
              <a:t> </a:t>
            </a:r>
            <a:r>
              <a:rPr lang="en-US" sz="2400" b="1" dirty="0" err="1"/>
              <a:t>gizi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masa</a:t>
            </a:r>
            <a:r>
              <a:rPr lang="en-US" sz="2400" b="1" dirty="0"/>
              <a:t> </a:t>
            </a:r>
            <a:r>
              <a:rPr lang="en-US" sz="2400" b="1" dirty="0" err="1"/>
              <a:t>janin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id-ID" sz="2400" b="1" dirty="0"/>
              <a:t>usia dini</a:t>
            </a:r>
            <a:r>
              <a:rPr lang="en-US" sz="2400" b="1" dirty="0"/>
              <a:t>, </a:t>
            </a:r>
            <a:r>
              <a:rPr lang="id-ID" sz="2400" b="1" dirty="0"/>
              <a:t> yaitu</a:t>
            </a:r>
            <a:r>
              <a:rPr lang="en-US" sz="2400" b="1" dirty="0"/>
              <a:t>: </a:t>
            </a:r>
          </a:p>
          <a:p>
            <a:pPr algn="just"/>
            <a:r>
              <a:rPr lang="en-US" sz="2400" b="1" dirty="0"/>
              <a:t>“</a:t>
            </a:r>
            <a:r>
              <a:rPr lang="en-US" sz="2400" b="1" dirty="0" err="1"/>
              <a:t>Fenomena</a:t>
            </a:r>
            <a:r>
              <a:rPr lang="en-US" sz="2400" b="1" dirty="0"/>
              <a:t> </a:t>
            </a:r>
            <a:r>
              <a:rPr lang="en-US" sz="2400" b="1" dirty="0" err="1"/>
              <a:t>pertama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 </a:t>
            </a:r>
            <a:r>
              <a:rPr lang="en-US" sz="2400" b="1" dirty="0" err="1"/>
              <a:t>plastisitas</a:t>
            </a:r>
            <a:r>
              <a:rPr lang="en-US" sz="2400" b="1" dirty="0"/>
              <a:t> </a:t>
            </a:r>
            <a:r>
              <a:rPr lang="en-US" sz="2400" b="1" dirty="0" err="1"/>
              <a:t>selama</a:t>
            </a:r>
            <a:r>
              <a:rPr lang="en-US" sz="2400" b="1" dirty="0"/>
              <a:t> </a:t>
            </a:r>
            <a:r>
              <a:rPr lang="en-US" sz="2400" b="1" dirty="0" err="1"/>
              <a:t>masa</a:t>
            </a:r>
            <a:r>
              <a:rPr lang="en-US" sz="2400" b="1" dirty="0"/>
              <a:t> </a:t>
            </a:r>
            <a:r>
              <a:rPr lang="en-US" sz="2400" b="1" dirty="0" err="1"/>
              <a:t>perkembangan</a:t>
            </a:r>
            <a:r>
              <a:rPr lang="en-US" sz="2400" b="1" dirty="0"/>
              <a:t> (</a:t>
            </a:r>
            <a:r>
              <a:rPr lang="en-US" sz="2400" b="1" i="1" dirty="0"/>
              <a:t>plasticity during development</a:t>
            </a:r>
            <a:r>
              <a:rPr lang="en-US" sz="2400" b="1" dirty="0"/>
              <a:t>), </a:t>
            </a:r>
            <a:r>
              <a:rPr lang="en-US" sz="2400" b="1" dirty="0" err="1"/>
              <a:t>yaitu</a:t>
            </a:r>
            <a:r>
              <a:rPr lang="en-US" sz="2400" b="1" dirty="0"/>
              <a:t> </a:t>
            </a:r>
            <a:r>
              <a:rPr lang="en-US" sz="2400" b="1" dirty="0" err="1"/>
              <a:t>cara</a:t>
            </a:r>
            <a:r>
              <a:rPr lang="en-US" sz="2400" b="1" dirty="0"/>
              <a:t> </a:t>
            </a:r>
            <a:r>
              <a:rPr lang="en-US" sz="2400" b="1" dirty="0" err="1"/>
              <a:t>setiap</a:t>
            </a:r>
            <a:r>
              <a:rPr lang="en-US" sz="2400" b="1" dirty="0"/>
              <a:t> </a:t>
            </a:r>
            <a:r>
              <a:rPr lang="en-US" sz="2400" b="1" dirty="0" err="1"/>
              <a:t>individu</a:t>
            </a:r>
            <a:r>
              <a:rPr lang="en-US" sz="2400" b="1" dirty="0"/>
              <a:t> </a:t>
            </a:r>
            <a:r>
              <a:rPr lang="en-US" sz="2400" b="1" dirty="0" err="1"/>
              <a:t>merespon</a:t>
            </a:r>
            <a:r>
              <a:rPr lang="en-US" sz="2400" b="1" dirty="0"/>
              <a:t> </a:t>
            </a:r>
            <a:r>
              <a:rPr lang="en-US" sz="2400" b="1" dirty="0" err="1"/>
              <a:t>kondisi</a:t>
            </a:r>
            <a:r>
              <a:rPr lang="en-US" sz="2400" b="1" dirty="0"/>
              <a:t> </a:t>
            </a:r>
            <a:r>
              <a:rPr lang="en-US" sz="2400" b="1" dirty="0" err="1"/>
              <a:t>perkembangannya</a:t>
            </a:r>
            <a:r>
              <a:rPr lang="en-US" sz="2400" b="1" dirty="0"/>
              <a:t> </a:t>
            </a:r>
            <a:r>
              <a:rPr lang="en-US" sz="2400" b="1" dirty="0" err="1"/>
              <a:t>sebelum</a:t>
            </a:r>
            <a:r>
              <a:rPr lang="en-US" sz="2400" b="1" dirty="0"/>
              <a:t> 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sesudah</a:t>
            </a:r>
            <a:r>
              <a:rPr lang="en-US" sz="2400" b="1" dirty="0"/>
              <a:t> </a:t>
            </a:r>
            <a:r>
              <a:rPr lang="en-US" sz="2400" b="1" dirty="0" err="1"/>
              <a:t>kelahiran</a:t>
            </a:r>
            <a:r>
              <a:rPr lang="en-US" sz="2400" b="1" dirty="0"/>
              <a:t>. </a:t>
            </a:r>
            <a:r>
              <a:rPr lang="en-US" sz="2400" b="1" dirty="0" err="1"/>
              <a:t>Kekurangan</a:t>
            </a:r>
            <a:r>
              <a:rPr lang="en-US" sz="2400" b="1" dirty="0"/>
              <a:t> </a:t>
            </a:r>
            <a:r>
              <a:rPr lang="en-US" sz="2400" b="1" dirty="0" err="1"/>
              <a:t>gizi</a:t>
            </a:r>
            <a:r>
              <a:rPr lang="en-US" sz="2400" b="1" dirty="0"/>
              <a:t>  </a:t>
            </a:r>
            <a:r>
              <a:rPr lang="en-US" sz="2400" b="1" dirty="0" err="1"/>
              <a:t>selama</a:t>
            </a:r>
            <a:r>
              <a:rPr lang="en-US" sz="2400" b="1" dirty="0"/>
              <a:t> </a:t>
            </a:r>
            <a:r>
              <a:rPr lang="en-US" sz="2400" b="1" dirty="0" err="1"/>
              <a:t>masa</a:t>
            </a:r>
            <a:r>
              <a:rPr lang="en-US" sz="2400" b="1" dirty="0"/>
              <a:t> </a:t>
            </a:r>
            <a:r>
              <a:rPr lang="en-US" sz="2400" b="1" dirty="0" err="1"/>
              <a:t>perkembangan</a:t>
            </a:r>
            <a:r>
              <a:rPr lang="en-US" sz="2400" b="1" dirty="0"/>
              <a:t> </a:t>
            </a:r>
            <a:r>
              <a:rPr lang="en-US" sz="2400" b="1" dirty="0" err="1"/>
              <a:t>ini</a:t>
            </a:r>
            <a:r>
              <a:rPr lang="en-US" sz="2400" b="1" dirty="0"/>
              <a:t> </a:t>
            </a:r>
            <a:r>
              <a:rPr lang="en-US" sz="2400" b="1" dirty="0" err="1"/>
              <a:t>akan</a:t>
            </a:r>
            <a:r>
              <a:rPr lang="en-US" sz="2400" b="1" dirty="0"/>
              <a:t> </a:t>
            </a:r>
            <a:r>
              <a:rPr lang="en-US" sz="2400" b="1" dirty="0" err="1"/>
              <a:t>berdampak</a:t>
            </a:r>
            <a:r>
              <a:rPr lang="en-US" sz="2400" b="1" dirty="0"/>
              <a:t> </a:t>
            </a:r>
            <a:r>
              <a:rPr lang="en-US" sz="2400" b="1" dirty="0" err="1"/>
              <a:t>buruk</a:t>
            </a:r>
            <a:r>
              <a:rPr lang="en-US" sz="2400" b="1" dirty="0"/>
              <a:t>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kecacatan</a:t>
            </a:r>
            <a:r>
              <a:rPr lang="en-US" sz="2400" b="1" dirty="0"/>
              <a:t> (</a:t>
            </a:r>
            <a:r>
              <a:rPr lang="en-US" sz="2400" b="1" i="1" dirty="0"/>
              <a:t>disability</a:t>
            </a:r>
            <a:r>
              <a:rPr lang="en-US" sz="2400" b="1" dirty="0"/>
              <a:t>)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kematian</a:t>
            </a:r>
            <a:r>
              <a:rPr lang="en-US" sz="2400" b="1" dirty="0"/>
              <a:t>. </a:t>
            </a:r>
            <a:r>
              <a:rPr lang="en-US" sz="2400" b="1" dirty="0" err="1"/>
              <a:t>Fenomena</a:t>
            </a:r>
            <a:r>
              <a:rPr lang="en-US" sz="2400" b="1" dirty="0"/>
              <a:t> </a:t>
            </a:r>
            <a:r>
              <a:rPr lang="en-US" sz="2400" b="1" dirty="0" err="1"/>
              <a:t>kedua</a:t>
            </a:r>
            <a:r>
              <a:rPr lang="en-US" sz="2400" b="1" dirty="0"/>
              <a:t> </a:t>
            </a:r>
            <a:r>
              <a:rPr lang="en-US" sz="2400" b="1" dirty="0" err="1"/>
              <a:t>adalah</a:t>
            </a:r>
            <a:r>
              <a:rPr lang="en-US" sz="2400" b="1" dirty="0"/>
              <a:t> </a:t>
            </a:r>
            <a:r>
              <a:rPr lang="en-US" sz="2400" b="1" dirty="0" err="1"/>
              <a:t>pertumbuhan</a:t>
            </a:r>
            <a:r>
              <a:rPr lang="en-US" sz="2400" b="1" dirty="0"/>
              <a:t> </a:t>
            </a:r>
            <a:r>
              <a:rPr lang="en-US" sz="2400" b="1" dirty="0" err="1"/>
              <a:t>kompensasi</a:t>
            </a:r>
            <a:r>
              <a:rPr lang="en-US" sz="2400" b="1" dirty="0"/>
              <a:t> (</a:t>
            </a:r>
            <a:r>
              <a:rPr lang="en-US" sz="2400" b="1" i="1" dirty="0"/>
              <a:t>compensatory growth),</a:t>
            </a:r>
            <a:r>
              <a:rPr lang="en-US" sz="2400" b="1" dirty="0"/>
              <a:t> </a:t>
            </a:r>
            <a:r>
              <a:rPr lang="en-US" sz="2400" b="1" dirty="0" err="1"/>
              <a:t>yaitu</a:t>
            </a:r>
            <a:r>
              <a:rPr lang="en-US" sz="2400" b="1" dirty="0"/>
              <a:t> </a:t>
            </a:r>
            <a:r>
              <a:rPr lang="en-US" sz="2400" b="1" dirty="0" err="1"/>
              <a:t>kemampuan</a:t>
            </a:r>
            <a:r>
              <a:rPr lang="en-US" sz="2400" b="1" dirty="0"/>
              <a:t> </a:t>
            </a:r>
            <a:r>
              <a:rPr lang="en-US" sz="2400" b="1" dirty="0" err="1"/>
              <a:t>untuk</a:t>
            </a:r>
            <a:r>
              <a:rPr lang="en-US" sz="2400" b="1" dirty="0"/>
              <a:t> </a:t>
            </a:r>
            <a:r>
              <a:rPr lang="en-US" sz="2400" b="1" dirty="0" err="1"/>
              <a:t>tumbuh</a:t>
            </a:r>
            <a:r>
              <a:rPr lang="en-US" sz="2400" b="1" dirty="0"/>
              <a:t> </a:t>
            </a:r>
            <a:r>
              <a:rPr lang="en-US" sz="2400" b="1" dirty="0" err="1"/>
              <a:t>pesat</a:t>
            </a:r>
            <a:r>
              <a:rPr lang="en-US" sz="2400" b="1" dirty="0"/>
              <a:t> </a:t>
            </a:r>
            <a:r>
              <a:rPr lang="en-US" sz="2400" b="1" dirty="0" err="1"/>
              <a:t>setelah</a:t>
            </a:r>
            <a:r>
              <a:rPr lang="en-US" sz="2400" b="1" dirty="0"/>
              <a:t> </a:t>
            </a:r>
            <a:r>
              <a:rPr lang="en-US" sz="2400" b="1" dirty="0" err="1"/>
              <a:t>periode</a:t>
            </a:r>
            <a:r>
              <a:rPr lang="en-US" sz="2400" b="1" dirty="0"/>
              <a:t> </a:t>
            </a:r>
            <a:r>
              <a:rPr lang="en-US" sz="2400" b="1" dirty="0" err="1"/>
              <a:t>kekurangan</a:t>
            </a:r>
            <a:r>
              <a:rPr lang="en-US" sz="2400" b="1" dirty="0"/>
              <a:t> </a:t>
            </a:r>
            <a:r>
              <a:rPr lang="en-US" sz="2400" b="1" dirty="0" err="1"/>
              <a:t>gizi</a:t>
            </a:r>
            <a:r>
              <a:rPr lang="en-US" sz="2400" b="1" dirty="0"/>
              <a:t> 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pertumbuhan</a:t>
            </a:r>
            <a:r>
              <a:rPr lang="en-US" sz="2400" b="1" dirty="0"/>
              <a:t> yang </a:t>
            </a:r>
            <a:r>
              <a:rPr lang="en-US" sz="2400" b="1" dirty="0" err="1"/>
              <a:t>melambat</a:t>
            </a:r>
            <a:r>
              <a:rPr lang="en-US" sz="2400" b="1" dirty="0"/>
              <a:t>” (</a:t>
            </a:r>
            <a:r>
              <a:rPr lang="id-ID" sz="2400" b="1" dirty="0"/>
              <a:t>halaman</a:t>
            </a:r>
            <a:r>
              <a:rPr lang="en-US" sz="2400" b="1" dirty="0"/>
              <a:t> 157).</a:t>
            </a:r>
            <a:endParaRPr lang="id-ID" sz="2400" b="1" dirty="0"/>
          </a:p>
          <a:p>
            <a:endParaRPr lang="id-ID" sz="2800" b="1" dirty="0"/>
          </a:p>
          <a:p>
            <a:endParaRPr lang="en-US" sz="2800" b="1" dirty="0"/>
          </a:p>
          <a:p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119770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1143000"/>
            <a:ext cx="7848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/>
              <a:t>Ringkas</a:t>
            </a:r>
            <a:r>
              <a:rPr lang="en-US" sz="2400" b="1" dirty="0"/>
              <a:t> :</a:t>
            </a:r>
          </a:p>
          <a:p>
            <a:pPr algn="just"/>
            <a:r>
              <a:rPr lang="en-US" sz="2400" b="1" dirty="0" err="1"/>
              <a:t>Menurut</a:t>
            </a:r>
            <a:r>
              <a:rPr lang="en-US" sz="2400" b="1" dirty="0"/>
              <a:t> Barker (2008) </a:t>
            </a:r>
            <a:r>
              <a:rPr lang="en-US" sz="2400" b="1" dirty="0" err="1"/>
              <a:t>ada</a:t>
            </a:r>
            <a:r>
              <a:rPr lang="en-US" sz="2400" b="1" dirty="0"/>
              <a:t> </a:t>
            </a:r>
            <a:r>
              <a:rPr lang="en-US" sz="2400" b="1" dirty="0" err="1"/>
              <a:t>dua</a:t>
            </a:r>
            <a:r>
              <a:rPr lang="en-US" sz="2400" b="1" dirty="0"/>
              <a:t> </a:t>
            </a:r>
            <a:r>
              <a:rPr lang="en-US" sz="2400" b="1" dirty="0" err="1"/>
              <a:t>fenomena</a:t>
            </a:r>
            <a:r>
              <a:rPr lang="en-US" sz="2400" b="1" dirty="0"/>
              <a:t> </a:t>
            </a:r>
            <a:r>
              <a:rPr lang="en-US" sz="2400" b="1" dirty="0" err="1"/>
              <a:t>terjadinya</a:t>
            </a:r>
            <a:r>
              <a:rPr lang="en-US" sz="2400" b="1" dirty="0"/>
              <a:t> </a:t>
            </a:r>
            <a:r>
              <a:rPr lang="en-US" sz="2400" b="1" dirty="0" err="1"/>
              <a:t>penyakit</a:t>
            </a:r>
            <a:r>
              <a:rPr lang="en-US" sz="2400" b="1" dirty="0"/>
              <a:t> </a:t>
            </a:r>
            <a:r>
              <a:rPr lang="en-US" sz="2400" b="1" dirty="0" err="1"/>
              <a:t>kronik</a:t>
            </a:r>
            <a:r>
              <a:rPr lang="en-US" sz="2400" b="1" dirty="0"/>
              <a:t> </a:t>
            </a:r>
            <a:r>
              <a:rPr lang="en-US" sz="2400" b="1" dirty="0" err="1"/>
              <a:t>dikala</a:t>
            </a:r>
            <a:r>
              <a:rPr lang="en-US" sz="2400" b="1" dirty="0"/>
              <a:t> </a:t>
            </a:r>
            <a:r>
              <a:rPr lang="en-US" sz="2400" b="1" dirty="0" err="1"/>
              <a:t>usia</a:t>
            </a:r>
            <a:r>
              <a:rPr lang="en-US" sz="2400" b="1" dirty="0"/>
              <a:t> </a:t>
            </a:r>
            <a:r>
              <a:rPr lang="en-US" sz="2400" b="1" dirty="0" err="1"/>
              <a:t>dewasa</a:t>
            </a:r>
            <a:r>
              <a:rPr lang="en-US" sz="2400" b="1" dirty="0"/>
              <a:t> </a:t>
            </a:r>
            <a:r>
              <a:rPr lang="en-US" sz="2400" b="1" dirty="0" err="1"/>
              <a:t>akibat</a:t>
            </a:r>
            <a:r>
              <a:rPr lang="en-US" sz="2400" b="1" dirty="0"/>
              <a:t> </a:t>
            </a:r>
            <a:r>
              <a:rPr lang="en-US" sz="2400" b="1" dirty="0" err="1"/>
              <a:t>kekurangan</a:t>
            </a:r>
            <a:r>
              <a:rPr lang="en-US" sz="2400" b="1" dirty="0"/>
              <a:t> </a:t>
            </a:r>
            <a:r>
              <a:rPr lang="en-US" sz="2400" b="1" dirty="0" err="1"/>
              <a:t>gizi</a:t>
            </a:r>
            <a:r>
              <a:rPr lang="en-US" sz="2400" b="1" dirty="0"/>
              <a:t> </a:t>
            </a:r>
            <a:r>
              <a:rPr lang="en-US" sz="2400" b="1" dirty="0" err="1"/>
              <a:t>sebelum</a:t>
            </a:r>
            <a:r>
              <a:rPr lang="en-US" sz="2400" b="1" dirty="0"/>
              <a:t> </a:t>
            </a:r>
            <a:r>
              <a:rPr lang="en-US" sz="2400" b="1" dirty="0" err="1"/>
              <a:t>usia</a:t>
            </a:r>
            <a:r>
              <a:rPr lang="en-US" sz="2400" b="1" dirty="0"/>
              <a:t> </a:t>
            </a:r>
            <a:r>
              <a:rPr lang="en-US" sz="2400" b="1" dirty="0" err="1"/>
              <a:t>dua</a:t>
            </a:r>
            <a:r>
              <a:rPr lang="en-US" sz="2400" b="1" dirty="0"/>
              <a:t> </a:t>
            </a:r>
            <a:r>
              <a:rPr lang="en-US" sz="2400" b="1" dirty="0" err="1"/>
              <a:t>tahun</a:t>
            </a:r>
            <a:r>
              <a:rPr lang="en-US" sz="2400" b="1" dirty="0"/>
              <a:t>, </a:t>
            </a:r>
            <a:r>
              <a:rPr lang="en-US" sz="2400" b="1" dirty="0" err="1"/>
              <a:t>yaitu</a:t>
            </a:r>
            <a:r>
              <a:rPr lang="en-US" sz="2400" b="1" dirty="0"/>
              <a:t>  </a:t>
            </a:r>
            <a:r>
              <a:rPr lang="en-US" sz="2400" b="1" dirty="0" err="1"/>
              <a:t>plastisitas</a:t>
            </a:r>
            <a:r>
              <a:rPr lang="en-US" sz="2400" b="1" dirty="0"/>
              <a:t> </a:t>
            </a:r>
            <a:r>
              <a:rPr lang="en-US" sz="2400" b="1" dirty="0" err="1"/>
              <a:t>perkembangan</a:t>
            </a:r>
            <a:r>
              <a:rPr lang="en-US" sz="2400" b="1" dirty="0"/>
              <a:t> (</a:t>
            </a:r>
            <a:r>
              <a:rPr lang="en-US" sz="2400" b="1" i="1" dirty="0"/>
              <a:t>plasticity during development</a:t>
            </a:r>
            <a:r>
              <a:rPr lang="en-US" sz="2400" b="1" dirty="0"/>
              <a:t>)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pertumbuhan</a:t>
            </a:r>
            <a:r>
              <a:rPr lang="en-US" sz="2400" b="1" dirty="0"/>
              <a:t> </a:t>
            </a:r>
            <a:r>
              <a:rPr lang="en-US" sz="2400" b="1" dirty="0" err="1"/>
              <a:t>kompensasi</a:t>
            </a:r>
            <a:r>
              <a:rPr lang="en-US" sz="2400" b="1" dirty="0"/>
              <a:t> (</a:t>
            </a:r>
            <a:r>
              <a:rPr lang="en-US" sz="2400" b="1" i="1" dirty="0"/>
              <a:t>compensatory growth)</a:t>
            </a:r>
            <a:r>
              <a:rPr lang="en-US" sz="2400" b="1" dirty="0"/>
              <a:t>.</a:t>
            </a:r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7812794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810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/>
              <a:t>Mem-parafrasa</a:t>
            </a:r>
            <a:endParaRPr lang="en-US" sz="2800" b="1" dirty="0"/>
          </a:p>
          <a:p>
            <a:endParaRPr lang="id-ID" sz="2800" b="1" dirty="0"/>
          </a:p>
          <a:p>
            <a:pPr algn="just"/>
            <a:r>
              <a:rPr lang="en-US" sz="2800" b="1" dirty="0"/>
              <a:t>A</a:t>
            </a:r>
            <a:r>
              <a:rPr lang="id-ID" sz="2800" b="1" dirty="0"/>
              <a:t>dalah </a:t>
            </a:r>
            <a:r>
              <a:rPr lang="id-ID" sz="2800" b="1" dirty="0">
                <a:solidFill>
                  <a:srgbClr val="FF0000"/>
                </a:solidFill>
              </a:rPr>
              <a:t>menuliskan kembali </a:t>
            </a:r>
            <a:r>
              <a:rPr lang="id-ID" sz="2800" b="1" dirty="0"/>
              <a:t>suatu pernyataan atau teks  </a:t>
            </a:r>
            <a:r>
              <a:rPr lang="id-ID" sz="2800" b="1" dirty="0">
                <a:solidFill>
                  <a:srgbClr val="FF0000"/>
                </a:solidFill>
              </a:rPr>
              <a:t>dengan cara yang lain  dengan makna yang sama</a:t>
            </a:r>
            <a:r>
              <a:rPr lang="id-ID" sz="2800" b="1" dirty="0"/>
              <a:t>. </a:t>
            </a:r>
            <a:endParaRPr lang="en-US" sz="2800" b="1" dirty="0"/>
          </a:p>
          <a:p>
            <a:pPr algn="just"/>
            <a:endParaRPr lang="en-US" sz="2800" b="1" dirty="0"/>
          </a:p>
          <a:p>
            <a:pPr algn="just"/>
            <a:r>
              <a:rPr lang="id-ID" sz="2800" b="1" dirty="0"/>
              <a:t>Prinsip melakukan parafrasa adalah dengan </a:t>
            </a:r>
            <a:r>
              <a:rPr lang="id-ID" sz="2800" b="1" dirty="0">
                <a:solidFill>
                  <a:srgbClr val="FF0000"/>
                </a:solidFill>
              </a:rPr>
              <a:t>memahami semua pokok pikran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id-ID" sz="2800" b="1" dirty="0">
                <a:solidFill>
                  <a:srgbClr val="FF0000"/>
                </a:solidFill>
              </a:rPr>
              <a:t>dan makna tulisan secara keseluruhan, kemudian merumuskan kalimat-kalimat baru</a:t>
            </a:r>
            <a:r>
              <a:rPr lang="id-ID" sz="2800" b="1" dirty="0"/>
              <a:t> dengan makna yang sama dengan cara mengubah kalimat aktif menjadi pasif dan/atau menggunakan sinonim. 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6802276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/>
              <a:t>Berikut</a:t>
            </a:r>
            <a:r>
              <a:rPr lang="en-US" sz="2400" b="1" dirty="0"/>
              <a:t> </a:t>
            </a:r>
            <a:r>
              <a:rPr lang="en-US" sz="2400" b="1" dirty="0" err="1"/>
              <a:t>contoh</a:t>
            </a:r>
            <a:r>
              <a:rPr lang="en-US" sz="2400" b="1" dirty="0"/>
              <a:t> paraphrase </a:t>
            </a:r>
            <a:r>
              <a:rPr lang="en-US" sz="2400" b="1" dirty="0" err="1"/>
              <a:t>dari</a:t>
            </a:r>
            <a:r>
              <a:rPr lang="en-US" sz="2400" b="1" dirty="0"/>
              <a:t> </a:t>
            </a:r>
            <a:r>
              <a:rPr lang="en-US" sz="2400" b="1" dirty="0" err="1"/>
              <a:t>tulisan</a:t>
            </a:r>
            <a:r>
              <a:rPr lang="en-US" sz="2400" b="1" dirty="0"/>
              <a:t> Barker </a:t>
            </a:r>
          </a:p>
          <a:p>
            <a:pPr algn="just"/>
            <a:endParaRPr lang="en-US" sz="2400" b="1" dirty="0"/>
          </a:p>
          <a:p>
            <a:pPr algn="just"/>
            <a:r>
              <a:rPr lang="en-US" sz="2400" b="1" dirty="0" err="1"/>
              <a:t>Menurut</a:t>
            </a:r>
            <a:r>
              <a:rPr lang="en-US" sz="2400" b="1" dirty="0"/>
              <a:t> Barker (2008) </a:t>
            </a:r>
            <a:r>
              <a:rPr lang="en-US" sz="2400" b="1" dirty="0" err="1"/>
              <a:t>terjadinya</a:t>
            </a:r>
            <a:r>
              <a:rPr lang="en-US" sz="2400" b="1" dirty="0"/>
              <a:t> </a:t>
            </a:r>
            <a:r>
              <a:rPr lang="en-US" sz="2400" b="1" dirty="0" err="1"/>
              <a:t>penyakit</a:t>
            </a:r>
            <a:r>
              <a:rPr lang="en-US" sz="2400" b="1" dirty="0"/>
              <a:t> </a:t>
            </a:r>
            <a:r>
              <a:rPr lang="en-US" sz="2400" b="1" dirty="0" err="1"/>
              <a:t>kronik</a:t>
            </a:r>
            <a:r>
              <a:rPr lang="en-US" sz="2400" b="1" dirty="0"/>
              <a:t> </a:t>
            </a:r>
            <a:r>
              <a:rPr lang="en-US" sz="2400" b="1" dirty="0" err="1"/>
              <a:t>dikala</a:t>
            </a:r>
            <a:r>
              <a:rPr lang="en-US" sz="2400" b="1" dirty="0"/>
              <a:t> </a:t>
            </a:r>
            <a:r>
              <a:rPr lang="en-US" sz="2400" b="1" dirty="0" err="1"/>
              <a:t>usia</a:t>
            </a:r>
            <a:r>
              <a:rPr lang="en-US" sz="2400" b="1" dirty="0"/>
              <a:t> </a:t>
            </a:r>
            <a:r>
              <a:rPr lang="en-US" sz="2400" b="1" dirty="0" err="1"/>
              <a:t>dewasa</a:t>
            </a:r>
            <a:r>
              <a:rPr lang="en-US" sz="2400" b="1" dirty="0"/>
              <a:t> </a:t>
            </a:r>
            <a:r>
              <a:rPr lang="en-US" sz="2400" b="1" dirty="0" err="1"/>
              <a:t>akibat</a:t>
            </a:r>
            <a:r>
              <a:rPr lang="en-US" sz="2400" b="1" dirty="0"/>
              <a:t> </a:t>
            </a:r>
            <a:r>
              <a:rPr lang="en-US" sz="2400" b="1" dirty="0" err="1"/>
              <a:t>kekurangan</a:t>
            </a:r>
            <a:r>
              <a:rPr lang="en-US" sz="2400" b="1" dirty="0"/>
              <a:t> </a:t>
            </a:r>
            <a:r>
              <a:rPr lang="en-US" sz="2400" b="1" dirty="0" err="1"/>
              <a:t>gizi</a:t>
            </a:r>
            <a:r>
              <a:rPr lang="en-US" sz="2400" b="1" dirty="0"/>
              <a:t> </a:t>
            </a:r>
            <a:r>
              <a:rPr lang="en-US" sz="2400" b="1" dirty="0" err="1"/>
              <a:t>sebelum</a:t>
            </a:r>
            <a:r>
              <a:rPr lang="en-US" sz="2400" b="1" dirty="0"/>
              <a:t> </a:t>
            </a:r>
            <a:r>
              <a:rPr lang="en-US" sz="2400" b="1" dirty="0" err="1"/>
              <a:t>usia</a:t>
            </a:r>
            <a:r>
              <a:rPr lang="en-US" sz="2400" b="1" dirty="0"/>
              <a:t> </a:t>
            </a:r>
            <a:r>
              <a:rPr lang="en-US" sz="2400" b="1" dirty="0" err="1"/>
              <a:t>dua</a:t>
            </a:r>
            <a:r>
              <a:rPr lang="en-US" sz="2400" b="1" dirty="0"/>
              <a:t> </a:t>
            </a:r>
            <a:r>
              <a:rPr lang="en-US" sz="2400" b="1" dirty="0" err="1"/>
              <a:t>tahun</a:t>
            </a:r>
            <a:r>
              <a:rPr lang="en-US" sz="2400" b="1" dirty="0"/>
              <a:t>, </a:t>
            </a:r>
            <a:r>
              <a:rPr lang="id-ID" sz="2400" b="1" dirty="0"/>
              <a:t>melalui dua fenomena </a:t>
            </a:r>
            <a:r>
              <a:rPr lang="en-US" sz="2400" b="1" dirty="0" err="1"/>
              <a:t>yaitu</a:t>
            </a:r>
            <a:r>
              <a:rPr lang="en-US" sz="2400" b="1" dirty="0"/>
              <a:t>  </a:t>
            </a:r>
            <a:r>
              <a:rPr lang="en-US" sz="2400" b="1" dirty="0" err="1"/>
              <a:t>plastisitas</a:t>
            </a:r>
            <a:r>
              <a:rPr lang="en-US" sz="2400" b="1" dirty="0"/>
              <a:t> </a:t>
            </a:r>
            <a:r>
              <a:rPr lang="en-US" sz="2400" b="1" dirty="0" err="1"/>
              <a:t>perkembangan</a:t>
            </a:r>
            <a:r>
              <a:rPr lang="en-US" sz="2400" b="1" dirty="0"/>
              <a:t> (</a:t>
            </a:r>
            <a:r>
              <a:rPr lang="en-US" sz="2400" b="1" i="1" dirty="0"/>
              <a:t>plasticity during development</a:t>
            </a:r>
            <a:r>
              <a:rPr lang="en-US" sz="2400" b="1" dirty="0"/>
              <a:t>)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pertumbuhan</a:t>
            </a:r>
            <a:r>
              <a:rPr lang="en-US" sz="2400" b="1" dirty="0"/>
              <a:t> </a:t>
            </a:r>
            <a:r>
              <a:rPr lang="en-US" sz="2400" b="1" dirty="0" err="1"/>
              <a:t>kompensasi</a:t>
            </a:r>
            <a:r>
              <a:rPr lang="en-US" sz="2400" b="1" dirty="0"/>
              <a:t> (</a:t>
            </a:r>
            <a:r>
              <a:rPr lang="en-US" sz="2400" b="1" i="1" dirty="0"/>
              <a:t>compensatory growth)</a:t>
            </a:r>
            <a:r>
              <a:rPr lang="en-US" sz="2400" b="1" dirty="0"/>
              <a:t>.  </a:t>
            </a:r>
            <a:r>
              <a:rPr lang="en-US" sz="2400" b="1" dirty="0" err="1"/>
              <a:t>Fenomena</a:t>
            </a:r>
            <a:r>
              <a:rPr lang="en-US" sz="2400" b="1" dirty="0"/>
              <a:t> </a:t>
            </a:r>
            <a:r>
              <a:rPr lang="en-US" sz="2400" b="1" dirty="0" err="1"/>
              <a:t>pertama</a:t>
            </a:r>
            <a:r>
              <a:rPr lang="en-US" sz="2400" b="1" dirty="0"/>
              <a:t> </a:t>
            </a:r>
            <a:r>
              <a:rPr lang="id-ID" sz="2400" b="1" dirty="0"/>
              <a:t>karena </a:t>
            </a:r>
            <a:r>
              <a:rPr lang="en-US" sz="2400" b="1" dirty="0" err="1"/>
              <a:t>kekurangan</a:t>
            </a:r>
            <a:r>
              <a:rPr lang="en-US" sz="2400" b="1" dirty="0"/>
              <a:t> </a:t>
            </a:r>
            <a:r>
              <a:rPr lang="en-US" sz="2400" b="1" dirty="0" err="1"/>
              <a:t>gizi</a:t>
            </a:r>
            <a:r>
              <a:rPr lang="en-US" sz="2400" b="1" dirty="0"/>
              <a:t>  </a:t>
            </a:r>
            <a:r>
              <a:rPr lang="id-ID" sz="2400" b="1" dirty="0"/>
              <a:t>pada tahap perkembangan yang pesat </a:t>
            </a:r>
            <a:r>
              <a:rPr lang="en-US" sz="2400" b="1" dirty="0"/>
              <a:t>yang </a:t>
            </a:r>
            <a:r>
              <a:rPr lang="en-US" sz="2400" b="1" dirty="0" err="1"/>
              <a:t>dapat</a:t>
            </a:r>
            <a:r>
              <a:rPr lang="en-US" sz="2400" b="1" dirty="0"/>
              <a:t> </a:t>
            </a:r>
            <a:r>
              <a:rPr lang="en-US" sz="2400" b="1" dirty="0" err="1"/>
              <a:t>menimbulkan</a:t>
            </a:r>
            <a:r>
              <a:rPr lang="en-US" sz="2400" b="1" dirty="0"/>
              <a:t> </a:t>
            </a:r>
            <a:r>
              <a:rPr lang="en-US" sz="2400" b="1" dirty="0" err="1"/>
              <a:t>kecacatan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kematian</a:t>
            </a:r>
            <a:r>
              <a:rPr lang="en-US" sz="2400" b="1" dirty="0"/>
              <a:t> </a:t>
            </a:r>
            <a:r>
              <a:rPr lang="en-US" sz="2400" b="1" dirty="0" err="1"/>
              <a:t>dan</a:t>
            </a:r>
            <a:r>
              <a:rPr lang="en-US" sz="2400" b="1" dirty="0"/>
              <a:t> </a:t>
            </a:r>
            <a:r>
              <a:rPr lang="en-US" sz="2400" b="1" dirty="0" err="1"/>
              <a:t>fenomena</a:t>
            </a:r>
            <a:r>
              <a:rPr lang="en-US" sz="2400" b="1" dirty="0"/>
              <a:t> </a:t>
            </a:r>
            <a:r>
              <a:rPr lang="en-US" sz="2400" b="1" dirty="0" err="1"/>
              <a:t>kedua</a:t>
            </a:r>
            <a:r>
              <a:rPr lang="en-US" sz="2400" b="1" dirty="0"/>
              <a:t> </a:t>
            </a:r>
            <a:r>
              <a:rPr lang="id-ID" sz="2400" b="1" dirty="0"/>
              <a:t>karena  timbunan lemak yang</a:t>
            </a:r>
            <a:r>
              <a:rPr lang="en-US" sz="2400" b="1" dirty="0"/>
              <a:t> </a:t>
            </a:r>
            <a:r>
              <a:rPr lang="en-US" sz="2400" b="1" dirty="0" err="1"/>
              <a:t>pesat</a:t>
            </a:r>
            <a:r>
              <a:rPr lang="en-US" sz="2400" b="1" dirty="0"/>
              <a:t> set</a:t>
            </a:r>
            <a:r>
              <a:rPr lang="id-ID" sz="2400" b="1" dirty="0"/>
              <a:t>e</a:t>
            </a:r>
            <a:r>
              <a:rPr lang="en-US" sz="2400" b="1" dirty="0" err="1"/>
              <a:t>lah</a:t>
            </a:r>
            <a:r>
              <a:rPr lang="en-US" sz="2400" b="1" dirty="0"/>
              <a:t> </a:t>
            </a:r>
            <a:r>
              <a:rPr lang="en-US" sz="2400" b="1" dirty="0" err="1"/>
              <a:t>usia</a:t>
            </a:r>
            <a:r>
              <a:rPr lang="en-US" sz="2400" b="1" dirty="0"/>
              <a:t> </a:t>
            </a:r>
            <a:r>
              <a:rPr lang="en-US" sz="2400" b="1" dirty="0" err="1"/>
              <a:t>dua</a:t>
            </a:r>
            <a:r>
              <a:rPr lang="en-US" sz="2400" b="1" dirty="0"/>
              <a:t> </a:t>
            </a:r>
            <a:r>
              <a:rPr lang="en-US" sz="2400" b="1" dirty="0" err="1"/>
              <a:t>tahun</a:t>
            </a:r>
            <a:r>
              <a:rPr lang="en-US" sz="2400" b="1" dirty="0"/>
              <a:t> yang </a:t>
            </a:r>
            <a:r>
              <a:rPr lang="en-US" sz="2400" b="1" dirty="0" err="1"/>
              <a:t>meningkatkan</a:t>
            </a:r>
            <a:r>
              <a:rPr lang="en-US" sz="2400" b="1" dirty="0"/>
              <a:t> </a:t>
            </a:r>
            <a:r>
              <a:rPr lang="en-US" sz="2400" b="1" dirty="0" err="1"/>
              <a:t>risiko</a:t>
            </a:r>
            <a:r>
              <a:rPr lang="en-US" sz="2400" b="1" dirty="0"/>
              <a:t> </a:t>
            </a:r>
            <a:r>
              <a:rPr lang="en-US" sz="2400" b="1" dirty="0" err="1"/>
              <a:t>penyakit</a:t>
            </a:r>
            <a:r>
              <a:rPr lang="en-US" sz="2400" b="1" dirty="0"/>
              <a:t> </a:t>
            </a:r>
            <a:r>
              <a:rPr lang="en-US" sz="2400" b="1" dirty="0" err="1"/>
              <a:t>kronis</a:t>
            </a:r>
            <a:r>
              <a:rPr lang="en-US" sz="2400" b="1" dirty="0"/>
              <a:t> (</a:t>
            </a:r>
            <a:r>
              <a:rPr lang="en-US" sz="2400" b="1" dirty="0" err="1"/>
              <a:t>penyakit</a:t>
            </a:r>
            <a:r>
              <a:rPr lang="en-US" sz="2400" b="1" dirty="0"/>
              <a:t> </a:t>
            </a:r>
            <a:r>
              <a:rPr lang="en-US" sz="2400" b="1" dirty="0" err="1"/>
              <a:t>jantung</a:t>
            </a:r>
            <a:r>
              <a:rPr lang="en-US" sz="2400" b="1" dirty="0"/>
              <a:t>, stroke, diabetes, </a:t>
            </a:r>
            <a:r>
              <a:rPr lang="en-US" sz="2400" b="1" dirty="0" err="1"/>
              <a:t>hipertensi</a:t>
            </a:r>
            <a:r>
              <a:rPr lang="en-US" sz="2400" b="1" dirty="0"/>
              <a:t>, osteoporosis) </a:t>
            </a:r>
            <a:r>
              <a:rPr lang="en-US" sz="2400" b="1" dirty="0" err="1"/>
              <a:t>pada</a:t>
            </a:r>
            <a:r>
              <a:rPr lang="en-US" sz="2400" b="1" dirty="0"/>
              <a:t> </a:t>
            </a:r>
            <a:r>
              <a:rPr lang="en-US" sz="2400" b="1" dirty="0" err="1"/>
              <a:t>usai</a:t>
            </a:r>
            <a:r>
              <a:rPr lang="en-US" sz="2400" b="1" dirty="0"/>
              <a:t> </a:t>
            </a:r>
            <a:r>
              <a:rPr lang="id-ID" sz="2400" b="1" dirty="0"/>
              <a:t>dewasa</a:t>
            </a:r>
            <a:r>
              <a:rPr lang="en-US" sz="2400" b="1" dirty="0"/>
              <a:t>.</a:t>
            </a:r>
            <a:endParaRPr lang="id-ID" sz="2400" b="1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00841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86868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/>
              <a:t>Sitasi dan Menulis Pustaka</a:t>
            </a:r>
            <a:endParaRPr lang="en-US" sz="3600" b="1" dirty="0"/>
          </a:p>
          <a:p>
            <a:endParaRPr lang="id-ID" sz="2800" b="1" dirty="0"/>
          </a:p>
          <a:p>
            <a:r>
              <a:rPr lang="id-ID" sz="2800" b="1" dirty="0"/>
              <a:t>Sitasi adalah pencantuman sumber pustaka   pada teks atau tulisan. </a:t>
            </a:r>
            <a:endParaRPr lang="en-US" sz="2800" b="1" dirty="0"/>
          </a:p>
          <a:p>
            <a:endParaRPr lang="en-US" sz="2800" b="1" dirty="0"/>
          </a:p>
          <a:p>
            <a:r>
              <a:rPr lang="id-ID" sz="2800" b="1" dirty="0"/>
              <a:t>Menulis pustaka adalah mencantumkan sumber pustaka secara lengkap dalam daftar pustaka (</a:t>
            </a:r>
            <a:r>
              <a:rPr lang="id-ID" sz="2800" b="1" i="1" dirty="0"/>
              <a:t>references</a:t>
            </a:r>
            <a:r>
              <a:rPr lang="id-ID" sz="2800" b="1" dirty="0"/>
              <a:t>) pada bagian akhir tulisan. Semua proses mengutip, meringkas, dan mem-parafrasa, yang telah dipaparkan di atas selalu merujuk pada sumber pustaka. </a:t>
            </a:r>
            <a:endParaRPr lang="en-US" sz="2800" b="1" dirty="0"/>
          </a:p>
          <a:p>
            <a:endParaRPr lang="en-US" sz="2800" b="1" dirty="0"/>
          </a:p>
          <a:p>
            <a:r>
              <a:rPr lang="id-ID" sz="2800" b="1" dirty="0"/>
              <a:t>Merujuk adalah  proses mencantumkan pustaka yang digunakan oleh penulis dalam tulisannya. </a:t>
            </a:r>
          </a:p>
          <a:p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3104478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b="1" dirty="0"/>
              <a:t>Banyak  gaya sitasi dan  merujuk (</a:t>
            </a:r>
            <a:r>
              <a:rPr lang="id-ID" sz="2800" b="1" i="1" dirty="0"/>
              <a:t>reference style</a:t>
            </a:r>
            <a:r>
              <a:rPr lang="id-ID" sz="2800" b="1" dirty="0"/>
              <a:t>) yang telah dikembangkan dan menjadi konsensus, misalnya  </a:t>
            </a:r>
            <a:r>
              <a:rPr lang="en-US" sz="2800" b="1" dirty="0"/>
              <a:t>APA (American Psychology Association), </a:t>
            </a:r>
            <a:r>
              <a:rPr lang="id-ID" sz="2800" b="1" i="1" dirty="0"/>
              <a:t>Vancouver style</a:t>
            </a:r>
            <a:r>
              <a:rPr lang="en-US" sz="2800" b="1" dirty="0"/>
              <a:t>, </a:t>
            </a:r>
            <a:r>
              <a:rPr lang="id-ID" sz="2800" b="1" i="1" dirty="0"/>
              <a:t>Harvard Style</a:t>
            </a:r>
            <a:r>
              <a:rPr lang="en-US" sz="2800" b="1" i="1" dirty="0"/>
              <a:t>, </a:t>
            </a:r>
            <a:r>
              <a:rPr lang="en-US" sz="2800" b="1" i="1" dirty="0" err="1"/>
              <a:t>dll</a:t>
            </a:r>
            <a:r>
              <a:rPr lang="id-ID" sz="2800" b="1" dirty="0"/>
              <a:t>. 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30" y="2246086"/>
            <a:ext cx="9254355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5638800"/>
            <a:ext cx="7848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UNTUK LENGKAPNYA BUKA FILE: AmericanPA(Pustaka).pdf </a:t>
            </a:r>
            <a:r>
              <a:rPr lang="en-US" sz="2800" b="1" dirty="0" err="1"/>
              <a:t>terlampir</a:t>
            </a:r>
            <a:endParaRPr lang="id-ID" sz="2800" b="1" dirty="0"/>
          </a:p>
          <a:p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622247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28600" y="34925"/>
          <a:ext cx="8686800" cy="665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Photo Editor Photo" r:id="rId4" imgW="9752381" imgH="7314286" progId="MSPhotoEd.3">
                  <p:embed/>
                </p:oleObj>
              </mc:Choice>
              <mc:Fallback>
                <p:oleObj name="Photo Editor Photo" r:id="rId4" imgW="9752381" imgH="73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4925"/>
                        <a:ext cx="8686800" cy="665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146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38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Tanpa</a:t>
            </a:r>
            <a:r>
              <a:rPr lang="en-US" sz="2800" b="1" dirty="0"/>
              <a:t> </a:t>
            </a:r>
            <a:r>
              <a:rPr lang="en-US" sz="2800" b="1" dirty="0" err="1"/>
              <a:t>kaji</a:t>
            </a:r>
            <a:r>
              <a:rPr lang="en-US" sz="2800" b="1" dirty="0"/>
              <a:t> </a:t>
            </a:r>
            <a:r>
              <a:rPr lang="en-US" sz="2800" b="1" dirty="0" err="1"/>
              <a:t>pustaka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tidak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mungkin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peneliti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menetapkan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tujuan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penelitian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baik</a:t>
            </a:r>
            <a:r>
              <a:rPr lang="en-US" sz="2800" b="1" dirty="0"/>
              <a:t>,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berbeda</a:t>
            </a:r>
            <a:r>
              <a:rPr lang="en-US" sz="2800" b="1" dirty="0"/>
              <a:t> </a:t>
            </a:r>
            <a:r>
              <a:rPr lang="en-US" sz="2800" b="1" dirty="0" err="1"/>
              <a:t>serta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lebih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inovatif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/>
              <a:t>dibanding</a:t>
            </a:r>
            <a:r>
              <a:rPr lang="en-US" sz="2800" b="1" dirty="0"/>
              <a:t> </a:t>
            </a:r>
            <a:r>
              <a:rPr lang="en-US" sz="2800" b="1" dirty="0" err="1"/>
              <a:t>penelitian</a:t>
            </a:r>
            <a:r>
              <a:rPr lang="en-US" sz="2800" b="1" dirty="0"/>
              <a:t> </a:t>
            </a:r>
            <a:r>
              <a:rPr lang="en-US" sz="2800" b="1" dirty="0" err="1"/>
              <a:t>sebelumnya</a:t>
            </a:r>
            <a:r>
              <a:rPr lang="en-US" sz="2800" b="1" dirty="0"/>
              <a:t>. </a:t>
            </a:r>
          </a:p>
          <a:p>
            <a:pPr algn="just"/>
            <a:endParaRPr lang="en-US" sz="2800" b="1" dirty="0"/>
          </a:p>
          <a:p>
            <a:pPr algn="just"/>
            <a:r>
              <a:rPr lang="en-US" sz="2800" b="1" dirty="0" err="1"/>
              <a:t>Tanpa</a:t>
            </a:r>
            <a:r>
              <a:rPr lang="en-US" sz="2800" b="1" dirty="0"/>
              <a:t> </a:t>
            </a:r>
            <a:r>
              <a:rPr lang="en-US" sz="2800" b="1" dirty="0" err="1"/>
              <a:t>tinjauan</a:t>
            </a:r>
            <a:r>
              <a:rPr lang="en-US" sz="2800" b="1" dirty="0"/>
              <a:t> </a:t>
            </a:r>
            <a:r>
              <a:rPr lang="en-US" sz="2800" b="1" dirty="0" err="1"/>
              <a:t>pustaka</a:t>
            </a:r>
            <a:r>
              <a:rPr lang="en-US" sz="2800" b="1" dirty="0"/>
              <a:t> </a:t>
            </a:r>
            <a:r>
              <a:rPr lang="en-US" sz="2800" b="1" dirty="0" err="1"/>
              <a:t>tidak</a:t>
            </a:r>
            <a:r>
              <a:rPr lang="en-US" sz="2800" b="1" dirty="0"/>
              <a:t> </a:t>
            </a:r>
            <a:r>
              <a:rPr lang="en-US" sz="2800" b="1" dirty="0" err="1"/>
              <a:t>mungkin</a:t>
            </a:r>
            <a:r>
              <a:rPr lang="en-US" sz="2800" b="1" dirty="0"/>
              <a:t> </a:t>
            </a:r>
            <a:r>
              <a:rPr lang="en-US" sz="2800" b="1" dirty="0" err="1"/>
              <a:t>peneliti</a:t>
            </a:r>
            <a:r>
              <a:rPr lang="en-US" sz="2800" b="1" dirty="0"/>
              <a:t> </a:t>
            </a:r>
            <a:r>
              <a:rPr lang="en-US" sz="2800" b="1" dirty="0" err="1"/>
              <a:t>dapat</a:t>
            </a:r>
            <a:r>
              <a:rPr lang="en-US" sz="2800" b="1" dirty="0"/>
              <a:t> </a:t>
            </a:r>
            <a:r>
              <a:rPr lang="en-US" sz="2800" b="1" dirty="0" err="1"/>
              <a:t>merumuskan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disain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metode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/>
              <a:t>penelitian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kokoh</a:t>
            </a:r>
            <a:r>
              <a:rPr lang="en-US" sz="2800" b="1" dirty="0"/>
              <a:t>  (</a:t>
            </a:r>
            <a:r>
              <a:rPr lang="en-US" sz="2800" b="1" i="1" dirty="0"/>
              <a:t>robust</a:t>
            </a:r>
            <a:r>
              <a:rPr lang="en-US" sz="2800" b="1" dirty="0"/>
              <a:t>) </a:t>
            </a:r>
            <a:r>
              <a:rPr lang="en-US" sz="2800" b="1" dirty="0" err="1"/>
              <a:t>dibanding</a:t>
            </a:r>
            <a:r>
              <a:rPr lang="en-US" sz="2800" b="1" dirty="0"/>
              <a:t> </a:t>
            </a:r>
            <a:r>
              <a:rPr lang="en-US" sz="2800" b="1" dirty="0" err="1"/>
              <a:t>penelitian</a:t>
            </a:r>
            <a:r>
              <a:rPr lang="en-US" sz="2800" b="1" dirty="0"/>
              <a:t> </a:t>
            </a:r>
            <a:r>
              <a:rPr lang="en-US" sz="2800" b="1" dirty="0" err="1"/>
              <a:t>sebelumnya</a:t>
            </a:r>
            <a:r>
              <a:rPr lang="en-US" sz="2800" b="1" dirty="0"/>
              <a:t>,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mendiskusikan</a:t>
            </a:r>
            <a:r>
              <a:rPr lang="en-US" sz="2800" b="1" dirty="0"/>
              <a:t> </a:t>
            </a:r>
            <a:r>
              <a:rPr lang="en-US" sz="2800" b="1" dirty="0" err="1"/>
              <a:t>hasilnya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baik</a:t>
            </a:r>
            <a:r>
              <a:rPr lang="en-US" sz="2800" b="1" dirty="0"/>
              <a:t> (Taylor, D 2010). 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2500029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2296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</a:t>
            </a:r>
            <a:r>
              <a:rPr lang="id-ID" sz="2800" b="1" dirty="0"/>
              <a:t>anfaat kaji pustaka adalah : </a:t>
            </a:r>
            <a:r>
              <a:rPr lang="en-US" sz="2800" b="1" dirty="0" err="1"/>
              <a:t>diketahuinya</a:t>
            </a:r>
            <a:endParaRPr lang="en-US" sz="2800" b="1" dirty="0"/>
          </a:p>
          <a:p>
            <a:endParaRPr lang="en-US" sz="2800" b="1" dirty="0"/>
          </a:p>
          <a:p>
            <a:pPr marL="514350" indent="-514350" algn="just">
              <a:buAutoNum type="arabicParenR"/>
            </a:pPr>
            <a:r>
              <a:rPr lang="id-ID" sz="2800" b="1" dirty="0">
                <a:solidFill>
                  <a:srgbClr val="FF0000"/>
                </a:solidFill>
              </a:rPr>
              <a:t>arah pengembangan Iptek</a:t>
            </a:r>
            <a:r>
              <a:rPr lang="en-US" sz="2800" b="1" dirty="0">
                <a:solidFill>
                  <a:srgbClr val="FF0000"/>
                </a:solidFill>
              </a:rPr>
              <a:t>s</a:t>
            </a:r>
            <a:r>
              <a:rPr lang="en-US" sz="2800" b="1" dirty="0"/>
              <a:t>, </a:t>
            </a:r>
            <a:r>
              <a:rPr lang="en-US" sz="2800" b="1" dirty="0" err="1"/>
              <a:t>termasuk</a:t>
            </a:r>
            <a:r>
              <a:rPr lang="en-US" sz="2800" b="1" dirty="0"/>
              <a:t> </a:t>
            </a:r>
            <a:r>
              <a:rPr lang="en-US" sz="2800" b="1" dirty="0" err="1"/>
              <a:t>kekuatan</a:t>
            </a:r>
            <a:r>
              <a:rPr lang="en-US" sz="2800" b="1" dirty="0"/>
              <a:t>,  </a:t>
            </a:r>
            <a:r>
              <a:rPr lang="en-US" sz="2800" b="1" dirty="0" err="1"/>
              <a:t>kelemahan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kesenjangannya</a:t>
            </a:r>
            <a:r>
              <a:rPr lang="en-US" sz="2800" b="1" dirty="0"/>
              <a:t>;</a:t>
            </a:r>
          </a:p>
          <a:p>
            <a:pPr marL="514350" indent="-514350" algn="just">
              <a:buAutoNum type="arabicParenR"/>
            </a:pPr>
            <a:r>
              <a:rPr lang="id-ID" sz="2800" b="1" dirty="0">
                <a:solidFill>
                  <a:srgbClr val="FF0000"/>
                </a:solidFill>
              </a:rPr>
              <a:t>perbedaan</a:t>
            </a:r>
            <a:r>
              <a:rPr lang="id-ID" sz="2800" b="1" dirty="0"/>
              <a:t> yang jelas antara tujuan penelitian yang baru dengan </a:t>
            </a:r>
            <a:r>
              <a:rPr lang="id-ID" sz="2800" b="1" dirty="0">
                <a:solidFill>
                  <a:srgbClr val="FF0000"/>
                </a:solidFill>
              </a:rPr>
              <a:t>penelitian terdahulu</a:t>
            </a:r>
            <a:r>
              <a:rPr lang="id-ID" sz="2800" b="1" dirty="0"/>
              <a:t>;</a:t>
            </a:r>
            <a:endParaRPr lang="en-US" sz="2800" b="1" dirty="0"/>
          </a:p>
          <a:p>
            <a:pPr marL="514350" indent="-514350" algn="just">
              <a:buAutoNum type="arabicParenR"/>
            </a:pPr>
            <a:r>
              <a:rPr lang="id-ID" sz="2800" b="1" dirty="0"/>
              <a:t>disain dan metode penelitian yang lebih valid dan cocok serta </a:t>
            </a:r>
            <a:r>
              <a:rPr lang="id-ID" sz="2800" b="1" dirty="0">
                <a:solidFill>
                  <a:srgbClr val="FF0000"/>
                </a:solidFill>
              </a:rPr>
              <a:t>terhindar dari pengulangan kesalahan yang terjadi pada penelitian sebelumnya</a:t>
            </a:r>
            <a:r>
              <a:rPr lang="id-ID" sz="2800" b="1" dirty="0"/>
              <a:t>; </a:t>
            </a:r>
            <a:endParaRPr lang="en-US" sz="2800" b="1" dirty="0"/>
          </a:p>
          <a:p>
            <a:pPr marL="514350" indent="-514350" algn="just">
              <a:buAutoNum type="arabicParenR"/>
            </a:pPr>
            <a:r>
              <a:rPr lang="id-ID" sz="2800" b="1" dirty="0"/>
              <a:t>kekuatan dan kebaharuan dari </a:t>
            </a:r>
            <a:r>
              <a:rPr lang="id-ID" sz="2800" b="1" dirty="0">
                <a:solidFill>
                  <a:srgbClr val="FF0000"/>
                </a:solidFill>
              </a:rPr>
              <a:t>inovasi</a:t>
            </a:r>
            <a:r>
              <a:rPr lang="id-ID" sz="2800" b="1" dirty="0"/>
              <a:t> yang dihasilkan serta </a:t>
            </a:r>
            <a:r>
              <a:rPr lang="id-ID" sz="2800" b="1" dirty="0">
                <a:solidFill>
                  <a:srgbClr val="FF0000"/>
                </a:solidFill>
              </a:rPr>
              <a:t>terhindar dari plagiariasme</a:t>
            </a:r>
            <a:r>
              <a:rPr lang="id-ID" sz="2800" b="1" dirty="0"/>
              <a:t>. </a:t>
            </a:r>
          </a:p>
          <a:p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2419782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8534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b="1" dirty="0"/>
              <a:t>Lingkup kajian pustaka dapat diarahkan pada dua  konteks yaitu: </a:t>
            </a:r>
            <a:endParaRPr lang="en-US" sz="2800" b="1" dirty="0"/>
          </a:p>
          <a:p>
            <a:pPr marL="514350" indent="-514350" algn="just">
              <a:buAutoNum type="arabicParenR"/>
            </a:pPr>
            <a:r>
              <a:rPr lang="id-ID" sz="2800" b="1" dirty="0"/>
              <a:t>Konteks </a:t>
            </a:r>
            <a:r>
              <a:rPr lang="en-US" sz="2800" b="1" dirty="0" err="1"/>
              <a:t>kaji</a:t>
            </a:r>
            <a:r>
              <a:rPr lang="en-US" sz="2800" b="1" dirty="0"/>
              <a:t> </a:t>
            </a:r>
            <a:r>
              <a:rPr lang="en-US" sz="2800" b="1" dirty="0" err="1"/>
              <a:t>pustaka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i="1" dirty="0"/>
              <a:t>review article</a:t>
            </a:r>
            <a:r>
              <a:rPr lang="en-US" sz="2800" b="1" dirty="0"/>
              <a:t>, </a:t>
            </a:r>
            <a:r>
              <a:rPr lang="id-ID" sz="2800" b="1" dirty="0"/>
              <a:t> dan </a:t>
            </a:r>
            <a:endParaRPr lang="en-US" sz="2800" b="1" dirty="0"/>
          </a:p>
          <a:p>
            <a:pPr marL="514350" indent="-514350" algn="just">
              <a:buAutoNum type="arabicParenR"/>
            </a:pPr>
            <a:r>
              <a:rPr lang="id-ID" sz="2800" b="1" dirty="0"/>
              <a:t>Konteks kaji pustaka untuk penelitian. </a:t>
            </a:r>
            <a:endParaRPr lang="en-US" sz="2800" b="1" dirty="0"/>
          </a:p>
          <a:p>
            <a:pPr algn="just"/>
            <a:endParaRPr lang="en-US" sz="2800" b="1" dirty="0"/>
          </a:p>
          <a:p>
            <a:pPr algn="just"/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konteks</a:t>
            </a:r>
            <a:r>
              <a:rPr lang="en-US" sz="2800" b="1" dirty="0"/>
              <a:t> </a:t>
            </a:r>
            <a:r>
              <a:rPr lang="en-US" sz="2800" b="1" dirty="0" err="1"/>
              <a:t>kajain</a:t>
            </a:r>
            <a:r>
              <a:rPr lang="en-US" sz="2800" b="1" dirty="0"/>
              <a:t> </a:t>
            </a:r>
            <a:r>
              <a:rPr lang="en-US" sz="2800" b="1" dirty="0" err="1"/>
              <a:t>pustaka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i="1" dirty="0">
                <a:solidFill>
                  <a:srgbClr val="FF0000"/>
                </a:solidFill>
              </a:rPr>
              <a:t>review article</a:t>
            </a:r>
            <a:r>
              <a:rPr lang="en-US" sz="2800" b="1" dirty="0"/>
              <a:t>, </a:t>
            </a:r>
            <a:r>
              <a:rPr lang="en-US" sz="2800" b="1" dirty="0" err="1"/>
              <a:t>kaji</a:t>
            </a:r>
            <a:r>
              <a:rPr lang="en-US" sz="2800" b="1" dirty="0"/>
              <a:t> </a:t>
            </a:r>
            <a:r>
              <a:rPr lang="en-US" sz="2800" b="1" dirty="0" err="1"/>
              <a:t>pustaka</a:t>
            </a:r>
            <a:r>
              <a:rPr lang="en-US" sz="2800" b="1" dirty="0"/>
              <a:t> </a:t>
            </a:r>
            <a:r>
              <a:rPr lang="en-US" sz="2800" b="1" dirty="0" err="1"/>
              <a:t>diarahkan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mendiskusikan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kekuatan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kelemahan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berbagai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penelitian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sejenis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menjawab</a:t>
            </a:r>
            <a:r>
              <a:rPr lang="en-US" sz="2800" b="1" dirty="0"/>
              <a:t> </a:t>
            </a:r>
            <a:r>
              <a:rPr lang="en-US" sz="2800" b="1" dirty="0" err="1"/>
              <a:t>isu</a:t>
            </a:r>
            <a:r>
              <a:rPr lang="en-US" sz="2800" b="1" dirty="0"/>
              <a:t> </a:t>
            </a:r>
            <a:r>
              <a:rPr lang="en-US" sz="2800" b="1" dirty="0" err="1"/>
              <a:t>tertentu</a:t>
            </a:r>
            <a:r>
              <a:rPr lang="en-US" sz="2800" b="1" dirty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/>
              <a:t>segenap</a:t>
            </a:r>
            <a:r>
              <a:rPr lang="en-US" sz="2800" b="1" dirty="0"/>
              <a:t> </a:t>
            </a:r>
            <a:r>
              <a:rPr lang="en-US" sz="2800" b="1" dirty="0" err="1"/>
              <a:t>argumentasi</a:t>
            </a:r>
            <a:r>
              <a:rPr lang="en-US" sz="2800" b="1" dirty="0"/>
              <a:t> </a:t>
            </a:r>
            <a:r>
              <a:rPr lang="en-US" sz="2800" b="1" dirty="0" err="1"/>
              <a:t>secara</a:t>
            </a:r>
            <a:r>
              <a:rPr lang="en-US" sz="2800" b="1" dirty="0"/>
              <a:t> </a:t>
            </a:r>
            <a:r>
              <a:rPr lang="en-US" sz="2800" b="1" dirty="0" err="1"/>
              <a:t>ilmiah</a:t>
            </a:r>
            <a:r>
              <a:rPr lang="en-US" sz="2800" b="1" dirty="0"/>
              <a:t>. </a:t>
            </a:r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2986200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3058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/>
              <a:t>Dalam</a:t>
            </a:r>
            <a:r>
              <a:rPr lang="en-US" sz="2800" b="1" dirty="0"/>
              <a:t> </a:t>
            </a:r>
            <a:r>
              <a:rPr lang="en-US" sz="2800" b="1" dirty="0" err="1"/>
              <a:t>konteks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kaji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pustaka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untuk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penelitian</a:t>
            </a:r>
            <a:r>
              <a:rPr lang="en-US" sz="2800" b="1" dirty="0"/>
              <a:t>, </a:t>
            </a:r>
            <a:r>
              <a:rPr lang="en-US" sz="2800" b="1" dirty="0" err="1"/>
              <a:t>kaji</a:t>
            </a:r>
            <a:r>
              <a:rPr lang="en-US" sz="2800" b="1" dirty="0"/>
              <a:t> </a:t>
            </a:r>
            <a:r>
              <a:rPr lang="en-US" sz="2800" b="1" dirty="0" err="1"/>
              <a:t>pustaka</a:t>
            </a:r>
            <a:r>
              <a:rPr lang="en-US" sz="2800" b="1" dirty="0"/>
              <a:t> </a:t>
            </a:r>
            <a:r>
              <a:rPr lang="en-US" sz="2800" b="1" dirty="0" err="1"/>
              <a:t>diarahkan</a:t>
            </a:r>
            <a:r>
              <a:rPr lang="en-US" sz="2800" b="1" dirty="0"/>
              <a:t> </a:t>
            </a:r>
            <a:r>
              <a:rPr lang="en-US" sz="2800" b="1" dirty="0" err="1"/>
              <a:t>untuk</a:t>
            </a:r>
            <a:r>
              <a:rPr lang="en-US" sz="2800" b="1" dirty="0"/>
              <a:t> </a:t>
            </a:r>
            <a:r>
              <a:rPr lang="en-US" sz="2800" b="1" dirty="0" err="1"/>
              <a:t>memberikan</a:t>
            </a:r>
            <a:r>
              <a:rPr lang="en-US" sz="2800" b="1" dirty="0"/>
              <a:t> </a:t>
            </a:r>
          </a:p>
          <a:p>
            <a:pPr algn="just"/>
            <a:endParaRPr lang="en-US" sz="2800" b="1" dirty="0"/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dirty="0" err="1"/>
              <a:t>inspirasi</a:t>
            </a:r>
            <a:r>
              <a:rPr lang="en-US" sz="2800" b="1" dirty="0"/>
              <a:t>,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dirty="0" err="1"/>
              <a:t>gagasan</a:t>
            </a:r>
            <a:r>
              <a:rPr lang="en-US" sz="2800" b="1" dirty="0"/>
              <a:t>,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dirty="0" err="1"/>
              <a:t>keyakinan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b="1" dirty="0" err="1"/>
              <a:t>justifikasi</a:t>
            </a:r>
            <a:r>
              <a:rPr lang="en-US" sz="2800" b="1" dirty="0"/>
              <a:t> </a:t>
            </a:r>
          </a:p>
          <a:p>
            <a:pPr algn="just"/>
            <a:endParaRPr lang="en-US" sz="2800" b="1" dirty="0"/>
          </a:p>
          <a:p>
            <a:pPr algn="just"/>
            <a:r>
              <a:rPr lang="en-US" sz="2800" b="1" dirty="0" err="1"/>
              <a:t>bagi</a:t>
            </a:r>
            <a:r>
              <a:rPr lang="en-US" sz="2800" b="1" dirty="0"/>
              <a:t> </a:t>
            </a:r>
            <a:r>
              <a:rPr lang="en-US" sz="2800" b="1" dirty="0" err="1"/>
              <a:t>peneliti</a:t>
            </a:r>
            <a:r>
              <a:rPr lang="en-US" sz="2800" b="1" dirty="0"/>
              <a:t> </a:t>
            </a:r>
            <a:r>
              <a:rPr lang="en-US" sz="2800" b="1" dirty="0" err="1"/>
              <a:t>bahwa</a:t>
            </a:r>
            <a:r>
              <a:rPr lang="en-US" sz="2800" b="1" dirty="0"/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apa</a:t>
            </a:r>
            <a:r>
              <a:rPr lang="en-US" sz="2800" b="1" dirty="0">
                <a:solidFill>
                  <a:srgbClr val="FF0000"/>
                </a:solidFill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</a:rPr>
              <a:t>akan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diteliti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betul-betul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berbeda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dengan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penelitian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sebelumnya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memberikan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manfaat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  <a:r>
              <a:rPr lang="en-US" sz="2800" b="1" dirty="0"/>
              <a:t> </a:t>
            </a:r>
            <a:r>
              <a:rPr lang="en-US" sz="2800" b="1" dirty="0" err="1"/>
              <a:t>baik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segi</a:t>
            </a:r>
            <a:r>
              <a:rPr lang="en-US" sz="2800" b="1" dirty="0"/>
              <a:t> </a:t>
            </a:r>
            <a:r>
              <a:rPr lang="en-US" sz="2800" b="1" dirty="0" err="1"/>
              <a:t>pengembangan</a:t>
            </a:r>
            <a:r>
              <a:rPr lang="en-US" sz="2800" b="1" dirty="0"/>
              <a:t> </a:t>
            </a:r>
            <a:r>
              <a:rPr lang="en-US" sz="2800" b="1" dirty="0" err="1"/>
              <a:t>Ipteks</a:t>
            </a:r>
            <a:r>
              <a:rPr lang="en-US" sz="2800" b="1" dirty="0"/>
              <a:t> </a:t>
            </a:r>
            <a:r>
              <a:rPr lang="en-US" sz="2800" b="1" dirty="0" err="1"/>
              <a:t>maupun</a:t>
            </a:r>
            <a:r>
              <a:rPr lang="en-US" sz="2800" b="1" dirty="0"/>
              <a:t> </a:t>
            </a:r>
            <a:r>
              <a:rPr lang="en-US" sz="2800" b="1" dirty="0" err="1"/>
              <a:t>dari</a:t>
            </a:r>
            <a:r>
              <a:rPr lang="en-US" sz="2800" b="1" dirty="0"/>
              <a:t> </a:t>
            </a:r>
            <a:r>
              <a:rPr lang="en-US" sz="2800" b="1" dirty="0" err="1"/>
              <a:t>segi</a:t>
            </a:r>
            <a:r>
              <a:rPr lang="en-US" sz="2800" b="1" dirty="0"/>
              <a:t>  </a:t>
            </a:r>
            <a:r>
              <a:rPr lang="en-US" sz="2800" b="1" dirty="0" err="1"/>
              <a:t>aplikasi</a:t>
            </a:r>
            <a:r>
              <a:rPr lang="en-US" sz="2800" b="1" dirty="0"/>
              <a:t> </a:t>
            </a:r>
            <a:r>
              <a:rPr lang="en-US" sz="2800" b="1" dirty="0" err="1"/>
              <a:t>kebijakan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program.  </a:t>
            </a:r>
            <a:endParaRPr lang="id-ID" sz="2800" b="1" dirty="0"/>
          </a:p>
          <a:p>
            <a:endParaRPr lang="id-ID" sz="2800" b="1" dirty="0"/>
          </a:p>
        </p:txBody>
      </p:sp>
    </p:spTree>
    <p:extLst>
      <p:ext uri="{BB962C8B-B14F-4D97-AF65-F5344CB8AC3E}">
        <p14:creationId xmlns:p14="http://schemas.microsoft.com/office/powerpoint/2010/main" val="30890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28600"/>
            <a:ext cx="8458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/>
              <a:t>Dari segi sumber, dikelompokkan</a:t>
            </a:r>
            <a:r>
              <a:rPr lang="en-US" sz="2800" b="1" dirty="0"/>
              <a:t>: </a:t>
            </a:r>
            <a:r>
              <a:rPr lang="id-ID" sz="2800" b="1" dirty="0"/>
              <a:t>  </a:t>
            </a:r>
            <a:endParaRPr lang="en-US" sz="2800" b="1" dirty="0"/>
          </a:p>
          <a:p>
            <a:endParaRPr lang="en-US" sz="2800" b="1" dirty="0"/>
          </a:p>
          <a:p>
            <a:pPr algn="just"/>
            <a:r>
              <a:rPr lang="id-ID" sz="2800" b="1" dirty="0">
                <a:solidFill>
                  <a:srgbClr val="FF0000"/>
                </a:solidFill>
              </a:rPr>
              <a:t>Sumber pertama </a:t>
            </a:r>
            <a:r>
              <a:rPr lang="id-ID" sz="2800" b="1" dirty="0"/>
              <a:t>adl artikel penelitian orisinal dr jurnal, artikel a</a:t>
            </a:r>
            <a:r>
              <a:rPr lang="en-US" sz="2800" b="1" dirty="0"/>
              <a:t>/</a:t>
            </a:r>
            <a:r>
              <a:rPr lang="id-ID" sz="2800" b="1" dirty="0"/>
              <a:t> makalah temu ilmiah (diskusi, simposium, </a:t>
            </a:r>
            <a:r>
              <a:rPr lang="en-US" sz="2800" b="1" dirty="0" err="1"/>
              <a:t>dll</a:t>
            </a:r>
            <a:r>
              <a:rPr lang="en-US" sz="2800" b="1" dirty="0"/>
              <a:t>) </a:t>
            </a:r>
            <a:r>
              <a:rPr lang="id-ID" sz="2800" b="1" dirty="0"/>
              <a:t> </a:t>
            </a:r>
            <a:r>
              <a:rPr lang="en-US" sz="2800" b="1" dirty="0"/>
              <a:t>&amp;</a:t>
            </a:r>
            <a:r>
              <a:rPr lang="id-ID" sz="2800" b="1" dirty="0"/>
              <a:t> materi orisinal spt dokumen sejarah  </a:t>
            </a:r>
            <a:r>
              <a:rPr lang="en-US" sz="2800" b="1" dirty="0"/>
              <a:t>&amp;</a:t>
            </a:r>
            <a:r>
              <a:rPr lang="id-ID" sz="2800" b="1" dirty="0"/>
              <a:t> tulisan karya kreatif seni a</a:t>
            </a:r>
            <a:r>
              <a:rPr lang="en-US" sz="2800" b="1" dirty="0"/>
              <a:t>/</a:t>
            </a:r>
            <a:r>
              <a:rPr lang="id-ID" sz="2800" b="1" dirty="0"/>
              <a:t> sastra. </a:t>
            </a:r>
            <a:endParaRPr lang="en-US" sz="2800" b="1" dirty="0"/>
          </a:p>
          <a:p>
            <a:pPr algn="just"/>
            <a:endParaRPr lang="en-US" sz="2800" b="1" dirty="0"/>
          </a:p>
          <a:p>
            <a:pPr algn="just"/>
            <a:r>
              <a:rPr lang="id-ID" sz="2800" b="1" dirty="0">
                <a:solidFill>
                  <a:srgbClr val="FF0000"/>
                </a:solidFill>
              </a:rPr>
              <a:t>Sumber kedua </a:t>
            </a:r>
            <a:r>
              <a:rPr lang="id-ID" sz="2800" b="1" dirty="0"/>
              <a:t>ad</a:t>
            </a:r>
            <a:r>
              <a:rPr lang="en-US" sz="2800" b="1" dirty="0"/>
              <a:t>l</a:t>
            </a:r>
            <a:r>
              <a:rPr lang="id-ID" sz="2800" b="1" dirty="0"/>
              <a:t> evaluasi </a:t>
            </a:r>
            <a:r>
              <a:rPr lang="en-US" sz="2800" b="1" dirty="0"/>
              <a:t>&amp;</a:t>
            </a:r>
            <a:r>
              <a:rPr lang="id-ID" sz="2800" b="1" dirty="0"/>
              <a:t> sistesis  dr penelitian original (</a:t>
            </a:r>
            <a:r>
              <a:rPr lang="id-ID" sz="2800" b="1" i="1" dirty="0"/>
              <a:t>review</a:t>
            </a:r>
            <a:r>
              <a:rPr lang="id-ID" sz="2800" b="1" dirty="0"/>
              <a:t>).   </a:t>
            </a:r>
            <a:endParaRPr lang="en-US" sz="2800" b="1" dirty="0"/>
          </a:p>
          <a:p>
            <a:pPr algn="just"/>
            <a:endParaRPr lang="en-US" sz="2800" b="1" dirty="0"/>
          </a:p>
          <a:p>
            <a:pPr algn="just"/>
            <a:r>
              <a:rPr lang="id-ID" sz="2800" b="1" dirty="0">
                <a:solidFill>
                  <a:srgbClr val="FF0000"/>
                </a:solidFill>
              </a:rPr>
              <a:t>Sumber ketiga </a:t>
            </a:r>
            <a:r>
              <a:rPr lang="id-ID" sz="2800" b="1" dirty="0"/>
              <a:t>adl tulisan yg mengungkap a</a:t>
            </a:r>
            <a:r>
              <a:rPr lang="en-US" sz="2800" b="1" dirty="0"/>
              <a:t>/</a:t>
            </a:r>
            <a:r>
              <a:rPr lang="id-ID" sz="2800" b="1" dirty="0"/>
              <a:t> melakukan sintesa thd sumber kedua, seperti pernyataan dalam buku teks (</a:t>
            </a:r>
            <a:r>
              <a:rPr lang="id-ID" sz="2800" b="1" i="1" dirty="0"/>
              <a:t>text book</a:t>
            </a:r>
            <a:r>
              <a:rPr lang="id-ID" sz="2800" b="1" dirty="0"/>
              <a:t>) (Edith Cowen University, 2007). 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18736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/>
              <a:t>T</a:t>
            </a:r>
            <a:r>
              <a:rPr lang="id-ID" sz="2800" b="1" dirty="0"/>
              <a:t>iga kriteria pemilihan pustaka berdasarkan </a:t>
            </a:r>
            <a:endParaRPr lang="en-US" sz="2800" b="1" dirty="0"/>
          </a:p>
          <a:p>
            <a:pPr algn="just"/>
            <a:r>
              <a:rPr lang="id-ID" sz="2800" b="1" dirty="0"/>
              <a:t>Edith Cowen Univesity (2007), yaitu </a:t>
            </a:r>
            <a:endParaRPr lang="en-US" sz="2800" b="1" dirty="0"/>
          </a:p>
          <a:p>
            <a:pPr algn="just"/>
            <a:endParaRPr lang="en-US" sz="2800" b="1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d-ID" sz="2800" b="1" dirty="0"/>
              <a:t>keterkaitan  (</a:t>
            </a:r>
            <a:r>
              <a:rPr lang="id-ID" sz="2800" b="1" i="1" dirty="0"/>
              <a:t>relevance</a:t>
            </a:r>
            <a:r>
              <a:rPr lang="id-ID" sz="2800" b="1" dirty="0"/>
              <a:t>), </a:t>
            </a:r>
            <a:endParaRPr lang="en-US" sz="2800" b="1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d-ID" sz="2800" b="1" dirty="0"/>
              <a:t>kebolehan lembaga (</a:t>
            </a:r>
            <a:r>
              <a:rPr lang="id-ID" sz="2800" b="1" i="1" dirty="0"/>
              <a:t>authority</a:t>
            </a:r>
            <a:r>
              <a:rPr lang="id-ID" sz="2800" b="1" dirty="0"/>
              <a:t>), dan </a:t>
            </a:r>
            <a:endParaRPr lang="en-US" sz="2800" b="1" dirty="0"/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id-ID" sz="2800" b="1" dirty="0"/>
              <a:t>kekinian (</a:t>
            </a:r>
            <a:r>
              <a:rPr lang="id-ID" sz="2800" b="1" i="1" dirty="0"/>
              <a:t>currency</a:t>
            </a:r>
            <a:r>
              <a:rPr lang="id-ID" sz="2800" b="1" dirty="0"/>
              <a:t>).  </a:t>
            </a:r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211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8077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800" b="1" dirty="0"/>
              <a:t>Kriteria </a:t>
            </a:r>
            <a:r>
              <a:rPr lang="id-ID" sz="2800" b="1" u="sng" dirty="0">
                <a:solidFill>
                  <a:srgbClr val="FF0000"/>
                </a:solidFill>
              </a:rPr>
              <a:t>pertama </a:t>
            </a:r>
            <a:r>
              <a:rPr lang="id-ID" sz="2800" b="1" dirty="0">
                <a:solidFill>
                  <a:srgbClr val="FF0000"/>
                </a:solidFill>
              </a:rPr>
              <a:t>(keterkaitan)</a:t>
            </a:r>
            <a:r>
              <a:rPr lang="id-ID" sz="2800" b="1" dirty="0"/>
              <a:t>, </a:t>
            </a:r>
            <a:endParaRPr lang="en-US" sz="2800" b="1" dirty="0"/>
          </a:p>
          <a:p>
            <a:pPr algn="just"/>
            <a:r>
              <a:rPr lang="id-ID" sz="2800" b="1" dirty="0"/>
              <a:t>berkaitan dengan jawaban pertanyaan:  </a:t>
            </a:r>
            <a:endParaRPr lang="en-US" sz="2800" b="1" dirty="0"/>
          </a:p>
          <a:p>
            <a:pPr algn="just"/>
            <a:endParaRPr lang="en-US" sz="2800" b="1" dirty="0"/>
          </a:p>
          <a:p>
            <a:pPr algn="just"/>
            <a:r>
              <a:rPr lang="en-US" sz="2800" b="1" dirty="0"/>
              <a:t>A</a:t>
            </a:r>
            <a:r>
              <a:rPr lang="id-ID" sz="2800" b="1" dirty="0"/>
              <a:t>pakah materi pustaka tersebut </a:t>
            </a:r>
            <a:r>
              <a:rPr lang="en-US" sz="2800" b="1" dirty="0" err="1">
                <a:solidFill>
                  <a:srgbClr val="FF0000"/>
                </a:solidFill>
              </a:rPr>
              <a:t>sesuai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dengan</a:t>
            </a:r>
            <a:r>
              <a:rPr lang="en-US" sz="2800" b="1" dirty="0"/>
              <a:t>:</a:t>
            </a:r>
          </a:p>
          <a:p>
            <a:pPr algn="just"/>
            <a:endParaRPr lang="en-US" sz="28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2800" b="1" dirty="0"/>
              <a:t>topik penelitian, </a:t>
            </a:r>
            <a:endParaRPr lang="en-US" sz="28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2800" b="1" dirty="0"/>
              <a:t>kejelasan masalah yang akan diteliti, </a:t>
            </a:r>
            <a:endParaRPr lang="en-US" sz="2800" b="1" dirty="0"/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2800" b="1" dirty="0"/>
              <a:t>fakta atau informasi untuk argumentasi yang mendukung atau menantang? </a:t>
            </a: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37622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</TotalTime>
  <Words>2085</Words>
  <Application>Microsoft Office PowerPoint</Application>
  <PresentationFormat>On-screen Show (4:3)</PresentationFormat>
  <Paragraphs>195</Paragraphs>
  <Slides>28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Wingdings</vt:lpstr>
      <vt:lpstr>Office Theme</vt:lpstr>
      <vt:lpstr>Photo Editor Photo</vt:lpstr>
      <vt:lpstr>Tinjauan Pustaka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Literature review matrix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TEMU VI</dc:title>
  <dc:creator>Idrus</dc:creator>
  <cp:lastModifiedBy>Asus</cp:lastModifiedBy>
  <cp:revision>42</cp:revision>
  <dcterms:created xsi:type="dcterms:W3CDTF">2015-08-12T05:47:29Z</dcterms:created>
  <dcterms:modified xsi:type="dcterms:W3CDTF">2019-11-03T22:52:01Z</dcterms:modified>
</cp:coreProperties>
</file>