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oleObject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29" r:id="rId4"/>
    <p:sldId id="261" r:id="rId5"/>
    <p:sldId id="321" r:id="rId6"/>
    <p:sldId id="262" r:id="rId7"/>
    <p:sldId id="286" r:id="rId8"/>
    <p:sldId id="322" r:id="rId9"/>
    <p:sldId id="287" r:id="rId10"/>
    <p:sldId id="330" r:id="rId11"/>
    <p:sldId id="312" r:id="rId12"/>
    <p:sldId id="313" r:id="rId13"/>
    <p:sldId id="314" r:id="rId14"/>
    <p:sldId id="315" r:id="rId15"/>
    <p:sldId id="316" r:id="rId16"/>
    <p:sldId id="317" r:id="rId17"/>
    <p:sldId id="323" r:id="rId18"/>
    <p:sldId id="318" r:id="rId19"/>
    <p:sldId id="264" r:id="rId20"/>
    <p:sldId id="265" r:id="rId21"/>
    <p:sldId id="324" r:id="rId22"/>
    <p:sldId id="325" r:id="rId23"/>
    <p:sldId id="326" r:id="rId24"/>
    <p:sldId id="327" r:id="rId25"/>
    <p:sldId id="331" r:id="rId26"/>
    <p:sldId id="328" r:id="rId27"/>
    <p:sldId id="333" r:id="rId28"/>
    <p:sldId id="332" r:id="rId29"/>
    <p:sldId id="33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3074" autoAdjust="0"/>
  </p:normalViewPr>
  <p:slideViewPr>
    <p:cSldViewPr>
      <p:cViewPr varScale="1">
        <p:scale>
          <a:sx n="94" d="100"/>
          <a:sy n="94" d="100"/>
        </p:scale>
        <p:origin x="7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Relationship Id="rId2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5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Deadlock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 ANTI DEADLOCK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Strategi</a:t>
            </a:r>
            <a:r>
              <a:rPr lang="en-US" dirty="0" smtClean="0"/>
              <a:t> Anti 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Mengabaikan</a:t>
            </a:r>
            <a:r>
              <a:rPr lang="en-US" dirty="0" smtClean="0"/>
              <a:t>: 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burung</a:t>
            </a:r>
            <a:r>
              <a:rPr lang="en-US" dirty="0" smtClean="0"/>
              <a:t> </a:t>
            </a:r>
            <a:r>
              <a:rPr lang="en-US" dirty="0" err="1" smtClean="0"/>
              <a:t>unta</a:t>
            </a:r>
            <a:r>
              <a:rPr lang="en-US" dirty="0" smtClean="0"/>
              <a:t> (Ostrich)</a:t>
            </a:r>
          </a:p>
          <a:p>
            <a:r>
              <a:rPr lang="en-US" dirty="0" err="1" smtClean="0"/>
              <a:t>Deteksi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Recovery: </a:t>
            </a:r>
            <a:r>
              <a:rPr lang="en-US" dirty="0" err="1" smtClean="0"/>
              <a:t>deteksi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sumberdaya</a:t>
            </a:r>
            <a:r>
              <a:rPr lang="en-US" dirty="0" smtClean="0"/>
              <a:t> yang </a:t>
            </a:r>
            <a:r>
              <a:rPr lang="en-US" dirty="0" err="1" smtClean="0"/>
              <a:t>terlibat</a:t>
            </a:r>
            <a:r>
              <a:rPr lang="en-US" dirty="0" smtClean="0"/>
              <a:t> deadlock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tangani</a:t>
            </a:r>
            <a:endParaRPr lang="en-US" dirty="0" smtClean="0"/>
          </a:p>
          <a:p>
            <a:r>
              <a:rPr lang="en-US" dirty="0" err="1" smtClean="0"/>
              <a:t>Menghindari</a:t>
            </a:r>
            <a:r>
              <a:rPr lang="en-US" dirty="0" smtClean="0"/>
              <a:t> deadlock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alokasi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hati-hati</a:t>
            </a:r>
            <a:endParaRPr lang="en-US" dirty="0" smtClean="0"/>
          </a:p>
          <a:p>
            <a:r>
              <a:rPr lang="en-US" dirty="0" err="1" smtClean="0"/>
              <a:t>Pencegahan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merancang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yang </a:t>
            </a:r>
            <a:r>
              <a:rPr lang="en-US" dirty="0" err="1" smtClean="0"/>
              <a:t>menghindari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keempat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deadlock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Burung</a:t>
            </a:r>
            <a:r>
              <a:rPr lang="en-US" dirty="0" smtClean="0"/>
              <a:t> </a:t>
            </a:r>
            <a:r>
              <a:rPr lang="en-US" dirty="0" err="1" smtClean="0"/>
              <a:t>Unta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Abaikan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, </a:t>
            </a:r>
            <a:r>
              <a:rPr lang="en-US" dirty="0" err="1" smtClean="0"/>
              <a:t>cukup</a:t>
            </a:r>
            <a:r>
              <a:rPr lang="en-US" dirty="0" smtClean="0"/>
              <a:t> restart </a:t>
            </a:r>
            <a:r>
              <a:rPr lang="en-US" dirty="0" err="1" smtClean="0"/>
              <a:t>komputer</a:t>
            </a:r>
            <a:endParaRPr lang="en-US" dirty="0" smtClean="0"/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menangani</a:t>
            </a:r>
            <a:r>
              <a:rPr lang="en-US" dirty="0" smtClean="0"/>
              <a:t> deadlock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sebanding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deadlock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Deteksi</a:t>
            </a:r>
            <a:r>
              <a:rPr lang="en-US" dirty="0" smtClean="0"/>
              <a:t> Deadlock </a:t>
            </a:r>
            <a:r>
              <a:rPr lang="en-US" dirty="0" err="1" smtClean="0"/>
              <a:t>dan</a:t>
            </a:r>
            <a:r>
              <a:rPr lang="en-US" dirty="0" smtClean="0"/>
              <a:t> 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Deteksi</a:t>
            </a:r>
            <a:r>
              <a:rPr lang="en-US" dirty="0" smtClean="0"/>
              <a:t> deadlock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Deteksi</a:t>
            </a:r>
            <a:r>
              <a:rPr lang="en-US" dirty="0" smtClean="0"/>
              <a:t> deadlock </a:t>
            </a:r>
            <a:r>
              <a:rPr lang="en-US" dirty="0" err="1" smtClean="0"/>
              <a:t>untuk</a:t>
            </a:r>
            <a:r>
              <a:rPr lang="en-US" dirty="0" smtClean="0"/>
              <a:t> 1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per </a:t>
            </a:r>
            <a:r>
              <a:rPr lang="en-US" dirty="0" err="1" smtClean="0"/>
              <a:t>tipe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Deteksi</a:t>
            </a:r>
            <a:r>
              <a:rPr lang="en-US" dirty="0" smtClean="0"/>
              <a:t> deadlock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per </a:t>
            </a:r>
            <a:r>
              <a:rPr lang="en-US" dirty="0" err="1" smtClean="0"/>
              <a:t>tipe</a:t>
            </a:r>
            <a:endParaRPr lang="en-US" dirty="0" smtClean="0"/>
          </a:p>
          <a:p>
            <a:r>
              <a:rPr lang="en-US" dirty="0" smtClean="0"/>
              <a:t>Recovery deadlock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adlockDetec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00" y="1828800"/>
            <a:ext cx="3105150" cy="3581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Deteksi</a:t>
            </a:r>
            <a:r>
              <a:rPr lang="en-US" dirty="0" smtClean="0"/>
              <a:t> Deadlock </a:t>
            </a:r>
            <a:r>
              <a:rPr lang="en-US" dirty="0" err="1" smtClean="0"/>
              <a:t>untuk</a:t>
            </a:r>
            <a:r>
              <a:rPr lang="en-US" dirty="0" smtClean="0"/>
              <a:t> 1 </a:t>
            </a:r>
            <a:r>
              <a:rPr lang="en-US" dirty="0" err="1" smtClean="0"/>
              <a:t>Sumberdaya</a:t>
            </a:r>
            <a:r>
              <a:rPr lang="en-US" dirty="0" smtClean="0"/>
              <a:t> per </a:t>
            </a:r>
            <a:r>
              <a:rPr lang="en-US" dirty="0" err="1" smtClean="0"/>
              <a:t>Tipe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Gunakan</a:t>
            </a:r>
            <a:r>
              <a:rPr lang="en-US" dirty="0" smtClean="0"/>
              <a:t> graph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mengenali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endParaRPr lang="en-US" dirty="0" smtClean="0"/>
          </a:p>
          <a:p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mengenali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: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node N </a:t>
            </a:r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langkah</a:t>
            </a:r>
            <a:r>
              <a:rPr lang="en-US" dirty="0" smtClean="0"/>
              <a:t> 2-6</a:t>
            </a:r>
          </a:p>
          <a:p>
            <a:pPr marL="777240" lvl="1" indent="-457200">
              <a:buFont typeface="+mj-lt"/>
              <a:buAutoNum type="arabicPeriod" startAt="2"/>
            </a:pPr>
            <a:r>
              <a:rPr lang="en-US" dirty="0" smtClean="0"/>
              <a:t>List L </a:t>
            </a:r>
            <a:r>
              <a:rPr lang="en-US" dirty="0" err="1" smtClean="0"/>
              <a:t>diinisialisasi</a:t>
            </a:r>
            <a:r>
              <a:rPr lang="en-US" dirty="0" smtClean="0"/>
              <a:t> (</a:t>
            </a:r>
            <a:r>
              <a:rPr lang="en-US" dirty="0" err="1" smtClean="0"/>
              <a:t>kosong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</a:p>
          <a:p>
            <a:pPr marL="777240" lvl="1" indent="-457200">
              <a:buNone/>
            </a:pPr>
            <a:r>
              <a:rPr lang="en-US" dirty="0" smtClean="0"/>
              <a:t>	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busur</a:t>
            </a:r>
            <a:r>
              <a:rPr lang="en-US" dirty="0" smtClean="0"/>
              <a:t> yang </a:t>
            </a:r>
            <a:r>
              <a:rPr lang="en-US" dirty="0" err="1" smtClean="0"/>
              <a:t>ditandai</a:t>
            </a:r>
            <a:endParaRPr lang="en-US" dirty="0" smtClean="0"/>
          </a:p>
          <a:p>
            <a:pPr marL="777240" lvl="1" indent="-457200">
              <a:buFont typeface="+mj-lt"/>
              <a:buAutoNum type="arabicPeriod" startAt="3"/>
            </a:pPr>
            <a:r>
              <a:rPr lang="en-US" dirty="0" err="1" smtClean="0"/>
              <a:t>Tambahkan</a:t>
            </a:r>
            <a:r>
              <a:rPr lang="en-US" dirty="0" smtClean="0"/>
              <a:t> N </a:t>
            </a:r>
            <a:r>
              <a:rPr lang="en-US" dirty="0" err="1" smtClean="0"/>
              <a:t>ke</a:t>
            </a:r>
            <a:r>
              <a:rPr lang="en-US" dirty="0" smtClean="0"/>
              <a:t> 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cek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N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</a:p>
          <a:p>
            <a:pPr marL="777240" lvl="1" indent="-457200">
              <a:buNone/>
            </a:pPr>
            <a:r>
              <a:rPr lang="en-US" dirty="0" smtClean="0"/>
              <a:t>	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(deadlock)</a:t>
            </a:r>
          </a:p>
          <a:p>
            <a:pPr marL="777240" lvl="1" indent="-457200">
              <a:buFont typeface="+mj-lt"/>
              <a:buAutoNum type="arabicPeriod" startAt="4"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busur</a:t>
            </a:r>
            <a:r>
              <a:rPr lang="en-US" dirty="0" smtClean="0"/>
              <a:t> yang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ditandai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N </a:t>
            </a:r>
          </a:p>
          <a:p>
            <a:pPr marL="777240" lvl="1" indent="-457200">
              <a:buNone/>
            </a:pPr>
            <a:r>
              <a:rPr lang="en-US" dirty="0" smtClean="0"/>
              <a:t>	</a:t>
            </a:r>
            <a:r>
              <a:rPr lang="en-US" dirty="0" err="1" smtClean="0"/>
              <a:t>pergi</a:t>
            </a:r>
            <a:r>
              <a:rPr lang="en-US" dirty="0" smtClean="0"/>
              <a:t> ke5,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6</a:t>
            </a:r>
          </a:p>
          <a:p>
            <a:pPr marL="777240" lvl="1" indent="-457200">
              <a:buFont typeface="+mj-lt"/>
              <a:buAutoNum type="arabicPeriod" startAt="5"/>
            </a:pPr>
            <a:r>
              <a:rPr lang="en-US" dirty="0" err="1" smtClean="0"/>
              <a:t>Tandai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busur</a:t>
            </a:r>
            <a:r>
              <a:rPr lang="en-US" dirty="0" smtClean="0"/>
              <a:t> yang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ditandai</a:t>
            </a:r>
            <a:r>
              <a:rPr lang="en-US" dirty="0" smtClean="0"/>
              <a:t>, </a:t>
            </a:r>
          </a:p>
          <a:p>
            <a:pPr marL="777240" lvl="1" indent="-457200">
              <a:buNone/>
            </a:pPr>
            <a:r>
              <a:rPr lang="en-US" dirty="0" smtClean="0"/>
              <a:t>	</a:t>
            </a:r>
            <a:r>
              <a:rPr lang="en-US" dirty="0" err="1" smtClean="0"/>
              <a:t>jadikan</a:t>
            </a:r>
            <a:r>
              <a:rPr lang="en-US" dirty="0" smtClean="0"/>
              <a:t> node </a:t>
            </a:r>
            <a:r>
              <a:rPr lang="en-US" dirty="0" err="1" smtClean="0"/>
              <a:t>berikutnya</a:t>
            </a:r>
            <a:r>
              <a:rPr lang="en-US" dirty="0" smtClean="0"/>
              <a:t> N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pergi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3</a:t>
            </a:r>
          </a:p>
          <a:p>
            <a:pPr marL="777240" lvl="1" indent="-457200">
              <a:buFont typeface="+mj-lt"/>
              <a:buAutoNum type="arabicPeriod" startAt="6"/>
            </a:pPr>
            <a:r>
              <a:rPr lang="en-US" dirty="0" err="1" smtClean="0"/>
              <a:t>Jika</a:t>
            </a:r>
            <a:r>
              <a:rPr lang="en-US" dirty="0" smtClean="0"/>
              <a:t> N node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jadikan</a:t>
            </a:r>
            <a:r>
              <a:rPr lang="en-US" dirty="0" smtClean="0"/>
              <a:t> node </a:t>
            </a:r>
            <a:r>
              <a:rPr lang="en-US" dirty="0" err="1" smtClean="0"/>
              <a:t>sebelumnya</a:t>
            </a:r>
            <a:r>
              <a:rPr lang="en-US" dirty="0" smtClean="0"/>
              <a:t> 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pergi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4</a:t>
            </a:r>
          </a:p>
          <a:p>
            <a:pPr marL="777240" lvl="1" indent="-457200">
              <a:buFont typeface="+mj-lt"/>
              <a:buAutoNum type="arabicPeriod" startAt="6"/>
            </a:pPr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Deteksi</a:t>
            </a:r>
            <a:r>
              <a:rPr lang="en-US" dirty="0" smtClean="0"/>
              <a:t> Deadlock </a:t>
            </a:r>
            <a:r>
              <a:rPr lang="en-US" dirty="0" err="1" smtClean="0"/>
              <a:t>untuk</a:t>
            </a:r>
            <a:r>
              <a:rPr lang="en-US" dirty="0" smtClean="0"/>
              <a:t> &gt; 1 </a:t>
            </a:r>
            <a:r>
              <a:rPr lang="en-US" dirty="0" err="1" smtClean="0"/>
              <a:t>Sumberdaya</a:t>
            </a:r>
            <a:r>
              <a:rPr lang="en-US" dirty="0" smtClean="0"/>
              <a:t> per </a:t>
            </a:r>
            <a:r>
              <a:rPr lang="en-US" dirty="0" err="1" smtClean="0"/>
              <a:t>Tipe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i="1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,…,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m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masing</a:t>
            </a:r>
            <a:r>
              <a:rPr lang="en-US" dirty="0" smtClean="0"/>
              <a:t>- </a:t>
            </a:r>
            <a:r>
              <a:rPr lang="en-US" dirty="0" err="1" smtClean="0"/>
              <a:t>masing</a:t>
            </a:r>
            <a:r>
              <a:rPr lang="en-US" dirty="0" smtClean="0"/>
              <a:t> </a:t>
            </a:r>
            <a:r>
              <a:rPr lang="en-US" i="1" dirty="0" err="1" smtClean="0"/>
              <a:t>E</a:t>
            </a:r>
            <a:r>
              <a:rPr lang="en-US" i="1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buah</a:t>
            </a:r>
            <a:endParaRPr lang="en-US" dirty="0" smtClean="0"/>
          </a:p>
          <a:p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yang </a:t>
            </a:r>
            <a:r>
              <a:rPr lang="en-US" dirty="0" err="1" smtClean="0"/>
              <a:t>bebas</a:t>
            </a:r>
            <a:endParaRPr lang="en-US" dirty="0" smtClean="0"/>
          </a:p>
          <a:p>
            <a:r>
              <a:rPr lang="en-US" dirty="0" smtClean="0"/>
              <a:t>E = (E</a:t>
            </a:r>
            <a:r>
              <a:rPr lang="en-US" baseline="-25000" dirty="0" smtClean="0"/>
              <a:t>1</a:t>
            </a:r>
            <a:r>
              <a:rPr lang="en-US" dirty="0" smtClean="0"/>
              <a:t>,…,</a:t>
            </a:r>
            <a:r>
              <a:rPr lang="en-US" dirty="0" err="1" smtClean="0"/>
              <a:t>E</a:t>
            </a:r>
            <a:r>
              <a:rPr lang="en-US" baseline="-25000" dirty="0" err="1" smtClean="0"/>
              <a:t>m</a:t>
            </a:r>
            <a:r>
              <a:rPr lang="en-US" dirty="0" smtClean="0"/>
              <a:t>), A = (A</a:t>
            </a:r>
            <a:r>
              <a:rPr lang="en-US" baseline="-25000" dirty="0" smtClean="0"/>
              <a:t>1</a:t>
            </a:r>
            <a:r>
              <a:rPr lang="en-US" dirty="0" smtClean="0"/>
              <a:t>,…,A</a:t>
            </a:r>
            <a:r>
              <a:rPr lang="en-US" baseline="-25000" dirty="0" smtClean="0"/>
              <a:t>m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yang </a:t>
            </a:r>
            <a:r>
              <a:rPr lang="en-US" dirty="0" err="1" smtClean="0"/>
              <a:t>dikuasai</a:t>
            </a:r>
            <a:r>
              <a:rPr lang="en-US" dirty="0" smtClean="0"/>
              <a:t> (</a:t>
            </a:r>
            <a:r>
              <a:rPr lang="en-US" i="1" dirty="0" smtClean="0"/>
              <a:t>C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diminta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(</a:t>
            </a:r>
            <a:r>
              <a:rPr lang="en-US" i="1" dirty="0" smtClean="0"/>
              <a:t>R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pasti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dikuasai</a:t>
            </a:r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629400" y="4419600"/>
          <a:ext cx="192293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3" imgW="990360" imgH="431640" progId="Equation.3">
                  <p:embed/>
                </p:oleObj>
              </mc:Choice>
              <mc:Fallback>
                <p:oleObj name="Equation" r:id="rId3" imgW="990360" imgH="4316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4419600"/>
                        <a:ext cx="192293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Deteksi</a:t>
            </a:r>
            <a:r>
              <a:rPr lang="en-US" dirty="0" smtClean="0"/>
              <a:t> Deadlock </a:t>
            </a:r>
            <a:r>
              <a:rPr lang="en-US" dirty="0" err="1" smtClean="0"/>
              <a:t>untuk</a:t>
            </a:r>
            <a:r>
              <a:rPr lang="en-US" dirty="0" smtClean="0"/>
              <a:t> &gt; 1 </a:t>
            </a:r>
            <a:r>
              <a:rPr lang="en-US" dirty="0" err="1" smtClean="0"/>
              <a:t>Sumberdaya</a:t>
            </a:r>
            <a:r>
              <a:rPr lang="en-US" dirty="0" smtClean="0"/>
              <a:t> per </a:t>
            </a:r>
            <a:r>
              <a:rPr lang="en-US" dirty="0" err="1" smtClean="0"/>
              <a:t>Tipe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menandai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per </a:t>
            </a:r>
            <a:r>
              <a:rPr lang="en-US" dirty="0" err="1" smtClean="0"/>
              <a:t>satu</a:t>
            </a:r>
            <a:endParaRPr lang="en-US" dirty="0" smtClean="0"/>
          </a:p>
          <a:p>
            <a:r>
              <a:rPr lang="en-US" dirty="0" err="1" smtClean="0"/>
              <a:t>Proses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ditandai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terlibat</a:t>
            </a:r>
            <a:r>
              <a:rPr lang="en-US" dirty="0" smtClean="0"/>
              <a:t> deadlock</a:t>
            </a:r>
          </a:p>
          <a:p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deteksi</a:t>
            </a:r>
            <a:endParaRPr lang="en-US" dirty="0" smtClean="0"/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P</a:t>
            </a:r>
            <a:r>
              <a:rPr lang="en-US" baseline="-25000" dirty="0" smtClean="0"/>
              <a:t>i</a:t>
            </a:r>
            <a:r>
              <a:rPr lang="en-US" dirty="0" smtClean="0"/>
              <a:t> yang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ditandai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 ≤ A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Tambahkan</a:t>
            </a:r>
            <a:r>
              <a:rPr lang="en-US" dirty="0" smtClean="0"/>
              <a:t>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tandai</a:t>
            </a:r>
            <a:r>
              <a:rPr lang="en-US" dirty="0" smtClean="0"/>
              <a:t> P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1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serupa</a:t>
            </a:r>
            <a:r>
              <a:rPr lang="en-US" dirty="0" smtClean="0"/>
              <a:t>, </a:t>
            </a:r>
            <a:r>
              <a:rPr lang="en-US" dirty="0" err="1" smtClean="0"/>
              <a:t>selesai</a:t>
            </a:r>
            <a:endParaRPr lang="en-US" dirty="0" smtClean="0"/>
          </a:p>
          <a:p>
            <a:pPr marL="502920" indent="-457200"/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yang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ditandai</a:t>
            </a:r>
            <a:r>
              <a:rPr lang="en-US" dirty="0" smtClean="0"/>
              <a:t> </a:t>
            </a:r>
            <a:r>
              <a:rPr lang="en-US" dirty="0" err="1" smtClean="0"/>
              <a:t>terlibat</a:t>
            </a:r>
            <a:r>
              <a:rPr lang="en-US" dirty="0" smtClean="0"/>
              <a:t> deadlock</a:t>
            </a:r>
          </a:p>
          <a:p>
            <a:pPr marL="777240" lvl="1" indent="-45720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 = (4,2,3,1), A = (2,1,0,0)</a:t>
            </a:r>
          </a:p>
          <a:p>
            <a:endParaRPr lang="en-US" dirty="0" smtClean="0"/>
          </a:p>
          <a:p>
            <a:r>
              <a:rPr lang="en-US" dirty="0" smtClean="0"/>
              <a:t>C =                       R =</a:t>
            </a:r>
          </a:p>
          <a:p>
            <a:endParaRPr lang="en-US" dirty="0" smtClean="0"/>
          </a:p>
          <a:p>
            <a:r>
              <a:rPr lang="en-US" dirty="0" err="1" smtClean="0"/>
              <a:t>Tandai</a:t>
            </a:r>
            <a:r>
              <a:rPr lang="en-US" dirty="0" smtClean="0"/>
              <a:t> P</a:t>
            </a:r>
            <a:r>
              <a:rPr lang="en-US" baseline="-25000" dirty="0" smtClean="0"/>
              <a:t>3</a:t>
            </a:r>
            <a:r>
              <a:rPr lang="en-US" dirty="0" smtClean="0"/>
              <a:t>, P</a:t>
            </a:r>
            <a:r>
              <a:rPr lang="en-US" baseline="-25000" dirty="0" smtClean="0"/>
              <a:t>2</a:t>
            </a:r>
            <a:r>
              <a:rPr lang="en-US" dirty="0" smtClean="0"/>
              <a:t>, P</a:t>
            </a:r>
            <a:r>
              <a:rPr lang="en-US" baseline="-25000" dirty="0" smtClean="0"/>
              <a:t>1</a:t>
            </a:r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deadlock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52600" y="1981200"/>
          <a:ext cx="1642381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7" name="Equation" r:id="rId3" imgW="901440" imgH="711000" progId="Equation.3">
                  <p:embed/>
                </p:oleObj>
              </mc:Choice>
              <mc:Fallback>
                <p:oleObj name="Equation" r:id="rId3" imgW="901440" imgH="711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981200"/>
                        <a:ext cx="1642381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4038600" y="1981200"/>
          <a:ext cx="1643063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8" name="Equation" r:id="rId5" imgW="901440" imgH="711000" progId="Equation.3">
                  <p:embed/>
                </p:oleObj>
              </mc:Choice>
              <mc:Fallback>
                <p:oleObj name="Equation" r:id="rId5" imgW="901440" imgH="711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981200"/>
                        <a:ext cx="1643063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Kapan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Mendeteksi</a:t>
            </a:r>
            <a:r>
              <a:rPr lang="en-US" dirty="0" smtClean="0"/>
              <a:t> Deadlock?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Setiap</a:t>
            </a:r>
            <a:r>
              <a:rPr lang="en-US" dirty="0" smtClean="0"/>
              <a:t> kali </a:t>
            </a:r>
            <a:r>
              <a:rPr lang="en-US" dirty="0" err="1" smtClean="0"/>
              <a:t>ada</a:t>
            </a:r>
            <a:r>
              <a:rPr lang="en-US" dirty="0" smtClean="0"/>
              <a:t> resource request</a:t>
            </a:r>
          </a:p>
          <a:p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periodik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k </a:t>
            </a:r>
            <a:r>
              <a:rPr lang="en-US" dirty="0" err="1" smtClean="0"/>
              <a:t>menit</a:t>
            </a:r>
            <a:endParaRPr lang="en-US" dirty="0" smtClean="0"/>
          </a:p>
          <a:p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CPU </a:t>
            </a:r>
            <a:r>
              <a:rPr lang="en-US" dirty="0" err="1" smtClean="0"/>
              <a:t>turun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ambang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 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Dengan</a:t>
            </a:r>
            <a:r>
              <a:rPr lang="en-US" dirty="0" smtClean="0"/>
              <a:t> preemption,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memungkinkan</a:t>
            </a:r>
            <a:r>
              <a:rPr lang="en-US" dirty="0" smtClean="0"/>
              <a:t>, </a:t>
            </a:r>
            <a:r>
              <a:rPr lang="en-US" dirty="0" err="1" smtClean="0"/>
              <a:t>seringkali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manual</a:t>
            </a:r>
          </a:p>
          <a:p>
            <a:r>
              <a:rPr lang="en-US" dirty="0" err="1" smtClean="0"/>
              <a:t>Dengan</a:t>
            </a:r>
            <a:r>
              <a:rPr lang="en-US" dirty="0" smtClean="0"/>
              <a:t> rollback, </a:t>
            </a:r>
            <a:r>
              <a:rPr lang="en-US" dirty="0" err="1" smtClean="0"/>
              <a:t>mengembalikan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yang </a:t>
            </a:r>
            <a:r>
              <a:rPr lang="en-US" dirty="0" err="1" smtClean="0"/>
              <a:t>terlibat</a:t>
            </a:r>
            <a:r>
              <a:rPr lang="en-US" dirty="0" smtClean="0"/>
              <a:t> deadlock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terakhir</a:t>
            </a:r>
            <a:r>
              <a:rPr lang="en-US" dirty="0" smtClean="0"/>
              <a:t> yang </a:t>
            </a:r>
            <a:r>
              <a:rPr lang="en-US" dirty="0" err="1" smtClean="0"/>
              <a:t>dicatat</a:t>
            </a:r>
            <a:endParaRPr lang="en-US" dirty="0" smtClean="0"/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membunuh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yang </a:t>
            </a:r>
            <a:r>
              <a:rPr lang="en-US" dirty="0" err="1" smtClean="0"/>
              <a:t>terlibat</a:t>
            </a:r>
            <a:r>
              <a:rPr lang="en-US" dirty="0" smtClean="0"/>
              <a:t> deadlock,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dipilih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-rerun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Deadlock</a:t>
            </a:r>
          </a:p>
          <a:p>
            <a:r>
              <a:rPr lang="en-US" dirty="0" err="1" smtClean="0"/>
              <a:t>Strategi</a:t>
            </a:r>
            <a:r>
              <a:rPr lang="en-US" dirty="0" smtClean="0"/>
              <a:t> Anti Deadlock</a:t>
            </a:r>
          </a:p>
          <a:p>
            <a:r>
              <a:rPr lang="en-US" dirty="0" err="1" smtClean="0"/>
              <a:t>Beberapa</a:t>
            </a:r>
            <a:r>
              <a:rPr lang="en-US" dirty="0" smtClean="0"/>
              <a:t> Hal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Deadlock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Menghindari</a:t>
            </a:r>
            <a:r>
              <a:rPr lang="en-US" dirty="0" smtClean="0"/>
              <a:t> 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deteksi</a:t>
            </a:r>
            <a:r>
              <a:rPr lang="en-US" dirty="0" smtClean="0"/>
              <a:t> deadlock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dibahas</a:t>
            </a:r>
            <a:r>
              <a:rPr lang="en-US" dirty="0" smtClean="0"/>
              <a:t> </a:t>
            </a:r>
            <a:r>
              <a:rPr lang="en-US" dirty="0" err="1" smtClean="0"/>
              <a:t>mengasumsikan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serentak</a:t>
            </a:r>
            <a:endParaRPr lang="en-US" dirty="0" smtClean="0"/>
          </a:p>
          <a:p>
            <a:r>
              <a:rPr lang="en-US" dirty="0" err="1" smtClean="0"/>
              <a:t>Realisasinya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-per-</a:t>
            </a:r>
            <a:r>
              <a:rPr lang="en-US" dirty="0" err="1" smtClean="0"/>
              <a:t>satu</a:t>
            </a:r>
            <a:endParaRPr lang="en-US" dirty="0" smtClean="0"/>
          </a:p>
          <a:p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alokasi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hati-hati</a:t>
            </a:r>
            <a:r>
              <a:rPr lang="en-US" dirty="0" smtClean="0"/>
              <a:t> agar </a:t>
            </a:r>
            <a:r>
              <a:rPr lang="en-US" dirty="0" err="1" smtClean="0"/>
              <a:t>terhindar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deadlock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Trajectories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 smtClean="0"/>
              <a:t>kapan</a:t>
            </a:r>
            <a:r>
              <a:rPr lang="en-US" dirty="0" smtClean="0"/>
              <a:t> deadlock </a:t>
            </a:r>
            <a:r>
              <a:rPr lang="en-US" dirty="0" err="1" smtClean="0"/>
              <a:t>terjadi</a:t>
            </a:r>
            <a:r>
              <a:rPr lang="id-ID" dirty="0" smtClean="0"/>
              <a:t> (</a:t>
            </a:r>
            <a:r>
              <a:rPr lang="id-ID" i="1" dirty="0" smtClean="0"/>
              <a:t>shaded area</a:t>
            </a:r>
            <a:r>
              <a:rPr lang="id-ID" dirty="0" smtClean="0"/>
              <a:t>)</a:t>
            </a:r>
            <a:endParaRPr lang="en-US" dirty="0" smtClean="0"/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alokasi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hati-hati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menghindari</a:t>
            </a:r>
            <a:r>
              <a:rPr lang="en-US" dirty="0" smtClean="0"/>
              <a:t> deadlock</a:t>
            </a:r>
            <a:r>
              <a:rPr lang="id-ID" dirty="0" smtClean="0"/>
              <a:t> (</a:t>
            </a:r>
            <a:r>
              <a:rPr lang="id-ID" i="1" dirty="0" smtClean="0"/>
              <a:t>safe states</a:t>
            </a:r>
            <a:r>
              <a:rPr lang="id-ID" dirty="0" smtClean="0"/>
              <a:t>)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Trajectori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599" y="2895600"/>
            <a:ext cx="5343811" cy="32766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yang </a:t>
            </a:r>
            <a:r>
              <a:rPr lang="en-US" dirty="0" err="1" smtClean="0"/>
              <a:t>Aman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state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dicatat</a:t>
            </a:r>
            <a:r>
              <a:rPr lang="en-US" dirty="0" smtClean="0"/>
              <a:t> E, A, R, C</a:t>
            </a:r>
          </a:p>
          <a:p>
            <a:r>
              <a:rPr lang="en-US" dirty="0" smtClean="0"/>
              <a:t>State yang </a:t>
            </a:r>
            <a:r>
              <a:rPr lang="en-US" dirty="0" err="1" smtClean="0"/>
              <a:t>aman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alokasi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agar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state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selamat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Has       Max                               Has       Max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Free:3</a:t>
            </a:r>
            <a:r>
              <a:rPr lang="id-ID" dirty="0" smtClean="0"/>
              <a:t> (aman)</a:t>
            </a:r>
            <a:r>
              <a:rPr lang="en-US" dirty="0" smtClean="0"/>
              <a:t>                             Free: 2</a:t>
            </a:r>
            <a:r>
              <a:rPr lang="id-ID" dirty="0" smtClean="0"/>
              <a:t> (tidak aman)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95400" y="3276600"/>
          <a:ext cx="2667000" cy="13757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9000"/>
                <a:gridCol w="889000"/>
                <a:gridCol w="889000"/>
              </a:tblGrid>
              <a:tr h="45300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</a:t>
                      </a:r>
                      <a:endParaRPr lang="en-US" sz="2400" dirty="0"/>
                    </a:p>
                  </a:txBody>
                  <a:tcPr/>
                </a:tc>
              </a:tr>
              <a:tr h="45929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</a:tr>
              <a:tr h="45929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29200" y="3276600"/>
          <a:ext cx="274320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</a:tblGrid>
              <a:tr h="4826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</a:t>
                      </a:r>
                      <a:endParaRPr lang="en-US" sz="2400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Menghindari</a:t>
            </a:r>
            <a:r>
              <a:rPr lang="en-US" dirty="0" smtClean="0"/>
              <a:t> 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Algoritma</a:t>
            </a:r>
            <a:r>
              <a:rPr lang="en-US" dirty="0" smtClean="0"/>
              <a:t> Banker, </a:t>
            </a:r>
            <a:r>
              <a:rPr lang="en-US" dirty="0" err="1" smtClean="0"/>
              <a:t>mirip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bankir</a:t>
            </a:r>
            <a:r>
              <a:rPr lang="en-US" dirty="0" smtClean="0"/>
              <a:t> yang </a:t>
            </a:r>
            <a:r>
              <a:rPr lang="en-US" dirty="0" err="1" smtClean="0"/>
              <a:t>melayani</a:t>
            </a:r>
            <a:r>
              <a:rPr lang="en-US" dirty="0" smtClean="0"/>
              <a:t> </a:t>
            </a:r>
            <a:r>
              <a:rPr lang="en-US" dirty="0" err="1" smtClean="0"/>
              <a:t>kredit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nasabahnya</a:t>
            </a:r>
            <a:r>
              <a:rPr lang="en-US" dirty="0" smtClean="0"/>
              <a:t> (</a:t>
            </a:r>
            <a:r>
              <a:rPr lang="en-US" dirty="0" err="1" smtClean="0"/>
              <a:t>Dijkstra</a:t>
            </a:r>
            <a:r>
              <a:rPr lang="en-US" dirty="0" smtClean="0"/>
              <a:t>, 1965)</a:t>
            </a:r>
          </a:p>
          <a:p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yang </a:t>
            </a:r>
            <a:r>
              <a:rPr lang="en-US" dirty="0" err="1" smtClean="0"/>
              <a:t>membawa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state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aman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ditunda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yang </a:t>
            </a:r>
            <a:r>
              <a:rPr lang="en-US" dirty="0" err="1" smtClean="0"/>
              <a:t>dikuasai</a:t>
            </a:r>
            <a:r>
              <a:rPr lang="en-US" dirty="0" smtClean="0"/>
              <a:t>	</a:t>
            </a:r>
            <a:r>
              <a:rPr lang="en-US" dirty="0" err="1" smtClean="0"/>
              <a:t>Sumberdaya</a:t>
            </a:r>
            <a:r>
              <a:rPr lang="en-US" dirty="0" smtClean="0"/>
              <a:t> yang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dibutuhkan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E=(6,3,4,2), C=(5,3,2,2), A=(1,0,2,0)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3352800"/>
          <a:ext cx="32766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"/>
                <a:gridCol w="655320"/>
                <a:gridCol w="655320"/>
                <a:gridCol w="655320"/>
                <a:gridCol w="65532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105400" y="3352800"/>
          <a:ext cx="35814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280"/>
                <a:gridCol w="716280"/>
                <a:gridCol w="716280"/>
                <a:gridCol w="716280"/>
                <a:gridCol w="71628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Pencegahan</a:t>
            </a:r>
            <a:r>
              <a:rPr lang="en-US" dirty="0" smtClean="0"/>
              <a:t> 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Mencegah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Mutual Exclusion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sumberdaya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sharing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Menghindari</a:t>
            </a:r>
            <a:r>
              <a:rPr lang="en-US" dirty="0" smtClean="0"/>
              <a:t> </a:t>
            </a:r>
            <a:r>
              <a:rPr lang="en-US" dirty="0" err="1" smtClean="0"/>
              <a:t>pengalokasian</a:t>
            </a:r>
            <a:r>
              <a:rPr lang="en-US" dirty="0" smtClean="0"/>
              <a:t> </a:t>
            </a:r>
            <a:r>
              <a:rPr lang="en-US" dirty="0" err="1" smtClean="0"/>
              <a:t>sumberdaya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endParaRPr lang="en-US" dirty="0" smtClean="0"/>
          </a:p>
          <a:p>
            <a:r>
              <a:rPr lang="en-US" dirty="0" err="1" smtClean="0"/>
              <a:t>Mencegah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Hold and Wait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request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endParaRPr lang="en-US" dirty="0" smtClean="0"/>
          </a:p>
          <a:p>
            <a:r>
              <a:rPr lang="en-US" dirty="0" err="1" smtClean="0"/>
              <a:t>Mencegah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No Preemption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Virtualisasi</a:t>
            </a:r>
            <a:r>
              <a:rPr lang="en-US" dirty="0" smtClean="0"/>
              <a:t> (</a:t>
            </a:r>
            <a:r>
              <a:rPr lang="en-US" dirty="0" err="1" smtClean="0"/>
              <a:t>mis</a:t>
            </a:r>
            <a:r>
              <a:rPr lang="en-US" dirty="0" smtClean="0"/>
              <a:t>: spooling),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endParaRPr lang="en-US" dirty="0" smtClean="0"/>
          </a:p>
          <a:p>
            <a:r>
              <a:rPr lang="en-US" dirty="0" err="1" smtClean="0"/>
              <a:t>Mencegah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Circular Wait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Penomoran</a:t>
            </a:r>
            <a:r>
              <a:rPr lang="en-US" dirty="0" smtClean="0"/>
              <a:t> </a:t>
            </a:r>
            <a:r>
              <a:rPr lang="en-US" dirty="0" err="1" smtClean="0"/>
              <a:t>sumberdaya</a:t>
            </a:r>
            <a:r>
              <a:rPr lang="en-US" dirty="0" smtClean="0"/>
              <a:t>, request </a:t>
            </a:r>
            <a:r>
              <a:rPr lang="en-US" dirty="0" err="1" smtClean="0"/>
              <a:t>terurut</a:t>
            </a:r>
            <a:r>
              <a:rPr lang="en-US" dirty="0" smtClean="0"/>
              <a:t> </a:t>
            </a:r>
            <a:r>
              <a:rPr lang="en-US" dirty="0" err="1" smtClean="0"/>
              <a:t>nomor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nomor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dikuasai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BEBERAPA HAL TERKAIT DENGAN DEADLOCK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Phase Locking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Proses</a:t>
            </a:r>
            <a:r>
              <a:rPr lang="en-US" dirty="0" smtClean="0"/>
              <a:t> yang </a:t>
            </a:r>
            <a:r>
              <a:rPr lang="en-US" dirty="0" err="1" smtClean="0"/>
              <a:t>butuh</a:t>
            </a:r>
            <a:r>
              <a:rPr lang="en-US" dirty="0" smtClean="0"/>
              <a:t> database record </a:t>
            </a:r>
            <a:r>
              <a:rPr lang="en-US" dirty="0" err="1" smtClean="0"/>
              <a:t>mencoba</a:t>
            </a:r>
            <a:r>
              <a:rPr lang="en-US" dirty="0" smtClean="0"/>
              <a:t> </a:t>
            </a:r>
            <a:r>
              <a:rPr lang="en-US" dirty="0" err="1" smtClean="0"/>
              <a:t>mengunci</a:t>
            </a:r>
            <a:r>
              <a:rPr lang="en-US" dirty="0" smtClean="0"/>
              <a:t> record yang </a:t>
            </a:r>
            <a:r>
              <a:rPr lang="en-US" dirty="0" err="1" smtClean="0"/>
              <a:t>dibutuhkannya</a:t>
            </a:r>
            <a:r>
              <a:rPr lang="en-US" dirty="0" smtClean="0"/>
              <a:t> agar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diakses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lain</a:t>
            </a:r>
          </a:p>
          <a:p>
            <a:r>
              <a:rPr lang="en-US" dirty="0" err="1" smtClean="0"/>
              <a:t>Berpotensi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deadlock</a:t>
            </a:r>
          </a:p>
          <a:p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2 </a:t>
            </a:r>
            <a:r>
              <a:rPr lang="en-US" dirty="0" err="1" smtClean="0"/>
              <a:t>tahap</a:t>
            </a:r>
            <a:r>
              <a:rPr lang="en-US" dirty="0" smtClean="0"/>
              <a:t>: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mencoba</a:t>
            </a:r>
            <a:r>
              <a:rPr lang="en-US" dirty="0" smtClean="0"/>
              <a:t> </a:t>
            </a:r>
            <a:r>
              <a:rPr lang="en-US" dirty="0" err="1" smtClean="0"/>
              <a:t>mengunci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record yang </a:t>
            </a:r>
            <a:r>
              <a:rPr lang="en-US" dirty="0" err="1" smtClean="0"/>
              <a:t>dibutuhkannya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berhasil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mengakses</a:t>
            </a:r>
            <a:r>
              <a:rPr lang="en-US" dirty="0" smtClean="0"/>
              <a:t> record </a:t>
            </a:r>
            <a:r>
              <a:rPr lang="en-US" dirty="0" err="1" smtClean="0"/>
              <a:t>tersebut</a:t>
            </a:r>
            <a:r>
              <a:rPr lang="en-US" dirty="0" smtClean="0"/>
              <a:t>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,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mekanisme</a:t>
            </a:r>
            <a:r>
              <a:rPr lang="en-US" dirty="0" smtClean="0"/>
              <a:t> release (</a:t>
            </a:r>
            <a:r>
              <a:rPr lang="en-US" dirty="0" err="1" smtClean="0"/>
              <a:t>semua</a:t>
            </a:r>
            <a:r>
              <a:rPr lang="en-US" dirty="0" smtClean="0"/>
              <a:t> record yang 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dikunci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restart (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1).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Deadlock yang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, </a:t>
            </a:r>
            <a:r>
              <a:rPr lang="en-US" dirty="0" err="1" smtClean="0"/>
              <a:t>melainkan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(</a:t>
            </a:r>
            <a:r>
              <a:rPr lang="en-US" dirty="0" err="1" smtClean="0"/>
              <a:t>jaringan</a:t>
            </a:r>
            <a:r>
              <a:rPr lang="en-US" dirty="0" smtClean="0"/>
              <a:t>)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 smtClean="0"/>
          </a:p>
          <a:p>
            <a:r>
              <a:rPr lang="en-US" dirty="0" err="1" smtClean="0"/>
              <a:t>Proses</a:t>
            </a:r>
            <a:r>
              <a:rPr lang="en-US" dirty="0" smtClean="0"/>
              <a:t> A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mengirim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B </a:t>
            </a:r>
            <a:r>
              <a:rPr lang="en-US" dirty="0" err="1" smtClean="0"/>
              <a:t>dan</a:t>
            </a:r>
            <a:r>
              <a:rPr lang="en-US" dirty="0" smtClean="0"/>
              <a:t> B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membalas</a:t>
            </a:r>
            <a:r>
              <a:rPr lang="en-US" dirty="0" smtClean="0"/>
              <a:t>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balasannya</a:t>
            </a:r>
            <a:r>
              <a:rPr lang="en-US" dirty="0" smtClean="0"/>
              <a:t> </a:t>
            </a:r>
            <a:r>
              <a:rPr lang="en-US" dirty="0" err="1" smtClean="0"/>
              <a:t>hilang</a:t>
            </a:r>
            <a:endParaRPr lang="en-US" dirty="0" smtClean="0"/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dicegah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dihindari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menangani</a:t>
            </a:r>
            <a:r>
              <a:rPr lang="en-US" dirty="0" smtClean="0"/>
              <a:t> resource deadlock</a:t>
            </a:r>
          </a:p>
          <a:p>
            <a:r>
              <a:rPr lang="en-US" dirty="0" smtClean="0"/>
              <a:t>Timeout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butuh</a:t>
            </a:r>
            <a:r>
              <a:rPr lang="en-US" dirty="0" smtClean="0"/>
              <a:t> </a:t>
            </a:r>
            <a:r>
              <a:rPr lang="en-US" dirty="0" err="1" smtClean="0"/>
              <a:t>protokol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menghindari</a:t>
            </a:r>
            <a:r>
              <a:rPr lang="en-US" dirty="0" smtClean="0"/>
              <a:t> </a:t>
            </a:r>
            <a:r>
              <a:rPr lang="en-US" dirty="0" err="1" smtClean="0"/>
              <a:t>efek</a:t>
            </a:r>
            <a:r>
              <a:rPr lang="en-US" dirty="0" smtClean="0"/>
              <a:t> </a:t>
            </a:r>
            <a:r>
              <a:rPr lang="en-US" dirty="0" err="1" smtClean="0"/>
              <a:t>samping</a:t>
            </a:r>
            <a:endParaRPr lang="en-US" dirty="0" smtClean="0"/>
          </a:p>
          <a:p>
            <a:r>
              <a:rPr lang="en-US" dirty="0" smtClean="0"/>
              <a:t>Resource deadlock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,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buffer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Livelock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Mirip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deadlock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terblok</a:t>
            </a:r>
            <a:r>
              <a:rPr lang="en-US" dirty="0" smtClean="0"/>
              <a:t> </a:t>
            </a:r>
            <a:r>
              <a:rPr lang="en-US" dirty="0" err="1" smtClean="0"/>
              <a:t>melainkan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busy waiting</a:t>
            </a:r>
          </a:p>
          <a:p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endParaRPr lang="en-US" dirty="0" smtClean="0"/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jarang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diabaikan</a:t>
            </a:r>
            <a:r>
              <a:rPr lang="en-US" dirty="0" smtClean="0"/>
              <a:t> (</a:t>
            </a:r>
            <a:r>
              <a:rPr lang="en-US" dirty="0" err="1" smtClean="0"/>
              <a:t>algoritma</a:t>
            </a:r>
            <a:r>
              <a:rPr lang="en-US" dirty="0" smtClean="0"/>
              <a:t> Ostrich)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sumberdaya</a:t>
            </a:r>
            <a:r>
              <a:rPr lang="en-US" dirty="0" smtClean="0"/>
              <a:t> yang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policy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(</a:t>
            </a: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deadlock)</a:t>
            </a:r>
          </a:p>
          <a:p>
            <a:r>
              <a:rPr lang="en-US" dirty="0" err="1" smtClean="0"/>
              <a:t>Algoritma</a:t>
            </a:r>
            <a:r>
              <a:rPr lang="en-US" dirty="0" smtClean="0"/>
              <a:t> FCFS </a:t>
            </a:r>
            <a:r>
              <a:rPr lang="en-US" dirty="0" err="1" smtClean="0"/>
              <a:t>menjamin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smtClean="0"/>
              <a:t> starvation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DEFINISI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 smtClean="0"/>
          </a:p>
          <a:p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hardware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 smtClean="0"/>
          </a:p>
          <a:p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reusability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Serially reusable: acquire </a:t>
            </a:r>
            <a:r>
              <a:rPr lang="en-US" dirty="0" smtClean="0">
                <a:sym typeface="Wingdings" pitchFamily="2" charset="2"/>
              </a:rPr>
              <a:t> use  release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Consumable: create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acquire </a:t>
            </a:r>
            <a:r>
              <a:rPr lang="en-US" dirty="0" smtClean="0">
                <a:sym typeface="Wingdings" pitchFamily="2" charset="2"/>
              </a:rPr>
              <a:t> use</a:t>
            </a:r>
          </a:p>
          <a:p>
            <a:pPr>
              <a:buSzPct val="150000"/>
              <a:buFont typeface="Arial" pitchFamily="34" charset="0"/>
              <a:buChar char="•"/>
            </a:pP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preemptiveness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Preemptible</a:t>
            </a:r>
            <a:r>
              <a:rPr lang="en-US" dirty="0" smtClean="0"/>
              <a:t> (memory, CPU time) vs. non-</a:t>
            </a:r>
            <a:r>
              <a:rPr lang="en-US" dirty="0" err="1" smtClean="0"/>
              <a:t>preemptible</a:t>
            </a:r>
            <a:r>
              <a:rPr lang="en-US" dirty="0" smtClean="0"/>
              <a:t> (CD recorder)</a:t>
            </a:r>
          </a:p>
          <a:p>
            <a:pPr>
              <a:buSzPct val="150000"/>
              <a:buFont typeface="Arial" pitchFamily="34" charset="0"/>
              <a:buChar char="•"/>
            </a:pP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pemakaian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Shared vs. dedicated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Deadlock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susah</a:t>
            </a:r>
            <a:r>
              <a:rPr lang="en-US" dirty="0" smtClean="0"/>
              <a:t> </a:t>
            </a:r>
            <a:r>
              <a:rPr lang="en-US" dirty="0" err="1" smtClean="0"/>
              <a:t>ditangani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non-</a:t>
            </a:r>
            <a:r>
              <a:rPr lang="en-US" dirty="0" err="1" smtClean="0"/>
              <a:t>preemptible</a:t>
            </a:r>
            <a:endParaRPr lang="en-US" dirty="0" smtClean="0"/>
          </a:p>
          <a:p>
            <a:r>
              <a:rPr lang="en-US" dirty="0" smtClean="0"/>
              <a:t>Agar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mengelola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yang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semaphore/</a:t>
            </a:r>
            <a:r>
              <a:rPr lang="en-US" dirty="0" err="1" smtClean="0"/>
              <a:t>mutex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endParaRPr lang="en-US" dirty="0" smtClean="0"/>
          </a:p>
          <a:p>
            <a:r>
              <a:rPr lang="en-US" dirty="0" smtClean="0"/>
              <a:t>Deadlock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(</a:t>
            </a:r>
            <a:r>
              <a:rPr lang="en-US" dirty="0" err="1" smtClean="0"/>
              <a:t>ingat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dining philosophers)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 err="1" smtClean="0"/>
              <a:t>Definisi</a:t>
            </a:r>
            <a:r>
              <a:rPr lang="en-US" sz="4400" dirty="0" smtClean="0"/>
              <a:t> Deadlock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Sekumpulan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terjebak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deadlock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menunggu</a:t>
            </a:r>
            <a:r>
              <a:rPr lang="en-US" dirty="0" smtClean="0"/>
              <a:t> event (</a:t>
            </a:r>
            <a:r>
              <a:rPr lang="en-US" dirty="0" err="1" smtClean="0"/>
              <a:t>terblok</a:t>
            </a:r>
            <a:r>
              <a:rPr lang="en-US" dirty="0" smtClean="0"/>
              <a:t>) yang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lain yang </a:t>
            </a:r>
            <a:r>
              <a:rPr lang="en-US" dirty="0" err="1" smtClean="0"/>
              <a:t>terlibat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deadlock</a:t>
            </a:r>
          </a:p>
          <a:p>
            <a:r>
              <a:rPr lang="en-US" dirty="0" err="1" smtClean="0"/>
              <a:t>Biasanya</a:t>
            </a:r>
            <a:r>
              <a:rPr lang="en-US" dirty="0" smtClean="0"/>
              <a:t> event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pelepasan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dikuasai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i="1" dirty="0" smtClean="0">
                <a:sym typeface="Wingdings" pitchFamily="2" charset="2"/>
              </a:rPr>
              <a:t>resource deadlock</a:t>
            </a:r>
          </a:p>
          <a:p>
            <a:r>
              <a:rPr lang="en-US" dirty="0" smtClean="0">
                <a:sym typeface="Wingdings" pitchFamily="2" charset="2"/>
              </a:rPr>
              <a:t>Resource deadlock </a:t>
            </a:r>
            <a:r>
              <a:rPr lang="en-US" dirty="0" err="1" smtClean="0">
                <a:sym typeface="Wingdings" pitchFamily="2" charset="2"/>
              </a:rPr>
              <a:t>akan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kita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bahas</a:t>
            </a:r>
            <a:r>
              <a:rPr lang="en-US" dirty="0" smtClean="0">
                <a:sym typeface="Wingdings" pitchFamily="2" charset="2"/>
              </a:rPr>
              <a:t> paling </a:t>
            </a:r>
            <a:r>
              <a:rPr lang="en-US" dirty="0" err="1" smtClean="0">
                <a:sym typeface="Wingdings" pitchFamily="2" charset="2"/>
              </a:rPr>
              <a:t>banyak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Syarat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Resource 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Mutual exclusion: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dipakai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Hold and Wait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,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butuh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1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melepaskan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dikuasainya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 preemption: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dilepaskan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kecuali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yang </a:t>
            </a:r>
            <a:r>
              <a:rPr lang="en-US" dirty="0" err="1" smtClean="0"/>
              <a:t>melepaskan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Circular Wait: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tunggu</a:t>
            </a:r>
            <a:r>
              <a:rPr lang="en-US" dirty="0" smtClean="0"/>
              <a:t> yang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Pemodelan</a:t>
            </a:r>
            <a:r>
              <a:rPr lang="en-US" dirty="0" smtClean="0"/>
              <a:t> 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Dimodelkan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graph</a:t>
            </a:r>
          </a:p>
          <a:p>
            <a:r>
              <a:rPr lang="en-US" dirty="0" smtClean="0"/>
              <a:t>Node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lingkaran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segi</a:t>
            </a:r>
            <a:r>
              <a:rPr lang="en-US" dirty="0" smtClean="0"/>
              <a:t> </a:t>
            </a: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endParaRPr lang="en-US" dirty="0" smtClean="0"/>
          </a:p>
          <a:p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panah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penguasaan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endParaRPr lang="en-US" dirty="0" smtClean="0"/>
          </a:p>
          <a:p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panah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menunggu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endParaRPr lang="en-US" dirty="0" smtClean="0"/>
          </a:p>
          <a:p>
            <a:r>
              <a:rPr lang="en-US" dirty="0" smtClean="0"/>
              <a:t>Deadlock </a:t>
            </a:r>
            <a:r>
              <a:rPr lang="en-US" dirty="0" err="1" smtClean="0"/>
              <a:t>dikenali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Graph (1)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990600" y="19050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667000" y="39624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3962400"/>
            <a:ext cx="381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67000" y="1905000"/>
            <a:ext cx="381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7" idx="0"/>
            <a:endCxn id="5" idx="4"/>
          </p:cNvCxnSpPr>
          <p:nvPr/>
        </p:nvCxnSpPr>
        <p:spPr>
          <a:xfrm rot="5400000" flipH="1" flipV="1">
            <a:off x="342900" y="3124200"/>
            <a:ext cx="1676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0"/>
            <a:endCxn id="9" idx="2"/>
          </p:cNvCxnSpPr>
          <p:nvPr/>
        </p:nvCxnSpPr>
        <p:spPr>
          <a:xfrm rot="5400000" flipH="1" flipV="1">
            <a:off x="2019300" y="3124200"/>
            <a:ext cx="1676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715000" y="41148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5715000" y="19050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572000" y="2819400"/>
            <a:ext cx="381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858000" y="2819400"/>
            <a:ext cx="381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endCxn id="18" idx="2"/>
          </p:cNvCxnSpPr>
          <p:nvPr/>
        </p:nvCxnSpPr>
        <p:spPr>
          <a:xfrm flipV="1">
            <a:off x="4724400" y="2095500"/>
            <a:ext cx="990600" cy="723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8" idx="6"/>
          </p:cNvCxnSpPr>
          <p:nvPr/>
        </p:nvCxnSpPr>
        <p:spPr>
          <a:xfrm>
            <a:off x="6096000" y="2095500"/>
            <a:ext cx="914400" cy="723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17" idx="6"/>
          </p:cNvCxnSpPr>
          <p:nvPr/>
        </p:nvCxnSpPr>
        <p:spPr>
          <a:xfrm rot="5400000">
            <a:off x="6038850" y="3257550"/>
            <a:ext cx="11049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7" idx="2"/>
          </p:cNvCxnSpPr>
          <p:nvPr/>
        </p:nvCxnSpPr>
        <p:spPr>
          <a:xfrm rot="10800000">
            <a:off x="4800600" y="3200400"/>
            <a:ext cx="914400" cy="1104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3111</TotalTime>
  <Words>1110</Words>
  <Application>Microsoft Macintosh PowerPoint</Application>
  <PresentationFormat>On-screen Show (4:3)</PresentationFormat>
  <Paragraphs>227</Paragraphs>
  <Slides>29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Courier New</vt:lpstr>
      <vt:lpstr>Franklin Gothic Book</vt:lpstr>
      <vt:lpstr>Perpetua</vt:lpstr>
      <vt:lpstr>Wingdings</vt:lpstr>
      <vt:lpstr>Wingdings 2</vt:lpstr>
      <vt:lpstr>Equity</vt:lpstr>
      <vt:lpstr>Equation</vt:lpstr>
      <vt:lpstr>Sistem Operasi: Deadlock</vt:lpstr>
      <vt:lpstr>Overview</vt:lpstr>
      <vt:lpstr>DEFINISI</vt:lpstr>
      <vt:lpstr>Sumber Daya</vt:lpstr>
      <vt:lpstr>Sumber Daya dan Deadlock</vt:lpstr>
      <vt:lpstr> Definisi Deadlock</vt:lpstr>
      <vt:lpstr>Syarat Terjadinya Resource Deadlock</vt:lpstr>
      <vt:lpstr>Pemodelan Deadlock</vt:lpstr>
      <vt:lpstr>Contoh Graph (1)</vt:lpstr>
      <vt:lpstr>STRATEGI ANTI DEADLOCK</vt:lpstr>
      <vt:lpstr>Strategi Anti Deadlock</vt:lpstr>
      <vt:lpstr>Algoritma Burung Unta</vt:lpstr>
      <vt:lpstr>Deteksi Deadlock dan Recovery</vt:lpstr>
      <vt:lpstr>Deteksi Deadlock untuk 1 Sumberdaya per Tipe</vt:lpstr>
      <vt:lpstr>Deteksi Deadlock untuk &gt; 1 Sumberdaya per Tipe (1)</vt:lpstr>
      <vt:lpstr>Deteksi Deadlock untuk &gt; 1 Sumberdaya per Tipe (2)</vt:lpstr>
      <vt:lpstr>Contoh</vt:lpstr>
      <vt:lpstr>Kapan Perlu Mendeteksi Deadlock?</vt:lpstr>
      <vt:lpstr>Deadlock Recovery</vt:lpstr>
      <vt:lpstr>Menghindari Deadlock</vt:lpstr>
      <vt:lpstr>Resource Trajectories</vt:lpstr>
      <vt:lpstr>State yang Aman</vt:lpstr>
      <vt:lpstr>Algoritma untuk Menghindari Deadlock</vt:lpstr>
      <vt:lpstr>Pencegahan Deadlock</vt:lpstr>
      <vt:lpstr>BEBERAPA HAL TERKAIT DENGAN DEADLOCK</vt:lpstr>
      <vt:lpstr>Two Phase Locking</vt:lpstr>
      <vt:lpstr>Communication Deadlock</vt:lpstr>
      <vt:lpstr>Livelock</vt:lpstr>
      <vt:lpstr>Starvation</vt:lpstr>
    </vt:vector>
  </TitlesOfParts>
  <Company>FTIS - UNPAR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Operasi: Intro</dc:title>
  <dc:creator>Teknik Informatika</dc:creator>
  <cp:lastModifiedBy>Tri Ismardiko Widyawan</cp:lastModifiedBy>
  <cp:revision>522</cp:revision>
  <dcterms:created xsi:type="dcterms:W3CDTF">2011-06-05T02:29:43Z</dcterms:created>
  <dcterms:modified xsi:type="dcterms:W3CDTF">2017-08-11T00:47:49Z</dcterms:modified>
</cp:coreProperties>
</file>