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9" r:id="rId4"/>
    <p:sldId id="261" r:id="rId5"/>
    <p:sldId id="335" r:id="rId6"/>
    <p:sldId id="336" r:id="rId7"/>
    <p:sldId id="262" r:id="rId8"/>
    <p:sldId id="286" r:id="rId9"/>
    <p:sldId id="322" r:id="rId10"/>
    <p:sldId id="344" r:id="rId11"/>
    <p:sldId id="337" r:id="rId12"/>
    <p:sldId id="338" r:id="rId13"/>
    <p:sldId id="339" r:id="rId14"/>
    <p:sldId id="342" r:id="rId15"/>
    <p:sldId id="340" r:id="rId16"/>
    <p:sldId id="341" r:id="rId17"/>
    <p:sldId id="343" r:id="rId18"/>
    <p:sldId id="330" r:id="rId19"/>
    <p:sldId id="312" r:id="rId20"/>
    <p:sldId id="345" r:id="rId21"/>
    <p:sldId id="346" r:id="rId22"/>
    <p:sldId id="313" r:id="rId23"/>
    <p:sldId id="367" r:id="rId24"/>
    <p:sldId id="314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0" r:id="rId39"/>
    <p:sldId id="361" r:id="rId40"/>
    <p:sldId id="362" r:id="rId41"/>
    <p:sldId id="364" r:id="rId42"/>
    <p:sldId id="368" r:id="rId43"/>
    <p:sldId id="369" r:id="rId44"/>
    <p:sldId id="370" r:id="rId45"/>
    <p:sldId id="371" r:id="rId46"/>
    <p:sldId id="372" r:id="rId47"/>
    <p:sldId id="373" r:id="rId48"/>
    <p:sldId id="374" r:id="rId49"/>
    <p:sldId id="375" r:id="rId50"/>
    <p:sldId id="376" r:id="rId51"/>
    <p:sldId id="366" r:id="rId52"/>
    <p:sldId id="37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074" autoAdjust="0"/>
  </p:normalViewPr>
  <p:slideViewPr>
    <p:cSldViewPr>
      <p:cViewPr varScale="1">
        <p:scale>
          <a:sx n="94" d="100"/>
          <a:sy n="94" d="100"/>
        </p:scale>
        <p:origin x="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Tri Ismardiko Widyawan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program yang </a:t>
            </a:r>
            <a:r>
              <a:rPr lang="en-US" dirty="0" err="1" smtClean="0"/>
              <a:t>akan</a:t>
            </a:r>
            <a:r>
              <a:rPr lang="en-US" dirty="0" smtClean="0"/>
              <a:t> running (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Swapping process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- disk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Virtual memory: </a:t>
            </a:r>
            <a:r>
              <a:rPr lang="en-US" dirty="0" err="1" smtClean="0"/>
              <a:t>pemanfaatan</a:t>
            </a:r>
            <a:r>
              <a:rPr lang="en-US" dirty="0" smtClean="0"/>
              <a:t> disk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PotretMemoriSwapp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00400"/>
            <a:ext cx="6867525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MASALAH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sebelahnya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dipindahkan</a:t>
            </a:r>
            <a:r>
              <a:rPr lang="en-US" dirty="0" smtClean="0"/>
              <a:t> agar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: Bitmap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Ada</a:t>
            </a:r>
            <a:r>
              <a:rPr lang="en-US" dirty="0" smtClean="0"/>
              <a:t> 2 </a:t>
            </a:r>
            <a:r>
              <a:rPr lang="en-US" dirty="0" err="1" smtClean="0"/>
              <a:t>cara</a:t>
            </a:r>
            <a:r>
              <a:rPr lang="en-US" dirty="0" smtClean="0"/>
              <a:t>: bitmap </a:t>
            </a:r>
            <a:r>
              <a:rPr lang="en-US" dirty="0" err="1" smtClean="0"/>
              <a:t>dan</a:t>
            </a:r>
            <a:r>
              <a:rPr lang="en-US" dirty="0" smtClean="0"/>
              <a:t> free list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bitmap,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allocation unit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Tiap</a:t>
            </a:r>
            <a:r>
              <a:rPr lang="en-US" dirty="0" smtClean="0"/>
              <a:t> allocation unit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bit </a:t>
            </a:r>
            <a:r>
              <a:rPr lang="en-US" dirty="0" err="1" smtClean="0"/>
              <a:t>pada</a:t>
            </a:r>
            <a:r>
              <a:rPr lang="en-US" dirty="0" smtClean="0"/>
              <a:t> bitmap</a:t>
            </a:r>
          </a:p>
          <a:p>
            <a:r>
              <a:rPr lang="en-US" dirty="0" smtClean="0"/>
              <a:t>1/(</a:t>
            </a:r>
            <a:r>
              <a:rPr lang="en-US" dirty="0" err="1" smtClean="0"/>
              <a:t>ukuran</a:t>
            </a:r>
            <a:r>
              <a:rPr lang="en-US" dirty="0" smtClean="0"/>
              <a:t> allocation unit + 1)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bitmap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ukuran</a:t>
            </a:r>
            <a:r>
              <a:rPr lang="en-US" dirty="0" smtClean="0"/>
              <a:t> allocation unit = 4 byte, </a:t>
            </a:r>
            <a:r>
              <a:rPr lang="en-US" dirty="0" err="1" smtClean="0"/>
              <a:t>berarti</a:t>
            </a:r>
            <a:r>
              <a:rPr lang="en-US" dirty="0" smtClean="0"/>
              <a:t> 1/33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bitmap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searching </a:t>
            </a:r>
            <a:r>
              <a:rPr lang="en-US" dirty="0" err="1" smtClean="0"/>
              <a:t>di</a:t>
            </a:r>
            <a:r>
              <a:rPr lang="en-US" dirty="0" smtClean="0"/>
              <a:t> bitmap </a:t>
            </a:r>
            <a:r>
              <a:rPr lang="en-US" dirty="0" smtClean="0">
                <a:sym typeface="Wingdings" pitchFamily="2" charset="2"/>
              </a:rPr>
              <a:t> lama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Gambar</a:t>
            </a:r>
            <a:r>
              <a:rPr lang="en-US" dirty="0" smtClean="0"/>
              <a:t> Bitmap</a:t>
            </a:r>
            <a:endParaRPr lang="en-US" dirty="0"/>
          </a:p>
        </p:txBody>
      </p:sp>
      <p:pic>
        <p:nvPicPr>
          <p:cNvPr id="4" name="Content Placeholder 3" descr="bitmap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71600" y="2133600"/>
            <a:ext cx="7289310" cy="289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: 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linked list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linked list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/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/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pPr lvl="1"/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endParaRPr lang="en-US" dirty="0" smtClean="0"/>
          </a:p>
          <a:p>
            <a:pPr lvl="1"/>
            <a:r>
              <a:rPr lang="en-US" dirty="0" smtClean="0"/>
              <a:t>Pointer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searching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linked list</a:t>
            </a:r>
          </a:p>
          <a:p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selesai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penggabungan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segmen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bertetangga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tetangganya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kosong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Free List</a:t>
            </a:r>
            <a:endParaRPr lang="en-US" dirty="0"/>
          </a:p>
        </p:txBody>
      </p:sp>
      <p:pic>
        <p:nvPicPr>
          <p:cNvPr id="4" name="Content Placeholder 3" descr="freelis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1676400"/>
            <a:ext cx="8201815" cy="259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Pengalokasian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Fit: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endParaRPr lang="en-US" dirty="0" smtClean="0"/>
          </a:p>
          <a:p>
            <a:r>
              <a:rPr lang="en-US" dirty="0" smtClean="0"/>
              <a:t>Next Fit: </a:t>
            </a:r>
            <a:r>
              <a:rPr lang="en-US" dirty="0" err="1" smtClean="0"/>
              <a:t>mirip</a:t>
            </a:r>
            <a:r>
              <a:rPr lang="en-US" dirty="0" smtClean="0"/>
              <a:t> first fit,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yang </a:t>
            </a:r>
            <a:r>
              <a:rPr lang="en-US" dirty="0" err="1" smtClean="0"/>
              <a:t>dialokasikan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searching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sana</a:t>
            </a:r>
            <a:endParaRPr lang="en-US" dirty="0" smtClean="0"/>
          </a:p>
          <a:p>
            <a:r>
              <a:rPr lang="en-US" dirty="0" smtClean="0"/>
              <a:t>Best Fit: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endParaRPr lang="en-US" dirty="0" smtClean="0"/>
          </a:p>
          <a:p>
            <a:r>
              <a:rPr lang="en-US" dirty="0" smtClean="0"/>
              <a:t>Worst Fit: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endParaRPr lang="en-US" dirty="0" smtClean="0"/>
          </a:p>
          <a:p>
            <a:r>
              <a:rPr lang="en-US" dirty="0" smtClean="0"/>
              <a:t>Paling </a:t>
            </a:r>
            <a:r>
              <a:rPr lang="en-US" dirty="0" err="1" smtClean="0"/>
              <a:t>baik</a:t>
            </a:r>
            <a:r>
              <a:rPr lang="en-US" dirty="0" smtClean="0"/>
              <a:t>: First Fit (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boros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Best fit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list </a:t>
            </a:r>
            <a:r>
              <a:rPr lang="en-US" dirty="0" err="1" smtClean="0"/>
              <a:t>terpisah</a:t>
            </a:r>
            <a:r>
              <a:rPr lang="en-US" dirty="0" smtClean="0"/>
              <a:t>, </a:t>
            </a:r>
            <a:r>
              <a:rPr lang="en-US" dirty="0" err="1" smtClean="0"/>
              <a:t>terurut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endParaRPr lang="en-US" dirty="0" smtClean="0"/>
          </a:p>
          <a:p>
            <a:r>
              <a:rPr lang="en-US" dirty="0" smtClean="0"/>
              <a:t>Quick Fit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yang </a:t>
            </a:r>
            <a:r>
              <a:rPr lang="en-US" dirty="0" err="1" smtClean="0"/>
              <a:t>mencatat</a:t>
            </a:r>
            <a:r>
              <a:rPr lang="en-US" dirty="0" smtClean="0"/>
              <a:t> linked list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menggabungkan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endParaRPr lang="en-US" dirty="0" smtClean="0"/>
          </a:p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program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swapping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transfer data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- disk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 smtClean="0"/>
          </a:p>
          <a:p>
            <a:r>
              <a:rPr lang="en-US" dirty="0" smtClean="0"/>
              <a:t>Swapping</a:t>
            </a:r>
          </a:p>
          <a:p>
            <a:r>
              <a:rPr lang="en-US" dirty="0" err="1" smtClean="0"/>
              <a:t>Memori</a:t>
            </a:r>
            <a:r>
              <a:rPr lang="en-US" dirty="0" smtClean="0"/>
              <a:t> Virtual</a:t>
            </a:r>
          </a:p>
          <a:p>
            <a:r>
              <a:rPr lang="en-US" dirty="0" err="1" smtClean="0"/>
              <a:t>Algoritma</a:t>
            </a:r>
            <a:r>
              <a:rPr lang="en-US" dirty="0" smtClean="0"/>
              <a:t> Paging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Paging</a:t>
            </a:r>
          </a:p>
          <a:p>
            <a:r>
              <a:rPr lang="en-US" dirty="0" err="1" smtClean="0"/>
              <a:t>Segmentasi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Overlay: </a:t>
            </a:r>
            <a:r>
              <a:rPr lang="en-US" dirty="0" err="1" smtClean="0"/>
              <a:t>membagi</a:t>
            </a:r>
            <a:r>
              <a:rPr lang="en-US" dirty="0" smtClean="0"/>
              <a:t> program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 per </a:t>
            </a:r>
            <a:r>
              <a:rPr lang="en-US" dirty="0" err="1" smtClean="0"/>
              <a:t>bagian</a:t>
            </a:r>
            <a:endParaRPr lang="en-US" dirty="0" smtClean="0"/>
          </a:p>
          <a:p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programmer</a:t>
            </a:r>
          </a:p>
          <a:p>
            <a:r>
              <a:rPr lang="en-US" dirty="0" err="1" smtClean="0"/>
              <a:t>Melahirkan</a:t>
            </a:r>
            <a:r>
              <a:rPr lang="en-US" dirty="0" smtClean="0"/>
              <a:t> virtual memory</a:t>
            </a:r>
          </a:p>
          <a:p>
            <a:r>
              <a:rPr lang="en-US" dirty="0" smtClean="0"/>
              <a:t>Program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dibagi-bagi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page,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 memory </a:t>
            </a:r>
            <a:r>
              <a:rPr lang="en-US" dirty="0" smtClean="0">
                <a:sym typeface="Wingdings" pitchFamily="2" charset="2"/>
              </a:rPr>
              <a:t> paging</a:t>
            </a:r>
            <a:endParaRPr lang="en-US" dirty="0" smtClean="0"/>
          </a:p>
          <a:p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OS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meload</a:t>
            </a:r>
            <a:r>
              <a:rPr lang="en-US" dirty="0" smtClean="0"/>
              <a:t> page </a:t>
            </a:r>
            <a:r>
              <a:rPr lang="en-US" dirty="0" err="1" smtClean="0"/>
              <a:t>dari</a:t>
            </a:r>
            <a:r>
              <a:rPr lang="en-US" dirty="0" smtClean="0"/>
              <a:t> disk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endParaRPr lang="en-US" dirty="0" smtClean="0"/>
          </a:p>
          <a:p>
            <a:r>
              <a:rPr lang="en-US" dirty="0" smtClean="0"/>
              <a:t>MMU yang </a:t>
            </a:r>
            <a:r>
              <a:rPr lang="en-US" dirty="0" err="1" smtClean="0"/>
              <a:t>menangani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 Virtual Memory 64 KB,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32KB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program </a:t>
            </a:r>
            <a:r>
              <a:rPr lang="en-US" dirty="0" err="1" smtClean="0"/>
              <a:t>bisa</a:t>
            </a:r>
            <a:r>
              <a:rPr lang="en-US" dirty="0" smtClean="0"/>
              <a:t> 64KB</a:t>
            </a:r>
          </a:p>
          <a:p>
            <a:r>
              <a:rPr lang="en-US" dirty="0" err="1" smtClean="0"/>
              <a:t>Urutan</a:t>
            </a:r>
            <a:r>
              <a:rPr lang="en-US" dirty="0" smtClean="0"/>
              <a:t> page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virtual memory</a:t>
            </a:r>
          </a:p>
          <a:p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virtual memory yang </a:t>
            </a:r>
            <a:r>
              <a:rPr lang="en-US" dirty="0" err="1" smtClean="0"/>
              <a:t>tak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page fault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OS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MMU </a:t>
            </a:r>
            <a:r>
              <a:rPr lang="en-US" dirty="0" err="1" smtClean="0"/>
              <a:t>meload</a:t>
            </a:r>
            <a:r>
              <a:rPr lang="en-US" dirty="0" smtClean="0"/>
              <a:t> page</a:t>
            </a:r>
            <a:endParaRPr lang="en-US" dirty="0"/>
          </a:p>
        </p:txBody>
      </p:sp>
      <p:pic>
        <p:nvPicPr>
          <p:cNvPr id="4" name="Picture 3" descr="Pag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828800"/>
            <a:ext cx="3333750" cy="4591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r>
              <a:rPr lang="en-US" dirty="0" smtClean="0"/>
              <a:t>Info </a:t>
            </a:r>
            <a:r>
              <a:rPr lang="en-US" dirty="0" err="1" smtClean="0"/>
              <a:t>tiap</a:t>
            </a:r>
            <a:r>
              <a:rPr lang="en-US" dirty="0" smtClean="0"/>
              <a:t> page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MMU</a:t>
            </a:r>
          </a:p>
          <a:p>
            <a:r>
              <a:rPr lang="en-US" dirty="0" err="1" smtClean="0"/>
              <a:t>Dilengkapi</a:t>
            </a:r>
            <a:r>
              <a:rPr lang="en-US" dirty="0" smtClean="0"/>
              <a:t> present bit</a:t>
            </a:r>
          </a:p>
          <a:p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memetakan</a:t>
            </a:r>
            <a:r>
              <a:rPr lang="en-US" dirty="0" smtClean="0"/>
              <a:t> virtual</a:t>
            </a:r>
          </a:p>
          <a:p>
            <a:pPr>
              <a:buNone/>
            </a:pPr>
            <a:r>
              <a:rPr lang="en-US" dirty="0" smtClean="0"/>
              <a:t>	memory </a:t>
            </a:r>
            <a:r>
              <a:rPr lang="en-US" dirty="0" err="1" smtClean="0"/>
              <a:t>ke</a:t>
            </a:r>
            <a:r>
              <a:rPr lang="en-US" dirty="0" smtClean="0"/>
              <a:t> memory </a:t>
            </a:r>
            <a:r>
              <a:rPr lang="en-US" dirty="0" err="1" smtClean="0"/>
              <a:t>fisik</a:t>
            </a:r>
            <a:endParaRPr lang="en-US" dirty="0" smtClean="0"/>
          </a:p>
          <a:p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2 </a:t>
            </a:r>
            <a:r>
              <a:rPr lang="en-US" dirty="0" err="1" smtClean="0"/>
              <a:t>bagian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Nomor</a:t>
            </a:r>
            <a:r>
              <a:rPr lang="en-US" dirty="0" smtClean="0"/>
              <a:t> page virtual</a:t>
            </a:r>
          </a:p>
          <a:p>
            <a:pPr lvl="1"/>
            <a:r>
              <a:rPr lang="en-US" dirty="0" smtClean="0"/>
              <a:t>offset</a:t>
            </a:r>
          </a:p>
        </p:txBody>
      </p:sp>
      <p:pic>
        <p:nvPicPr>
          <p:cNvPr id="4" name="Picture 3" descr="MM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914400"/>
            <a:ext cx="4953000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Page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Page table entry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rumit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1 – 3 protection bits: </a:t>
            </a:r>
            <a:r>
              <a:rPr lang="en-US" dirty="0" err="1" smtClean="0"/>
              <a:t>mendeskripsikan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yang </a:t>
            </a:r>
            <a:r>
              <a:rPr lang="en-US" dirty="0" err="1" smtClean="0"/>
              <a:t>diijinkan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Modified bit: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page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 (</a:t>
            </a:r>
            <a:r>
              <a:rPr lang="en-US" i="1" dirty="0" smtClean="0"/>
              <a:t>dirty bit</a:t>
            </a:r>
            <a:r>
              <a:rPr lang="en-US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Referenced bit: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page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Caching disabled bit: </a:t>
            </a:r>
            <a:r>
              <a:rPr lang="en-US" dirty="0" err="1" smtClean="0"/>
              <a:t>menonaktifkan</a:t>
            </a:r>
            <a:r>
              <a:rPr lang="en-US" dirty="0" smtClean="0"/>
              <a:t> cache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191000"/>
            <a:ext cx="6567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Mempercepat</a:t>
            </a:r>
            <a:r>
              <a:rPr lang="en-US" dirty="0" smtClean="0"/>
              <a:t>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faktor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virtual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lvl="1"/>
            <a:r>
              <a:rPr lang="en-US" dirty="0" err="1" smtClean="0"/>
              <a:t>Ukuran</a:t>
            </a:r>
            <a:r>
              <a:rPr lang="en-US" dirty="0" smtClean="0"/>
              <a:t> page table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disimpan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memory</a:t>
            </a:r>
            <a:endParaRPr lang="en-US" dirty="0" smtClean="0"/>
          </a:p>
          <a:p>
            <a:r>
              <a:rPr lang="en-US" dirty="0" smtClean="0"/>
              <a:t>TLB (</a:t>
            </a:r>
            <a:r>
              <a:rPr lang="en-US" i="1" dirty="0" smtClean="0"/>
              <a:t>Translation </a:t>
            </a:r>
            <a:r>
              <a:rPr lang="en-US" i="1" dirty="0" err="1" smtClean="0"/>
              <a:t>Lookaside</a:t>
            </a:r>
            <a:r>
              <a:rPr lang="en-US" i="1" dirty="0" smtClean="0"/>
              <a:t> Buffer/associative memory</a:t>
            </a:r>
            <a:r>
              <a:rPr lang="en-US" dirty="0" smtClean="0"/>
              <a:t>),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MMU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TLB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page table</a:t>
            </a:r>
          </a:p>
          <a:p>
            <a:r>
              <a:rPr lang="en-US" dirty="0" smtClean="0"/>
              <a:t>Page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ditemu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page table </a:t>
            </a:r>
            <a:r>
              <a:rPr lang="en-US" dirty="0" err="1" smtClean="0"/>
              <a:t>masuk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</a:t>
            </a:r>
            <a:r>
              <a:rPr lang="en-US" dirty="0" smtClean="0"/>
              <a:t> TLB</a:t>
            </a:r>
          </a:p>
          <a:p>
            <a:endParaRPr lang="en-US" dirty="0" smtClean="0"/>
          </a:p>
        </p:txBody>
      </p:sp>
      <p:pic>
        <p:nvPicPr>
          <p:cNvPr id="5" name="Picture 4" descr="TL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276600"/>
            <a:ext cx="4781550" cy="2619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TLB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TLB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software (OS)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2 </a:t>
            </a:r>
            <a:r>
              <a:rPr lang="en-US" dirty="0" err="1" smtClean="0"/>
              <a:t>jenis</a:t>
            </a:r>
            <a:r>
              <a:rPr lang="en-US" dirty="0" smtClean="0"/>
              <a:t> TLB miss:</a:t>
            </a:r>
          </a:p>
          <a:p>
            <a:pPr lvl="1"/>
            <a:r>
              <a:rPr lang="en-US" i="1" dirty="0" smtClean="0"/>
              <a:t>Soft miss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page yang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page table</a:t>
            </a:r>
            <a:endParaRPr lang="en-US" i="1" dirty="0" smtClean="0"/>
          </a:p>
          <a:p>
            <a:pPr lvl="1"/>
            <a:r>
              <a:rPr lang="en-US" i="1" dirty="0" smtClean="0"/>
              <a:t>Hard miss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page yang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disk</a:t>
            </a:r>
          </a:p>
          <a:p>
            <a:r>
              <a:rPr lang="en-US" dirty="0" smtClean="0"/>
              <a:t>TLB miss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prediksi</a:t>
            </a:r>
            <a:r>
              <a:rPr lang="en-US" dirty="0" smtClean="0"/>
              <a:t> page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TLB </a:t>
            </a:r>
            <a:r>
              <a:rPr lang="en-US" dirty="0" err="1" smtClean="0"/>
              <a:t>oleh</a:t>
            </a:r>
            <a:r>
              <a:rPr lang="en-US" dirty="0" smtClean="0"/>
              <a:t> SO </a:t>
            </a:r>
            <a:r>
              <a:rPr lang="en-US" dirty="0" err="1" smtClean="0"/>
              <a:t>menyederhanakan</a:t>
            </a:r>
            <a:r>
              <a:rPr lang="en-US" dirty="0" smtClean="0"/>
              <a:t> MMU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cache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page table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Multilevel page table</a:t>
            </a:r>
          </a:p>
          <a:p>
            <a:pPr lvl="1"/>
            <a:r>
              <a:rPr lang="en-US" dirty="0" smtClean="0"/>
              <a:t>Inverted page table</a:t>
            </a:r>
          </a:p>
          <a:p>
            <a:r>
              <a:rPr lang="en-US" dirty="0" err="1" smtClean="0"/>
              <a:t>Bayangkan</a:t>
            </a:r>
            <a:r>
              <a:rPr lang="en-US" dirty="0" smtClean="0"/>
              <a:t> 32 bit address </a:t>
            </a:r>
            <a:r>
              <a:rPr lang="en-US" dirty="0" err="1" smtClean="0"/>
              <a:t>dengan</a:t>
            </a:r>
            <a:r>
              <a:rPr lang="en-US" dirty="0" smtClean="0"/>
              <a:t> page </a:t>
            </a:r>
            <a:r>
              <a:rPr lang="en-US" dirty="0" err="1" smtClean="0"/>
              <a:t>berukuran</a:t>
            </a:r>
            <a:r>
              <a:rPr lang="en-US" dirty="0" smtClean="0"/>
              <a:t> 4 </a:t>
            </a:r>
            <a:r>
              <a:rPr lang="en-US" dirty="0" err="1" smtClean="0"/>
              <a:t>kB</a:t>
            </a:r>
            <a:endParaRPr lang="en-US" dirty="0" smtClean="0"/>
          </a:p>
          <a:p>
            <a:r>
              <a:rPr lang="en-US" dirty="0" err="1" smtClean="0"/>
              <a:t>Terdapat</a:t>
            </a:r>
            <a:r>
              <a:rPr lang="en-US" dirty="0" smtClean="0"/>
              <a:t> 1 </a:t>
            </a:r>
            <a:r>
              <a:rPr lang="en-US" dirty="0" err="1" smtClean="0"/>
              <a:t>juta</a:t>
            </a:r>
            <a:r>
              <a:rPr lang="en-US" dirty="0" smtClean="0"/>
              <a:t> page</a:t>
            </a:r>
          </a:p>
          <a:p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memory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Level Page Table</a:t>
            </a:r>
            <a:endParaRPr lang="en-US" dirty="0"/>
          </a:p>
        </p:txBody>
      </p:sp>
      <p:pic>
        <p:nvPicPr>
          <p:cNvPr id="4" name="Content Placeholder 3" descr="MLPAgeTabl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67200" y="1524000"/>
            <a:ext cx="4420800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1905000"/>
            <a:ext cx="46185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page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memory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memory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(64 bit) Multi Level Page Table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realistis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page table </a:t>
            </a:r>
            <a:r>
              <a:rPr lang="en-US" dirty="0" err="1" smtClean="0"/>
              <a:t>hanya</a:t>
            </a:r>
            <a:r>
              <a:rPr lang="en-US" dirty="0" smtClean="0"/>
              <a:t> physical page frame</a:t>
            </a:r>
          </a:p>
          <a:p>
            <a:r>
              <a:rPr lang="en-US" dirty="0" smtClean="0"/>
              <a:t>Searching </a:t>
            </a:r>
            <a:r>
              <a:rPr lang="en-US" dirty="0" err="1" smtClean="0"/>
              <a:t>dengan</a:t>
            </a:r>
            <a:r>
              <a:rPr lang="en-US" dirty="0" smtClean="0"/>
              <a:t> hash</a:t>
            </a:r>
          </a:p>
          <a:p>
            <a:endParaRPr lang="en-US" dirty="0"/>
          </a:p>
        </p:txBody>
      </p:sp>
      <p:pic>
        <p:nvPicPr>
          <p:cNvPr id="4" name="Picture 3" descr="i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352800"/>
            <a:ext cx="569595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ALGORITMA PAGING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TANPA ABSTRAKSI MEMORI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page fault, OS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page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page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diupdate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disk</a:t>
            </a:r>
          </a:p>
          <a:p>
            <a:r>
              <a:rPr lang="en-US" dirty="0" err="1" smtClean="0"/>
              <a:t>Pemilihan</a:t>
            </a:r>
            <a:r>
              <a:rPr lang="en-US" dirty="0" smtClean="0"/>
              <a:t> page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OS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page yang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cache </a:t>
            </a:r>
            <a:r>
              <a:rPr lang="en-US" smtClean="0"/>
              <a:t>(memory </a:t>
            </a:r>
            <a:r>
              <a:rPr lang="en-US" dirty="0" err="1" smtClean="0"/>
              <a:t>dan</a:t>
            </a:r>
            <a:r>
              <a:rPr lang="en-US" dirty="0" smtClean="0"/>
              <a:t> web page)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page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Page Replacement Optimal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Seandainya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page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label, </a:t>
            </a:r>
            <a:r>
              <a:rPr lang="en-US" dirty="0" err="1" smtClean="0"/>
              <a:t>berapa</a:t>
            </a:r>
            <a:r>
              <a:rPr lang="en-US" dirty="0" smtClean="0"/>
              <a:t> lama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optimal </a:t>
            </a:r>
            <a:r>
              <a:rPr lang="en-US" dirty="0" err="1" smtClean="0">
                <a:sym typeface="Wingdings" pitchFamily="2" charset="2"/>
              </a:rPr>
              <a:t>namun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realistis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Realistis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statistik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akses</a:t>
            </a:r>
            <a:r>
              <a:rPr lang="en-US" dirty="0" smtClean="0">
                <a:sym typeface="Wingdings" pitchFamily="2" charset="2"/>
              </a:rPr>
              <a:t> page, yang </a:t>
            </a:r>
            <a:r>
              <a:rPr lang="en-US" dirty="0" err="1" smtClean="0">
                <a:sym typeface="Wingdings" pitchFamily="2" charset="2"/>
              </a:rPr>
              <a:t>dikumpulkan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selama</a:t>
            </a:r>
            <a:r>
              <a:rPr lang="en-US" dirty="0" smtClean="0">
                <a:sym typeface="Wingdings" pitchFamily="2" charset="2"/>
              </a:rPr>
              <a:t> OS </a:t>
            </a:r>
            <a:r>
              <a:rPr lang="en-US" dirty="0" err="1" smtClean="0">
                <a:sym typeface="Wingdings" pitchFamily="2" charset="2"/>
              </a:rPr>
              <a:t>bekerja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Kriteria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apa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kita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memprediksi</a:t>
            </a:r>
            <a:r>
              <a:rPr lang="en-US" dirty="0" smtClean="0">
                <a:sym typeface="Wingdings" pitchFamily="2" charset="2"/>
              </a:rPr>
              <a:t> page yang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diganti</a:t>
            </a:r>
            <a:r>
              <a:rPr lang="en-US" dirty="0" smtClean="0">
                <a:sym typeface="Wingdings" pitchFamily="2" charset="2"/>
              </a:rPr>
              <a:t>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Recently Used Page Replacement Algorithm (NRU)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058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Teknologi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: </a:t>
            </a:r>
            <a:r>
              <a:rPr lang="en-US" dirty="0" err="1" smtClean="0"/>
              <a:t>setiap</a:t>
            </a:r>
            <a:r>
              <a:rPr lang="en-US" dirty="0" smtClean="0"/>
              <a:t> page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 </a:t>
            </a:r>
            <a:r>
              <a:rPr lang="en-US" dirty="0" err="1" smtClean="0"/>
              <a:t>dan</a:t>
            </a:r>
            <a:r>
              <a:rPr lang="en-US" dirty="0" smtClean="0"/>
              <a:t> M bit</a:t>
            </a:r>
          </a:p>
          <a:p>
            <a:r>
              <a:rPr lang="en-US" dirty="0" smtClean="0"/>
              <a:t>R </a:t>
            </a:r>
            <a:r>
              <a:rPr lang="en-US" dirty="0" err="1" smtClean="0"/>
              <a:t>dan</a:t>
            </a:r>
            <a:r>
              <a:rPr lang="en-US" dirty="0" smtClean="0"/>
              <a:t> M </a:t>
            </a:r>
            <a:r>
              <a:rPr lang="en-US" dirty="0" err="1" smtClean="0"/>
              <a:t>diinisialisasi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0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program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(</a:t>
            </a:r>
            <a:r>
              <a:rPr lang="en-US" dirty="0" err="1" smtClean="0"/>
              <a:t>tiap</a:t>
            </a:r>
            <a:r>
              <a:rPr lang="en-US" dirty="0" smtClean="0"/>
              <a:t> clock tick) R </a:t>
            </a:r>
            <a:r>
              <a:rPr lang="en-US" dirty="0" err="1" smtClean="0"/>
              <a:t>diset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0</a:t>
            </a:r>
          </a:p>
          <a:p>
            <a:r>
              <a:rPr lang="en-US" dirty="0" err="1" smtClean="0"/>
              <a:t>Maka</a:t>
            </a:r>
            <a:r>
              <a:rPr lang="en-US" dirty="0" smtClean="0"/>
              <a:t> page </a:t>
            </a:r>
            <a:r>
              <a:rPr lang="en-US" dirty="0" err="1" smtClean="0"/>
              <a:t>terbagi</a:t>
            </a:r>
            <a:r>
              <a:rPr lang="en-US" dirty="0" smtClean="0"/>
              <a:t> 4 </a:t>
            </a:r>
            <a:r>
              <a:rPr lang="en-US" dirty="0" err="1" smtClean="0"/>
              <a:t>kelas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Kelas</a:t>
            </a:r>
            <a:r>
              <a:rPr lang="en-US" dirty="0" smtClean="0"/>
              <a:t> 0: R=M=0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Kelas</a:t>
            </a:r>
            <a:r>
              <a:rPr lang="en-US" dirty="0" smtClean="0"/>
              <a:t> 1: R=0, M=1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Kelas</a:t>
            </a:r>
            <a:r>
              <a:rPr lang="en-US" dirty="0" smtClean="0"/>
              <a:t> 2: R=1, M=0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Kelas</a:t>
            </a:r>
            <a:r>
              <a:rPr lang="en-US" dirty="0" smtClean="0"/>
              <a:t> 3: R=1, M=1</a:t>
            </a:r>
          </a:p>
          <a:p>
            <a:r>
              <a:rPr lang="en-US" dirty="0" smtClean="0"/>
              <a:t>Page yang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linked list </a:t>
            </a:r>
            <a:r>
              <a:rPr lang="en-US" dirty="0" err="1" smtClean="0"/>
              <a:t>terurut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diload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page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linked list, page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disisipkan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: Yang paling lama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Second Chance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FIFO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t, </a:t>
            </a:r>
            <a:r>
              <a:rPr lang="en-US" dirty="0" err="1" smtClean="0"/>
              <a:t>terjadi</a:t>
            </a:r>
            <a:r>
              <a:rPr lang="en-US" dirty="0" smtClean="0"/>
              <a:t> page fault </a:t>
            </a:r>
            <a:r>
              <a:rPr lang="en-US" dirty="0" err="1" smtClean="0"/>
              <a:t>periksalah</a:t>
            </a:r>
            <a:r>
              <a:rPr lang="en-US" dirty="0" smtClean="0"/>
              <a:t> bit R </a:t>
            </a:r>
            <a:r>
              <a:rPr lang="en-US" dirty="0" err="1" smtClean="0"/>
              <a:t>pada</a:t>
            </a:r>
            <a:r>
              <a:rPr lang="en-US" dirty="0" smtClean="0"/>
              <a:t> page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list:</a:t>
            </a:r>
          </a:p>
          <a:p>
            <a:pPr lvl="1"/>
            <a:r>
              <a:rPr lang="en-US" dirty="0" smtClean="0"/>
              <a:t>R=0, </a:t>
            </a:r>
            <a:r>
              <a:rPr lang="en-US" dirty="0" err="1" smtClean="0"/>
              <a:t>hapus</a:t>
            </a:r>
            <a:r>
              <a:rPr lang="en-US" dirty="0" smtClean="0"/>
              <a:t> page </a:t>
            </a:r>
            <a:r>
              <a:rPr lang="en-US" dirty="0" err="1" smtClean="0"/>
              <a:t>pertama</a:t>
            </a:r>
            <a:endParaRPr lang="en-US" dirty="0" smtClean="0"/>
          </a:p>
          <a:p>
            <a:pPr lvl="1"/>
            <a:r>
              <a:rPr lang="en-US" dirty="0" smtClean="0"/>
              <a:t>R=1, </a:t>
            </a:r>
            <a:r>
              <a:rPr lang="en-US" dirty="0" err="1" smtClean="0"/>
              <a:t>pindahkan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list, R </a:t>
            </a:r>
            <a:r>
              <a:rPr lang="en-US" dirty="0" smtClean="0">
                <a:sym typeface="Wingdings" pitchFamily="2" charset="2"/>
              </a:rPr>
              <a:t> 0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waktu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loadnya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diisi</a:t>
            </a:r>
            <a:r>
              <a:rPr lang="en-US" dirty="0" smtClean="0">
                <a:sym typeface="Wingdings" pitchFamily="2" charset="2"/>
              </a:rPr>
              <a:t> t, </a:t>
            </a:r>
            <a:r>
              <a:rPr lang="en-US" dirty="0" err="1" smtClean="0">
                <a:sym typeface="Wingdings" pitchFamily="2" charset="2"/>
              </a:rPr>
              <a:t>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kembali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periksa</a:t>
            </a:r>
            <a:r>
              <a:rPr lang="en-US" dirty="0" smtClean="0">
                <a:sym typeface="Wingdings" pitchFamily="2" charset="2"/>
              </a:rPr>
              <a:t> page </a:t>
            </a:r>
            <a:r>
              <a:rPr lang="en-US" dirty="0" err="1" smtClean="0">
                <a:sym typeface="Wingdings" pitchFamily="2" charset="2"/>
              </a:rPr>
              <a:t>pertama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R=1?</a:t>
            </a:r>
            <a:endParaRPr lang="en-US" dirty="0"/>
          </a:p>
        </p:txBody>
      </p:sp>
      <p:pic>
        <p:nvPicPr>
          <p:cNvPr id="4" name="Picture 3" descr="2ndcha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419600"/>
            <a:ext cx="6141903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Perilakunya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sebuah</a:t>
            </a:r>
            <a:r>
              <a:rPr lang="en-US" dirty="0" smtClean="0"/>
              <a:t> jam (clock)</a:t>
            </a:r>
          </a:p>
          <a:p>
            <a:r>
              <a:rPr lang="en-US" dirty="0" err="1" smtClean="0"/>
              <a:t>Jarum</a:t>
            </a:r>
            <a:r>
              <a:rPr lang="en-US" dirty="0" smtClean="0"/>
              <a:t> jam </a:t>
            </a:r>
            <a:r>
              <a:rPr lang="en-US" dirty="0" err="1" smtClean="0"/>
              <a:t>menunjuk</a:t>
            </a:r>
            <a:r>
              <a:rPr lang="en-US" dirty="0" smtClean="0"/>
              <a:t> page </a:t>
            </a:r>
            <a:r>
              <a:rPr lang="en-US" dirty="0" err="1" smtClean="0"/>
              <a:t>terlama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page fault, page yang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jarum</a:t>
            </a:r>
            <a:r>
              <a:rPr lang="en-US" dirty="0" smtClean="0"/>
              <a:t> jam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diperiksa</a:t>
            </a:r>
            <a:r>
              <a:rPr lang="en-US" dirty="0" smtClean="0"/>
              <a:t> R </a:t>
            </a:r>
            <a:r>
              <a:rPr lang="en-US" dirty="0" err="1" smtClean="0"/>
              <a:t>bitnya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R=0, </a:t>
            </a:r>
            <a:r>
              <a:rPr lang="en-US" dirty="0" err="1" smtClean="0"/>
              <a:t>maka</a:t>
            </a:r>
            <a:r>
              <a:rPr lang="en-US" dirty="0" smtClean="0"/>
              <a:t> page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jarum</a:t>
            </a:r>
            <a:r>
              <a:rPr lang="en-US" dirty="0" smtClean="0"/>
              <a:t> </a:t>
            </a:r>
            <a:r>
              <a:rPr lang="en-US" dirty="0" err="1" smtClean="0"/>
              <a:t>bergeser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R=1,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diperiksa</a:t>
            </a:r>
            <a:r>
              <a:rPr lang="en-US" dirty="0" smtClean="0"/>
              <a:t> page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jarum</a:t>
            </a:r>
            <a:r>
              <a:rPr lang="en-US" dirty="0" smtClean="0"/>
              <a:t> jam</a:t>
            </a:r>
            <a:endParaRPr lang="en-US" dirty="0"/>
          </a:p>
        </p:txBody>
      </p:sp>
      <p:pic>
        <p:nvPicPr>
          <p:cNvPr id="5" name="Picture 4" descr="Clo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143000"/>
            <a:ext cx="2895600" cy="2965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Algoritma</a:t>
            </a:r>
            <a:r>
              <a:rPr lang="en-US" sz="3600" dirty="0" smtClean="0"/>
              <a:t> Least Recently Used (LRU)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45720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Memilih</a:t>
            </a:r>
            <a:r>
              <a:rPr lang="en-US" sz="2400" dirty="0" smtClean="0"/>
              <a:t> page yang paling lama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diakses</a:t>
            </a:r>
            <a:endParaRPr lang="en-US" sz="2400" dirty="0" smtClean="0"/>
          </a:p>
          <a:p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mencatat</a:t>
            </a:r>
            <a:r>
              <a:rPr lang="en-US" sz="2400" dirty="0" smtClean="0"/>
              <a:t> </a:t>
            </a:r>
            <a:r>
              <a:rPr lang="en-US" sz="2400" dirty="0" err="1" smtClean="0"/>
              <a:t>kapan</a:t>
            </a:r>
            <a:r>
              <a:rPr lang="en-US" sz="2400" dirty="0" smtClean="0"/>
              <a:t> page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diakses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update </a:t>
            </a:r>
            <a:r>
              <a:rPr lang="en-US" sz="2400" dirty="0" err="1" smtClean="0"/>
              <a:t>tiap</a:t>
            </a:r>
            <a:r>
              <a:rPr lang="en-US" sz="2400" dirty="0" smtClean="0"/>
              <a:t> </a:t>
            </a:r>
            <a:r>
              <a:rPr lang="en-US" sz="2400" dirty="0" err="1" smtClean="0"/>
              <a:t>akses</a:t>
            </a:r>
            <a:r>
              <a:rPr lang="en-US" sz="2400" dirty="0" smtClean="0"/>
              <a:t> page</a:t>
            </a:r>
          </a:p>
          <a:p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hardware </a:t>
            </a:r>
            <a:r>
              <a:rPr lang="en-US" sz="2400" dirty="0" err="1" smtClean="0"/>
              <a:t>khusus</a:t>
            </a:r>
            <a:r>
              <a:rPr lang="en-US" sz="2400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64 bit “jam”, update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eksekusi</a:t>
            </a:r>
            <a:r>
              <a:rPr lang="en-US" sz="2000" dirty="0" smtClean="0"/>
              <a:t> </a:t>
            </a:r>
            <a:r>
              <a:rPr lang="en-US" sz="2000" dirty="0" err="1" smtClean="0"/>
              <a:t>instruksi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copy </a:t>
            </a:r>
            <a:r>
              <a:rPr lang="en-US" sz="2000" dirty="0" err="1" smtClean="0"/>
              <a:t>nilainya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page table entry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Matrix n X n,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n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page</a:t>
            </a:r>
            <a:endParaRPr lang="en-US" sz="2000" dirty="0"/>
          </a:p>
        </p:txBody>
      </p:sp>
      <p:pic>
        <p:nvPicPr>
          <p:cNvPr id="4" name="Picture 3" descr="MatrixLR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505200"/>
            <a:ext cx="6022127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143000"/>
            <a:ext cx="5486401" cy="33350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Frequently Used (NFU)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LRU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software</a:t>
            </a:r>
          </a:p>
          <a:p>
            <a:r>
              <a:rPr lang="en-US" sz="2400" dirty="0" err="1" smtClean="0"/>
              <a:t>Tiap</a:t>
            </a:r>
            <a:r>
              <a:rPr lang="en-US" sz="2400" dirty="0" smtClean="0"/>
              <a:t> page </a:t>
            </a:r>
            <a:r>
              <a:rPr lang="en-US" sz="2400" dirty="0" err="1" smtClean="0"/>
              <a:t>disediakan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counter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software</a:t>
            </a:r>
          </a:p>
          <a:p>
            <a:r>
              <a:rPr lang="en-US" sz="2400" dirty="0" smtClean="0"/>
              <a:t>R bit </a:t>
            </a:r>
            <a:r>
              <a:rPr lang="en-US" sz="2400" dirty="0" err="1" smtClean="0"/>
              <a:t>ditambahkan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counter </a:t>
            </a:r>
            <a:r>
              <a:rPr lang="en-US" sz="2400" dirty="0" err="1" smtClean="0"/>
              <a:t>tiap</a:t>
            </a:r>
            <a:r>
              <a:rPr lang="en-US" sz="2400" dirty="0" smtClean="0"/>
              <a:t> clock tick</a:t>
            </a:r>
          </a:p>
          <a:p>
            <a:r>
              <a:rPr lang="en-US" sz="2400" dirty="0" err="1" smtClean="0"/>
              <a:t>Perbaikan</a:t>
            </a:r>
            <a:r>
              <a:rPr lang="en-US" sz="2400" dirty="0" smtClean="0"/>
              <a:t>, counter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di</a:t>
            </a:r>
            <a:r>
              <a:rPr lang="en-US" sz="2400" dirty="0" smtClean="0"/>
              <a:t>-”right shift”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MSB (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i="1" dirty="0" smtClean="0"/>
              <a:t>aging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masalah</a:t>
            </a:r>
            <a:r>
              <a:rPr lang="en-US" dirty="0" smtClean="0"/>
              <a:t>: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counter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ingatan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endParaRPr lang="en-US" dirty="0" smtClean="0"/>
          </a:p>
          <a:p>
            <a:pPr lvl="2">
              <a:buFont typeface="Courier New" pitchFamily="49" charset="0"/>
              <a:buChar char="o"/>
            </a:pP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clock tick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teliti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Working Set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,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page yang </a:t>
            </a:r>
            <a:r>
              <a:rPr lang="en-US" dirty="0" err="1" smtClean="0"/>
              <a:t>diload</a:t>
            </a:r>
            <a:r>
              <a:rPr lang="en-US" dirty="0" smtClean="0"/>
              <a:t>, page </a:t>
            </a:r>
            <a:r>
              <a:rPr lang="en-US" dirty="0" err="1" smtClean="0"/>
              <a:t>diload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kali </a:t>
            </a:r>
            <a:r>
              <a:rPr lang="en-US" dirty="0" err="1" smtClean="0"/>
              <a:t>ada</a:t>
            </a:r>
            <a:r>
              <a:rPr lang="en-US" dirty="0" smtClean="0"/>
              <a:t> page fault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demand paging</a:t>
            </a:r>
          </a:p>
          <a:p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menyebabkan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thrashing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proses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tingkat</a:t>
            </a:r>
            <a:r>
              <a:rPr lang="en-US" dirty="0" smtClean="0">
                <a:sym typeface="Wingdings" pitchFamily="2" charset="2"/>
              </a:rPr>
              <a:t> page </a:t>
            </a:r>
            <a:r>
              <a:rPr lang="en-US" dirty="0" err="1" smtClean="0">
                <a:sym typeface="Wingdings" pitchFamily="2" charset="2"/>
              </a:rPr>
              <a:t>faultnya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tinggi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OS </a:t>
            </a:r>
            <a:r>
              <a:rPr lang="en-US" dirty="0" err="1" smtClean="0">
                <a:sym typeface="Wingdings" pitchFamily="2" charset="2"/>
              </a:rPr>
              <a:t>sering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berusaha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memastikan</a:t>
            </a:r>
            <a:r>
              <a:rPr lang="en-US" dirty="0" smtClean="0">
                <a:sym typeface="Wingdings" pitchFamily="2" charset="2"/>
              </a:rPr>
              <a:t> working set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mengurangi</a:t>
            </a:r>
            <a:r>
              <a:rPr lang="en-US" dirty="0" smtClean="0">
                <a:sym typeface="Wingdings" pitchFamily="2" charset="2"/>
              </a:rPr>
              <a:t> thrashing (</a:t>
            </a:r>
            <a:r>
              <a:rPr lang="en-US" i="1" dirty="0" err="1" smtClean="0">
                <a:sym typeface="Wingdings" pitchFamily="2" charset="2"/>
              </a:rPr>
              <a:t>prepaging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i="1" dirty="0" smtClean="0">
                <a:sym typeface="Wingdings" pitchFamily="2" charset="2"/>
              </a:rPr>
              <a:t>Working set 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err="1" smtClean="0">
                <a:sym typeface="Wingdings" pitchFamily="2" charset="2"/>
              </a:rPr>
              <a:t>kumpulan</a:t>
            </a:r>
            <a:r>
              <a:rPr lang="en-US" dirty="0" smtClean="0">
                <a:sym typeface="Wingdings" pitchFamily="2" charset="2"/>
              </a:rPr>
              <a:t> page yang </a:t>
            </a:r>
            <a:r>
              <a:rPr lang="en-US" dirty="0" err="1" smtClean="0">
                <a:sym typeface="Wingdings" pitchFamily="2" charset="2"/>
              </a:rPr>
              <a:t>sedang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dibutuhkan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proses</a:t>
            </a:r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Locality of reference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algoritma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ini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Working Set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Bit R </a:t>
            </a:r>
            <a:r>
              <a:rPr lang="en-US" dirty="0" err="1" smtClean="0"/>
              <a:t>dan</a:t>
            </a:r>
            <a:r>
              <a:rPr lang="en-US" dirty="0" smtClean="0"/>
              <a:t> M </a:t>
            </a:r>
            <a:r>
              <a:rPr lang="en-US" dirty="0" err="1" smtClean="0"/>
              <a:t>diset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/</a:t>
            </a:r>
            <a:r>
              <a:rPr lang="en-US" dirty="0" err="1" smtClean="0"/>
              <a:t>modifikasi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dinolkan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i="1" dirty="0" smtClean="0"/>
              <a:t>page fault</a:t>
            </a:r>
            <a:r>
              <a:rPr lang="en-US" dirty="0" smtClean="0"/>
              <a:t>, </a:t>
            </a:r>
            <a:r>
              <a:rPr lang="en-US" dirty="0" err="1" smtClean="0"/>
              <a:t>tiap</a:t>
            </a:r>
            <a:r>
              <a:rPr lang="en-US" dirty="0" smtClean="0"/>
              <a:t> page </a:t>
            </a:r>
            <a:r>
              <a:rPr lang="en-US" dirty="0" err="1" smtClean="0"/>
              <a:t>diperiksa</a:t>
            </a:r>
            <a:endParaRPr lang="en-US" dirty="0" smtClean="0"/>
          </a:p>
          <a:p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page=current virtual time-</a:t>
            </a:r>
            <a:r>
              <a:rPr lang="en-US" i="1" dirty="0" smtClean="0"/>
              <a:t>Time of last use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R=1, copy current virtual time </a:t>
            </a:r>
            <a:r>
              <a:rPr lang="en-US" dirty="0" err="1" smtClean="0"/>
              <a:t>ke</a:t>
            </a:r>
            <a:r>
              <a:rPr lang="en-US" dirty="0" smtClean="0"/>
              <a:t> field </a:t>
            </a:r>
            <a:r>
              <a:rPr lang="en-US" i="1" dirty="0" smtClean="0"/>
              <a:t>Time of last use </a:t>
            </a:r>
            <a:r>
              <a:rPr lang="en-US" dirty="0" smtClean="0"/>
              <a:t>page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&gt; </a:t>
            </a:r>
            <a:r>
              <a:rPr lang="en-US" dirty="0" smtClean="0">
                <a:sym typeface="Symbol"/>
              </a:rPr>
              <a:t>, </a:t>
            </a:r>
            <a:r>
              <a:rPr lang="en-US" dirty="0" err="1" smtClean="0">
                <a:sym typeface="Symbol"/>
              </a:rPr>
              <a:t>hapus</a:t>
            </a:r>
            <a:r>
              <a:rPr lang="en-US" dirty="0" smtClean="0">
                <a:sym typeface="Symbol"/>
              </a:rPr>
              <a:t> page </a:t>
            </a:r>
            <a:r>
              <a:rPr lang="en-US" dirty="0" err="1" smtClean="0">
                <a:sym typeface="Symbol"/>
              </a:rPr>
              <a:t>tersebut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carilah</a:t>
            </a:r>
            <a:r>
              <a:rPr lang="en-US" dirty="0" smtClean="0"/>
              <a:t> page </a:t>
            </a:r>
            <a:r>
              <a:rPr lang="en-US" dirty="0" err="1" smtClean="0"/>
              <a:t>dengan</a:t>
            </a:r>
            <a:r>
              <a:rPr lang="en-US" dirty="0" smtClean="0"/>
              <a:t> R=0 </a:t>
            </a:r>
            <a:r>
              <a:rPr lang="en-US" dirty="0" err="1" smtClean="0"/>
              <a:t>dan</a:t>
            </a:r>
            <a:r>
              <a:rPr lang="en-US" dirty="0" smtClean="0"/>
              <a:t> field </a:t>
            </a:r>
            <a:r>
              <a:rPr lang="en-US" i="1" dirty="0" smtClean="0"/>
              <a:t>Time of last use </a:t>
            </a:r>
            <a:r>
              <a:rPr lang="en-US" dirty="0" err="1" smtClean="0"/>
              <a:t>terkecil</a:t>
            </a:r>
            <a:r>
              <a:rPr lang="en-US" dirty="0" smtClean="0"/>
              <a:t> (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tertua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program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dimungkinkan</a:t>
            </a:r>
            <a:r>
              <a:rPr lang="en-US" dirty="0" smtClean="0"/>
              <a:t> multiprogramming</a:t>
            </a:r>
          </a:p>
        </p:txBody>
      </p:sp>
      <p:pic>
        <p:nvPicPr>
          <p:cNvPr id="4" name="Picture 3" descr="NoAbstr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505200"/>
            <a:ext cx="6320913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WSClock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Working Set</a:t>
            </a:r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Clock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page fault, </a:t>
            </a:r>
            <a:r>
              <a:rPr lang="en-US" dirty="0" err="1" smtClean="0"/>
              <a:t>periksa</a:t>
            </a:r>
            <a:r>
              <a:rPr lang="en-US" dirty="0" smtClean="0"/>
              <a:t> page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ditunjuk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R=1, </a:t>
            </a:r>
            <a:r>
              <a:rPr lang="en-US" dirty="0" err="1" smtClean="0"/>
              <a:t>maka</a:t>
            </a:r>
            <a:r>
              <a:rPr lang="en-US" dirty="0" smtClean="0"/>
              <a:t> R </a:t>
            </a:r>
            <a:r>
              <a:rPr lang="en-US" dirty="0" err="1" smtClean="0"/>
              <a:t>diset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page </a:t>
            </a:r>
            <a:r>
              <a:rPr lang="en-US" dirty="0" err="1" smtClean="0"/>
              <a:t>berikutnya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R=0, </a:t>
            </a:r>
            <a:r>
              <a:rPr lang="en-US" dirty="0" err="1" smtClean="0"/>
              <a:t>umur</a:t>
            </a:r>
            <a:r>
              <a:rPr lang="en-US" dirty="0" smtClean="0"/>
              <a:t> &gt; </a:t>
            </a:r>
            <a:r>
              <a:rPr lang="en-US" dirty="0" smtClean="0">
                <a:sym typeface="Symbol"/>
              </a:rPr>
              <a:t> </a:t>
            </a:r>
            <a:r>
              <a:rPr lang="en-US" dirty="0" err="1" smtClean="0">
                <a:sym typeface="Symbol"/>
              </a:rPr>
              <a:t>dan</a:t>
            </a:r>
            <a:r>
              <a:rPr lang="en-US" dirty="0" smtClean="0"/>
              <a:t> M=0, page </a:t>
            </a:r>
            <a:r>
              <a:rPr lang="en-US" dirty="0" err="1" smtClean="0"/>
              <a:t>tersebut</a:t>
            </a:r>
            <a:r>
              <a:rPr lang="en-US" dirty="0" smtClean="0"/>
              <a:t> yang </a:t>
            </a:r>
            <a:r>
              <a:rPr lang="en-US" dirty="0" err="1" smtClean="0"/>
              <a:t>diganti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R=0, </a:t>
            </a:r>
            <a:r>
              <a:rPr lang="en-US" dirty="0" err="1" smtClean="0"/>
              <a:t>umur</a:t>
            </a:r>
            <a:r>
              <a:rPr lang="en-US" dirty="0" smtClean="0"/>
              <a:t> &gt; </a:t>
            </a:r>
            <a:r>
              <a:rPr lang="en-US" dirty="0" smtClean="0">
                <a:sym typeface="Symbol"/>
              </a:rPr>
              <a:t> </a:t>
            </a:r>
            <a:r>
              <a:rPr lang="en-US" dirty="0" err="1" smtClean="0">
                <a:sym typeface="Symbol"/>
              </a:rPr>
              <a:t>dan</a:t>
            </a:r>
            <a:r>
              <a:rPr lang="en-US" dirty="0" smtClean="0"/>
              <a:t> M=1, page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dijadwalkan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write </a:t>
            </a:r>
            <a:r>
              <a:rPr lang="en-US" dirty="0" err="1" smtClean="0"/>
              <a:t>ke</a:t>
            </a:r>
            <a:r>
              <a:rPr lang="en-US" dirty="0" smtClean="0"/>
              <a:t> disk,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page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page </a:t>
            </a:r>
            <a:r>
              <a:rPr lang="en-US" dirty="0" err="1" smtClean="0"/>
              <a:t>awal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page yang </a:t>
            </a:r>
            <a:r>
              <a:rPr lang="en-US" dirty="0" err="1" smtClean="0"/>
              <a:t>dijadwalkan</a:t>
            </a:r>
            <a:r>
              <a:rPr lang="en-US" dirty="0" smtClean="0"/>
              <a:t> reload,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ketemu</a:t>
            </a:r>
            <a:r>
              <a:rPr lang="en-US" dirty="0" smtClean="0"/>
              <a:t> page </a:t>
            </a:r>
            <a:r>
              <a:rPr lang="en-US" dirty="0" err="1" smtClean="0"/>
              <a:t>dengan</a:t>
            </a:r>
            <a:r>
              <a:rPr lang="en-US" dirty="0" smtClean="0"/>
              <a:t> R=0, </a:t>
            </a:r>
            <a:r>
              <a:rPr lang="en-US" dirty="0" err="1" smtClean="0"/>
              <a:t>umur</a:t>
            </a:r>
            <a:r>
              <a:rPr lang="en-US" dirty="0" smtClean="0"/>
              <a:t> &gt; </a:t>
            </a:r>
            <a:r>
              <a:rPr lang="en-US" dirty="0" smtClean="0">
                <a:sym typeface="Symbol"/>
              </a:rPr>
              <a:t> </a:t>
            </a:r>
            <a:r>
              <a:rPr lang="en-US" dirty="0" err="1" smtClean="0">
                <a:sym typeface="Symbol"/>
              </a:rPr>
              <a:t>dan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M=0</a:t>
            </a:r>
          </a:p>
          <a:p>
            <a:pPr lvl="1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sembarang</a:t>
            </a:r>
            <a:r>
              <a:rPr lang="en-US" dirty="0" smtClean="0"/>
              <a:t> page </a:t>
            </a:r>
            <a:r>
              <a:rPr lang="en-US" dirty="0" err="1" smtClean="0"/>
              <a:t>dengan</a:t>
            </a:r>
            <a:r>
              <a:rPr lang="en-US" dirty="0" smtClean="0"/>
              <a:t> R=0, M=0 </a:t>
            </a:r>
            <a:r>
              <a:rPr lang="en-US" dirty="0" err="1" smtClean="0"/>
              <a:t>atau</a:t>
            </a:r>
            <a:r>
              <a:rPr lang="en-US" dirty="0" smtClean="0"/>
              <a:t> page </a:t>
            </a:r>
            <a:r>
              <a:rPr lang="en-US" dirty="0" err="1" smtClean="0"/>
              <a:t>awal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Paging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Local </a:t>
            </a:r>
            <a:r>
              <a:rPr lang="en-US" dirty="0" err="1" smtClean="0"/>
              <a:t>vs</a:t>
            </a:r>
            <a:r>
              <a:rPr lang="en-US" dirty="0" smtClean="0"/>
              <a:t> Global replacement:</a:t>
            </a:r>
          </a:p>
          <a:p>
            <a:r>
              <a:rPr lang="en-US" dirty="0" smtClean="0"/>
              <a:t>Paging </a:t>
            </a:r>
            <a:r>
              <a:rPr lang="en-US" dirty="0" err="1" smtClean="0"/>
              <a:t>dan</a:t>
            </a:r>
            <a:r>
              <a:rPr lang="en-US" dirty="0" smtClean="0"/>
              <a:t> Swapping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page</a:t>
            </a:r>
          </a:p>
          <a:p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Program</a:t>
            </a:r>
          </a:p>
          <a:p>
            <a:r>
              <a:rPr lang="en-US" dirty="0" smtClean="0"/>
              <a:t>Shared page:</a:t>
            </a:r>
          </a:p>
          <a:p>
            <a:r>
              <a:rPr lang="en-US" dirty="0" smtClean="0"/>
              <a:t>Shared library/DLL</a:t>
            </a:r>
          </a:p>
          <a:p>
            <a:r>
              <a:rPr lang="en-US" dirty="0" smtClean="0"/>
              <a:t>Mapped files</a:t>
            </a:r>
          </a:p>
          <a:p>
            <a:r>
              <a:rPr lang="en-US" dirty="0" smtClean="0"/>
              <a:t>Paging daemon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vs. Global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Local replacement: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page fault </a:t>
            </a:r>
            <a:r>
              <a:rPr lang="en-US" dirty="0" err="1" smtClean="0"/>
              <a:t>hanya</a:t>
            </a:r>
            <a:r>
              <a:rPr lang="en-US" dirty="0" smtClean="0"/>
              <a:t> page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diperiksa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alokasikan</a:t>
            </a:r>
            <a:r>
              <a:rPr lang="en-US" dirty="0" smtClean="0"/>
              <a:t> page yang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proporsional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Global replacement: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kandidat</a:t>
            </a:r>
            <a:r>
              <a:rPr lang="en-US" dirty="0" smtClean="0"/>
              <a:t> page yang </a:t>
            </a:r>
            <a:r>
              <a:rPr lang="en-US" dirty="0" err="1" smtClean="0"/>
              <a:t>diganti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Alokasi</a:t>
            </a:r>
            <a:r>
              <a:rPr lang="en-US" dirty="0" smtClean="0"/>
              <a:t> page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PFF (Page Fault Frequency)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and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Thrashing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paging</a:t>
            </a:r>
          </a:p>
          <a:p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working set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-swap </a:t>
            </a:r>
            <a:r>
              <a:rPr lang="en-US" dirty="0" err="1" smtClean="0"/>
              <a:t>ke</a:t>
            </a:r>
            <a:r>
              <a:rPr lang="en-US" dirty="0" smtClean="0"/>
              <a:t> disk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parameter yang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performansi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page table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paging lama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i="1" dirty="0" smtClean="0"/>
              <a:t>internal fragmentation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page yang </a:t>
            </a:r>
            <a:r>
              <a:rPr lang="en-US" dirty="0" err="1" smtClean="0"/>
              <a:t>dialokasikan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page 16 MB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200 MB, </a:t>
            </a:r>
            <a:r>
              <a:rPr lang="en-US" dirty="0" err="1" smtClean="0"/>
              <a:t>maka</a:t>
            </a:r>
            <a:r>
              <a:rPr lang="en-US" dirty="0" smtClean="0"/>
              <a:t> 12 page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page ke-13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r>
              <a:rPr lang="en-US" dirty="0" smtClean="0"/>
              <a:t> 8 MB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I-Space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endParaRPr lang="en-US" dirty="0" smtClean="0"/>
          </a:p>
          <a:p>
            <a:r>
              <a:rPr lang="en-US" dirty="0" smtClean="0"/>
              <a:t>D-Space </a:t>
            </a:r>
            <a:r>
              <a:rPr lang="en-US" dirty="0" err="1" smtClean="0"/>
              <a:t>untuk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page-page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I-Space </a:t>
            </a:r>
            <a:r>
              <a:rPr lang="en-US" dirty="0" err="1" smtClean="0"/>
              <a:t>dan</a:t>
            </a:r>
            <a:r>
              <a:rPr lang="en-US" dirty="0" smtClean="0"/>
              <a:t> D-Space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page-page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1 (sharing)</a:t>
            </a:r>
          </a:p>
          <a:p>
            <a:r>
              <a:rPr lang="en-US" dirty="0" err="1" smtClean="0"/>
              <a:t>Pemisahan</a:t>
            </a:r>
            <a:r>
              <a:rPr lang="en-US" dirty="0" smtClean="0"/>
              <a:t> I-Space </a:t>
            </a:r>
            <a:r>
              <a:rPr lang="en-US" dirty="0" err="1" smtClean="0"/>
              <a:t>dan</a:t>
            </a:r>
            <a:r>
              <a:rPr lang="en-US" dirty="0" smtClean="0"/>
              <a:t> D-Space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1 page </a:t>
            </a:r>
            <a:r>
              <a:rPr lang="en-US" dirty="0" err="1" smtClean="0"/>
              <a:t>dihapus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page fault?</a:t>
            </a:r>
          </a:p>
          <a:p>
            <a:pPr lvl="1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1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lain yang sharing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sharing data (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instruksi</a:t>
            </a:r>
            <a:r>
              <a:rPr lang="en-US" dirty="0" smtClean="0"/>
              <a:t> fork)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Library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 compiler 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program yang </a:t>
            </a:r>
            <a:r>
              <a:rPr lang="en-US" dirty="0" err="1" smtClean="0"/>
              <a:t>membutuhkan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static linked,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program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memboroskan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Digunakan</a:t>
            </a:r>
            <a:r>
              <a:rPr lang="en-US" dirty="0" smtClean="0"/>
              <a:t> DLL, yang </a:t>
            </a:r>
            <a:r>
              <a:rPr lang="en-US" dirty="0" err="1" smtClean="0"/>
              <a:t>merupakan</a:t>
            </a:r>
            <a:r>
              <a:rPr lang="en-US" dirty="0" smtClean="0"/>
              <a:t> library sharing</a:t>
            </a:r>
          </a:p>
          <a:p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library </a:t>
            </a:r>
            <a:r>
              <a:rPr lang="en-US" dirty="0" err="1" smtClean="0"/>
              <a:t>diganti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compile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program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File yang </a:t>
            </a:r>
            <a:r>
              <a:rPr lang="en-US" dirty="0" err="1" smtClean="0"/>
              <a:t>dipetakan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read-write </a:t>
            </a:r>
            <a:r>
              <a:rPr lang="en-US" dirty="0" err="1" smtClean="0"/>
              <a:t>ke</a:t>
            </a:r>
            <a:r>
              <a:rPr lang="en-US" dirty="0" smtClean="0"/>
              <a:t> disk</a:t>
            </a:r>
          </a:p>
          <a:p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Daemon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membebaskan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page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page fault</a:t>
            </a:r>
          </a:p>
          <a:p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smtClean="0"/>
              <a:t> background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Multiprogramming </a:t>
            </a:r>
            <a:r>
              <a:rPr lang="en-US" dirty="0" err="1" smtClean="0"/>
              <a:t>pada</a:t>
            </a:r>
            <a:r>
              <a:rPr lang="en-US" dirty="0" smtClean="0"/>
              <a:t> OS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Disk swapping,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1 process running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blok-blok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protection key field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endParaRPr lang="en-US" dirty="0" smtClean="0"/>
          </a:p>
          <a:p>
            <a:pPr lvl="1"/>
            <a:r>
              <a:rPr lang="en-US" dirty="0" smtClean="0"/>
              <a:t>PSW </a:t>
            </a:r>
            <a:r>
              <a:rPr lang="en-US" dirty="0" err="1" smtClean="0"/>
              <a:t>mencatat</a:t>
            </a:r>
            <a:r>
              <a:rPr lang="en-US" dirty="0" smtClean="0"/>
              <a:t> protection key field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yang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memproteksi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 smtClean="0"/>
          </a:p>
          <a:p>
            <a:pPr lvl="1"/>
            <a:r>
              <a:rPr lang="en-US" dirty="0" err="1" smtClean="0"/>
              <a:t>Masalah</a:t>
            </a:r>
            <a:r>
              <a:rPr lang="en-US" dirty="0" smtClean="0"/>
              <a:t>: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static relocation </a:t>
            </a:r>
            <a:r>
              <a:rPr lang="en-US" dirty="0" err="1" smtClean="0">
                <a:sym typeface="Wingdings" pitchFamily="2" charset="2"/>
              </a:rPr>
              <a:t>adalah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teknik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menambahkan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konstanta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setiap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program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OS </a:t>
            </a:r>
            <a:r>
              <a:rPr lang="en-US" dirty="0" err="1" smtClean="0">
                <a:sym typeface="Wingdings" pitchFamily="2" charset="2"/>
              </a:rPr>
              <a:t>perlu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membedakan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konstanta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alamat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embedded system </a:t>
            </a:r>
            <a:r>
              <a:rPr lang="en-US" dirty="0" err="1" smtClean="0"/>
              <a:t>dan</a:t>
            </a:r>
            <a:r>
              <a:rPr lang="en-US" dirty="0" smtClean="0"/>
              <a:t> smart card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Kapan</a:t>
            </a:r>
            <a:r>
              <a:rPr lang="en-US" dirty="0" smtClean="0"/>
              <a:t> OS </a:t>
            </a:r>
            <a:r>
              <a:rPr lang="en-US" dirty="0" err="1" smtClean="0"/>
              <a:t>berurusan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Mempersiapkan</a:t>
            </a:r>
            <a:r>
              <a:rPr lang="en-US" dirty="0" smtClean="0"/>
              <a:t> page table entry </a:t>
            </a:r>
            <a:r>
              <a:rPr lang="en-US" dirty="0" err="1" smtClean="0"/>
              <a:t>di</a:t>
            </a:r>
            <a:r>
              <a:rPr lang="en-US" dirty="0" smtClean="0"/>
              <a:t> memory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Mempersiapkan</a:t>
            </a:r>
            <a:r>
              <a:rPr lang="en-US" dirty="0" smtClean="0"/>
              <a:t> swap area </a:t>
            </a:r>
            <a:r>
              <a:rPr lang="en-US" dirty="0" err="1" smtClean="0"/>
              <a:t>di</a:t>
            </a:r>
            <a:r>
              <a:rPr lang="en-US" dirty="0" smtClean="0"/>
              <a:t> disk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context switching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page fault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terminasi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pandang</a:t>
            </a:r>
            <a:r>
              <a:rPr lang="en-US" dirty="0" smtClean="0"/>
              <a:t> yang 1D </a:t>
            </a:r>
            <a:r>
              <a:rPr lang="en-US" dirty="0" err="1" smtClean="0"/>
              <a:t>terhadap</a:t>
            </a:r>
            <a:r>
              <a:rPr lang="en-US" dirty="0" smtClean="0"/>
              <a:t> virtual memory</a:t>
            </a:r>
          </a:p>
          <a:p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yang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r>
              <a:rPr lang="en-US" dirty="0" err="1" smtClean="0"/>
              <a:t>Ukurannya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, </a:t>
            </a:r>
            <a:r>
              <a:rPr lang="en-US" dirty="0" err="1" smtClean="0"/>
              <a:t>menyebabkan</a:t>
            </a:r>
            <a:r>
              <a:rPr lang="en-US" dirty="0" smtClean="0"/>
              <a:t> external fragmentation </a:t>
            </a:r>
            <a:r>
              <a:rPr lang="en-US" dirty="0" smtClean="0">
                <a:sym typeface="Wingdings" pitchFamily="2" charset="2"/>
              </a:rPr>
              <a:t> compaction</a:t>
            </a:r>
          </a:p>
          <a:p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ukuran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segmen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besar</a:t>
            </a:r>
            <a:r>
              <a:rPr lang="en-US" dirty="0" smtClean="0">
                <a:sym typeface="Wingdings" pitchFamily="2" charset="2"/>
              </a:rPr>
              <a:t> paging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smtClean="0">
                <a:sym typeface="Wingdings" pitchFamily="2" charset="2"/>
              </a:rPr>
              <a:t>segmen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ement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810000"/>
            <a:ext cx="5327939" cy="279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r>
              <a:rPr lang="en-US" dirty="0" smtClean="0"/>
              <a:t> Dan Paging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Segmentasi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Programmer </a:t>
                      </a:r>
                      <a:r>
                        <a:rPr lang="en-US" dirty="0" err="1" smtClean="0"/>
                        <a:t>perlu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tahu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tentang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adanya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teknik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Banyak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address space &gt; physical memory</a:t>
                      </a:r>
                      <a:r>
                        <a:rPr lang="en-US" baseline="0" dirty="0" smtClean="0"/>
                        <a:t>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Prosedur</a:t>
                      </a:r>
                      <a:r>
                        <a:rPr lang="en-US" dirty="0" smtClean="0"/>
                        <a:t> &amp; data </a:t>
                      </a:r>
                      <a:r>
                        <a:rPr lang="en-US" dirty="0" err="1" smtClean="0"/>
                        <a:t>bisa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dipisahkan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dilindungi</a:t>
                      </a:r>
                      <a:r>
                        <a:rPr lang="en-US" dirty="0" smtClean="0"/>
                        <a:t> dg </a:t>
                      </a:r>
                      <a:r>
                        <a:rPr lang="en-US" dirty="0" err="1" smtClean="0"/>
                        <a:t>baik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Akomodasi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terhadap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</a:t>
                      </a:r>
                      <a:r>
                        <a:rPr lang="en-US" dirty="0" err="1" smtClean="0"/>
                        <a:t>abel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berukuran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dinamis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Sharing </a:t>
                      </a:r>
                      <a:r>
                        <a:rPr lang="en-US" dirty="0" err="1" smtClean="0"/>
                        <a:t>prosedur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</a:t>
                      </a:r>
                      <a:r>
                        <a:rPr lang="en-US" dirty="0" smtClean="0"/>
                        <a:t> user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Alasan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diusulkan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space </a:t>
                      </a:r>
                      <a:r>
                        <a:rPr lang="en-US" dirty="0" err="1" smtClean="0"/>
                        <a:t>besar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tanpa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perlu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membeli</a:t>
                      </a:r>
                      <a:r>
                        <a:rPr lang="en-US" dirty="0" smtClean="0"/>
                        <a:t> physical memory </a:t>
                      </a:r>
                      <a:r>
                        <a:rPr lang="en-US" dirty="0" err="1" smtClean="0"/>
                        <a:t>tambahan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Memungkinkan</a:t>
                      </a:r>
                      <a:r>
                        <a:rPr lang="en-US" dirty="0" smtClean="0"/>
                        <a:t> program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dipisah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address space </a:t>
                      </a:r>
                      <a:r>
                        <a:rPr lang="en-US" dirty="0" err="1" smtClean="0"/>
                        <a:t>berbeda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mendukung</a:t>
                      </a:r>
                      <a:r>
                        <a:rPr lang="en-US" smtClean="0"/>
                        <a:t> sharing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smtClean="0"/>
              <a:t>Alamat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Mengapa</a:t>
            </a:r>
            <a:r>
              <a:rPr lang="en-US" sz="4400" dirty="0" smtClean="0"/>
              <a:t> </a:t>
            </a:r>
            <a:r>
              <a:rPr lang="en-US" sz="4400" dirty="0" err="1" smtClean="0"/>
              <a:t>Perlu</a:t>
            </a:r>
            <a:r>
              <a:rPr lang="en-US" sz="4400" dirty="0" smtClean="0"/>
              <a:t> </a:t>
            </a:r>
            <a:r>
              <a:rPr lang="en-US" sz="4400" dirty="0" err="1" smtClean="0"/>
              <a:t>Ruang</a:t>
            </a:r>
            <a:r>
              <a:rPr lang="en-US" sz="4400" dirty="0" smtClean="0"/>
              <a:t> </a:t>
            </a:r>
            <a:r>
              <a:rPr lang="en-US" sz="4400" dirty="0" err="1" smtClean="0"/>
              <a:t>Alamat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user program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byte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/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crash</a:t>
            </a:r>
          </a:p>
          <a:p>
            <a:pPr lvl="1"/>
            <a:r>
              <a:rPr lang="en-US" dirty="0" err="1" smtClean="0"/>
              <a:t>Menyulitkan</a:t>
            </a:r>
            <a:r>
              <a:rPr lang="en-US" dirty="0" smtClean="0"/>
              <a:t> multiprogramming</a:t>
            </a:r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salah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satunya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abstraksi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ruang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alamat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pengalamatan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pPr marL="514350" indent="-514350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endParaRPr lang="en-US" dirty="0" smtClean="0"/>
          </a:p>
          <a:p>
            <a:pPr marL="514350" indent="-514350"/>
            <a:r>
              <a:rPr lang="en-US" dirty="0" err="1" smtClean="0"/>
              <a:t>Bagaimana</a:t>
            </a:r>
            <a:r>
              <a:rPr lang="en-US" dirty="0" smtClean="0"/>
              <a:t> agar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B?</a:t>
            </a:r>
          </a:p>
          <a:p>
            <a:pPr marL="514350" indent="-514350"/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multiprogramming: </a:t>
            </a:r>
          </a:p>
          <a:p>
            <a:pPr marL="788670" lvl="1" indent="-514350">
              <a:buFont typeface="Courier New" pitchFamily="49" charset="0"/>
              <a:buChar char="o"/>
            </a:pPr>
            <a:r>
              <a:rPr lang="en-US" dirty="0" err="1" smtClean="0"/>
              <a:t>Proteksi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relokasi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Base </a:t>
            </a:r>
            <a:r>
              <a:rPr lang="en-US" dirty="0" err="1" smtClean="0"/>
              <a:t>dan</a:t>
            </a:r>
            <a:r>
              <a:rPr lang="en-US" dirty="0" smtClean="0"/>
              <a:t>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relokasi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endParaRPr lang="en-US" dirty="0" smtClean="0"/>
          </a:p>
          <a:p>
            <a:r>
              <a:rPr lang="en-US" dirty="0" err="1" smtClean="0"/>
              <a:t>Tersedia</a:t>
            </a:r>
            <a:r>
              <a:rPr lang="en-US" dirty="0" smtClean="0"/>
              <a:t> 2 register </a:t>
            </a:r>
            <a:r>
              <a:rPr lang="en-US" dirty="0" err="1" smtClean="0"/>
              <a:t>khusus</a:t>
            </a:r>
            <a:r>
              <a:rPr lang="en-US" dirty="0" smtClean="0"/>
              <a:t>: register base </a:t>
            </a:r>
            <a:r>
              <a:rPr lang="en-US" dirty="0" err="1" smtClean="0"/>
              <a:t>dan</a:t>
            </a:r>
            <a:r>
              <a:rPr lang="en-US" dirty="0" smtClean="0"/>
              <a:t> limit,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agar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dipetakan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smtClean="0"/>
              <a:t>Base register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running </a:t>
            </a:r>
            <a:r>
              <a:rPr lang="en-US" dirty="0" err="1" smtClean="0"/>
              <a:t>dan</a:t>
            </a:r>
            <a:r>
              <a:rPr lang="en-US" dirty="0" smtClean="0"/>
              <a:t> limit register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5698</TotalTime>
  <Words>2029</Words>
  <Application>Microsoft Macintosh PowerPoint</Application>
  <PresentationFormat>On-screen Show (4:3)</PresentationFormat>
  <Paragraphs>314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Courier New</vt:lpstr>
      <vt:lpstr>Franklin Gothic Book</vt:lpstr>
      <vt:lpstr>Perpetua</vt:lpstr>
      <vt:lpstr>Symbol</vt:lpstr>
      <vt:lpstr>Wingdings</vt:lpstr>
      <vt:lpstr>Wingdings 2</vt:lpstr>
      <vt:lpstr>Equity</vt:lpstr>
      <vt:lpstr>Sistem Operasi: Pengelolaan Memori</vt:lpstr>
      <vt:lpstr>Overview</vt:lpstr>
      <vt:lpstr>TANPA ABSTRAKSI MEMORI</vt:lpstr>
      <vt:lpstr>Tanpa Abstraksi Memori</vt:lpstr>
      <vt:lpstr>Multiprogramming pada OS Tanpa Abstraksi Memori</vt:lpstr>
      <vt:lpstr>Ruang Alamat</vt:lpstr>
      <vt:lpstr> Mengapa Perlu Ruang Alamat?</vt:lpstr>
      <vt:lpstr>Definisi Ruang Alamat</vt:lpstr>
      <vt:lpstr>Register Base dan Limit</vt:lpstr>
      <vt:lpstr>SWAPPING</vt:lpstr>
      <vt:lpstr>MOTIVASI</vt:lpstr>
      <vt:lpstr>MASALAH SWAPPING</vt:lpstr>
      <vt:lpstr>Pengelolaan Memori Kosong: Bitmap</vt:lpstr>
      <vt:lpstr>Gambar Bitmap</vt:lpstr>
      <vt:lpstr>Pengelolaan Memori Kosong: Free List</vt:lpstr>
      <vt:lpstr>Gambar Free List</vt:lpstr>
      <vt:lpstr>Algoritma Pengalokasian Memori</vt:lpstr>
      <vt:lpstr>VIRTUAL MEMORY</vt:lpstr>
      <vt:lpstr>MOTIVASI</vt:lpstr>
      <vt:lpstr>SOLUSI</vt:lpstr>
      <vt:lpstr>PAGING</vt:lpstr>
      <vt:lpstr>MMU</vt:lpstr>
      <vt:lpstr>Struktur Page Table Entry</vt:lpstr>
      <vt:lpstr>Mempercepat Paging</vt:lpstr>
      <vt:lpstr>SOFTWARE TLB MANAGEMENT</vt:lpstr>
      <vt:lpstr>PAGE TABLE</vt:lpstr>
      <vt:lpstr>Multi Level Page Table</vt:lpstr>
      <vt:lpstr>Inverted Page Table</vt:lpstr>
      <vt:lpstr>ALGORITMA PAGING</vt:lpstr>
      <vt:lpstr>INTRO</vt:lpstr>
      <vt:lpstr>Algoritma Page Replacement Optimal</vt:lpstr>
      <vt:lpstr>Not Recently Used Page Replacement Algorithm (NRU)</vt:lpstr>
      <vt:lpstr>FIFO</vt:lpstr>
      <vt:lpstr>Algoritma Second Chance</vt:lpstr>
      <vt:lpstr>Algoritma Clock</vt:lpstr>
      <vt:lpstr>Algoritma Least Recently Used (LRU)</vt:lpstr>
      <vt:lpstr>Not Frequently Used (NFU)</vt:lpstr>
      <vt:lpstr>Algoritma Working Set (1)</vt:lpstr>
      <vt:lpstr>Algoritma Working Set (2)</vt:lpstr>
      <vt:lpstr>Algoritma WSClock</vt:lpstr>
      <vt:lpstr>Desain Sistem Paging (1)</vt:lpstr>
      <vt:lpstr>Local vs. Global Replacement</vt:lpstr>
      <vt:lpstr>Paging and Swapping</vt:lpstr>
      <vt:lpstr>Ukuran Page</vt:lpstr>
      <vt:lpstr>Pemisahan Ruang Alamat</vt:lpstr>
      <vt:lpstr>Page Sharing</vt:lpstr>
      <vt:lpstr>Library Sharing</vt:lpstr>
      <vt:lpstr>Mapped Files</vt:lpstr>
      <vt:lpstr>Paging Daemon</vt:lpstr>
      <vt:lpstr>Kapan OS berurusan dengan paging?</vt:lpstr>
      <vt:lpstr>Segmentation</vt:lpstr>
      <vt:lpstr>Perbandingan Segmentasi Dan Paging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Tri Ismardiko Widyawan</cp:lastModifiedBy>
  <cp:revision>650</cp:revision>
  <dcterms:created xsi:type="dcterms:W3CDTF">2011-06-05T02:29:43Z</dcterms:created>
  <dcterms:modified xsi:type="dcterms:W3CDTF">2017-08-11T00:48:13Z</dcterms:modified>
</cp:coreProperties>
</file>