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F560-5D76-4232-8993-EA75040D534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4F669-5606-43CB-BB63-545EB5FC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B4C9-340F-4E70-880C-30C7EAE71A2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7695-5A3A-4D17-88B3-579AE838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Hipotesis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-T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8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683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UJI-t 1 SAMPEL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/>
              <a:t>Uji</a:t>
            </a:r>
            <a:r>
              <a:rPr lang="en-US" sz="2800" dirty="0"/>
              <a:t>-t 1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perkiraan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Contoh</a:t>
            </a:r>
            <a:r>
              <a:rPr lang="en-US" sz="2800" dirty="0"/>
              <a:t> :</a:t>
            </a:r>
          </a:p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 2 SMA </a:t>
            </a:r>
            <a:r>
              <a:rPr lang="en-US" sz="2800" dirty="0" err="1"/>
              <a:t>diperkira-kan</a:t>
            </a:r>
            <a:r>
              <a:rPr lang="en-US" sz="2800" dirty="0"/>
              <a:t> rata-rata 55 kg.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membuktikan</a:t>
            </a:r>
            <a:r>
              <a:rPr lang="en-US" sz="2800" dirty="0"/>
              <a:t> </a:t>
            </a:r>
            <a:r>
              <a:rPr lang="en-US" sz="2800" dirty="0" err="1"/>
              <a:t>perkiraan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data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didapat</a:t>
            </a:r>
            <a:r>
              <a:rPr lang="en-US" sz="2800" dirty="0"/>
              <a:t> data </a:t>
            </a:r>
            <a:r>
              <a:rPr lang="en-US" sz="2800" dirty="0" err="1"/>
              <a:t>sbb</a:t>
            </a:r>
            <a:r>
              <a:rPr lang="en-US" sz="2800" dirty="0"/>
              <a:t> :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404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0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62400" cy="50593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Data :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76400"/>
            <a:ext cx="1292225" cy="44418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6847"/>
            <a:ext cx="612140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41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55675"/>
            <a:ext cx="8377237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638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Outputnya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: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992549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79200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60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92549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048000"/>
            <a:ext cx="7620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Interpretasi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tersebut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memperlihatkan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10 </a:t>
            </a:r>
            <a:r>
              <a:rPr lang="en-US" dirty="0" err="1" smtClean="0">
                <a:solidFill>
                  <a:srgbClr val="000000"/>
                </a:solidFill>
              </a:rPr>
              <a:t>siswa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rata-rata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59 kg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standar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deviasi</a:t>
            </a:r>
            <a:r>
              <a:rPr lang="en-US" dirty="0" smtClean="0">
                <a:solidFill>
                  <a:srgbClr val="000000"/>
                </a:solidFill>
              </a:rPr>
              <a:t> 7,379 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22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2" y="762000"/>
            <a:ext cx="7919390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819400"/>
            <a:ext cx="75438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Interpretasi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perhitungan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“t”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sebesar</a:t>
            </a:r>
            <a:r>
              <a:rPr lang="en-US" dirty="0" smtClean="0">
                <a:solidFill>
                  <a:srgbClr val="000000"/>
                </a:solidFill>
              </a:rPr>
              <a:t> 1,714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p-value (</a:t>
            </a:r>
            <a:r>
              <a:rPr lang="en-US" dirty="0" err="1" smtClean="0">
                <a:solidFill>
                  <a:srgbClr val="000000"/>
                </a:solidFill>
              </a:rPr>
              <a:t>uji</a:t>
            </a:r>
            <a:r>
              <a:rPr lang="en-US" dirty="0" smtClean="0">
                <a:solidFill>
                  <a:srgbClr val="000000"/>
                </a:solidFill>
              </a:rPr>
              <a:t> 2 </a:t>
            </a:r>
            <a:r>
              <a:rPr lang="en-US" dirty="0" err="1" smtClean="0">
                <a:solidFill>
                  <a:srgbClr val="000000"/>
                </a:solidFill>
              </a:rPr>
              <a:t>arah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dirty="0" err="1" smtClean="0">
                <a:solidFill>
                  <a:srgbClr val="000000"/>
                </a:solidFill>
              </a:rPr>
              <a:t>Sehingga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disimpulkan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hipotesis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menerima</a:t>
            </a:r>
            <a:r>
              <a:rPr lang="en-US" dirty="0" smtClean="0">
                <a:solidFill>
                  <a:srgbClr val="000000"/>
                </a:solidFill>
              </a:rPr>
              <a:t> Ho, </a:t>
            </a:r>
            <a:r>
              <a:rPr lang="en-US" dirty="0" err="1" smtClean="0">
                <a:solidFill>
                  <a:srgbClr val="000000"/>
                </a:solidFill>
              </a:rPr>
              <a:t>sehingga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kata lain </a:t>
            </a:r>
            <a:r>
              <a:rPr lang="en-US" dirty="0" err="1" smtClean="0">
                <a:solidFill>
                  <a:srgbClr val="000000"/>
                </a:solidFill>
              </a:rPr>
              <a:t>secara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statistik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 err="1" smtClean="0">
                <a:solidFill>
                  <a:srgbClr val="000000"/>
                </a:solidFill>
              </a:rPr>
              <a:t>tidak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perbedaan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bermakna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siswa</a:t>
            </a:r>
            <a:r>
              <a:rPr lang="en-US" dirty="0" smtClean="0">
                <a:solidFill>
                  <a:srgbClr val="000000"/>
                </a:solidFill>
              </a:rPr>
              <a:t> 9 (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p=0.121 </a:t>
            </a:r>
            <a:r>
              <a:rPr lang="en-US" dirty="0" err="1" smtClean="0">
                <a:solidFill>
                  <a:srgbClr val="000000"/>
                </a:solidFill>
              </a:rPr>
              <a:t>lebih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alpha = 0,05)”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5105400"/>
            <a:ext cx="548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Note : </a:t>
            </a:r>
            <a:r>
              <a:rPr lang="en-US" dirty="0" err="1" smtClean="0">
                <a:solidFill>
                  <a:srgbClr val="000000"/>
                </a:solidFill>
              </a:rPr>
              <a:t>Jika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probabilitas</a:t>
            </a:r>
            <a:r>
              <a:rPr lang="en-US" dirty="0" smtClean="0">
                <a:solidFill>
                  <a:srgbClr val="000000"/>
                </a:solidFill>
              </a:rPr>
              <a:t> &gt; 0,05, </a:t>
            </a:r>
            <a:r>
              <a:rPr lang="en-US" dirty="0" err="1" smtClean="0">
                <a:solidFill>
                  <a:srgbClr val="000000"/>
                </a:solidFill>
              </a:rPr>
              <a:t>maka</a:t>
            </a:r>
            <a:r>
              <a:rPr lang="en-US" dirty="0" smtClean="0">
                <a:solidFill>
                  <a:srgbClr val="000000"/>
                </a:solidFill>
              </a:rPr>
              <a:t> Ho </a:t>
            </a:r>
            <a:r>
              <a:rPr lang="en-US" dirty="0" err="1" smtClean="0">
                <a:solidFill>
                  <a:srgbClr val="000000"/>
                </a:solidFill>
              </a:rPr>
              <a:t>diterima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n-US" dirty="0" err="1" smtClean="0">
                <a:solidFill>
                  <a:srgbClr val="000000"/>
                </a:solidFill>
              </a:rPr>
              <a:t>Jika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probabilitas</a:t>
            </a:r>
            <a:r>
              <a:rPr lang="en-US" dirty="0" smtClean="0">
                <a:solidFill>
                  <a:srgbClr val="000000"/>
                </a:solidFill>
              </a:rPr>
              <a:t> &lt; 0,05, </a:t>
            </a:r>
            <a:r>
              <a:rPr lang="en-US" dirty="0" err="1" smtClean="0">
                <a:solidFill>
                  <a:srgbClr val="000000"/>
                </a:solidFill>
              </a:rPr>
              <a:t>maka</a:t>
            </a:r>
            <a:r>
              <a:rPr lang="en-US" dirty="0" smtClean="0">
                <a:solidFill>
                  <a:srgbClr val="000000"/>
                </a:solidFill>
              </a:rPr>
              <a:t> Ho </a:t>
            </a:r>
            <a:r>
              <a:rPr lang="en-US" dirty="0" err="1" smtClean="0">
                <a:solidFill>
                  <a:srgbClr val="000000"/>
                </a:solidFill>
              </a:rPr>
              <a:t>ditolak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89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UJI-t 2 SAMPEL BERPASANGAN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Uji</a:t>
            </a:r>
            <a:r>
              <a:rPr lang="en-US" sz="2800" dirty="0"/>
              <a:t>-t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berpasangan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penguji</a:t>
            </a:r>
            <a:r>
              <a:rPr lang="en-US" sz="2800" dirty="0"/>
              <a:t>-an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perbe-daan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sesudah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perlakukan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Perhatikan</a:t>
            </a:r>
            <a:r>
              <a:rPr lang="en-US" sz="2800" dirty="0"/>
              <a:t> </a:t>
            </a:r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 2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sebenarnya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sampel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.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peng-ambilan</a:t>
            </a:r>
            <a:r>
              <a:rPr lang="en-US" sz="2800" dirty="0"/>
              <a:t> data 2 kali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yang </a:t>
            </a:r>
            <a:r>
              <a:rPr lang="en-US" sz="2800" dirty="0" err="1"/>
              <a:t>ber-beda</a:t>
            </a:r>
            <a:r>
              <a:rPr lang="en-US" sz="2800" dirty="0"/>
              <a:t>.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172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Contoh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: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meneliti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apakah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obat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penurun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berat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badan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benar-benar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bekerja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Dilakukan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pe-nelitian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terhadap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sukarelawan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Sebelum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diberi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obat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berat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sukarelawan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ditimbang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Kemudian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selama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satu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minggu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sukarela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-wan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meminum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obat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penurun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berat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badan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Seminggu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kemudian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dilakukan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pengukur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-an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berat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badan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kembali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dengan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data 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yg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ditampilkan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sbb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: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700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58788"/>
            <a:ext cx="42608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176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Langkah-langkah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: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	a. Input data di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atas</a:t>
            </a: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	b.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Klik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menu Analyze,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kemudian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Compare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      Means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Paired-Samples T test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	c.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Masukkan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variabel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berat_sebelum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ke</a:t>
            </a: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      Variable1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berat_sesudah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Varia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      ble2.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	d.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Klik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OK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042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268573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9" y="404813"/>
            <a:ext cx="820896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433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Outputnya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620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2743200"/>
            <a:ext cx="7559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3886200"/>
            <a:ext cx="847725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36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660" cy="9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514600"/>
            <a:ext cx="74676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Interpretasi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menunjukkan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16 </a:t>
            </a:r>
            <a:r>
              <a:rPr lang="en-US" dirty="0" err="1" smtClean="0">
                <a:solidFill>
                  <a:srgbClr val="000000"/>
                </a:solidFill>
              </a:rPr>
              <a:t>subyek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diamati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terlihat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rata-rata (mean)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sebelum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penurun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73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standar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deviasi</a:t>
            </a:r>
            <a:r>
              <a:rPr lang="en-US" dirty="0" smtClean="0">
                <a:solidFill>
                  <a:srgbClr val="000000"/>
                </a:solidFill>
              </a:rPr>
              <a:t> 12,543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sesudah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penurun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72,81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standar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deviasi</a:t>
            </a:r>
            <a:r>
              <a:rPr lang="en-US" dirty="0" smtClean="0">
                <a:solidFill>
                  <a:srgbClr val="000000"/>
                </a:solidFill>
              </a:rPr>
              <a:t> 11,490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0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Untuk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mengetahui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nilai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uji</a:t>
            </a:r>
            <a:r>
              <a:rPr lang="en-US" sz="3200" dirty="0" smtClean="0">
                <a:latin typeface="Arial" charset="0"/>
                <a:cs typeface="Arial" charset="0"/>
              </a:rPr>
              <a:t> T </a:t>
            </a:r>
            <a:r>
              <a:rPr lang="en-US" sz="3200" dirty="0" err="1" smtClean="0">
                <a:latin typeface="Arial" charset="0"/>
                <a:cs typeface="Arial" charset="0"/>
              </a:rPr>
              <a:t>akan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dapat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dilihat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dari</a:t>
            </a:r>
            <a:r>
              <a:rPr lang="en-US" sz="3200" dirty="0" smtClean="0">
                <a:latin typeface="Arial" charset="0"/>
                <a:cs typeface="Arial" charset="0"/>
              </a:rPr>
              <a:t> output </a:t>
            </a:r>
            <a:r>
              <a:rPr lang="en-US" sz="3200" dirty="0" err="1" smtClean="0">
                <a:latin typeface="Arial" charset="0"/>
                <a:cs typeface="Arial" charset="0"/>
              </a:rPr>
              <a:t>selanjutnya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9" y="1676400"/>
            <a:ext cx="7559695" cy="73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3124200"/>
            <a:ext cx="70866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Interpretasi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Dari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analisis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diperoleh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korelasi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kedua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variabel</a:t>
            </a:r>
            <a:r>
              <a:rPr lang="en-US" dirty="0" smtClean="0">
                <a:solidFill>
                  <a:srgbClr val="000000"/>
                </a:solidFill>
              </a:rPr>
              <a:t>, yang </a:t>
            </a:r>
            <a:r>
              <a:rPr lang="en-US" dirty="0" err="1" smtClean="0">
                <a:solidFill>
                  <a:srgbClr val="000000"/>
                </a:solidFill>
              </a:rPr>
              <a:t>menghasilkan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0,983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probabilitas</a:t>
            </a:r>
            <a:r>
              <a:rPr lang="en-US" dirty="0" smtClean="0">
                <a:solidFill>
                  <a:srgbClr val="000000"/>
                </a:solidFill>
              </a:rPr>
              <a:t> (sig) 0,000. Hal </a:t>
            </a:r>
            <a:r>
              <a:rPr lang="en-US" dirty="0" err="1" smtClean="0">
                <a:solidFill>
                  <a:srgbClr val="000000"/>
                </a:solidFill>
              </a:rPr>
              <a:t>ini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menyatakan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korelasi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sebelum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intervensi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sesudah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intervensi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berhubungan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secara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nyata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karena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probabilitasnya</a:t>
            </a:r>
            <a:r>
              <a:rPr lang="en-US" dirty="0" smtClean="0">
                <a:solidFill>
                  <a:srgbClr val="000000"/>
                </a:solidFill>
              </a:rPr>
              <a:t> &lt;0,05.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1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229600" cy="167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895600"/>
            <a:ext cx="7391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Interpretasi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Dari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uji</a:t>
            </a:r>
            <a:r>
              <a:rPr lang="en-US" dirty="0" smtClean="0">
                <a:solidFill>
                  <a:srgbClr val="000000"/>
                </a:solidFill>
              </a:rPr>
              <a:t>-t </a:t>
            </a:r>
            <a:r>
              <a:rPr lang="en-US" dirty="0" err="1" smtClean="0">
                <a:solidFill>
                  <a:srgbClr val="000000"/>
                </a:solidFill>
              </a:rPr>
              <a:t>berpasangan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tersebut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terlihat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rat-rata (mean) </a:t>
            </a:r>
            <a:r>
              <a:rPr lang="en-US" dirty="0" err="1" smtClean="0">
                <a:solidFill>
                  <a:srgbClr val="000000"/>
                </a:solidFill>
              </a:rPr>
              <a:t>perbedaan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sebelum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setelah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intervensi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sebesar</a:t>
            </a:r>
            <a:r>
              <a:rPr lang="en-US" dirty="0" smtClean="0">
                <a:solidFill>
                  <a:srgbClr val="000000"/>
                </a:solidFill>
              </a:rPr>
              <a:t> 0,188.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perhitungan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‘t’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sebesar</a:t>
            </a:r>
            <a:r>
              <a:rPr lang="en-US" dirty="0" smtClean="0">
                <a:solidFill>
                  <a:srgbClr val="000000"/>
                </a:solidFill>
              </a:rPr>
              <a:t> 0,305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p-value 0,764 (</a:t>
            </a:r>
            <a:r>
              <a:rPr lang="en-US" dirty="0" err="1" smtClean="0">
                <a:solidFill>
                  <a:srgbClr val="000000"/>
                </a:solidFill>
              </a:rPr>
              <a:t>uji</a:t>
            </a:r>
            <a:r>
              <a:rPr lang="en-US" dirty="0" smtClean="0">
                <a:solidFill>
                  <a:srgbClr val="000000"/>
                </a:solidFill>
              </a:rPr>
              <a:t> 2-arah). </a:t>
            </a:r>
            <a:r>
              <a:rPr lang="en-US" dirty="0" err="1" smtClean="0">
                <a:solidFill>
                  <a:srgbClr val="000000"/>
                </a:solidFill>
              </a:rPr>
              <a:t>Sehingga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disimpulkan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hipotesis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menerima</a:t>
            </a:r>
            <a:r>
              <a:rPr lang="en-US" dirty="0" smtClean="0">
                <a:solidFill>
                  <a:srgbClr val="000000"/>
                </a:solidFill>
              </a:rPr>
              <a:t> Ho, </a:t>
            </a:r>
            <a:r>
              <a:rPr lang="en-US" dirty="0" err="1" smtClean="0">
                <a:solidFill>
                  <a:srgbClr val="000000"/>
                </a:solidFill>
              </a:rPr>
              <a:t>sehingga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kata lain </a:t>
            </a:r>
            <a:r>
              <a:rPr lang="en-US" dirty="0" err="1" smtClean="0">
                <a:solidFill>
                  <a:srgbClr val="000000"/>
                </a:solidFill>
              </a:rPr>
              <a:t>secara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statistik</a:t>
            </a:r>
            <a:r>
              <a:rPr lang="en-US" dirty="0" smtClean="0">
                <a:solidFill>
                  <a:srgbClr val="000000"/>
                </a:solidFill>
              </a:rPr>
              <a:t>. “</a:t>
            </a:r>
            <a:r>
              <a:rPr lang="en-US" dirty="0" err="1" smtClean="0">
                <a:solidFill>
                  <a:srgbClr val="000000"/>
                </a:solidFill>
              </a:rPr>
              <a:t>tidak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perbedaan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bermakna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antara</a:t>
            </a:r>
            <a:r>
              <a:rPr lang="en-US" dirty="0" smtClean="0">
                <a:solidFill>
                  <a:srgbClr val="000000"/>
                </a:solidFill>
              </a:rPr>
              <a:t> rata-rata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sebelum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sesudah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penurun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badan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p=0,764 </a:t>
            </a:r>
            <a:r>
              <a:rPr lang="en-US" dirty="0" err="1" smtClean="0">
                <a:solidFill>
                  <a:srgbClr val="000000"/>
                </a:solidFill>
              </a:rPr>
              <a:t>lebih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nilai</a:t>
            </a:r>
            <a:r>
              <a:rPr lang="en-US" dirty="0" smtClean="0">
                <a:solidFill>
                  <a:srgbClr val="000000"/>
                </a:solidFill>
              </a:rPr>
              <a:t> alpha=0,05)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70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80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5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4263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Memahami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definisi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konsep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Segoe UI"/>
                <a:ea typeface="Times New Roman"/>
                <a:cs typeface="Times New Roman"/>
              </a:rPr>
              <a:t>U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ji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–t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Menjelaskan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syarat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menggunakan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Uji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-t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Menerapkan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dalam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latihan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Uji</a:t>
            </a:r>
            <a:r>
              <a:rPr lang="es-ES" sz="2400" dirty="0" smtClean="0">
                <a:effectLst/>
                <a:latin typeface="Segoe UI"/>
                <a:ea typeface="Times New Roman"/>
                <a:cs typeface="Times New Roman"/>
              </a:rPr>
              <a:t>-T dependen pada data </a:t>
            </a:r>
            <a:r>
              <a:rPr lang="es-ES" sz="2400" dirty="0" err="1" smtClean="0">
                <a:effectLst/>
                <a:latin typeface="Segoe UI"/>
                <a:ea typeface="Times New Roman"/>
                <a:cs typeface="Times New Roman"/>
              </a:rPr>
              <a:t>berpasangan</a:t>
            </a:r>
            <a:endParaRPr lang="en-US" sz="2400" dirty="0">
              <a:ea typeface="Calibri"/>
              <a:cs typeface="Times New Roman"/>
            </a:endParaRPr>
          </a:p>
          <a:p>
            <a:pPr marL="346075" indent="-346075">
              <a:buNone/>
            </a:pPr>
            <a:r>
              <a:rPr lang="es-ES" sz="2400" dirty="0" smtClean="0">
                <a:effectLst/>
                <a:latin typeface="Segoe UI"/>
                <a:ea typeface="Times New Roman"/>
              </a:rPr>
              <a:t>d. </a:t>
            </a:r>
            <a:r>
              <a:rPr lang="es-ES" sz="2400" dirty="0" err="1" smtClean="0">
                <a:effectLst/>
                <a:latin typeface="Segoe UI"/>
                <a:ea typeface="Times New Roman"/>
              </a:rPr>
              <a:t>Menerapkan</a:t>
            </a:r>
            <a:r>
              <a:rPr lang="es-E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s-E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</a:rPr>
              <a:t>latihan</a:t>
            </a:r>
            <a:r>
              <a:rPr lang="es-E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s-ES" sz="2400" dirty="0" err="1" smtClean="0">
                <a:effectLst/>
                <a:latin typeface="Segoe UI"/>
                <a:ea typeface="Times New Roman"/>
              </a:rPr>
              <a:t>Uji</a:t>
            </a:r>
            <a:r>
              <a:rPr lang="es-ES" sz="2400" dirty="0" smtClean="0">
                <a:effectLst/>
                <a:latin typeface="Segoe UI"/>
                <a:ea typeface="Times New Roman"/>
              </a:rPr>
              <a:t>-T independen data </a:t>
            </a:r>
            <a:r>
              <a:rPr lang="es-ES" sz="2400" dirty="0" err="1" smtClean="0">
                <a:effectLst/>
                <a:latin typeface="Segoe UI"/>
                <a:ea typeface="Times New Roman"/>
              </a:rPr>
              <a:t>berpasangan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57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/>
              <a:t>PENGERTIAN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/>
              <a:t>Uji</a:t>
            </a:r>
            <a:r>
              <a:rPr lang="en-US" sz="2800" dirty="0"/>
              <a:t>-t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statistika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yang </a:t>
            </a:r>
            <a:r>
              <a:rPr lang="en-US" sz="2800" dirty="0" err="1"/>
              <a:t>diperkirakan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statistika</a:t>
            </a:r>
            <a:r>
              <a:rPr lang="en-US" sz="2800" dirty="0"/>
              <a:t>.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perkiraan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bermacam-macam</a:t>
            </a:r>
            <a:r>
              <a:rPr lang="en-US" sz="2800" dirty="0"/>
              <a:t> </a:t>
            </a:r>
            <a:r>
              <a:rPr lang="en-US" sz="2800" dirty="0" err="1"/>
              <a:t>asalnya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yang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,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persyaratan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 smtClean="0"/>
              <a:t>.</a:t>
            </a:r>
          </a:p>
          <a:p>
            <a:r>
              <a:rPr lang="en-US" sz="2800" dirty="0" err="1"/>
              <a:t>Tes</a:t>
            </a:r>
            <a:r>
              <a:rPr lang="en-US" sz="2800" dirty="0"/>
              <a:t> t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Uji</a:t>
            </a:r>
            <a:r>
              <a:rPr lang="en-US" sz="2800" dirty="0"/>
              <a:t> 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uji</a:t>
            </a:r>
            <a:r>
              <a:rPr lang="en-US" sz="2800" dirty="0"/>
              <a:t> </a:t>
            </a:r>
            <a:r>
              <a:rPr lang="en-US" sz="2800" dirty="0" err="1"/>
              <a:t>statistik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menguji</a:t>
            </a:r>
            <a:r>
              <a:rPr lang="en-US" sz="2800" dirty="0"/>
              <a:t> </a:t>
            </a:r>
            <a:r>
              <a:rPr lang="en-US" sz="2800" dirty="0" err="1"/>
              <a:t>kebenaran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kepalsuan</a:t>
            </a:r>
            <a:r>
              <a:rPr lang="en-US" sz="2800" dirty="0"/>
              <a:t> </a:t>
            </a:r>
            <a:r>
              <a:rPr lang="en-US" sz="2800" dirty="0" err="1"/>
              <a:t>hipotesis</a:t>
            </a:r>
            <a:r>
              <a:rPr lang="en-US" sz="2800" dirty="0"/>
              <a:t> </a:t>
            </a:r>
            <a:r>
              <a:rPr lang="en-US" sz="2800" dirty="0" err="1"/>
              <a:t>nol</a:t>
            </a:r>
            <a:r>
              <a:rPr lang="en-US" sz="2800" dirty="0"/>
              <a:t> .</a:t>
            </a:r>
          </a:p>
          <a:p>
            <a:endParaRPr lang="en-US" sz="2800" dirty="0"/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241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0" indent="-182880">
              <a:lnSpc>
                <a:spcPct val="9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Uji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t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pertama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kali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dikembangkan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oleh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William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Seely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Gosset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pada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1915.Awalnya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ia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menggunakan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nama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samaran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Student,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huruf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t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yang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terdapat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dalam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istilah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Uji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“t “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dari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huruf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terakhir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nama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beliau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.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Uji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t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disebut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juga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dengan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nama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Student t.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146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4000" dirty="0" err="1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Pengertian</a:t>
            </a:r>
            <a: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Uji</a:t>
            </a:r>
            <a: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 T</a:t>
            </a:r>
            <a:b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§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Sampel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di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ambil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secara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acak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dari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populasi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berdistribusi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normal.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§"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§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Data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berskala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interval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dan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atau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rasio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.</a:t>
            </a:r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17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4000" dirty="0" err="1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Kegunaan</a:t>
            </a:r>
            <a:r>
              <a:rPr lang="en-US" sz="4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Uji</a:t>
            </a:r>
            <a:r>
              <a:rPr lang="en-US" sz="4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 t</a:t>
            </a:r>
            <a: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data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menguji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id-ID" sz="2800" dirty="0"/>
              <a:t>populasi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id-ID" sz="2800" dirty="0"/>
              <a:t>populasi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mean (rata-rata)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rata-rata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kebetulan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/>
          </a:p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540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4000" dirty="0" err="1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Penggolongan</a:t>
            </a:r>
            <a: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Uji</a:t>
            </a:r>
            <a: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  <a:t> T</a:t>
            </a:r>
            <a:br>
              <a:rPr lang="en-US" sz="400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1" y="1524000"/>
            <a:ext cx="799885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92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759</Words>
  <Application>Microsoft Office PowerPoint</Application>
  <PresentationFormat>On-screen Show (4:3)</PresentationFormat>
  <Paragraphs>99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PENGERTIAN</vt:lpstr>
      <vt:lpstr>PowerPoint Presentation</vt:lpstr>
      <vt:lpstr>Pengertian Uji T </vt:lpstr>
      <vt:lpstr>Kegunaan Uji t </vt:lpstr>
      <vt:lpstr>Penggolongan Uji T </vt:lpstr>
      <vt:lpstr>UJI-t 1 SAMPEL</vt:lpstr>
      <vt:lpstr>PowerPoint Presentation</vt:lpstr>
      <vt:lpstr>PowerPoint Presentation</vt:lpstr>
      <vt:lpstr>Outputnya :</vt:lpstr>
      <vt:lpstr>PowerPoint Presentation</vt:lpstr>
      <vt:lpstr>PowerPoint Presentation</vt:lpstr>
      <vt:lpstr>UJI-t 2 SAMPEL BERPASANGAN</vt:lpstr>
      <vt:lpstr>PowerPoint Presentation</vt:lpstr>
      <vt:lpstr>PowerPoint Presentation</vt:lpstr>
      <vt:lpstr>PowerPoint Presentation</vt:lpstr>
      <vt:lpstr>PowerPoint Presentation</vt:lpstr>
      <vt:lpstr>Outputnya :</vt:lpstr>
      <vt:lpstr>PowerPoint Presentation</vt:lpstr>
      <vt:lpstr>Untuk mengetahui nilai uji T akan dapat dilihat dari output selanjutnya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4</cp:revision>
  <dcterms:created xsi:type="dcterms:W3CDTF">2018-07-27T04:51:07Z</dcterms:created>
  <dcterms:modified xsi:type="dcterms:W3CDTF">2018-07-27T06:37:46Z</dcterms:modified>
</cp:coreProperties>
</file>