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69" r:id="rId17"/>
    <p:sldId id="278" r:id="rId18"/>
    <p:sldId id="270" r:id="rId19"/>
    <p:sldId id="279" r:id="rId20"/>
    <p:sldId id="272" r:id="rId21"/>
    <p:sldId id="271" r:id="rId22"/>
    <p:sldId id="273" r:id="rId23"/>
    <p:sldId id="274" r:id="rId24"/>
    <p:sldId id="280" r:id="rId25"/>
    <p:sldId id="281" r:id="rId26"/>
    <p:sldId id="282" r:id="rId27"/>
    <p:sldId id="283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84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79" autoAdjust="0"/>
    <p:restoredTop sz="90929"/>
  </p:normalViewPr>
  <p:slideViewPr>
    <p:cSldViewPr>
      <p:cViewPr varScale="1">
        <p:scale>
          <a:sx n="62" d="100"/>
          <a:sy n="62" d="100"/>
        </p:scale>
        <p:origin x="-8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6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42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1593FB-E65C-41C5-8EE6-A0711A8BE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0AB60B-AC1A-466A-BDAF-1A0946D64C0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B98B7-8D4B-4B81-B49E-A642A5BE8C66}" type="slidenum">
              <a:rPr lang="en-GB"/>
              <a:pPr/>
              <a:t>1</a:t>
            </a:fld>
            <a:endParaRPr lang="en-GB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552F4-8C37-4E98-B5C8-EF7C3230C0BD}" type="slidenum">
              <a:rPr lang="en-GB"/>
              <a:pPr/>
              <a:t>10</a:t>
            </a:fld>
            <a:endParaRPr lang="en-GB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0B5C2-8264-4E6A-9EAA-C056FC6D83AC}" type="slidenum">
              <a:rPr lang="en-GB"/>
              <a:pPr/>
              <a:t>11</a:t>
            </a:fld>
            <a:endParaRPr lang="en-GB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1F126A-19B9-4414-A2A9-B4A46875AD68}" type="slidenum">
              <a:rPr lang="en-GB"/>
              <a:pPr/>
              <a:t>12</a:t>
            </a:fld>
            <a:endParaRPr lang="en-GB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87161-DA30-4C94-8CD0-1315B8553898}" type="slidenum">
              <a:rPr lang="en-GB"/>
              <a:pPr/>
              <a:t>13</a:t>
            </a:fld>
            <a:endParaRPr lang="en-GB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26884-04CF-4E91-AD48-64EA01E2FF76}" type="slidenum">
              <a:rPr lang="en-GB"/>
              <a:pPr/>
              <a:t>14</a:t>
            </a:fld>
            <a:endParaRPr lang="en-GB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4EB931-8635-4D01-9CD5-DE5096E0D971}" type="slidenum">
              <a:rPr lang="en-GB"/>
              <a:pPr/>
              <a:t>15</a:t>
            </a:fld>
            <a:endParaRPr lang="en-GB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953BC-60A6-4CF9-9617-BAED75F33FC6}" type="slidenum">
              <a:rPr lang="en-GB"/>
              <a:pPr/>
              <a:t>16</a:t>
            </a:fld>
            <a:endParaRPr lang="en-GB"/>
          </a:p>
        </p:txBody>
      </p:sp>
      <p:sp>
        <p:nvSpPr>
          <p:cNvPr id="552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02DFA9-737B-4AA9-B50A-263561615058}" type="slidenum">
              <a:rPr lang="en-GB"/>
              <a:pPr/>
              <a:t>17</a:t>
            </a:fld>
            <a:endParaRPr lang="en-GB"/>
          </a:p>
        </p:txBody>
      </p:sp>
      <p:sp>
        <p:nvSpPr>
          <p:cNvPr id="5632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98EB4-FD71-4327-9E96-E95EF191FAF9}" type="slidenum">
              <a:rPr lang="en-GB"/>
              <a:pPr/>
              <a:t>18</a:t>
            </a:fld>
            <a:endParaRPr lang="en-GB"/>
          </a:p>
        </p:txBody>
      </p:sp>
      <p:sp>
        <p:nvSpPr>
          <p:cNvPr id="5734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C4EB7-8552-4F7F-9D20-C0C0E3F9F833}" type="slidenum">
              <a:rPr lang="en-GB"/>
              <a:pPr/>
              <a:t>19</a:t>
            </a:fld>
            <a:endParaRPr lang="en-GB"/>
          </a:p>
        </p:txBody>
      </p:sp>
      <p:sp>
        <p:nvSpPr>
          <p:cNvPr id="5837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40788-39C9-4DB3-92DB-93DC3D05E0E0}" type="slidenum">
              <a:rPr lang="en-GB"/>
              <a:pPr/>
              <a:t>2</a:t>
            </a:fld>
            <a:endParaRPr lang="en-GB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56374-4F18-42C1-A3D4-7F3ECE4F3172}" type="slidenum">
              <a:rPr lang="en-GB"/>
              <a:pPr/>
              <a:t>20</a:t>
            </a:fld>
            <a:endParaRPr lang="en-GB"/>
          </a:p>
        </p:txBody>
      </p:sp>
      <p:sp>
        <p:nvSpPr>
          <p:cNvPr id="5939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B3FBE-0CF6-44C3-AD15-FB6876073BBC}" type="slidenum">
              <a:rPr lang="en-GB"/>
              <a:pPr/>
              <a:t>21</a:t>
            </a:fld>
            <a:endParaRPr lang="en-GB"/>
          </a:p>
        </p:txBody>
      </p:sp>
      <p:sp>
        <p:nvSpPr>
          <p:cNvPr id="6041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0CB2E-0558-4B72-8AFD-45839BE45B4F}" type="slidenum">
              <a:rPr lang="en-GB"/>
              <a:pPr/>
              <a:t>22</a:t>
            </a:fld>
            <a:endParaRPr lang="en-GB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03DE-BAB0-4030-8DBF-D0D46763FA6F}" type="slidenum">
              <a:rPr lang="en-GB"/>
              <a:pPr/>
              <a:t>23</a:t>
            </a:fld>
            <a:endParaRPr lang="en-GB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FE49A-9E94-4264-8DF4-80E199DDB269}" type="slidenum">
              <a:rPr lang="en-GB"/>
              <a:pPr/>
              <a:t>24</a:t>
            </a:fld>
            <a:endParaRPr lang="en-GB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2A99A-1D25-43BB-BF7B-1DE932AAFDAE}" type="slidenum">
              <a:rPr lang="en-GB"/>
              <a:pPr/>
              <a:t>25</a:t>
            </a:fld>
            <a:endParaRPr lang="en-GB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1D958-6695-456C-997E-A18AB01B3C18}" type="slidenum">
              <a:rPr lang="en-GB"/>
              <a:pPr/>
              <a:t>26</a:t>
            </a:fld>
            <a:endParaRPr lang="en-GB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06FC1-0DF2-454B-8612-DD80AAB77F99}" type="slidenum">
              <a:rPr lang="en-GB"/>
              <a:pPr/>
              <a:t>27</a:t>
            </a:fld>
            <a:endParaRPr lang="en-GB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10F48-8E9D-4C8E-84C5-967035AB101E}" type="slidenum">
              <a:rPr lang="en-GB"/>
              <a:pPr/>
              <a:t>42</a:t>
            </a:fld>
            <a:endParaRPr lang="en-GB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4CF2C0-DA9C-4C66-82AD-0111EFD118E7}" type="slidenum">
              <a:rPr lang="en-GB"/>
              <a:pPr/>
              <a:t>3</a:t>
            </a:fld>
            <a:endParaRPr lang="en-GB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B2D43-08AE-46D5-9E3B-7BF075EC2172}" type="slidenum">
              <a:rPr lang="en-GB"/>
              <a:pPr/>
              <a:t>4</a:t>
            </a:fld>
            <a:endParaRPr lang="en-GB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0BE70-9A91-4178-9F0F-FCB8E2367CC9}" type="slidenum">
              <a:rPr lang="en-GB"/>
              <a:pPr/>
              <a:t>5</a:t>
            </a:fld>
            <a:endParaRPr lang="en-GB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EAD20-44B3-4135-95FB-09E67AA18E73}" type="slidenum">
              <a:rPr lang="en-GB"/>
              <a:pPr/>
              <a:t>6</a:t>
            </a:fld>
            <a:endParaRPr lang="en-GB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9AC0F-3CF7-4AA0-AD60-623A7173851D}" type="slidenum">
              <a:rPr lang="en-GB"/>
              <a:pPr/>
              <a:t>7</a:t>
            </a:fld>
            <a:endParaRPr lang="en-GB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1611D-AF90-49FE-8736-9FA9BFEC2784}" type="slidenum">
              <a:rPr lang="en-GB"/>
              <a:pPr/>
              <a:t>8</a:t>
            </a:fld>
            <a:endParaRPr lang="en-GB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62AB4-72AA-4D16-8158-51379E2FFEA7}" type="slidenum">
              <a:rPr lang="en-GB"/>
              <a:pPr/>
              <a:t>9</a:t>
            </a:fld>
            <a:endParaRPr lang="en-GB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fld id="{A03DF61A-D45A-4403-BBC9-E93B34801FA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0668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178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+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o"/>
        <a:defRPr kumimoji="1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William Stallings </a:t>
            </a:r>
            <a:br>
              <a:rPr lang="en-GB"/>
            </a:br>
            <a:r>
              <a:rPr lang="en-GB"/>
              <a:t>Computer Organization </a:t>
            </a:r>
            <a:br>
              <a:rPr lang="en-GB"/>
            </a:br>
            <a:r>
              <a:rPr lang="en-GB"/>
              <a:t>and Architecture</a:t>
            </a:r>
            <a:br>
              <a:rPr lang="en-GB"/>
            </a:br>
            <a:r>
              <a:rPr lang="en-GB"/>
              <a:t>6</a:t>
            </a:r>
            <a:r>
              <a:rPr lang="en-GB" baseline="30000"/>
              <a:t>th</a:t>
            </a:r>
            <a:r>
              <a:rPr lang="en-GB"/>
              <a:t> Edition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Chapter 14</a:t>
            </a:r>
          </a:p>
          <a:p>
            <a:r>
              <a:rPr lang="en-GB"/>
              <a:t>Instruction Level Parallelism</a:t>
            </a:r>
          </a:p>
          <a:p>
            <a:r>
              <a:rPr lang="en-GB"/>
              <a:t>and Superscalar Processors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Resource Conflict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Two or more instructions requiring access to the same resource at the same time</a:t>
            </a:r>
          </a:p>
          <a:p>
            <a:pPr lvl="1"/>
            <a:r>
              <a:rPr lang="en-GB"/>
              <a:t>e.g. two arithmetic instructions</a:t>
            </a:r>
          </a:p>
          <a:p>
            <a:r>
              <a:rPr lang="en-GB"/>
              <a:t>Can duplicate resources</a:t>
            </a:r>
          </a:p>
          <a:p>
            <a:pPr lvl="1"/>
            <a:r>
              <a:rPr lang="en-GB"/>
              <a:t>e.g. have two arithmetic units</a:t>
            </a:r>
          </a:p>
          <a:p>
            <a:pPr lvl="1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Effect of </a:t>
            </a:r>
            <a:br>
              <a:rPr lang="en-GB"/>
            </a:br>
            <a:r>
              <a:rPr lang="en-GB"/>
              <a:t>Dependencies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/>
          <a:srcRect l="685" t="5109" r="7535" b="9712"/>
          <a:stretch>
            <a:fillRect/>
          </a:stretch>
        </p:blipFill>
        <p:spPr bwMode="auto">
          <a:xfrm>
            <a:off x="3657600" y="0"/>
            <a:ext cx="548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Issues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Instruction level parallelism</a:t>
            </a:r>
          </a:p>
          <a:p>
            <a:pPr lvl="1"/>
            <a:r>
              <a:rPr lang="en-GB"/>
              <a:t>Instructions in a sequence are independent</a:t>
            </a:r>
          </a:p>
          <a:p>
            <a:pPr lvl="1"/>
            <a:r>
              <a:rPr lang="en-GB"/>
              <a:t>Execution can be overlapped</a:t>
            </a:r>
          </a:p>
          <a:p>
            <a:pPr lvl="1"/>
            <a:r>
              <a:rPr lang="en-GB"/>
              <a:t>Governed by data and procedural dependency</a:t>
            </a:r>
          </a:p>
          <a:p>
            <a:r>
              <a:rPr lang="en-GB"/>
              <a:t>Machine Parallelism</a:t>
            </a:r>
          </a:p>
          <a:p>
            <a:pPr lvl="1"/>
            <a:r>
              <a:rPr lang="en-GB"/>
              <a:t>Ability to take advantage of instruction level parallelism</a:t>
            </a:r>
          </a:p>
          <a:p>
            <a:pPr lvl="1"/>
            <a:r>
              <a:rPr lang="en-GB"/>
              <a:t>Governed by number of parallel pipelines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Instruction Issue Policy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Order in which instructions are fetched</a:t>
            </a:r>
          </a:p>
          <a:p>
            <a:r>
              <a:rPr lang="en-GB"/>
              <a:t>Order in which instructions are executed</a:t>
            </a:r>
          </a:p>
          <a:p>
            <a:r>
              <a:rPr lang="en-GB"/>
              <a:t>Order in which instructions change registers and memory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In-Order Issue </a:t>
            </a:r>
            <a:br>
              <a:rPr lang="en-GB"/>
            </a:br>
            <a:r>
              <a:rPr lang="en-GB"/>
              <a:t>In-Order Completion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Issue instructions in the order they occur</a:t>
            </a:r>
          </a:p>
          <a:p>
            <a:r>
              <a:rPr lang="en-GB"/>
              <a:t>Not very efficient</a:t>
            </a:r>
          </a:p>
          <a:p>
            <a:r>
              <a:rPr lang="en-GB"/>
              <a:t>May fetch &gt;1 instruction</a:t>
            </a:r>
          </a:p>
          <a:p>
            <a:r>
              <a:rPr lang="en-GB"/>
              <a:t>Instructions must stall if necessary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In-Order Issue In-Order Completion (Diagram)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 r="23492" b="75000"/>
          <a:stretch>
            <a:fillRect/>
          </a:stretch>
        </p:blipFill>
        <p:spPr bwMode="auto">
          <a:xfrm>
            <a:off x="457200" y="1752600"/>
            <a:ext cx="8153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In-Order Issue </a:t>
            </a:r>
            <a:br>
              <a:rPr lang="en-GB"/>
            </a:br>
            <a:r>
              <a:rPr lang="en-GB"/>
              <a:t>Out-of-Order Completion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Output dependency</a:t>
            </a:r>
          </a:p>
          <a:p>
            <a:pPr lvl="1"/>
            <a:r>
              <a:rPr lang="en-GB"/>
              <a:t>R3:= R3 + R5; (I1)</a:t>
            </a:r>
          </a:p>
          <a:p>
            <a:pPr lvl="1"/>
            <a:r>
              <a:rPr lang="en-GB"/>
              <a:t>R4:= R3 + 1;   (I2)</a:t>
            </a:r>
          </a:p>
          <a:p>
            <a:pPr lvl="1"/>
            <a:r>
              <a:rPr lang="en-GB"/>
              <a:t>R3:= R5 + 1;   (I3)</a:t>
            </a:r>
          </a:p>
          <a:p>
            <a:pPr lvl="1"/>
            <a:r>
              <a:rPr lang="en-GB"/>
              <a:t>I2 depends on result of I1 - data dependency</a:t>
            </a:r>
          </a:p>
          <a:p>
            <a:pPr lvl="1"/>
            <a:r>
              <a:rPr lang="en-GB"/>
              <a:t>If I3 completes before I1, the result from I1 will be wrong - output (read-write) dependency</a:t>
            </a:r>
          </a:p>
          <a:p>
            <a:pPr lvl="1"/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In-Order Issue Out-of-Order Completion (Diagram)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 t="29890" r="25052" b="43056"/>
          <a:stretch>
            <a:fillRect/>
          </a:stretch>
        </p:blipFill>
        <p:spPr bwMode="auto">
          <a:xfrm>
            <a:off x="838200" y="1701800"/>
            <a:ext cx="76962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Out-of-Order Issue</a:t>
            </a:r>
            <a:br>
              <a:rPr lang="en-GB"/>
            </a:br>
            <a:r>
              <a:rPr lang="en-GB"/>
              <a:t>Out-of-Order Completion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Decouple decode pipeline from execution pipeline</a:t>
            </a:r>
          </a:p>
          <a:p>
            <a:r>
              <a:rPr lang="en-GB"/>
              <a:t>Can continue to fetch and decode until this pipeline is full</a:t>
            </a:r>
          </a:p>
          <a:p>
            <a:r>
              <a:rPr lang="en-GB"/>
              <a:t>When a functional unit becomes available an instruction can be executed</a:t>
            </a:r>
          </a:p>
          <a:p>
            <a:r>
              <a:rPr lang="en-GB"/>
              <a:t>Since instructions have been decoded, processor can look ahead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Out-of-Order Issue Out-of-Order Completion (Diagram)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 t="66667" r="6195" b="11111"/>
          <a:stretch>
            <a:fillRect/>
          </a:stretch>
        </p:blipFill>
        <p:spPr bwMode="auto">
          <a:xfrm>
            <a:off x="381000" y="1905000"/>
            <a:ext cx="86106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Superscalar?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Common instructions (arithmetic, load/store, conditional branch) can be initiated and executed independently</a:t>
            </a:r>
          </a:p>
          <a:p>
            <a:r>
              <a:rPr lang="en-GB"/>
              <a:t>Equally applicable to RISC &amp; CISC</a:t>
            </a:r>
          </a:p>
          <a:p>
            <a:r>
              <a:rPr lang="en-GB"/>
              <a:t>In practice usually RISC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Antidependency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Write-write dependency</a:t>
            </a:r>
          </a:p>
          <a:p>
            <a:pPr lvl="1"/>
            <a:r>
              <a:rPr lang="en-GB"/>
              <a:t>R3:=R3 + R5;  (I1)</a:t>
            </a:r>
          </a:p>
          <a:p>
            <a:pPr lvl="1"/>
            <a:r>
              <a:rPr lang="en-GB"/>
              <a:t>R4:=R3 + 1;    (I2)</a:t>
            </a:r>
          </a:p>
          <a:p>
            <a:pPr lvl="1"/>
            <a:r>
              <a:rPr lang="en-GB"/>
              <a:t>R3:=R5 + 1;    (I3)</a:t>
            </a:r>
          </a:p>
          <a:p>
            <a:pPr lvl="1"/>
            <a:r>
              <a:rPr lang="en-GB"/>
              <a:t>R7:=R3 + R4;  (I4)</a:t>
            </a:r>
          </a:p>
          <a:p>
            <a:pPr lvl="1"/>
            <a:r>
              <a:rPr lang="en-GB"/>
              <a:t>I3 can not complete before I2 starts as I2 needs a value in R3 and I3 changes R3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Register Renaming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Output and antidependencies occur because register contents may not reflect the correct ordering from the program</a:t>
            </a:r>
          </a:p>
          <a:p>
            <a:r>
              <a:rPr lang="en-GB"/>
              <a:t>May result in a pipeline stall</a:t>
            </a:r>
          </a:p>
          <a:p>
            <a:r>
              <a:rPr lang="en-GB"/>
              <a:t>Registers allocated dynamically</a:t>
            </a:r>
          </a:p>
          <a:p>
            <a:pPr lvl="1"/>
            <a:r>
              <a:rPr lang="en-GB"/>
              <a:t>i.e. registers are not specifically named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Register Renaming example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R3b:=R3a + R5a    (I1)</a:t>
            </a:r>
          </a:p>
          <a:p>
            <a:r>
              <a:rPr lang="en-GB"/>
              <a:t>R4b:=R3b + 1        (I2)</a:t>
            </a:r>
          </a:p>
          <a:p>
            <a:r>
              <a:rPr lang="en-GB"/>
              <a:t>R3c:=R5a + 1        (I3)</a:t>
            </a:r>
          </a:p>
          <a:p>
            <a:r>
              <a:rPr lang="en-GB"/>
              <a:t>R7b:=R3c + R4b    (I4)</a:t>
            </a:r>
          </a:p>
          <a:p>
            <a:r>
              <a:rPr lang="en-GB"/>
              <a:t>Without subscript refers to logical register in instruction</a:t>
            </a:r>
          </a:p>
          <a:p>
            <a:r>
              <a:rPr lang="en-GB"/>
              <a:t>With subscript is hardware register allocated</a:t>
            </a:r>
          </a:p>
          <a:p>
            <a:r>
              <a:rPr lang="en-GB"/>
              <a:t>Note R3a R3b R3c</a:t>
            </a:r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Machine Parallelism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Duplication of Resources</a:t>
            </a:r>
          </a:p>
          <a:p>
            <a:r>
              <a:rPr lang="en-GB"/>
              <a:t>Out of order issue</a:t>
            </a:r>
          </a:p>
          <a:p>
            <a:r>
              <a:rPr lang="en-GB"/>
              <a:t>Renaming</a:t>
            </a:r>
          </a:p>
          <a:p>
            <a:r>
              <a:rPr lang="en-GB"/>
              <a:t>Not worth duplication functions without register renaming</a:t>
            </a:r>
          </a:p>
          <a:p>
            <a:r>
              <a:rPr lang="en-GB"/>
              <a:t>Need instruction window large enough (more than 8)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Branch Prediction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80486 fetches both next sequential instruction after branch and branch target instruction</a:t>
            </a:r>
          </a:p>
          <a:p>
            <a:r>
              <a:rPr lang="en-GB"/>
              <a:t>Gives two cycle delay if branch taken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RISC - Delayed Branch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Calculate result of branch before unusable instructions pre-fetched</a:t>
            </a:r>
          </a:p>
          <a:p>
            <a:r>
              <a:rPr lang="en-GB"/>
              <a:t>Always execute single instruction immediately following branch</a:t>
            </a:r>
          </a:p>
          <a:p>
            <a:r>
              <a:rPr lang="en-GB"/>
              <a:t>Keeps pipeline full while fetching new instruction stream</a:t>
            </a:r>
          </a:p>
          <a:p>
            <a:r>
              <a:rPr lang="en-GB"/>
              <a:t>Not as good for superscalar</a:t>
            </a:r>
          </a:p>
          <a:p>
            <a:pPr lvl="1"/>
            <a:r>
              <a:rPr lang="en-GB"/>
              <a:t>Multiple instructions need to execute in delay slot</a:t>
            </a:r>
          </a:p>
          <a:p>
            <a:pPr lvl="1"/>
            <a:r>
              <a:rPr lang="en-GB"/>
              <a:t>Instruction dependence problems</a:t>
            </a:r>
          </a:p>
          <a:p>
            <a:r>
              <a:rPr lang="en-GB"/>
              <a:t>Revert to branch prediction</a:t>
            </a:r>
          </a:p>
          <a:p>
            <a:pPr lvl="1"/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Superscalar Execution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 b="23738"/>
          <a:stretch>
            <a:fillRect/>
          </a:stretch>
        </p:blipFill>
        <p:spPr bwMode="auto">
          <a:xfrm>
            <a:off x="457200" y="1771650"/>
            <a:ext cx="8077200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Superscalar Implementation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Simultaneously fetch multiple instructions</a:t>
            </a:r>
          </a:p>
          <a:p>
            <a:r>
              <a:rPr lang="en-GB"/>
              <a:t>Logic to determine true dependencies involving register values</a:t>
            </a:r>
          </a:p>
          <a:p>
            <a:r>
              <a:rPr lang="en-GB"/>
              <a:t>Mechanisms to communicate these values</a:t>
            </a:r>
          </a:p>
          <a:p>
            <a:r>
              <a:rPr lang="en-GB"/>
              <a:t>Mechanisms to initiate multiple instructions in parallel</a:t>
            </a:r>
          </a:p>
          <a:p>
            <a:r>
              <a:rPr lang="en-GB"/>
              <a:t>Resources for parallel execution of multiple instructions</a:t>
            </a:r>
          </a:p>
          <a:p>
            <a:r>
              <a:rPr lang="en-GB"/>
              <a:t>Mechanisms for committing process state in correct order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80486 - CISC</a:t>
            </a:r>
          </a:p>
          <a:p>
            <a:r>
              <a:rPr lang="en-GB"/>
              <a:t>Pentium – some superscalar components</a:t>
            </a:r>
          </a:p>
          <a:p>
            <a:pPr lvl="1"/>
            <a:r>
              <a:rPr lang="en-GB"/>
              <a:t>Two separate integer execution units</a:t>
            </a:r>
          </a:p>
          <a:p>
            <a:r>
              <a:rPr lang="en-GB"/>
              <a:t>Pentium Pro – Full blown superscalar</a:t>
            </a:r>
          </a:p>
          <a:p>
            <a:r>
              <a:rPr lang="en-GB"/>
              <a:t>Subsequent models refine &amp; enhance superscalar design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Block Diagram</a:t>
            </a:r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2"/>
          <a:srcRect l="4343" t="5624" r="10991" b="22672"/>
          <a:stretch>
            <a:fillRect/>
          </a:stretch>
        </p:blipFill>
        <p:spPr bwMode="auto">
          <a:xfrm>
            <a:off x="533400" y="1322388"/>
            <a:ext cx="8001000" cy="523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Superscalar?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Most operations are on scalar quantities (see RISC notes)</a:t>
            </a:r>
          </a:p>
          <a:p>
            <a:r>
              <a:rPr lang="en-GB"/>
              <a:t>Improve these operations to get an overall improvement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Operation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Fetch instructions form memory in order of static program</a:t>
            </a:r>
          </a:p>
          <a:p>
            <a:pPr>
              <a:lnSpc>
                <a:spcPct val="90000"/>
              </a:lnSpc>
            </a:pPr>
            <a:r>
              <a:rPr lang="en-GB"/>
              <a:t>Translate instruction into one or more fixed length RISC instructions (micro-operations)</a:t>
            </a:r>
          </a:p>
          <a:p>
            <a:pPr>
              <a:lnSpc>
                <a:spcPct val="90000"/>
              </a:lnSpc>
            </a:pPr>
            <a:r>
              <a:rPr lang="en-GB"/>
              <a:t>Execute micro-ops on superscalar pipeline</a:t>
            </a:r>
          </a:p>
          <a:p>
            <a:pPr lvl="1">
              <a:lnSpc>
                <a:spcPct val="90000"/>
              </a:lnSpc>
            </a:pPr>
            <a:r>
              <a:rPr lang="en-GB"/>
              <a:t>micro-ops may be executed out of order</a:t>
            </a:r>
          </a:p>
          <a:p>
            <a:pPr>
              <a:lnSpc>
                <a:spcPct val="90000"/>
              </a:lnSpc>
            </a:pPr>
            <a:r>
              <a:rPr lang="en-GB"/>
              <a:t>Commit results of micro-ops to register set in original program flow order</a:t>
            </a:r>
          </a:p>
          <a:p>
            <a:pPr>
              <a:lnSpc>
                <a:spcPct val="90000"/>
              </a:lnSpc>
            </a:pPr>
            <a:r>
              <a:rPr lang="en-GB"/>
              <a:t>Outer CISC shell with inner RISC core</a:t>
            </a:r>
          </a:p>
          <a:p>
            <a:pPr>
              <a:lnSpc>
                <a:spcPct val="90000"/>
              </a:lnSpc>
            </a:pPr>
            <a:r>
              <a:rPr lang="en-GB"/>
              <a:t>Inner RISC core pipeline at least 20 stages</a:t>
            </a:r>
          </a:p>
          <a:p>
            <a:pPr lvl="1">
              <a:lnSpc>
                <a:spcPct val="90000"/>
              </a:lnSpc>
            </a:pPr>
            <a:r>
              <a:rPr lang="en-GB"/>
              <a:t>Some micro-ops require multiple execution stages</a:t>
            </a:r>
          </a:p>
          <a:p>
            <a:pPr lvl="2">
              <a:lnSpc>
                <a:spcPct val="90000"/>
              </a:lnSpc>
            </a:pPr>
            <a:r>
              <a:rPr lang="en-GB"/>
              <a:t>Longer pipeline</a:t>
            </a:r>
          </a:p>
          <a:p>
            <a:pPr lvl="1">
              <a:lnSpc>
                <a:spcPct val="90000"/>
              </a:lnSpc>
            </a:pPr>
            <a:r>
              <a:rPr lang="en-GB"/>
              <a:t>c.f. five stage pipeline on x86 up to Pentium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/>
          <a:srcRect l="4410" t="16257" r="2238" b="54218"/>
          <a:stretch>
            <a:fillRect/>
          </a:stretch>
        </p:blipFill>
        <p:spPr bwMode="auto">
          <a:xfrm>
            <a:off x="0" y="2262188"/>
            <a:ext cx="91440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(1)</a:t>
            </a:r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2"/>
          <a:srcRect l="2988" t="2823" r="4218" b="68521"/>
          <a:stretch>
            <a:fillRect/>
          </a:stretch>
        </p:blipFill>
        <p:spPr bwMode="auto">
          <a:xfrm>
            <a:off x="0" y="1752600"/>
            <a:ext cx="9144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(2)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2"/>
          <a:srcRect l="3603" t="33719" r="3603" b="36974"/>
          <a:stretch>
            <a:fillRect/>
          </a:stretch>
        </p:blipFill>
        <p:spPr bwMode="auto">
          <a:xfrm>
            <a:off x="0" y="1746250"/>
            <a:ext cx="9144000" cy="374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(3)</a:t>
            </a:r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/>
          <a:srcRect l="2197" t="65198" r="3603" b="5495"/>
          <a:stretch>
            <a:fillRect/>
          </a:stretch>
        </p:blipFill>
        <p:spPr bwMode="auto">
          <a:xfrm>
            <a:off x="0" y="1828800"/>
            <a:ext cx="9144000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(4)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/>
          <a:srcRect l="3603" t="1154" r="3603" b="68452"/>
          <a:stretch>
            <a:fillRect/>
          </a:stretch>
        </p:blipFill>
        <p:spPr bwMode="auto">
          <a:xfrm>
            <a:off x="457200" y="1614488"/>
            <a:ext cx="8229600" cy="34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(5)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/>
          <a:srcRect l="3603" t="33719" r="3603" b="36974"/>
          <a:stretch>
            <a:fillRect/>
          </a:stretch>
        </p:blipFill>
        <p:spPr bwMode="auto">
          <a:xfrm>
            <a:off x="76200" y="1717675"/>
            <a:ext cx="88392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Pentium 4 Pipeline Operation (6)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2"/>
          <a:srcRect l="3603" t="65196" r="3603" b="6581"/>
          <a:stretch>
            <a:fillRect/>
          </a:stretch>
        </p:blipFill>
        <p:spPr bwMode="auto">
          <a:xfrm>
            <a:off x="152400" y="1744663"/>
            <a:ext cx="8915400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PowerPC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Direct descendent of IBM 801, RT PC and RS/6000</a:t>
            </a:r>
          </a:p>
          <a:p>
            <a:r>
              <a:rPr lang="en-GB"/>
              <a:t>All are RISC</a:t>
            </a:r>
          </a:p>
          <a:p>
            <a:r>
              <a:rPr lang="en-GB"/>
              <a:t>RS/6000 first superscalar</a:t>
            </a:r>
          </a:p>
          <a:p>
            <a:r>
              <a:rPr lang="en-GB"/>
              <a:t>PowerPC 601 superscalar design similar to RS/6000</a:t>
            </a:r>
          </a:p>
          <a:p>
            <a:r>
              <a:rPr lang="en-GB"/>
              <a:t>Later versions extend superscalar concept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PowerPC 601 General View</a:t>
            </a:r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/>
          <a:srcRect l="5495" t="14241" r="8752" b="28947"/>
          <a:stretch>
            <a:fillRect/>
          </a:stretch>
        </p:blipFill>
        <p:spPr bwMode="auto">
          <a:xfrm>
            <a:off x="0" y="1487488"/>
            <a:ext cx="9144000" cy="468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General Superscalar Organization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 b="30780"/>
          <a:stretch>
            <a:fillRect/>
          </a:stretch>
        </p:blipFill>
        <p:spPr bwMode="auto">
          <a:xfrm>
            <a:off x="533400" y="2387600"/>
            <a:ext cx="80010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609600"/>
            <a:ext cx="8204200" cy="838200"/>
          </a:xfrm>
        </p:spPr>
        <p:txBody>
          <a:bodyPr/>
          <a:lstStyle/>
          <a:p>
            <a:r>
              <a:rPr lang="en-GB"/>
              <a:t>PowerPC 601 </a:t>
            </a:r>
            <a:br>
              <a:rPr lang="en-GB"/>
            </a:br>
            <a:r>
              <a:rPr lang="en-GB"/>
              <a:t>Pipeline </a:t>
            </a:r>
            <a:br>
              <a:rPr lang="en-GB"/>
            </a:br>
            <a:r>
              <a:rPr lang="en-GB"/>
              <a:t>Structure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/>
          <a:srcRect l="6415" t="5556" r="7820" b="12059"/>
          <a:stretch>
            <a:fillRect/>
          </a:stretch>
        </p:blipFill>
        <p:spPr bwMode="auto">
          <a:xfrm>
            <a:off x="3640138" y="0"/>
            <a:ext cx="55038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PowerPC 601 Pipeline</a:t>
            </a:r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/>
          <a:srcRect l="6512" t="11227" r="7735" b="21404"/>
          <a:stretch>
            <a:fillRect/>
          </a:stretch>
        </p:blipFill>
        <p:spPr bwMode="auto">
          <a:xfrm>
            <a:off x="381000" y="1212850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Required Reading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Stallings chapter 14</a:t>
            </a:r>
          </a:p>
          <a:p>
            <a:r>
              <a:rPr lang="en-GB"/>
              <a:t>Manufacturers web sites</a:t>
            </a:r>
          </a:p>
          <a:p>
            <a:r>
              <a:rPr lang="en-GB"/>
              <a:t>IMPACT web site</a:t>
            </a:r>
          </a:p>
          <a:p>
            <a:pPr lvl="1"/>
            <a:r>
              <a:rPr lang="en-GB"/>
              <a:t>research on predicated execution</a:t>
            </a:r>
          </a:p>
          <a:p>
            <a:pPr lvl="1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Superpipelined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pipeline stages need less than half a clock cycle</a:t>
            </a:r>
          </a:p>
          <a:p>
            <a:r>
              <a:rPr lang="en-GB"/>
              <a:t>Double internal clock speed gets two tasks per external clock cycle</a:t>
            </a:r>
          </a:p>
          <a:p>
            <a:r>
              <a:rPr lang="en-GB"/>
              <a:t>Superscalar allows parallel fetch execute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Superscalar v</a:t>
            </a:r>
            <a:br>
              <a:rPr lang="en-GB"/>
            </a:br>
            <a:r>
              <a:rPr lang="en-GB"/>
              <a:t>Superpipeline</a:t>
            </a:r>
          </a:p>
        </p:txBody>
      </p:sp>
      <p:pic>
        <p:nvPicPr>
          <p:cNvPr id="8246" name="Picture 54"/>
          <p:cNvPicPr>
            <a:picLocks noChangeAspect="1" noChangeArrowheads="1"/>
          </p:cNvPicPr>
          <p:nvPr/>
        </p:nvPicPr>
        <p:blipFill>
          <a:blip r:embed="rId3"/>
          <a:srcRect l="5107" t="1021" r="10544" b="5374"/>
          <a:stretch>
            <a:fillRect/>
          </a:stretch>
        </p:blipFill>
        <p:spPr bwMode="auto">
          <a:xfrm>
            <a:off x="4191000" y="0"/>
            <a:ext cx="487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Limitations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Instruction level parallelism</a:t>
            </a:r>
          </a:p>
          <a:p>
            <a:r>
              <a:rPr lang="en-GB"/>
              <a:t>Compiler based optimisation</a:t>
            </a:r>
          </a:p>
          <a:p>
            <a:r>
              <a:rPr lang="en-GB"/>
              <a:t>Hardware techniques</a:t>
            </a:r>
          </a:p>
          <a:p>
            <a:r>
              <a:rPr lang="en-GB"/>
              <a:t>Limited by</a:t>
            </a:r>
          </a:p>
          <a:p>
            <a:pPr lvl="1"/>
            <a:r>
              <a:rPr lang="en-GB"/>
              <a:t>True data dependency</a:t>
            </a:r>
          </a:p>
          <a:p>
            <a:pPr lvl="1"/>
            <a:r>
              <a:rPr lang="en-GB"/>
              <a:t>Procedural dependency</a:t>
            </a:r>
          </a:p>
          <a:p>
            <a:pPr lvl="1"/>
            <a:r>
              <a:rPr lang="en-GB"/>
              <a:t>Resource conflicts</a:t>
            </a:r>
          </a:p>
          <a:p>
            <a:pPr lvl="1"/>
            <a:r>
              <a:rPr lang="en-GB"/>
              <a:t>Output dependency</a:t>
            </a:r>
          </a:p>
          <a:p>
            <a:pPr lvl="1"/>
            <a:r>
              <a:rPr lang="en-GB"/>
              <a:t>Antidependency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True Data Dependency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ADD r1, r2 (r1 := r1+r2;)</a:t>
            </a:r>
          </a:p>
          <a:p>
            <a:r>
              <a:rPr lang="en-GB"/>
              <a:t>MOVE r3,r1 (r3 := r1;)</a:t>
            </a:r>
          </a:p>
          <a:p>
            <a:r>
              <a:rPr lang="en-GB"/>
              <a:t>Can fetch and decode second instruction in parallel with first</a:t>
            </a:r>
          </a:p>
          <a:p>
            <a:r>
              <a:rPr lang="en-GB"/>
              <a:t>Can NOT execute second instruction until first is finished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Procedural Dependency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Can not execute instructions after a branch in parallel with instructions before a branch</a:t>
            </a:r>
          </a:p>
          <a:p>
            <a:r>
              <a:rPr lang="en-GB"/>
              <a:t>Also, if instruction length is not fixed, instructions have to be decoded to find out how many fetches are needed</a:t>
            </a:r>
          </a:p>
          <a:p>
            <a:r>
              <a:rPr lang="en-GB"/>
              <a:t>This prevents simultaneous fetches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jp2">
  <a:themeElements>
    <a:clrScheme name="ajp2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ajp2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jp2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jp2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p2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jp2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Settings\adrian\Application Data\Microsoft\Templates\ajp2.pot</Template>
  <TotalTime>312</TotalTime>
  <Words>951</Words>
  <Application>Microsoft PowerPoint</Application>
  <PresentationFormat>On-screen Show (4:3)</PresentationFormat>
  <Paragraphs>186</Paragraphs>
  <Slides>42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Times New Roman</vt:lpstr>
      <vt:lpstr>Arial Black</vt:lpstr>
      <vt:lpstr>Tahoma</vt:lpstr>
      <vt:lpstr>Monotype Sorts</vt:lpstr>
      <vt:lpstr>Arial</vt:lpstr>
      <vt:lpstr>ajp2</vt:lpstr>
      <vt:lpstr>William Stallings  Computer Organization  and Architecture 6th Edition</vt:lpstr>
      <vt:lpstr>What is Superscalar?</vt:lpstr>
      <vt:lpstr>Why Superscalar?</vt:lpstr>
      <vt:lpstr>General Superscalar Organization</vt:lpstr>
      <vt:lpstr>Superpipelined</vt:lpstr>
      <vt:lpstr>Superscalar v Superpipeline</vt:lpstr>
      <vt:lpstr>Limitations</vt:lpstr>
      <vt:lpstr>True Data Dependency</vt:lpstr>
      <vt:lpstr>Procedural Dependency</vt:lpstr>
      <vt:lpstr>Resource Conflict</vt:lpstr>
      <vt:lpstr>Effect of  Dependencies</vt:lpstr>
      <vt:lpstr>Design Issues</vt:lpstr>
      <vt:lpstr>Instruction Issue Policy</vt:lpstr>
      <vt:lpstr>In-Order Issue  In-Order Completion</vt:lpstr>
      <vt:lpstr>In-Order Issue In-Order Completion (Diagram)</vt:lpstr>
      <vt:lpstr>In-Order Issue  Out-of-Order Completion</vt:lpstr>
      <vt:lpstr>In-Order Issue Out-of-Order Completion (Diagram)</vt:lpstr>
      <vt:lpstr>Out-of-Order Issue Out-of-Order Completion</vt:lpstr>
      <vt:lpstr>Out-of-Order Issue Out-of-Order Completion (Diagram)</vt:lpstr>
      <vt:lpstr>Antidependency</vt:lpstr>
      <vt:lpstr>Register Renaming</vt:lpstr>
      <vt:lpstr>Register Renaming example</vt:lpstr>
      <vt:lpstr>Machine Parallelism</vt:lpstr>
      <vt:lpstr>Branch Prediction</vt:lpstr>
      <vt:lpstr>RISC - Delayed Branch</vt:lpstr>
      <vt:lpstr>Superscalar Execution</vt:lpstr>
      <vt:lpstr>Superscalar Implementation</vt:lpstr>
      <vt:lpstr>Pentium 4</vt:lpstr>
      <vt:lpstr>Pentium 4 Block Diagram</vt:lpstr>
      <vt:lpstr>Pentium 4 Operation</vt:lpstr>
      <vt:lpstr>Pentium 4 Pipeline</vt:lpstr>
      <vt:lpstr>Pentium 4 Pipeline Operation (1)</vt:lpstr>
      <vt:lpstr>Pentium 4 Pipeline Operation (2)</vt:lpstr>
      <vt:lpstr>Pentium 4 Pipeline Operation (3)</vt:lpstr>
      <vt:lpstr>Pentium 4 Pipeline Operation (4)</vt:lpstr>
      <vt:lpstr>Pentium 4 Pipeline Operation (5)</vt:lpstr>
      <vt:lpstr>Pentium 4 Pipeline Operation (6)</vt:lpstr>
      <vt:lpstr>PowerPC</vt:lpstr>
      <vt:lpstr>PowerPC 601 General View</vt:lpstr>
      <vt:lpstr>PowerPC 601  Pipeline  Structure</vt:lpstr>
      <vt:lpstr>PowerPC 601 Pipeline</vt:lpstr>
      <vt:lpstr>Required Reading</vt:lpstr>
    </vt:vector>
  </TitlesOfParts>
  <Company>NEWI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Superscalar Processors</dc:title>
  <dc:creator>Adrian J Pullin</dc:creator>
  <cp:lastModifiedBy>fasilkom2</cp:lastModifiedBy>
  <cp:revision>32</cp:revision>
  <dcterms:created xsi:type="dcterms:W3CDTF">1998-11-19T13:50:16Z</dcterms:created>
  <dcterms:modified xsi:type="dcterms:W3CDTF">2018-12-08T10:24:53Z</dcterms:modified>
</cp:coreProperties>
</file>