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1" r:id="rId2"/>
    <p:sldId id="283" r:id="rId3"/>
    <p:sldId id="298" r:id="rId4"/>
    <p:sldId id="299" r:id="rId5"/>
    <p:sldId id="300" r:id="rId6"/>
    <p:sldId id="301" r:id="rId7"/>
    <p:sldId id="302" r:id="rId8"/>
    <p:sldId id="303" r:id="rId9"/>
    <p:sldId id="268" r:id="rId10"/>
    <p:sldId id="286" r:id="rId11"/>
    <p:sldId id="284" r:id="rId12"/>
    <p:sldId id="285" r:id="rId13"/>
    <p:sldId id="269" r:id="rId14"/>
    <p:sldId id="297" r:id="rId15"/>
    <p:sldId id="271" r:id="rId16"/>
    <p:sldId id="273" r:id="rId17"/>
    <p:sldId id="29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7E3D98-5E0B-4D0A-AE53-992385115433}" type="datetimeFigureOut">
              <a:rPr lang="en-US" smtClean="0"/>
              <a:t>10/15/2019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2CD654-F339-40B0-82EF-53D70C925CC9}" type="slidenum">
              <a:rPr lang="en-US" smtClean="0"/>
              <a:t>‹#›</a:t>
            </a:fld>
            <a:endParaRPr lang="en-US"/>
          </a:p>
        </p:txBody>
      </p:sp>
    </p:spTree>
    <p:extLst>
      <p:ext uri="{BB962C8B-B14F-4D97-AF65-F5344CB8AC3E}">
        <p14:creationId xmlns:p14="http://schemas.microsoft.com/office/powerpoint/2010/main" val="2221958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id-ID" altLang="en-US"/>
          </a:p>
        </p:txBody>
      </p:sp>
      <p:sp>
        <p:nvSpPr>
          <p:cNvPr id="5124" name="Slide Number Placeholder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8BE05B5-DDCA-4572-AB36-C20ACFF66B0F}" type="slidenum">
              <a:rPr lang="id-ID" altLang="en-US" smtClean="0"/>
              <a:pPr>
                <a:spcBef>
                  <a:spcPct val="0"/>
                </a:spcBef>
              </a:pPr>
              <a:t>2</a:t>
            </a:fld>
            <a:endParaRPr lang="id-ID" altLang="en-US"/>
          </a:p>
        </p:txBody>
      </p:sp>
    </p:spTree>
    <p:extLst>
      <p:ext uri="{BB962C8B-B14F-4D97-AF65-F5344CB8AC3E}">
        <p14:creationId xmlns:p14="http://schemas.microsoft.com/office/powerpoint/2010/main" val="36501772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1DC90257-E7EA-4748-A98C-04577F18E2D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580A292F-2CB6-40C1-8F5A-3A4C507873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i="1"/>
              <a:t>Information from:</a:t>
            </a:r>
          </a:p>
          <a:p>
            <a:pPr eaLnBrk="1" hangingPunct="1"/>
            <a:endParaRPr lang="en-US" altLang="en-US"/>
          </a:p>
          <a:p>
            <a:pPr eaLnBrk="1" hangingPunct="1"/>
            <a:r>
              <a:rPr lang="en-US" altLang="en-US"/>
              <a:t>“Seven Steps for Effective Problem Solving in the Workplace” by Tim Hicks, Pepperdine University. </a:t>
            </a:r>
          </a:p>
          <a:p>
            <a:pPr eaLnBrk="1" hangingPunct="1"/>
            <a:endParaRPr lang="en-US" altLang="en-US"/>
          </a:p>
          <a:p>
            <a:pPr eaLnBrk="1" hangingPunct="1"/>
            <a:r>
              <a:rPr lang="en-US" altLang="en-US"/>
              <a:t>Retrieved at:</a:t>
            </a:r>
          </a:p>
          <a:p>
            <a:pPr eaLnBrk="1" hangingPunct="1"/>
            <a:endParaRPr lang="en-US" altLang="en-US"/>
          </a:p>
          <a:p>
            <a:pPr eaLnBrk="1" hangingPunct="1"/>
            <a:r>
              <a:rPr lang="en-US" altLang="en-US"/>
              <a:t>http://conflict.uoregon.edu/faculty/timhicks</a:t>
            </a:r>
          </a:p>
        </p:txBody>
      </p:sp>
      <p:sp>
        <p:nvSpPr>
          <p:cNvPr id="54276" name="Slide Number Placeholder 3">
            <a:extLst>
              <a:ext uri="{FF2B5EF4-FFF2-40B4-BE49-F238E27FC236}">
                <a16:creationId xmlns:a16="http://schemas.microsoft.com/office/drawing/2014/main" id="{B538A7C2-2895-4126-880F-5F627E4B32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1EB070FB-4C9F-42F9-8B9B-4F2394252219}" type="slidenum">
              <a:rPr lang="en-US" altLang="en-US"/>
              <a:pPr/>
              <a:t>9</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E48251B2-4971-4640-9B72-3123182347D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Rectangle 3">
            <a:extLst>
              <a:ext uri="{FF2B5EF4-FFF2-40B4-BE49-F238E27FC236}">
                <a16:creationId xmlns:a16="http://schemas.microsoft.com/office/drawing/2014/main" id="{09CF26C8-A558-4C98-A0D2-D94F3305EA4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i="1"/>
              <a:t>Information from:</a:t>
            </a:r>
          </a:p>
          <a:p>
            <a:pPr eaLnBrk="1" hangingPunct="1"/>
            <a:endParaRPr lang="en-US" altLang="en-US"/>
          </a:p>
          <a:p>
            <a:pPr eaLnBrk="1" hangingPunct="1"/>
            <a:r>
              <a:rPr lang="en-US" altLang="en-US"/>
              <a:t>“Seven Steps for Effective Problem Solving in the Workplace” by Tim Hicks, Pepperdine University. </a:t>
            </a:r>
          </a:p>
          <a:p>
            <a:pPr eaLnBrk="1" hangingPunct="1"/>
            <a:endParaRPr lang="en-US" altLang="en-US"/>
          </a:p>
          <a:p>
            <a:pPr eaLnBrk="1" hangingPunct="1"/>
            <a:r>
              <a:rPr lang="en-US" altLang="en-US"/>
              <a:t>Retrieved at:</a:t>
            </a:r>
          </a:p>
          <a:p>
            <a:pPr eaLnBrk="1" hangingPunct="1"/>
            <a:endParaRPr lang="en-US" altLang="en-US"/>
          </a:p>
          <a:p>
            <a:pPr eaLnBrk="1" hangingPunct="1"/>
            <a:r>
              <a:rPr lang="en-US" altLang="en-US"/>
              <a:t>http://conflict.uoregon.edu/faculty/timhicks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a:extLst>
              <a:ext uri="{FF2B5EF4-FFF2-40B4-BE49-F238E27FC236}">
                <a16:creationId xmlns:a16="http://schemas.microsoft.com/office/drawing/2014/main" id="{42279841-7D2D-49E2-8ED8-CE968466198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Rectangle 3">
            <a:extLst>
              <a:ext uri="{FF2B5EF4-FFF2-40B4-BE49-F238E27FC236}">
                <a16:creationId xmlns:a16="http://schemas.microsoft.com/office/drawing/2014/main" id="{DE8C51C8-F870-40F0-9A10-50D4FCFB04C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i="1"/>
              <a:t>Information from:</a:t>
            </a:r>
          </a:p>
          <a:p>
            <a:pPr eaLnBrk="1" hangingPunct="1"/>
            <a:endParaRPr lang="en-US" altLang="en-US"/>
          </a:p>
          <a:p>
            <a:pPr eaLnBrk="1" hangingPunct="1"/>
            <a:r>
              <a:rPr lang="en-US" altLang="en-US"/>
              <a:t>“Seven Steps for Effective Problem Solving in the Workplace” by Tim Hicks, Pepperdine University. </a:t>
            </a:r>
          </a:p>
          <a:p>
            <a:pPr eaLnBrk="1" hangingPunct="1"/>
            <a:endParaRPr lang="en-US" altLang="en-US"/>
          </a:p>
          <a:p>
            <a:pPr eaLnBrk="1" hangingPunct="1"/>
            <a:r>
              <a:rPr lang="en-US" altLang="en-US"/>
              <a:t>Retrieved at:</a:t>
            </a:r>
          </a:p>
          <a:p>
            <a:pPr eaLnBrk="1" hangingPunct="1"/>
            <a:endParaRPr lang="en-US" altLang="en-US"/>
          </a:p>
          <a:p>
            <a:pPr eaLnBrk="1" hangingPunct="1"/>
            <a:r>
              <a:rPr lang="en-US" altLang="en-US"/>
              <a:t>http://conflict.uoregon.edu/faculty/timhicks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A4583BFF-0C8F-4AF8-8330-4375BBCDFE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a:extLst>
              <a:ext uri="{FF2B5EF4-FFF2-40B4-BE49-F238E27FC236}">
                <a16:creationId xmlns:a16="http://schemas.microsoft.com/office/drawing/2014/main" id="{E9B55A25-40DB-4D06-9934-31C3476D22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i="1"/>
              <a:t>Information from:</a:t>
            </a:r>
          </a:p>
          <a:p>
            <a:pPr eaLnBrk="1" hangingPunct="1"/>
            <a:endParaRPr lang="en-US" altLang="en-US"/>
          </a:p>
          <a:p>
            <a:pPr eaLnBrk="1" hangingPunct="1"/>
            <a:r>
              <a:rPr lang="en-US" altLang="en-US"/>
              <a:t>“Seven Steps for Effective Problem Solving in the Workplace” by Tim Hicks, Pepperdine University. </a:t>
            </a:r>
          </a:p>
          <a:p>
            <a:pPr eaLnBrk="1" hangingPunct="1"/>
            <a:endParaRPr lang="en-US" altLang="en-US"/>
          </a:p>
          <a:p>
            <a:pPr eaLnBrk="1" hangingPunct="1"/>
            <a:r>
              <a:rPr lang="en-US" altLang="en-US"/>
              <a:t>Retrieved at:</a:t>
            </a:r>
          </a:p>
          <a:p>
            <a:pPr eaLnBrk="1" hangingPunct="1"/>
            <a:endParaRPr lang="en-US" altLang="en-US"/>
          </a:p>
          <a:p>
            <a:pPr eaLnBrk="1" hangingPunct="1"/>
            <a:r>
              <a:rPr lang="en-US" altLang="en-US"/>
              <a:t>http://conflict.uoregon.edu/faculty/timhicks</a:t>
            </a:r>
          </a:p>
        </p:txBody>
      </p:sp>
      <p:sp>
        <p:nvSpPr>
          <p:cNvPr id="55300" name="Slide Number Placeholder 3">
            <a:extLst>
              <a:ext uri="{FF2B5EF4-FFF2-40B4-BE49-F238E27FC236}">
                <a16:creationId xmlns:a16="http://schemas.microsoft.com/office/drawing/2014/main" id="{9AE616E7-4EA9-4CEE-A49D-FCF295595E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99C7F911-DB47-4AC3-AC60-4B11768F311E}" type="slidenum">
              <a:rPr lang="en-US" altLang="en-US"/>
              <a:pPr/>
              <a:t>12</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E4E4BE7B-5282-4A31-9758-33A750CE3F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77EC9F81-1A11-432E-9F82-CF84C214C0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a:t>Simple decision tend to have more straightforward solutions, whereas complex decisions require a more elaborate decision-making process.</a:t>
            </a:r>
          </a:p>
          <a:p>
            <a:pPr eaLnBrk="1" hangingPunct="1">
              <a:spcBef>
                <a:spcPct val="0"/>
              </a:spcBef>
              <a:buFontTx/>
              <a:buChar char="•"/>
            </a:pPr>
            <a:r>
              <a:rPr lang="en-US" altLang="en-US"/>
              <a:t>Decisions may be complex when: there is a high amount of: uncertainty, risky consequences, numerous alternatives, and/or interpersonal issues involved. </a:t>
            </a:r>
          </a:p>
          <a:p>
            <a:pPr eaLnBrk="1" hangingPunct="1">
              <a:spcBef>
                <a:spcPct val="0"/>
              </a:spcBef>
            </a:pPr>
            <a:endParaRPr lang="en-US" altLang="en-US" i="1"/>
          </a:p>
          <a:p>
            <a:pPr eaLnBrk="1" hangingPunct="1">
              <a:spcBef>
                <a:spcPct val="0"/>
              </a:spcBef>
            </a:pPr>
            <a:r>
              <a:rPr lang="en-US" altLang="en-US" i="1"/>
              <a:t>Information from: </a:t>
            </a:r>
          </a:p>
          <a:p>
            <a:pPr eaLnBrk="1" hangingPunct="1">
              <a:spcBef>
                <a:spcPct val="0"/>
              </a:spcBef>
            </a:pPr>
            <a:endParaRPr lang="en-US" altLang="en-US" i="1"/>
          </a:p>
          <a:p>
            <a:pPr eaLnBrk="1" hangingPunct="1">
              <a:spcBef>
                <a:spcPct val="0"/>
              </a:spcBef>
            </a:pPr>
            <a:r>
              <a:rPr lang="en-US" altLang="en-US" b="1"/>
              <a:t>“Introduction to Decision Making.” </a:t>
            </a:r>
            <a:r>
              <a:rPr lang="en-US" altLang="en-US"/>
              <a:t> by: Robert Harris at http://www.virtualsalt.com/crebook5.htm</a:t>
            </a:r>
            <a:br>
              <a:rPr lang="en-US" altLang="en-US"/>
            </a:br>
            <a:r>
              <a:rPr lang="en-US" altLang="en-US"/>
              <a:t>Version Date: December 2, 2009</a:t>
            </a:r>
            <a:endParaRPr lang="en-US" altLang="en-US" i="1"/>
          </a:p>
        </p:txBody>
      </p:sp>
      <p:sp>
        <p:nvSpPr>
          <p:cNvPr id="41988" name="Slide Number Placeholder 3">
            <a:extLst>
              <a:ext uri="{FF2B5EF4-FFF2-40B4-BE49-F238E27FC236}">
                <a16:creationId xmlns:a16="http://schemas.microsoft.com/office/drawing/2014/main" id="{D5E6F8AE-F6A4-4145-A2EB-7766F54B919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66FBC5C-E73D-44F0-8BC7-69C045251EC7}" type="slidenum">
              <a:rPr lang="en-US" altLang="en-US"/>
              <a:pPr/>
              <a:t>14</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25C4E458-7A5B-42BC-AEAB-302727E00D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A2890277-926F-4974-84A6-A334DE6515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Tx/>
              <a:buChar char="•"/>
            </a:pPr>
            <a:r>
              <a:rPr lang="en-US" altLang="en-US"/>
              <a:t>Example of decisions about whether or not: Should I share my new idea with my boss?, Should I help my co-worker with their project, as I have some experience in the area in which they are working?</a:t>
            </a:r>
          </a:p>
          <a:p>
            <a:pPr eaLnBrk="1" hangingPunct="1">
              <a:spcBef>
                <a:spcPct val="0"/>
              </a:spcBef>
              <a:buFontTx/>
              <a:buChar char="•"/>
            </a:pPr>
            <a:endParaRPr lang="en-US" altLang="en-US"/>
          </a:p>
          <a:p>
            <a:pPr eaLnBrk="1" hangingPunct="1">
              <a:spcBef>
                <a:spcPct val="0"/>
              </a:spcBef>
              <a:buFontTx/>
              <a:buChar char="•"/>
            </a:pPr>
            <a:r>
              <a:rPr lang="en-US" altLang="en-US"/>
              <a:t>Example of decisions of which: Should I help my co-worker do their project, complete my own work and not worry about him or her, or get my boss’s opinion on the best course of action?</a:t>
            </a:r>
          </a:p>
          <a:p>
            <a:pPr eaLnBrk="1" hangingPunct="1">
              <a:spcBef>
                <a:spcPct val="0"/>
              </a:spcBef>
              <a:buFontTx/>
              <a:buChar char="•"/>
            </a:pPr>
            <a:endParaRPr lang="en-US" altLang="en-US"/>
          </a:p>
          <a:p>
            <a:pPr eaLnBrk="1" hangingPunct="1">
              <a:spcBef>
                <a:spcPct val="0"/>
              </a:spcBef>
              <a:buFontTx/>
              <a:buChar char="•"/>
            </a:pPr>
            <a:r>
              <a:rPr lang="en-US" altLang="en-US"/>
              <a:t>Example of contingent decisions: I will help my co-worker work on their project </a:t>
            </a:r>
            <a:r>
              <a:rPr lang="en-US" altLang="en-US" i="1"/>
              <a:t>if I have completed my own work first. </a:t>
            </a:r>
          </a:p>
          <a:p>
            <a:pPr eaLnBrk="1" hangingPunct="1">
              <a:spcBef>
                <a:spcPct val="0"/>
              </a:spcBef>
              <a:buFontTx/>
              <a:buChar char="•"/>
            </a:pPr>
            <a:endParaRPr lang="en-US" altLang="en-US" i="1"/>
          </a:p>
          <a:p>
            <a:pPr eaLnBrk="1" hangingPunct="1">
              <a:spcBef>
                <a:spcPct val="0"/>
              </a:spcBef>
              <a:buFontTx/>
              <a:buChar char="•"/>
            </a:pPr>
            <a:r>
              <a:rPr lang="en-US" altLang="en-US" i="1"/>
              <a:t>Information from:</a:t>
            </a:r>
          </a:p>
          <a:p>
            <a:pPr eaLnBrk="1" hangingPunct="1">
              <a:spcBef>
                <a:spcPct val="0"/>
              </a:spcBef>
            </a:pPr>
            <a:r>
              <a:rPr lang="en-US" altLang="en-US" b="1"/>
              <a:t>Introduction to Decision Making </a:t>
            </a:r>
            <a:r>
              <a:rPr lang="en-US" altLang="en-US"/>
              <a:t>by Robert Harris, Version Date: December 2, 2009. </a:t>
            </a:r>
          </a:p>
          <a:p>
            <a:pPr eaLnBrk="1" hangingPunct="1">
              <a:spcBef>
                <a:spcPct val="0"/>
              </a:spcBef>
            </a:pPr>
            <a:r>
              <a:rPr lang="en-US" altLang="en-US"/>
              <a:t>Retrieved at: http://www.virtualsalt.com/crebook5.htm</a:t>
            </a:r>
            <a:endParaRPr lang="en-US" altLang="en-US" i="1"/>
          </a:p>
        </p:txBody>
      </p:sp>
      <p:sp>
        <p:nvSpPr>
          <p:cNvPr id="43012" name="Slide Number Placeholder 3">
            <a:extLst>
              <a:ext uri="{FF2B5EF4-FFF2-40B4-BE49-F238E27FC236}">
                <a16:creationId xmlns:a16="http://schemas.microsoft.com/office/drawing/2014/main" id="{F5EF1FA2-B6BC-46A7-968A-B6C27D21BB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4B08A791-B032-4486-99F4-942C4BFFC0B6}" type="slidenum">
              <a:rPr lang="en-US" altLang="en-US"/>
              <a:pPr/>
              <a:t>15</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C9F1C019-6910-453E-93E8-7DB88FECDDA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D068BF6F-F350-4348-906F-3800E890793A}"/>
              </a:ext>
            </a:extLst>
          </p:cNvPr>
          <p:cNvSpPr>
            <a:spLocks noGrp="1"/>
          </p:cNvSpPr>
          <p:nvPr>
            <p:ph type="body" idx="1"/>
          </p:nvPr>
        </p:nvSpPr>
        <p:spPr/>
        <p:txBody>
          <a:bodyPr>
            <a:normAutofit fontScale="77500" lnSpcReduction="20000"/>
          </a:bodyPr>
          <a:lstStyle/>
          <a:p>
            <a:pPr eaLnBrk="1" fontAlgn="auto" hangingPunct="1">
              <a:spcBef>
                <a:spcPts val="0"/>
              </a:spcBef>
              <a:spcAft>
                <a:spcPts val="0"/>
              </a:spcAft>
              <a:defRPr/>
            </a:pPr>
            <a:r>
              <a:rPr lang="en-US" dirty="0"/>
              <a:t>Step One: Recognize that a decision needs to be made. Look at the scope of the decision and determine any limitations that will be involved. Clarify the end goals of the decision and know what should be achieved as a result of the decision.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Step Two: While there is often a degree of uncertainty in decisions that are made, and it is impossible to get ALL of the facts, having some background knowledge of factors that will affect your decision is important. When collecting information, focus on facts, feeling, and your intuition. As you collect facts, consult with individuals who will either have to implement your decision or those who will be affected by it. Getting their input also helps make them feel as if they are a part of the decision-making process.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Step Three: Make a list of all the possible choices that could be made. You can also include in this list a decision to do nothing, as this may sometimes be the best alternative in given situations.  Alternatives can be decisions that already or exist or you may create your own new decisions about how to handle something.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Step Four: Evaluate the value of each alternative. Consider negative aspects, such as consequences, problems created, cost, and the amount of time needed. Also consider positives such as, a strong financial investment, time saved, making employees or others more satisfied.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Step Five: There is usually a degree of uncertainty and risk involved when we make decisions. It is thus important to rate the degree of risk among our possible set of alternatives in order to make the best decision. You can create percentages, ratios, or rankings of risk among all of the alternatives.</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Step Six: Make a decision based on your set of alternatives. The decision could have one of the alternatives, more than one alternative (a multiple decision), or it could be a decision to choose none of these. </a:t>
            </a:r>
          </a:p>
          <a:p>
            <a:pPr eaLnBrk="1" fontAlgn="auto" hangingPunct="1">
              <a:spcBef>
                <a:spcPts val="0"/>
              </a:spcBef>
              <a:spcAft>
                <a:spcPts val="0"/>
              </a:spcAft>
              <a:defRPr/>
            </a:pPr>
            <a:endParaRPr lang="en-US" dirty="0"/>
          </a:p>
          <a:p>
            <a:pPr eaLnBrk="1" fontAlgn="auto" hangingPunct="1">
              <a:spcBef>
                <a:spcPts val="0"/>
              </a:spcBef>
              <a:spcAft>
                <a:spcPts val="0"/>
              </a:spcAft>
              <a:buFont typeface="Arial" pitchFamily="34" charset="0"/>
              <a:buChar char="•"/>
              <a:defRPr/>
            </a:pPr>
            <a:r>
              <a:rPr lang="en-US" i="1" dirty="0"/>
              <a:t>Information from:</a:t>
            </a:r>
          </a:p>
          <a:p>
            <a:pPr eaLnBrk="1" fontAlgn="auto" hangingPunct="1">
              <a:spcBef>
                <a:spcPts val="0"/>
              </a:spcBef>
              <a:spcAft>
                <a:spcPts val="0"/>
              </a:spcAft>
              <a:defRPr/>
            </a:pPr>
            <a:r>
              <a:rPr lang="en-US" b="1" dirty="0"/>
              <a:t>Introduction to Decision Making </a:t>
            </a:r>
            <a:r>
              <a:rPr lang="en-US" dirty="0"/>
              <a:t>by Robert Harris, Version Date: December 2, 2009. </a:t>
            </a:r>
          </a:p>
          <a:p>
            <a:pPr eaLnBrk="1" fontAlgn="auto" hangingPunct="1">
              <a:spcBef>
                <a:spcPts val="0"/>
              </a:spcBef>
              <a:spcAft>
                <a:spcPts val="0"/>
              </a:spcAft>
              <a:defRPr/>
            </a:pPr>
            <a:r>
              <a:rPr lang="en-US" dirty="0"/>
              <a:t>Retrieved at: http://www.virtualsalt.com/crebook5.htm</a:t>
            </a:r>
            <a:endParaRPr lang="en-US" i="1" dirty="0"/>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endParaRPr lang="en-US" dirty="0"/>
          </a:p>
        </p:txBody>
      </p:sp>
      <p:sp>
        <p:nvSpPr>
          <p:cNvPr id="44036" name="Slide Number Placeholder 3">
            <a:extLst>
              <a:ext uri="{FF2B5EF4-FFF2-40B4-BE49-F238E27FC236}">
                <a16:creationId xmlns:a16="http://schemas.microsoft.com/office/drawing/2014/main" id="{2ABEE16B-DFF0-4DE2-906B-5AAD126CE39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931E19B-7D58-4ED1-A575-41AD21A51595}" type="slidenum">
              <a:rPr lang="en-US" altLang="en-US"/>
              <a:pPr/>
              <a:t>16</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896952" y="1124744"/>
            <a:ext cx="5542384" cy="1037977"/>
          </a:xfrm>
          <a:prstGeom prst="rect">
            <a:avLst/>
          </a:prstGeom>
        </p:spPr>
        <p:txBody>
          <a:bodyPr/>
          <a:lstStyle>
            <a:lvl1pPr>
              <a:defRPr>
                <a:solidFill>
                  <a:schemeClr val="bg1"/>
                </a:solidFill>
              </a:defRPr>
            </a:lvl1pPr>
          </a:lstStyle>
          <a:p>
            <a:r>
              <a:rPr lang="en-US" dirty="0" err="1"/>
              <a:t>Nama</a:t>
            </a:r>
            <a:r>
              <a:rPr lang="en-US" dirty="0"/>
              <a:t> </a:t>
            </a:r>
            <a:r>
              <a:rPr lang="en-US" dirty="0" err="1"/>
              <a:t>Dosen</a:t>
            </a:r>
            <a:endParaRPr lang="en-US" dirty="0"/>
          </a:p>
        </p:txBody>
      </p:sp>
      <p:sp>
        <p:nvSpPr>
          <p:cNvPr id="3" name="Subtitle 2"/>
          <p:cNvSpPr>
            <a:spLocks noGrp="1"/>
          </p:cNvSpPr>
          <p:nvPr>
            <p:ph type="subTitle" idx="1" hasCustomPrompt="1"/>
          </p:nvPr>
        </p:nvSpPr>
        <p:spPr>
          <a:xfrm>
            <a:off x="3059832" y="3573016"/>
            <a:ext cx="5360640" cy="432048"/>
          </a:xfrm>
          <a:prstGeom prst="rect">
            <a:avLst/>
          </a:prstGeom>
        </p:spPr>
        <p:txBody>
          <a:bodyPr/>
          <a:lstStyle>
            <a:lvl1pPr marL="0" indent="0" algn="ctr">
              <a:buNone/>
              <a:defRPr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dirty="0"/>
              <a:t>SESI PERKULIHAN</a:t>
            </a:r>
            <a:endParaRPr lang="en-US" dirty="0"/>
          </a:p>
        </p:txBody>
      </p:sp>
      <p:sp>
        <p:nvSpPr>
          <p:cNvPr id="4" name="Subtitle 2"/>
          <p:cNvSpPr txBox="1">
            <a:spLocks/>
          </p:cNvSpPr>
          <p:nvPr userDrawn="1"/>
        </p:nvSpPr>
        <p:spPr>
          <a:xfrm>
            <a:off x="2987824" y="5132412"/>
            <a:ext cx="5360640" cy="45682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solidFill>
                <a:schemeClr val="tx1"/>
              </a:solidFill>
            </a:endParaRPr>
          </a:p>
        </p:txBody>
      </p:sp>
      <p:sp>
        <p:nvSpPr>
          <p:cNvPr id="5" name="Subtitle 2"/>
          <p:cNvSpPr txBox="1">
            <a:spLocks/>
          </p:cNvSpPr>
          <p:nvPr userDrawn="1"/>
        </p:nvSpPr>
        <p:spPr>
          <a:xfrm>
            <a:off x="2969888" y="4916388"/>
            <a:ext cx="5360640" cy="432048"/>
          </a:xfrm>
          <a:prstGeom prst="rect">
            <a:avLst/>
          </a:prstGeom>
        </p:spPr>
        <p:txBody>
          <a:bodyPr/>
          <a:lstStyle>
            <a:lvl1pPr marL="0" indent="0" algn="ctr" defTabSz="914400" rtl="0" eaLnBrk="1" latinLnBrk="0" hangingPunct="1">
              <a:spcBef>
                <a:spcPct val="20000"/>
              </a:spcBef>
              <a:buFont typeface="Arial" pitchFamily="34" charset="0"/>
              <a:buNone/>
              <a:defRPr sz="2000"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en-US" dirty="0"/>
          </a:p>
        </p:txBody>
      </p:sp>
      <p:sp>
        <p:nvSpPr>
          <p:cNvPr id="8" name="Text Placeholder 7"/>
          <p:cNvSpPr>
            <a:spLocks noGrp="1"/>
          </p:cNvSpPr>
          <p:nvPr>
            <p:ph type="body" sz="quarter" idx="10" hasCustomPrompt="1"/>
          </p:nvPr>
        </p:nvSpPr>
        <p:spPr>
          <a:xfrm>
            <a:off x="3635896" y="2204864"/>
            <a:ext cx="4176713" cy="720725"/>
          </a:xfrm>
          <a:prstGeom prst="rect">
            <a:avLst/>
          </a:prstGeom>
        </p:spPr>
        <p:txBody>
          <a:bodyPr/>
          <a:lstStyle>
            <a:lvl1pPr>
              <a:defRPr baseline="0">
                <a:solidFill>
                  <a:schemeClr val="bg1"/>
                </a:solidFill>
              </a:defRPr>
            </a:lvl1pPr>
          </a:lstStyle>
          <a:p>
            <a:pPr lvl="0"/>
            <a:r>
              <a:rPr lang="id-ID" dirty="0"/>
              <a:t>MATA KULIAH</a:t>
            </a:r>
            <a:endParaRPr lang="en-US" dirty="0"/>
          </a:p>
        </p:txBody>
      </p:sp>
      <p:sp>
        <p:nvSpPr>
          <p:cNvPr id="10" name="Text Placeholder 9"/>
          <p:cNvSpPr>
            <a:spLocks noGrp="1"/>
          </p:cNvSpPr>
          <p:nvPr>
            <p:ph type="body" sz="quarter" idx="11" hasCustomPrompt="1"/>
          </p:nvPr>
        </p:nvSpPr>
        <p:spPr>
          <a:xfrm>
            <a:off x="3203575" y="4149725"/>
            <a:ext cx="5127625" cy="1198563"/>
          </a:xfrm>
          <a:prstGeom prst="rect">
            <a:avLst/>
          </a:prstGeom>
        </p:spPr>
        <p:txBody>
          <a:bodyPr/>
          <a:lstStyle>
            <a:lvl1pPr>
              <a:defRPr sz="3600" baseline="0">
                <a:solidFill>
                  <a:schemeClr val="tx1"/>
                </a:solidFill>
              </a:defRPr>
            </a:lvl1pPr>
          </a:lstStyle>
          <a:p>
            <a:pPr lvl="0"/>
            <a:r>
              <a:rPr lang="id-ID" dirty="0"/>
              <a:t>Topik Perkuliahan</a:t>
            </a:r>
            <a:endParaRPr lang="en-US" dirty="0"/>
          </a:p>
        </p:txBody>
      </p:sp>
    </p:spTree>
    <p:extLst>
      <p:ext uri="{BB962C8B-B14F-4D97-AF65-F5344CB8AC3E}">
        <p14:creationId xmlns:p14="http://schemas.microsoft.com/office/powerpoint/2010/main" val="3812739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4EE352-5848-46A9-8272-0BA390B855A7}"/>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4634DE6-5B00-491A-9ACC-AD1C367EAF6D}" type="datetime1">
              <a:rPr lang="en-US"/>
              <a:pPr>
                <a:defRPr/>
              </a:pPr>
              <a:t>10/15/2019</a:t>
            </a:fld>
            <a:endParaRPr lang="en-US"/>
          </a:p>
        </p:txBody>
      </p:sp>
      <p:sp>
        <p:nvSpPr>
          <p:cNvPr id="5" name="Footer Placeholder 4">
            <a:extLst>
              <a:ext uri="{FF2B5EF4-FFF2-40B4-BE49-F238E27FC236}">
                <a16:creationId xmlns:a16="http://schemas.microsoft.com/office/drawing/2014/main" id="{51923E97-BF53-421C-AFCC-AC661F2A9104}"/>
              </a:ext>
            </a:extLst>
          </p:cNvPr>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7225CAC-6166-4629-8486-76C218D67E29}"/>
              </a:ext>
            </a:extLst>
          </p:cNvPr>
          <p:cNvSpPr>
            <a:spLocks noGrp="1"/>
          </p:cNvSpPr>
          <p:nvPr>
            <p:ph type="sldNum" sz="quarter" idx="12"/>
          </p:nvPr>
        </p:nvSpPr>
        <p:spPr>
          <a:xfrm>
            <a:off x="6553200" y="6356350"/>
            <a:ext cx="2133600" cy="365125"/>
          </a:xfrm>
          <a:prstGeom prst="rect">
            <a:avLst/>
          </a:prstGeom>
        </p:spPr>
        <p:txBody>
          <a:bodyPr/>
          <a:lstStyle>
            <a:lvl1pPr>
              <a:defRPr/>
            </a:lvl1pPr>
          </a:lstStyle>
          <a:p>
            <a:pPr>
              <a:defRPr/>
            </a:pPr>
            <a:fld id="{2AC439B1-0E86-46D0-A1B4-538F3EBFA720}" type="slidenum">
              <a:rPr lang="en-US" altLang="en-US"/>
              <a:pPr>
                <a:defRPr/>
              </a:pPr>
              <a:t>‹#›</a:t>
            </a:fld>
            <a:endParaRPr lang="en-US" altLang="en-US"/>
          </a:p>
        </p:txBody>
      </p:sp>
    </p:spTree>
    <p:extLst>
      <p:ext uri="{BB962C8B-B14F-4D97-AF65-F5344CB8AC3E}">
        <p14:creationId xmlns:p14="http://schemas.microsoft.com/office/powerpoint/2010/main" val="309307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85140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defRPr>
                <a:solidFill>
                  <a:schemeClr val="tx1"/>
                </a:solidFill>
              </a:defRPr>
            </a:lvl1pPr>
          </a:lstStyle>
          <a:p>
            <a:pPr lvl="0"/>
            <a:r>
              <a:rPr lang="en-US"/>
              <a:t>Click to edit Master text styles</a:t>
            </a:r>
          </a:p>
        </p:txBody>
      </p:sp>
      <p:sp>
        <p:nvSpPr>
          <p:cNvPr id="8" name="Text Placeholder 7"/>
          <p:cNvSpPr>
            <a:spLocks noGrp="1"/>
          </p:cNvSpPr>
          <p:nvPr>
            <p:ph type="body" sz="quarter" idx="10" hasCustomPrompt="1"/>
          </p:nvPr>
        </p:nvSpPr>
        <p:spPr>
          <a:xfrm>
            <a:off x="5868144" y="6495420"/>
            <a:ext cx="3097213" cy="333375"/>
          </a:xfrm>
          <a:prstGeom prst="rect">
            <a:avLst/>
          </a:prstGeom>
        </p:spPr>
        <p:txBody>
          <a:bodyPr/>
          <a:lstStyle>
            <a:lvl1pPr>
              <a:defRPr sz="2000">
                <a:solidFill>
                  <a:schemeClr val="bg1"/>
                </a:solidFill>
              </a:defRPr>
            </a:lvl1pPr>
          </a:lstStyle>
          <a:p>
            <a:pPr lvl="0"/>
            <a:r>
              <a:rPr lang="en-US" dirty="0"/>
              <a:t>www.esaunggul.ac.id</a:t>
            </a:r>
          </a:p>
        </p:txBody>
      </p:sp>
    </p:spTree>
    <p:extLst>
      <p:ext uri="{BB962C8B-B14F-4D97-AF65-F5344CB8AC3E}">
        <p14:creationId xmlns:p14="http://schemas.microsoft.com/office/powerpoint/2010/main" val="1807382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itle 6"/>
          <p:cNvSpPr>
            <a:spLocks noGrp="1"/>
          </p:cNvSpPr>
          <p:nvPr>
            <p:ph type="title"/>
          </p:nvPr>
        </p:nvSpPr>
        <p:spPr>
          <a:xfrm>
            <a:off x="467544" y="476672"/>
            <a:ext cx="8229600" cy="1143000"/>
          </a:xfrm>
          <a:prstGeom prst="rect">
            <a:avLst/>
          </a:prstGeom>
        </p:spPr>
        <p:txBody>
          <a:bodyPr/>
          <a:lstStyle/>
          <a:p>
            <a:r>
              <a:rPr lang="en-US"/>
              <a:t>Click to edit Master title style</a:t>
            </a:r>
            <a:endParaRPr lang="en-US" dirty="0"/>
          </a:p>
        </p:txBody>
      </p:sp>
      <p:sp>
        <p:nvSpPr>
          <p:cNvPr id="9" name="Picture Placeholder 8"/>
          <p:cNvSpPr>
            <a:spLocks noGrp="1"/>
          </p:cNvSpPr>
          <p:nvPr>
            <p:ph type="pic" sz="quarter" idx="10"/>
          </p:nvPr>
        </p:nvSpPr>
        <p:spPr>
          <a:xfrm>
            <a:off x="468313" y="1773238"/>
            <a:ext cx="3959671" cy="4176712"/>
          </a:xfrm>
          <a:prstGeom prst="rect">
            <a:avLst/>
          </a:prstGeom>
        </p:spPr>
        <p:txBody>
          <a:bodyPr/>
          <a:lstStyle/>
          <a:p>
            <a:r>
              <a:rPr lang="en-US"/>
              <a:t>Click icon to add picture</a:t>
            </a:r>
            <a:endParaRPr lang="en-US" dirty="0"/>
          </a:p>
        </p:txBody>
      </p:sp>
      <p:sp>
        <p:nvSpPr>
          <p:cNvPr id="11" name="Text Placeholder 10"/>
          <p:cNvSpPr>
            <a:spLocks noGrp="1"/>
          </p:cNvSpPr>
          <p:nvPr>
            <p:ph type="body" sz="quarter" idx="11"/>
          </p:nvPr>
        </p:nvSpPr>
        <p:spPr>
          <a:xfrm>
            <a:off x="4643438" y="1773238"/>
            <a:ext cx="3960812" cy="4176712"/>
          </a:xfrm>
          <a:prstGeom prst="rect">
            <a:avLst/>
          </a:prstGeom>
        </p:spPr>
        <p:txBody>
          <a:bodyPr/>
          <a:lstStyle>
            <a:lvl1pPr marL="0" indent="0">
              <a:buNone/>
              <a:defRPr/>
            </a:lvl1pPr>
          </a:lstStyle>
          <a:p>
            <a:pPr lvl="0"/>
            <a:r>
              <a:rPr lang="en-US"/>
              <a:t>Click to edit Master text styles</a:t>
            </a:r>
          </a:p>
        </p:txBody>
      </p:sp>
    </p:spTree>
    <p:extLst>
      <p:ext uri="{BB962C8B-B14F-4D97-AF65-F5344CB8AC3E}">
        <p14:creationId xmlns:p14="http://schemas.microsoft.com/office/powerpoint/2010/main" val="470469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C21576B-E1C5-45F0-93D0-4652DD844997}" type="datetimeFigureOut">
              <a:rPr lang="en-US" smtClean="0"/>
              <a:t>10/15/2019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DF864BF1-00C7-481D-B429-40D01BB62807}" type="slidenum">
              <a:rPr lang="en-US" smtClean="0"/>
              <a:t>‹#›</a:t>
            </a:fld>
            <a:endParaRPr lang="en-US"/>
          </a:p>
        </p:txBody>
      </p:sp>
    </p:spTree>
    <p:extLst>
      <p:ext uri="{BB962C8B-B14F-4D97-AF65-F5344CB8AC3E}">
        <p14:creationId xmlns:p14="http://schemas.microsoft.com/office/powerpoint/2010/main" val="1923180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p:txBody>
      </p:sp>
    </p:spTree>
    <p:extLst>
      <p:ext uri="{BB962C8B-B14F-4D97-AF65-F5344CB8AC3E}">
        <p14:creationId xmlns:p14="http://schemas.microsoft.com/office/powerpoint/2010/main" val="2762938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322933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3008313" cy="1296144"/>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476672"/>
            <a:ext cx="5111750" cy="5649491"/>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844824"/>
            <a:ext cx="3008313" cy="4281339"/>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28510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1603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s://www.esaunggul.ac.id/"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9" name="TextBox 8"/>
          <p:cNvSpPr txBox="1"/>
          <p:nvPr/>
        </p:nvSpPr>
        <p:spPr>
          <a:xfrm>
            <a:off x="6876256" y="6489371"/>
            <a:ext cx="2177584" cy="369332"/>
          </a:xfrm>
          <a:prstGeom prst="rect">
            <a:avLst/>
          </a:prstGeom>
          <a:noFill/>
        </p:spPr>
        <p:txBody>
          <a:bodyPr wrap="none" rtlCol="0">
            <a:spAutoFit/>
          </a:bodyPr>
          <a:lstStyle/>
          <a:p>
            <a:r>
              <a:rPr lang="en-US" dirty="0">
                <a:hlinkClick r:id="rId13"/>
              </a:rPr>
              <a:t>www.esaunggul.ac.id</a:t>
            </a:r>
            <a:endParaRPr lang="en-US" dirty="0"/>
          </a:p>
        </p:txBody>
      </p:sp>
    </p:spTree>
    <p:extLst>
      <p:ext uri="{BB962C8B-B14F-4D97-AF65-F5344CB8AC3E}">
        <p14:creationId xmlns:p14="http://schemas.microsoft.com/office/powerpoint/2010/main" val="2065326004"/>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0" r:id="rId3"/>
    <p:sldLayoutId id="2147483651" r:id="rId4"/>
    <p:sldLayoutId id="2147483652" r:id="rId5"/>
    <p:sldLayoutId id="2147483653" r:id="rId6"/>
    <p:sldLayoutId id="2147483654" r:id="rId7"/>
    <p:sldLayoutId id="2147483656" r:id="rId8"/>
    <p:sldLayoutId id="2147483657" r:id="rId9"/>
    <p:sldLayoutId id="2147483661"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0" indent="0" algn="ctr" defTabSz="914400" rtl="0" eaLnBrk="1" latinLnBrk="0" hangingPunct="1">
        <a:spcBef>
          <a:spcPct val="20000"/>
        </a:spcBef>
        <a:buFont typeface="Arial" pitchFamily="34" charset="0"/>
        <a:buNone/>
        <a:defRPr sz="2000" kern="1200">
          <a:solidFill>
            <a:schemeClr val="bg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5.xml"/><Relationship Id="rId1" Type="http://schemas.openxmlformats.org/officeDocument/2006/relationships/slideLayout" Target="../slideLayouts/slideLayout10.xml"/><Relationship Id="rId4" Type="http://schemas.openxmlformats.org/officeDocument/2006/relationships/image" Target="../media/image6.wmf"/></Relationships>
</file>

<file path=ppt/slides/_rels/slide13.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hyperlink" Target="https://asq.org/quality-resources/fishbone" TargetMode="External"/><Relationship Id="rId2" Type="http://schemas.openxmlformats.org/officeDocument/2006/relationships/hyperlink" Target="https://asq.org/quality-resources/flowchart" TargetMode="External"/><Relationship Id="rId1" Type="http://schemas.openxmlformats.org/officeDocument/2006/relationships/slideLayout" Target="../slideLayouts/slideLayout10.xml"/><Relationship Id="rId4" Type="http://schemas.openxmlformats.org/officeDocument/2006/relationships/hyperlink" Target="https://asq.org/quality-resources/root-cause-analysis"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asq.org/quality-resources/brainstorming" TargetMode="Externa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806" y="2323728"/>
            <a:ext cx="6145657" cy="648072"/>
          </a:xfrm>
        </p:spPr>
        <p:txBody>
          <a:bodyPr/>
          <a:lstStyle/>
          <a:p>
            <a:r>
              <a:rPr lang="en-US" sz="3200" dirty="0">
                <a:latin typeface="Arial" panose="020B0604020202020204" pitchFamily="34" charset="0"/>
                <a:cs typeface="Arial" panose="020B0604020202020204" pitchFamily="34" charset="0"/>
              </a:rPr>
              <a:t>ALFIAN</a:t>
            </a:r>
          </a:p>
        </p:txBody>
      </p:sp>
      <p:sp>
        <p:nvSpPr>
          <p:cNvPr id="3" name="Subtitle 2"/>
          <p:cNvSpPr>
            <a:spLocks noGrp="1"/>
          </p:cNvSpPr>
          <p:nvPr>
            <p:ph type="subTitle" idx="1"/>
          </p:nvPr>
        </p:nvSpPr>
        <p:spPr>
          <a:xfrm>
            <a:off x="2987824" y="3573016"/>
            <a:ext cx="5688632" cy="432048"/>
          </a:xfrm>
        </p:spPr>
        <p:txBody>
          <a:bodyPr/>
          <a:lstStyle/>
          <a:p>
            <a:r>
              <a:rPr lang="en-US" sz="2400" dirty="0">
                <a:latin typeface="Arial" panose="020B0604020202020204" pitchFamily="34" charset="0"/>
                <a:cs typeface="Arial" panose="020B0604020202020204" pitchFamily="34" charset="0"/>
              </a:rPr>
              <a:t>7</a:t>
            </a:r>
            <a:r>
              <a:rPr lang="en-US" sz="2400" baseline="30000" dirty="0">
                <a:latin typeface="Arial" panose="020B0604020202020204" pitchFamily="34" charset="0"/>
                <a:cs typeface="Arial" panose="020B0604020202020204" pitchFamily="34" charset="0"/>
              </a:rPr>
              <a:t>th</a:t>
            </a:r>
            <a:r>
              <a:rPr lang="en-US" sz="2400" dirty="0">
                <a:latin typeface="Arial" panose="020B0604020202020204" pitchFamily="34" charset="0"/>
                <a:cs typeface="Arial" panose="020B0604020202020204" pitchFamily="34" charset="0"/>
              </a:rPr>
              <a:t>  MEETING</a:t>
            </a:r>
          </a:p>
        </p:txBody>
      </p:sp>
      <p:sp>
        <p:nvSpPr>
          <p:cNvPr id="4" name="Text Placeholder 3"/>
          <p:cNvSpPr>
            <a:spLocks noGrp="1"/>
          </p:cNvSpPr>
          <p:nvPr>
            <p:ph type="body" sz="quarter" idx="10"/>
          </p:nvPr>
        </p:nvSpPr>
        <p:spPr>
          <a:xfrm>
            <a:off x="2627784" y="1268760"/>
            <a:ext cx="6151123" cy="910952"/>
          </a:xfrm>
        </p:spPr>
        <p:txBody>
          <a:bodyPr/>
          <a:lstStyle/>
          <a:p>
            <a:r>
              <a:rPr lang="en-US" sz="3200" dirty="0">
                <a:latin typeface="Arial" panose="020B0604020202020204" pitchFamily="34" charset="0"/>
                <a:cs typeface="Arial" panose="020B0604020202020204" pitchFamily="34" charset="0"/>
              </a:rPr>
              <a:t>BUSINESS ENGLISH</a:t>
            </a:r>
          </a:p>
        </p:txBody>
      </p:sp>
      <p:sp>
        <p:nvSpPr>
          <p:cNvPr id="5" name="Text Placeholder 4"/>
          <p:cNvSpPr>
            <a:spLocks noGrp="1"/>
          </p:cNvSpPr>
          <p:nvPr>
            <p:ph type="body" sz="quarter" idx="11"/>
          </p:nvPr>
        </p:nvSpPr>
        <p:spPr>
          <a:xfrm>
            <a:off x="2987824" y="4149080"/>
            <a:ext cx="5616624" cy="1367507"/>
          </a:xfrm>
        </p:spPr>
        <p:txBody>
          <a:bodyPr/>
          <a:lstStyle/>
          <a:p>
            <a:r>
              <a:rPr lang="en-US" sz="3200" dirty="0">
                <a:latin typeface="Arial" panose="020B0604020202020204" pitchFamily="34" charset="0"/>
                <a:cs typeface="Arial" panose="020B0604020202020204" pitchFamily="34" charset="0"/>
              </a:rPr>
              <a:t>PROBLEM SOLVING</a:t>
            </a:r>
          </a:p>
        </p:txBody>
      </p:sp>
    </p:spTree>
    <p:extLst>
      <p:ext uri="{BB962C8B-B14F-4D97-AF65-F5344CB8AC3E}">
        <p14:creationId xmlns:p14="http://schemas.microsoft.com/office/powerpoint/2010/main" val="3688085825"/>
      </p:ext>
    </p:extLst>
  </p:cSld>
  <p:clrMapOvr>
    <a:masterClrMapping/>
  </p:clrMapOvr>
  <mc:AlternateContent xmlns:mc="http://schemas.openxmlformats.org/markup-compatibility/2006" xmlns:p14="http://schemas.microsoft.com/office/powerpoint/2010/main">
    <mc:Choice Requires="p14">
      <p:transition spd="slow" p14:dur="2000" advTm="17477"/>
    </mc:Choice>
    <mc:Fallback xmlns="">
      <p:transition spd="slow" advTm="17477"/>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07A68-D82A-448A-BEC6-B6A9B39EEAB2}"/>
              </a:ext>
            </a:extLst>
          </p:cNvPr>
          <p:cNvSpPr>
            <a:spLocks noGrp="1"/>
          </p:cNvSpPr>
          <p:nvPr>
            <p:ph type="title"/>
          </p:nvPr>
        </p:nvSpPr>
        <p:spPr/>
        <p:txBody>
          <a:bodyPr/>
          <a:lstStyle/>
          <a:p>
            <a:r>
              <a:rPr lang="en-US" altLang="en-US" sz="4000"/>
              <a:t>Problem-Solving Techniques Continued…</a:t>
            </a:r>
          </a:p>
        </p:txBody>
      </p:sp>
      <p:sp>
        <p:nvSpPr>
          <p:cNvPr id="3" name="Content Placeholder 2">
            <a:extLst>
              <a:ext uri="{FF2B5EF4-FFF2-40B4-BE49-F238E27FC236}">
                <a16:creationId xmlns:a16="http://schemas.microsoft.com/office/drawing/2014/main" id="{3F68902E-4E5D-4B71-84A3-723F3FFBB699}"/>
              </a:ext>
            </a:extLst>
          </p:cNvPr>
          <p:cNvSpPr>
            <a:spLocks noGrp="1"/>
          </p:cNvSpPr>
          <p:nvPr>
            <p:ph idx="1"/>
          </p:nvPr>
        </p:nvSpPr>
        <p:spPr/>
        <p:txBody>
          <a:bodyPr/>
          <a:lstStyle/>
          <a:p>
            <a:pPr eaLnBrk="1" hangingPunct="1"/>
            <a:r>
              <a:rPr lang="en-US" altLang="en-US" sz="3600" dirty="0">
                <a:solidFill>
                  <a:schemeClr val="tx1"/>
                </a:solidFill>
              </a:rPr>
              <a:t>Seven steps for problem-solving can</a:t>
            </a:r>
          </a:p>
          <a:p>
            <a:pPr eaLnBrk="1" hangingPunct="1">
              <a:buFont typeface="Wingdings" panose="05000000000000000000" pitchFamily="2" charset="2"/>
              <a:buNone/>
            </a:pPr>
            <a:r>
              <a:rPr lang="en-US" altLang="en-US" sz="3600" dirty="0">
                <a:solidFill>
                  <a:schemeClr val="tx1"/>
                </a:solidFill>
              </a:rPr>
              <a:t>be carried out.</a:t>
            </a:r>
            <a:endParaRPr lang="en-US" altLang="en-US" sz="2800" dirty="0">
              <a:solidFill>
                <a:schemeClr val="tx1"/>
              </a:solidFill>
            </a:endParaRPr>
          </a:p>
          <a:p>
            <a:pPr eaLnBrk="1" hangingPunct="1">
              <a:buFont typeface="Wingdings" panose="05000000000000000000" pitchFamily="2" charset="2"/>
              <a:buNone/>
            </a:pPr>
            <a:endParaRPr lang="en-US" altLang="en-US" sz="2800" dirty="0">
              <a:solidFill>
                <a:schemeClr val="tx1"/>
              </a:solidFill>
            </a:endParaRPr>
          </a:p>
          <a:p>
            <a:pPr eaLnBrk="1" hangingPunct="1">
              <a:buFont typeface="Wingdings" panose="05000000000000000000" pitchFamily="2" charset="2"/>
              <a:buNone/>
            </a:pPr>
            <a:r>
              <a:rPr lang="en-US" altLang="en-US" sz="2800" dirty="0">
                <a:solidFill>
                  <a:schemeClr val="tx1"/>
                </a:solidFill>
              </a:rPr>
              <a:t>1.) Identify the issues</a:t>
            </a:r>
          </a:p>
          <a:p>
            <a:pPr eaLnBrk="1" hangingPunct="1">
              <a:buFont typeface="Wingdings" panose="05000000000000000000" pitchFamily="2" charset="2"/>
              <a:buNone/>
            </a:pPr>
            <a:r>
              <a:rPr lang="en-US" altLang="en-US" dirty="0">
                <a:solidFill>
                  <a:schemeClr val="tx1"/>
                </a:solidFill>
              </a:rPr>
              <a:t>		</a:t>
            </a:r>
            <a:r>
              <a:rPr lang="en-US" altLang="en-US" sz="2400" dirty="0">
                <a:solidFill>
                  <a:schemeClr val="tx1"/>
                </a:solidFill>
              </a:rPr>
              <a:t>- </a:t>
            </a:r>
            <a:r>
              <a:rPr lang="en-US" altLang="en-US" dirty="0">
                <a:solidFill>
                  <a:schemeClr val="tx1"/>
                </a:solidFill>
              </a:rPr>
              <a:t> </a:t>
            </a:r>
            <a:r>
              <a:rPr lang="en-US" altLang="en-US" sz="2400" dirty="0">
                <a:solidFill>
                  <a:schemeClr val="tx1"/>
                </a:solidFill>
              </a:rPr>
              <a:t>Be clear about what the problem is</a:t>
            </a:r>
            <a:endParaRPr lang="en-US" altLang="en-US" dirty="0">
              <a:solidFill>
                <a:schemeClr val="tx1"/>
              </a:solidFill>
            </a:endParaRPr>
          </a:p>
          <a:p>
            <a:pPr eaLnBrk="1" hangingPunct="1">
              <a:buFont typeface="Wingdings" panose="05000000000000000000" pitchFamily="2" charset="2"/>
              <a:buNone/>
            </a:pPr>
            <a:r>
              <a:rPr lang="en-US" altLang="en-US" sz="2800" dirty="0">
                <a:solidFill>
                  <a:schemeClr val="tx1"/>
                </a:solidFill>
              </a:rPr>
              <a:t>2.) Understand everyone’s interests</a:t>
            </a:r>
          </a:p>
          <a:p>
            <a:pPr eaLnBrk="1" hangingPunct="1">
              <a:buFont typeface="Wingdings" panose="05000000000000000000" pitchFamily="2" charset="2"/>
              <a:buNone/>
            </a:pPr>
            <a:r>
              <a:rPr lang="en-US" altLang="en-US" dirty="0">
                <a:solidFill>
                  <a:schemeClr val="tx1"/>
                </a:solidFill>
              </a:rPr>
              <a:t> 		</a:t>
            </a:r>
            <a:r>
              <a:rPr lang="en-US" altLang="en-US" sz="2400" dirty="0">
                <a:solidFill>
                  <a:schemeClr val="tx1"/>
                </a:solidFill>
              </a:rPr>
              <a:t>-It is important to take the perspective of all that 	are 	involved to generate the best solution</a:t>
            </a:r>
          </a:p>
          <a:p>
            <a:pPr>
              <a:buFont typeface="Wingdings" panose="05000000000000000000" pitchFamily="2" charset="2"/>
              <a:buNone/>
            </a:pPr>
            <a:endParaRPr lang="en-US" altLang="en-US" dirty="0">
              <a:solidFill>
                <a:schemeClr val="tx1"/>
              </a:solidFill>
            </a:endParaRPr>
          </a:p>
        </p:txBody>
      </p:sp>
      <p:pic>
        <p:nvPicPr>
          <p:cNvPr id="29700" name="Picture 5">
            <a:extLst>
              <a:ext uri="{FF2B5EF4-FFF2-40B4-BE49-F238E27FC236}">
                <a16:creationId xmlns:a16="http://schemas.microsoft.com/office/drawing/2014/main" id="{EEAB986A-C91F-4E27-877B-1B7CAEB3DF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2286000"/>
            <a:ext cx="2438400" cy="166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advTm="57318"/>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6D480-5EF9-44DE-A9B4-6F073E004DE6}"/>
              </a:ext>
            </a:extLst>
          </p:cNvPr>
          <p:cNvSpPr>
            <a:spLocks noGrp="1"/>
          </p:cNvSpPr>
          <p:nvPr>
            <p:ph type="title"/>
          </p:nvPr>
        </p:nvSpPr>
        <p:spPr/>
        <p:txBody>
          <a:bodyPr/>
          <a:lstStyle/>
          <a:p>
            <a:r>
              <a:rPr lang="en-US" altLang="en-US" sz="4000"/>
              <a:t>Problem-Solving Techniques Continued…</a:t>
            </a:r>
          </a:p>
        </p:txBody>
      </p:sp>
      <p:sp>
        <p:nvSpPr>
          <p:cNvPr id="3" name="Content Placeholder 2">
            <a:extLst>
              <a:ext uri="{FF2B5EF4-FFF2-40B4-BE49-F238E27FC236}">
                <a16:creationId xmlns:a16="http://schemas.microsoft.com/office/drawing/2014/main" id="{B818B319-54D6-4370-BB49-1A38A5542556}"/>
              </a:ext>
            </a:extLst>
          </p:cNvPr>
          <p:cNvSpPr>
            <a:spLocks noGrp="1"/>
          </p:cNvSpPr>
          <p:nvPr>
            <p:ph idx="1"/>
          </p:nvPr>
        </p:nvSpPr>
        <p:spPr>
          <a:xfrm>
            <a:off x="457200" y="1600200"/>
            <a:ext cx="8229600" cy="5029200"/>
          </a:xfrm>
        </p:spPr>
        <p:txBody>
          <a:bodyPr/>
          <a:lstStyle/>
          <a:p>
            <a:pPr eaLnBrk="1" hangingPunct="1">
              <a:buFont typeface="Wingdings" panose="05000000000000000000" pitchFamily="2" charset="2"/>
              <a:buNone/>
              <a:defRPr/>
            </a:pPr>
            <a:r>
              <a:rPr lang="en-US" sz="2800" dirty="0">
                <a:solidFill>
                  <a:schemeClr val="tx1"/>
                </a:solidFill>
              </a:rPr>
              <a:t>3.) List possible solutions</a:t>
            </a:r>
          </a:p>
          <a:p>
            <a:pPr eaLnBrk="1" hangingPunct="1">
              <a:buFont typeface="Wingdings" panose="05000000000000000000" pitchFamily="2" charset="2"/>
              <a:buNone/>
              <a:defRPr/>
            </a:pPr>
            <a:r>
              <a:rPr lang="en-US" sz="2400" dirty="0">
                <a:solidFill>
                  <a:schemeClr val="tx1"/>
                </a:solidFill>
              </a:rPr>
              <a:t>		- Brainstorm and use creativity to come up with 	ideas on how to solve the problem</a:t>
            </a:r>
            <a:endParaRPr lang="en-US" sz="2800" dirty="0">
              <a:solidFill>
                <a:schemeClr val="tx1"/>
              </a:solidFill>
            </a:endParaRPr>
          </a:p>
          <a:p>
            <a:pPr eaLnBrk="1" hangingPunct="1">
              <a:buFont typeface="Wingdings" panose="05000000000000000000" pitchFamily="2" charset="2"/>
              <a:buNone/>
              <a:defRPr/>
            </a:pPr>
            <a:r>
              <a:rPr lang="en-US" sz="2800" dirty="0">
                <a:solidFill>
                  <a:schemeClr val="tx1"/>
                </a:solidFill>
              </a:rPr>
              <a:t>4.) Evaluate the options</a:t>
            </a:r>
          </a:p>
          <a:p>
            <a:pPr eaLnBrk="1" hangingPunct="1">
              <a:buFont typeface="Wingdings" panose="05000000000000000000" pitchFamily="2" charset="2"/>
              <a:buNone/>
              <a:defRPr/>
            </a:pPr>
            <a:r>
              <a:rPr lang="en-US" sz="2400" dirty="0">
                <a:solidFill>
                  <a:schemeClr val="tx1"/>
                </a:solidFill>
              </a:rPr>
              <a:t>		- Consider the pros and cons for given solutions</a:t>
            </a:r>
          </a:p>
          <a:p>
            <a:pPr eaLnBrk="1" hangingPunct="1">
              <a:buFont typeface="Wingdings" panose="05000000000000000000" pitchFamily="2" charset="2"/>
              <a:buNone/>
              <a:defRPr/>
            </a:pPr>
            <a:r>
              <a:rPr lang="en-US" sz="2800" dirty="0">
                <a:solidFill>
                  <a:schemeClr val="tx1"/>
                </a:solidFill>
              </a:rPr>
              <a:t>5.) Select an options or options</a:t>
            </a:r>
          </a:p>
          <a:p>
            <a:pPr eaLnBrk="1" hangingPunct="1">
              <a:buFont typeface="Wingdings" panose="05000000000000000000" pitchFamily="2" charset="2"/>
              <a:buNone/>
              <a:defRPr/>
            </a:pPr>
            <a:r>
              <a:rPr lang="en-US" sz="2400" dirty="0">
                <a:solidFill>
                  <a:schemeClr val="tx1"/>
                </a:solidFill>
              </a:rPr>
              <a:t>		- Determine what is the best option and provides the 	most balancing solution to the problem. Consider 	also whether several solutions could be combined. </a:t>
            </a:r>
          </a:p>
          <a:p>
            <a:pPr>
              <a:defRPr/>
            </a:pPr>
            <a:endParaRPr lang="en-US" dirty="0">
              <a:solidFill>
                <a:schemeClr val="tx1"/>
              </a:solidFill>
            </a:endParaRPr>
          </a:p>
        </p:txBody>
      </p:sp>
    </p:spTree>
  </p:cSld>
  <p:clrMapOvr>
    <a:masterClrMapping/>
  </p:clrMapOvr>
  <p:transition advTm="678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0B5C72-6D8B-4611-9A91-F008FF1DE3D8}"/>
              </a:ext>
            </a:extLst>
          </p:cNvPr>
          <p:cNvSpPr>
            <a:spLocks noGrp="1"/>
          </p:cNvSpPr>
          <p:nvPr>
            <p:ph type="title"/>
          </p:nvPr>
        </p:nvSpPr>
        <p:spPr/>
        <p:txBody>
          <a:bodyPr/>
          <a:lstStyle/>
          <a:p>
            <a:pPr>
              <a:defRPr/>
            </a:pPr>
            <a:r>
              <a:rPr lang="en-US" dirty="0"/>
              <a:t>Problem-Solving Techniques</a:t>
            </a:r>
          </a:p>
        </p:txBody>
      </p:sp>
      <p:sp>
        <p:nvSpPr>
          <p:cNvPr id="3" name="Content Placeholder 2">
            <a:extLst>
              <a:ext uri="{FF2B5EF4-FFF2-40B4-BE49-F238E27FC236}">
                <a16:creationId xmlns:a16="http://schemas.microsoft.com/office/drawing/2014/main" id="{6F15522D-48A9-496A-B954-252430DCA0F7}"/>
              </a:ext>
            </a:extLst>
          </p:cNvPr>
          <p:cNvSpPr>
            <a:spLocks noGrp="1"/>
          </p:cNvSpPr>
          <p:nvPr>
            <p:ph idx="1"/>
          </p:nvPr>
        </p:nvSpPr>
        <p:spPr>
          <a:xfrm>
            <a:off x="457200" y="1600200"/>
            <a:ext cx="8229600" cy="4800600"/>
          </a:xfrm>
        </p:spPr>
        <p:txBody>
          <a:bodyPr/>
          <a:lstStyle/>
          <a:p>
            <a:pPr>
              <a:buFont typeface="Wingdings" panose="05000000000000000000" pitchFamily="2" charset="2"/>
              <a:buNone/>
            </a:pPr>
            <a:r>
              <a:rPr lang="en-US" altLang="en-US" sz="2800" dirty="0">
                <a:solidFill>
                  <a:schemeClr val="tx1"/>
                </a:solidFill>
              </a:rPr>
              <a:t>6.) Document any agreements</a:t>
            </a:r>
          </a:p>
          <a:p>
            <a:pPr>
              <a:buFont typeface="Wingdings" panose="05000000000000000000" pitchFamily="2" charset="2"/>
              <a:buNone/>
            </a:pPr>
            <a:r>
              <a:rPr lang="en-US" altLang="en-US" dirty="0">
                <a:solidFill>
                  <a:schemeClr val="tx1"/>
                </a:solidFill>
              </a:rPr>
              <a:t>		- </a:t>
            </a:r>
            <a:r>
              <a:rPr lang="en-US" altLang="en-US" sz="2400" dirty="0">
                <a:solidFill>
                  <a:schemeClr val="tx1"/>
                </a:solidFill>
              </a:rPr>
              <a:t>if working in a group, note the agreement among 	members about solutions</a:t>
            </a:r>
            <a:endParaRPr lang="en-US" altLang="en-US" dirty="0">
              <a:solidFill>
                <a:schemeClr val="tx1"/>
              </a:solidFill>
            </a:endParaRPr>
          </a:p>
          <a:p>
            <a:pPr>
              <a:buFont typeface="Wingdings" panose="05000000000000000000" pitchFamily="2" charset="2"/>
              <a:buNone/>
            </a:pPr>
            <a:r>
              <a:rPr lang="en-US" altLang="en-US" sz="2800" dirty="0">
                <a:solidFill>
                  <a:schemeClr val="tx1"/>
                </a:solidFill>
              </a:rPr>
              <a:t>7.) Implement, monitor, and evaluate solutions</a:t>
            </a:r>
          </a:p>
          <a:p>
            <a:pPr>
              <a:buFont typeface="Wingdings" panose="05000000000000000000" pitchFamily="2" charset="2"/>
              <a:buNone/>
            </a:pPr>
            <a:endParaRPr lang="en-US" altLang="en-US" sz="2800" dirty="0">
              <a:solidFill>
                <a:schemeClr val="tx1"/>
              </a:solidFill>
            </a:endParaRPr>
          </a:p>
        </p:txBody>
      </p:sp>
      <p:pic>
        <p:nvPicPr>
          <p:cNvPr id="31749" name="Picture 5" descr="MC900090572[1]">
            <a:extLst>
              <a:ext uri="{FF2B5EF4-FFF2-40B4-BE49-F238E27FC236}">
                <a16:creationId xmlns:a16="http://schemas.microsoft.com/office/drawing/2014/main" id="{740EA3B2-8F9F-4384-BAA9-6E18C73DBBC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0" y="4343400"/>
            <a:ext cx="2241550" cy="2043113"/>
          </a:xfrm>
          <a:prstGeom prst="rect">
            <a:avLst/>
          </a:prstGeom>
          <a:noFill/>
          <a:extLst>
            <a:ext uri="{909E8E84-426E-40DD-AFC4-6F175D3DCCD1}">
              <a14:hiddenFill xmlns:a14="http://schemas.microsoft.com/office/drawing/2010/main">
                <a:solidFill>
                  <a:srgbClr val="FFFFFF"/>
                </a:solidFill>
              </a14:hiddenFill>
            </a:ext>
          </a:extLst>
        </p:spPr>
      </p:pic>
      <p:pic>
        <p:nvPicPr>
          <p:cNvPr id="31751" name="Picture 7" descr="MC900370348[1]">
            <a:extLst>
              <a:ext uri="{FF2B5EF4-FFF2-40B4-BE49-F238E27FC236}">
                <a16:creationId xmlns:a16="http://schemas.microsoft.com/office/drawing/2014/main" id="{B18DE5F0-C92E-4F76-8F32-1F372B60FE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0" y="4572000"/>
            <a:ext cx="1376363" cy="18272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advTm="39707"/>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B3F6DCE1-5D1C-4661-B58D-4064603DCCFD}"/>
              </a:ext>
            </a:extLst>
          </p:cNvPr>
          <p:cNvSpPr>
            <a:spLocks noGrp="1" noChangeArrowheads="1"/>
          </p:cNvSpPr>
          <p:nvPr>
            <p:ph type="title"/>
          </p:nvPr>
        </p:nvSpPr>
        <p:spPr/>
        <p:txBody>
          <a:bodyPr/>
          <a:lstStyle/>
          <a:p>
            <a:pPr eaLnBrk="1" hangingPunct="1">
              <a:defRPr/>
            </a:pPr>
            <a:r>
              <a:rPr lang="en-US" dirty="0"/>
              <a:t>Becoming Aware</a:t>
            </a:r>
          </a:p>
        </p:txBody>
      </p:sp>
      <p:sp>
        <p:nvSpPr>
          <p:cNvPr id="72707" name="Rectangle 3">
            <a:extLst>
              <a:ext uri="{FF2B5EF4-FFF2-40B4-BE49-F238E27FC236}">
                <a16:creationId xmlns:a16="http://schemas.microsoft.com/office/drawing/2014/main" id="{E72F00E5-4C37-47DF-B654-810CE81EAB8E}"/>
              </a:ext>
            </a:extLst>
          </p:cNvPr>
          <p:cNvSpPr>
            <a:spLocks noGrp="1" noChangeArrowheads="1"/>
          </p:cNvSpPr>
          <p:nvPr>
            <p:ph type="body" idx="1"/>
          </p:nvPr>
        </p:nvSpPr>
        <p:spPr/>
        <p:txBody>
          <a:bodyPr/>
          <a:lstStyle/>
          <a:p>
            <a:pPr eaLnBrk="1" hangingPunct="1">
              <a:defRPr/>
            </a:pPr>
            <a:r>
              <a:rPr lang="en-US" dirty="0">
                <a:solidFill>
                  <a:schemeClr val="tx1"/>
                </a:solidFill>
              </a:rPr>
              <a:t>To be an effective problem-solver, you need to have self-awareness about your:</a:t>
            </a:r>
          </a:p>
          <a:p>
            <a:pPr eaLnBrk="1" hangingPunct="1">
              <a:buFont typeface="Wingdings" panose="05000000000000000000" pitchFamily="2" charset="2"/>
              <a:buNone/>
              <a:defRPr/>
            </a:pPr>
            <a:endParaRPr lang="en-US" dirty="0">
              <a:solidFill>
                <a:schemeClr val="tx1"/>
              </a:solidFill>
            </a:endParaRPr>
          </a:p>
          <a:p>
            <a:pPr lvl="1" eaLnBrk="1" hangingPunct="1">
              <a:defRPr/>
            </a:pPr>
            <a:r>
              <a:rPr lang="en-US" sz="2400" dirty="0"/>
              <a:t>Thinking processes, decision-making skills, learning style, intelligence, memory and information acquisition, and problem-solving skills and techniques </a:t>
            </a:r>
          </a:p>
        </p:txBody>
      </p:sp>
      <p:pic>
        <p:nvPicPr>
          <p:cNvPr id="32772" name="Picture 7">
            <a:extLst>
              <a:ext uri="{FF2B5EF4-FFF2-40B4-BE49-F238E27FC236}">
                <a16:creationId xmlns:a16="http://schemas.microsoft.com/office/drawing/2014/main" id="{4C5849B8-B77F-4178-9DC7-EFACF71072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4800600"/>
            <a:ext cx="1738313" cy="174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advTm="47259"/>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9C17DAD1-95A0-4E93-A757-DEAEE61BFC80}"/>
              </a:ext>
            </a:extLst>
          </p:cNvPr>
          <p:cNvSpPr>
            <a:spLocks noGrp="1" noChangeArrowheads="1"/>
          </p:cNvSpPr>
          <p:nvPr>
            <p:ph type="title"/>
          </p:nvPr>
        </p:nvSpPr>
        <p:spPr/>
        <p:txBody>
          <a:bodyPr/>
          <a:lstStyle/>
          <a:p>
            <a:pPr algn="l" eaLnBrk="1" hangingPunct="1">
              <a:defRPr/>
            </a:pPr>
            <a:r>
              <a:rPr lang="en-US" dirty="0"/>
              <a:t>		Decision-Making</a:t>
            </a:r>
          </a:p>
        </p:txBody>
      </p:sp>
      <p:sp>
        <p:nvSpPr>
          <p:cNvPr id="64515" name="Rectangle 3">
            <a:extLst>
              <a:ext uri="{FF2B5EF4-FFF2-40B4-BE49-F238E27FC236}">
                <a16:creationId xmlns:a16="http://schemas.microsoft.com/office/drawing/2014/main" id="{40F48432-C161-4FA9-9556-1B980EF6A30C}"/>
              </a:ext>
            </a:extLst>
          </p:cNvPr>
          <p:cNvSpPr>
            <a:spLocks noGrp="1" noChangeArrowheads="1"/>
          </p:cNvSpPr>
          <p:nvPr>
            <p:ph type="body" idx="1"/>
          </p:nvPr>
        </p:nvSpPr>
        <p:spPr>
          <a:xfrm>
            <a:off x="457200" y="1600200"/>
            <a:ext cx="8229600" cy="5257800"/>
          </a:xfrm>
        </p:spPr>
        <p:txBody>
          <a:bodyPr/>
          <a:lstStyle/>
          <a:p>
            <a:pPr eaLnBrk="1" hangingPunct="1">
              <a:defRPr/>
            </a:pPr>
            <a:r>
              <a:rPr lang="en-US" sz="2800" dirty="0">
                <a:solidFill>
                  <a:schemeClr val="tx1"/>
                </a:solidFill>
              </a:rPr>
              <a:t>Involves</a:t>
            </a:r>
            <a:r>
              <a:rPr lang="en-US" dirty="0">
                <a:solidFill>
                  <a:schemeClr val="tx1"/>
                </a:solidFill>
              </a:rPr>
              <a:t> </a:t>
            </a:r>
            <a:r>
              <a:rPr lang="en-US" sz="2800" dirty="0">
                <a:solidFill>
                  <a:schemeClr val="tx1"/>
                </a:solidFill>
              </a:rPr>
              <a:t>identifying &amp; choosing alternatives based on the values and preferences of the decision maker.</a:t>
            </a:r>
          </a:p>
          <a:p>
            <a:pPr lvl="1" eaLnBrk="1" hangingPunct="1">
              <a:defRPr/>
            </a:pPr>
            <a:r>
              <a:rPr lang="en-US" sz="2400" dirty="0"/>
              <a:t>When making choices among alternatives, we want the decision that:</a:t>
            </a:r>
          </a:p>
          <a:p>
            <a:pPr lvl="1" eaLnBrk="1" hangingPunct="1">
              <a:buFontTx/>
              <a:buNone/>
              <a:defRPr/>
            </a:pPr>
            <a:r>
              <a:rPr lang="en-US" sz="2400" dirty="0"/>
              <a:t>	</a:t>
            </a:r>
            <a:r>
              <a:rPr lang="en-US" sz="2000" dirty="0"/>
              <a:t>1) Has the highest chance of being successful or effective</a:t>
            </a:r>
          </a:p>
          <a:p>
            <a:pPr lvl="1" eaLnBrk="1" hangingPunct="1">
              <a:buFontTx/>
              <a:buNone/>
              <a:defRPr/>
            </a:pPr>
            <a:r>
              <a:rPr lang="en-US" sz="2000" dirty="0"/>
              <a:t>	2) Best fits with our needs, goals, desires, and values </a:t>
            </a:r>
          </a:p>
          <a:p>
            <a:pPr lvl="1" eaLnBrk="1" hangingPunct="1">
              <a:buFontTx/>
              <a:buNone/>
              <a:defRPr/>
            </a:pPr>
            <a:r>
              <a:rPr lang="en-US" sz="2000" dirty="0"/>
              <a:t>- </a:t>
            </a:r>
            <a:r>
              <a:rPr lang="en-US" sz="2400" dirty="0"/>
              <a:t>Decisions can be simple or complex</a:t>
            </a:r>
          </a:p>
        </p:txBody>
      </p:sp>
      <p:pic>
        <p:nvPicPr>
          <p:cNvPr id="12292" name="Picture 4">
            <a:extLst>
              <a:ext uri="{FF2B5EF4-FFF2-40B4-BE49-F238E27FC236}">
                <a16:creationId xmlns:a16="http://schemas.microsoft.com/office/drawing/2014/main" id="{2C341234-AD7D-47B1-B319-1B48CE18C9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2800" y="228600"/>
            <a:ext cx="1792288" cy="144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advTm="52706"/>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648EE-21BE-49DE-9F38-37D6381C6DCF}"/>
              </a:ext>
            </a:extLst>
          </p:cNvPr>
          <p:cNvSpPr>
            <a:spLocks noGrp="1"/>
          </p:cNvSpPr>
          <p:nvPr>
            <p:ph type="title"/>
          </p:nvPr>
        </p:nvSpPr>
        <p:spPr/>
        <p:txBody>
          <a:bodyPr/>
          <a:lstStyle/>
          <a:p>
            <a:pPr eaLnBrk="1" hangingPunct="1">
              <a:defRPr/>
            </a:pPr>
            <a:r>
              <a:rPr lang="en-US" dirty="0"/>
              <a:t>Types of Decisions</a:t>
            </a:r>
          </a:p>
        </p:txBody>
      </p:sp>
      <p:sp>
        <p:nvSpPr>
          <p:cNvPr id="3" name="Content Placeholder 2">
            <a:extLst>
              <a:ext uri="{FF2B5EF4-FFF2-40B4-BE49-F238E27FC236}">
                <a16:creationId xmlns:a16="http://schemas.microsoft.com/office/drawing/2014/main" id="{1143184E-31F0-4853-A188-200A1529F75D}"/>
              </a:ext>
            </a:extLst>
          </p:cNvPr>
          <p:cNvSpPr>
            <a:spLocks noGrp="1"/>
          </p:cNvSpPr>
          <p:nvPr>
            <p:ph idx="1"/>
          </p:nvPr>
        </p:nvSpPr>
        <p:spPr>
          <a:xfrm>
            <a:off x="484163" y="1166018"/>
            <a:ext cx="8229600" cy="4525963"/>
          </a:xfrm>
        </p:spPr>
        <p:txBody>
          <a:bodyPr/>
          <a:lstStyle/>
          <a:p>
            <a:pPr eaLnBrk="1" hangingPunct="1">
              <a:buFont typeface="Wingdings" panose="05000000000000000000" pitchFamily="2" charset="2"/>
              <a:buNone/>
            </a:pPr>
            <a:r>
              <a:rPr lang="en-US" altLang="en-US" sz="2800" dirty="0">
                <a:solidFill>
                  <a:schemeClr val="tx1"/>
                </a:solidFill>
              </a:rPr>
              <a:t>1.) </a:t>
            </a:r>
            <a:r>
              <a:rPr lang="en-US" altLang="en-US" sz="2800" b="1" dirty="0">
                <a:solidFill>
                  <a:schemeClr val="tx1"/>
                </a:solidFill>
              </a:rPr>
              <a:t> Decisions  about whether or not</a:t>
            </a:r>
          </a:p>
          <a:p>
            <a:pPr eaLnBrk="1" hangingPunct="1">
              <a:buFont typeface="Wingdings" panose="05000000000000000000" pitchFamily="2" charset="2"/>
              <a:buNone/>
            </a:pPr>
            <a:r>
              <a:rPr lang="en-US" altLang="en-US" b="1" dirty="0">
                <a:solidFill>
                  <a:schemeClr val="tx1"/>
                </a:solidFill>
              </a:rPr>
              <a:t>		- </a:t>
            </a:r>
            <a:r>
              <a:rPr lang="en-US" altLang="en-US" sz="2400" b="1" dirty="0">
                <a:solidFill>
                  <a:schemeClr val="tx1"/>
                </a:solidFill>
              </a:rPr>
              <a:t>involves yes/no, either/or decisions</a:t>
            </a:r>
          </a:p>
          <a:p>
            <a:pPr eaLnBrk="1" hangingPunct="1">
              <a:buFont typeface="Wingdings" panose="05000000000000000000" pitchFamily="2" charset="2"/>
              <a:buNone/>
            </a:pPr>
            <a:r>
              <a:rPr lang="en-US" altLang="en-US" sz="2400" b="1" dirty="0">
                <a:solidFill>
                  <a:schemeClr val="tx1"/>
                </a:solidFill>
              </a:rPr>
              <a:t>		- make decisions by weighing pros versus 	  cons</a:t>
            </a:r>
          </a:p>
          <a:p>
            <a:pPr eaLnBrk="1" hangingPunct="1">
              <a:buFont typeface="Wingdings" panose="05000000000000000000" pitchFamily="2" charset="2"/>
              <a:buNone/>
            </a:pPr>
            <a:r>
              <a:rPr lang="en-US" altLang="en-US" sz="2800" b="1" dirty="0">
                <a:solidFill>
                  <a:schemeClr val="tx1"/>
                </a:solidFill>
              </a:rPr>
              <a:t>2.) Decisions of which</a:t>
            </a:r>
          </a:p>
          <a:p>
            <a:pPr eaLnBrk="1" hangingPunct="1">
              <a:buFont typeface="Wingdings" panose="05000000000000000000" pitchFamily="2" charset="2"/>
              <a:buNone/>
            </a:pPr>
            <a:r>
              <a:rPr lang="en-US" altLang="en-US" b="1" dirty="0">
                <a:solidFill>
                  <a:schemeClr val="tx1"/>
                </a:solidFill>
              </a:rPr>
              <a:t>		- </a:t>
            </a:r>
            <a:r>
              <a:rPr lang="en-US" altLang="en-US" sz="2400" b="1" dirty="0">
                <a:solidFill>
                  <a:schemeClr val="tx1"/>
                </a:solidFill>
              </a:rPr>
              <a:t>involves choosing the best alternative 	among a set of decisions</a:t>
            </a:r>
          </a:p>
          <a:p>
            <a:pPr eaLnBrk="1" hangingPunct="1">
              <a:buFont typeface="Wingdings" panose="05000000000000000000" pitchFamily="2" charset="2"/>
              <a:buNone/>
            </a:pPr>
            <a:r>
              <a:rPr lang="en-US" altLang="en-US" sz="2800" b="1" dirty="0">
                <a:solidFill>
                  <a:schemeClr val="tx1"/>
                </a:solidFill>
              </a:rPr>
              <a:t>3.) Contingent decisions</a:t>
            </a:r>
          </a:p>
          <a:p>
            <a:pPr eaLnBrk="1" hangingPunct="1">
              <a:buFont typeface="Wingdings" panose="05000000000000000000" pitchFamily="2" charset="2"/>
              <a:buNone/>
            </a:pPr>
            <a:r>
              <a:rPr lang="en-US" altLang="en-US" sz="2800" b="1" dirty="0">
                <a:solidFill>
                  <a:schemeClr val="tx1"/>
                </a:solidFill>
              </a:rPr>
              <a:t>		- </a:t>
            </a:r>
            <a:r>
              <a:rPr lang="en-US" altLang="en-US" sz="2400" b="1" dirty="0">
                <a:solidFill>
                  <a:schemeClr val="tx1"/>
                </a:solidFill>
              </a:rPr>
              <a:t>depend on certain conditions being met </a:t>
            </a:r>
            <a:endParaRPr lang="en-US" altLang="en-US" sz="2400" dirty="0">
              <a:solidFill>
                <a:schemeClr val="tx1"/>
              </a:solidFill>
            </a:endParaRPr>
          </a:p>
        </p:txBody>
      </p:sp>
    </p:spTree>
  </p:cSld>
  <p:clrMapOvr>
    <a:masterClrMapping/>
  </p:clrMapOvr>
  <p:transition spd="med" advTm="21033"/>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FE1D3-B04A-4DC5-9C01-638417878378}"/>
              </a:ext>
            </a:extLst>
          </p:cNvPr>
          <p:cNvSpPr>
            <a:spLocks noGrp="1"/>
          </p:cNvSpPr>
          <p:nvPr>
            <p:ph type="title"/>
          </p:nvPr>
        </p:nvSpPr>
        <p:spPr/>
        <p:txBody>
          <a:bodyPr/>
          <a:lstStyle/>
          <a:p>
            <a:pPr eaLnBrk="1" hangingPunct="1">
              <a:defRPr/>
            </a:pPr>
            <a:r>
              <a:rPr lang="en-US" dirty="0"/>
              <a:t>	Decision-Making Steps</a:t>
            </a:r>
          </a:p>
        </p:txBody>
      </p:sp>
      <p:sp>
        <p:nvSpPr>
          <p:cNvPr id="3" name="Content Placeholder 2">
            <a:extLst>
              <a:ext uri="{FF2B5EF4-FFF2-40B4-BE49-F238E27FC236}">
                <a16:creationId xmlns:a16="http://schemas.microsoft.com/office/drawing/2014/main" id="{6B8DBA54-8E69-48D7-9DE1-E7ACC2F18561}"/>
              </a:ext>
            </a:extLst>
          </p:cNvPr>
          <p:cNvSpPr>
            <a:spLocks noGrp="1"/>
          </p:cNvSpPr>
          <p:nvPr>
            <p:ph idx="1"/>
          </p:nvPr>
        </p:nvSpPr>
        <p:spPr/>
        <p:txBody>
          <a:bodyPr/>
          <a:lstStyle/>
          <a:p>
            <a:pPr eaLnBrk="1" hangingPunct="1">
              <a:buFont typeface="Wingdings" panose="05000000000000000000" pitchFamily="2" charset="2"/>
              <a:buNone/>
              <a:defRPr/>
            </a:pPr>
            <a:endParaRPr lang="en-US" sz="2400" dirty="0">
              <a:solidFill>
                <a:schemeClr val="tx1"/>
              </a:solidFill>
            </a:endParaRPr>
          </a:p>
          <a:p>
            <a:pPr eaLnBrk="1" hangingPunct="1">
              <a:buFont typeface="Wingdings" panose="05000000000000000000" pitchFamily="2" charset="2"/>
              <a:buNone/>
              <a:defRPr/>
            </a:pPr>
            <a:r>
              <a:rPr lang="en-US" sz="2400" dirty="0">
                <a:solidFill>
                  <a:schemeClr val="tx1"/>
                </a:solidFill>
              </a:rPr>
              <a:t>1.) Identify the decision that needs to be made and possible goals to reach.</a:t>
            </a:r>
          </a:p>
          <a:p>
            <a:pPr eaLnBrk="1" hangingPunct="1">
              <a:buFont typeface="Wingdings" panose="05000000000000000000" pitchFamily="2" charset="2"/>
              <a:buNone/>
              <a:defRPr/>
            </a:pPr>
            <a:r>
              <a:rPr lang="en-US" sz="2400" dirty="0">
                <a:solidFill>
                  <a:schemeClr val="tx1"/>
                </a:solidFill>
              </a:rPr>
              <a:t>2.) Gather up information.</a:t>
            </a:r>
          </a:p>
          <a:p>
            <a:pPr eaLnBrk="1" hangingPunct="1">
              <a:buFont typeface="Wingdings" panose="05000000000000000000" pitchFamily="2" charset="2"/>
              <a:buNone/>
              <a:defRPr/>
            </a:pPr>
            <a:r>
              <a:rPr lang="en-US" sz="2400" dirty="0">
                <a:solidFill>
                  <a:schemeClr val="tx1"/>
                </a:solidFill>
              </a:rPr>
              <a:t>3.) Generate a list of alternative solutions.</a:t>
            </a:r>
          </a:p>
          <a:p>
            <a:pPr eaLnBrk="1" hangingPunct="1">
              <a:buFont typeface="Wingdings" panose="05000000000000000000" pitchFamily="2" charset="2"/>
              <a:buNone/>
              <a:defRPr/>
            </a:pPr>
            <a:r>
              <a:rPr lang="en-US" sz="2400" dirty="0">
                <a:solidFill>
                  <a:schemeClr val="tx1"/>
                </a:solidFill>
              </a:rPr>
              <a:t>4.) Rate the alternatives. </a:t>
            </a:r>
          </a:p>
          <a:p>
            <a:pPr eaLnBrk="1" hangingPunct="1">
              <a:buFont typeface="Wingdings" panose="05000000000000000000" pitchFamily="2" charset="2"/>
              <a:buNone/>
              <a:defRPr/>
            </a:pPr>
            <a:r>
              <a:rPr lang="en-US" sz="2400" dirty="0">
                <a:solidFill>
                  <a:schemeClr val="tx1"/>
                </a:solidFill>
              </a:rPr>
              <a:t>5.) Examine the risk of each alternative.</a:t>
            </a:r>
          </a:p>
          <a:p>
            <a:pPr eaLnBrk="1" hangingPunct="1">
              <a:buFont typeface="Wingdings" panose="05000000000000000000" pitchFamily="2" charset="2"/>
              <a:buNone/>
              <a:defRPr/>
            </a:pPr>
            <a:r>
              <a:rPr lang="en-US" sz="2400" dirty="0">
                <a:solidFill>
                  <a:schemeClr val="tx1"/>
                </a:solidFill>
              </a:rPr>
              <a:t>6.) Make the decision. </a:t>
            </a:r>
          </a:p>
        </p:txBody>
      </p:sp>
      <p:pic>
        <p:nvPicPr>
          <p:cNvPr id="14340" name="Picture 3">
            <a:extLst>
              <a:ext uri="{FF2B5EF4-FFF2-40B4-BE49-F238E27FC236}">
                <a16:creationId xmlns:a16="http://schemas.microsoft.com/office/drawing/2014/main" id="{234BCC21-293E-4F1C-A30D-2FD6674389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381000"/>
            <a:ext cx="1628775"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advTm="51736"/>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895600"/>
            <a:ext cx="8229600" cy="1143000"/>
          </a:xfrm>
        </p:spPr>
        <p:txBody>
          <a:bodyPr/>
          <a:lstStyle/>
          <a:p>
            <a:r>
              <a:rPr lang="en-US" dirty="0"/>
              <a:t>THANK YOU</a:t>
            </a:r>
          </a:p>
        </p:txBody>
      </p:sp>
    </p:spTree>
    <p:extLst>
      <p:ext uri="{BB962C8B-B14F-4D97-AF65-F5344CB8AC3E}">
        <p14:creationId xmlns:p14="http://schemas.microsoft.com/office/powerpoint/2010/main" val="3067244659"/>
      </p:ext>
    </p:extLst>
  </p:cSld>
  <p:clrMapOvr>
    <a:masterClrMapping/>
  </p:clrMapOvr>
  <mc:AlternateContent xmlns:mc="http://schemas.openxmlformats.org/markup-compatibility/2006" xmlns:p14="http://schemas.microsoft.com/office/powerpoint/2010/main">
    <mc:Choice Requires="p14">
      <p:transition spd="slow" p14:dur="2000" advTm="72327"/>
    </mc:Choice>
    <mc:Fallback xmlns="">
      <p:transition spd="slow" advTm="7232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5"/>
          <p:cNvSpPr>
            <a:spLocks noGrp="1"/>
          </p:cNvSpPr>
          <p:nvPr>
            <p:ph type="title"/>
          </p:nvPr>
        </p:nvSpPr>
        <p:spPr>
          <a:xfrm>
            <a:off x="533400" y="685800"/>
            <a:ext cx="8229600" cy="685800"/>
          </a:xfrm>
        </p:spPr>
        <p:txBody>
          <a:bodyPr/>
          <a:lstStyle/>
          <a:p>
            <a:pPr>
              <a:spcBef>
                <a:spcPct val="50000"/>
              </a:spcBef>
            </a:pPr>
            <a:r>
              <a:rPr lang="en-US" altLang="en-US" sz="3200" dirty="0">
                <a:latin typeface="Arial" panose="020B0604020202020204" pitchFamily="34" charset="0"/>
                <a:cs typeface="Arial" panose="020B0604020202020204" pitchFamily="34" charset="0"/>
              </a:rPr>
              <a:t>Learning Outcomes</a:t>
            </a:r>
          </a:p>
        </p:txBody>
      </p:sp>
      <p:sp>
        <p:nvSpPr>
          <p:cNvPr id="4100" name="Content Placeholder 5"/>
          <p:cNvSpPr>
            <a:spLocks noGrp="1"/>
          </p:cNvSpPr>
          <p:nvPr>
            <p:ph idx="1"/>
          </p:nvPr>
        </p:nvSpPr>
        <p:spPr>
          <a:xfrm>
            <a:off x="152400" y="1524000"/>
            <a:ext cx="8839200" cy="4602163"/>
          </a:xfrm>
        </p:spPr>
        <p:txBody>
          <a:bodyPr/>
          <a:lstStyle/>
          <a:p>
            <a:pPr marL="342900" indent="-342900" algn="just">
              <a:buFontTx/>
              <a:buChar char="-"/>
            </a:pPr>
            <a:r>
              <a:rPr lang="en-US" altLang="en-US" sz="2400" dirty="0">
                <a:solidFill>
                  <a:schemeClr val="tx1"/>
                </a:solidFill>
                <a:latin typeface="Tw Cen MT" panose="020B0602020104020603" pitchFamily="34" charset="0"/>
              </a:rPr>
              <a:t>Students are able to identify problem solving and decision making</a:t>
            </a:r>
          </a:p>
          <a:p>
            <a:pPr marL="342900" indent="-342900" algn="just">
              <a:buFontTx/>
              <a:buChar char="-"/>
            </a:pPr>
            <a:r>
              <a:rPr lang="en-US" altLang="en-US" sz="2400" dirty="0">
                <a:solidFill>
                  <a:schemeClr val="tx1"/>
                </a:solidFill>
                <a:latin typeface="Tw Cen MT" panose="020B0602020104020603" pitchFamily="34" charset="0"/>
              </a:rPr>
              <a:t>Students are able to apply several ways in doing problem solving</a:t>
            </a:r>
          </a:p>
        </p:txBody>
      </p:sp>
    </p:spTree>
    <p:extLst>
      <p:ext uri="{BB962C8B-B14F-4D97-AF65-F5344CB8AC3E}">
        <p14:creationId xmlns:p14="http://schemas.microsoft.com/office/powerpoint/2010/main" val="1331463722"/>
      </p:ext>
    </p:extLst>
  </p:cSld>
  <p:clrMapOvr>
    <a:masterClrMapping/>
  </p:clrMapOvr>
  <p:transition advTm="20871">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361674-E9A0-4AAF-BEDA-9524630E4150}"/>
              </a:ext>
            </a:extLst>
          </p:cNvPr>
          <p:cNvSpPr>
            <a:spLocks noGrp="1"/>
          </p:cNvSpPr>
          <p:nvPr>
            <p:ph type="title"/>
          </p:nvPr>
        </p:nvSpPr>
        <p:spPr/>
        <p:txBody>
          <a:bodyPr/>
          <a:lstStyle/>
          <a:p>
            <a:r>
              <a:rPr lang="en-US" dirty="0"/>
              <a:t>What is Problem Solving?</a:t>
            </a:r>
            <a:endParaRPr lang="en-ID" dirty="0"/>
          </a:p>
        </p:txBody>
      </p:sp>
      <p:sp>
        <p:nvSpPr>
          <p:cNvPr id="3" name="Content Placeholder 2">
            <a:extLst>
              <a:ext uri="{FF2B5EF4-FFF2-40B4-BE49-F238E27FC236}">
                <a16:creationId xmlns:a16="http://schemas.microsoft.com/office/drawing/2014/main" id="{C6391688-9580-4836-A4B0-E6BDEFA3D36C}"/>
              </a:ext>
            </a:extLst>
          </p:cNvPr>
          <p:cNvSpPr>
            <a:spLocks noGrp="1"/>
          </p:cNvSpPr>
          <p:nvPr>
            <p:ph idx="1"/>
          </p:nvPr>
        </p:nvSpPr>
        <p:spPr/>
        <p:txBody>
          <a:bodyPr/>
          <a:lstStyle/>
          <a:p>
            <a:pPr algn="just"/>
            <a:r>
              <a:rPr lang="en-US" sz="3200" dirty="0">
                <a:solidFill>
                  <a:schemeClr val="tx1"/>
                </a:solidFill>
              </a:rPr>
              <a:t>	Problem solving is the act of defining a problem; determining the cause of the problem; identifying, prioritizing, and selecting alternatives for a solution; and implementing a solution.</a:t>
            </a:r>
            <a:endParaRPr lang="en-ID" sz="3200" dirty="0">
              <a:solidFill>
                <a:schemeClr val="tx1"/>
              </a:solidFill>
            </a:endParaRPr>
          </a:p>
        </p:txBody>
      </p:sp>
    </p:spTree>
    <p:extLst>
      <p:ext uri="{BB962C8B-B14F-4D97-AF65-F5344CB8AC3E}">
        <p14:creationId xmlns:p14="http://schemas.microsoft.com/office/powerpoint/2010/main" val="1545647322"/>
      </p:ext>
    </p:extLst>
  </p:cSld>
  <p:clrMapOvr>
    <a:masterClrMapping/>
  </p:clrMapOvr>
  <mc:AlternateContent xmlns:mc="http://schemas.openxmlformats.org/markup-compatibility/2006" xmlns:p14="http://schemas.microsoft.com/office/powerpoint/2010/main">
    <mc:Choice Requires="p14">
      <p:transition spd="slow" p14:dur="2000" advTm="57423"/>
    </mc:Choice>
    <mc:Fallback xmlns="">
      <p:transition spd="slow" advTm="5742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2580B-345B-4757-B9E8-E183C11A69A0}"/>
              </a:ext>
            </a:extLst>
          </p:cNvPr>
          <p:cNvSpPr>
            <a:spLocks noGrp="1"/>
          </p:cNvSpPr>
          <p:nvPr>
            <p:ph type="title"/>
          </p:nvPr>
        </p:nvSpPr>
        <p:spPr/>
        <p:txBody>
          <a:bodyPr/>
          <a:lstStyle/>
          <a:p>
            <a:r>
              <a:rPr lang="en-US" sz="3600" cap="all" dirty="0"/>
              <a:t>THE FOUR BASIC STEPS OF THE PROBLEM-SOLVING PROCESS</a:t>
            </a:r>
            <a:br>
              <a:rPr lang="en-US" sz="3600" cap="all" dirty="0"/>
            </a:br>
            <a:endParaRPr lang="en-ID" sz="3600" dirty="0"/>
          </a:p>
        </p:txBody>
      </p:sp>
      <p:sp>
        <p:nvSpPr>
          <p:cNvPr id="3" name="Content Placeholder 2">
            <a:extLst>
              <a:ext uri="{FF2B5EF4-FFF2-40B4-BE49-F238E27FC236}">
                <a16:creationId xmlns:a16="http://schemas.microsoft.com/office/drawing/2014/main" id="{BB9F38AF-52D3-4B08-A0F5-A978787BE95E}"/>
              </a:ext>
            </a:extLst>
          </p:cNvPr>
          <p:cNvSpPr>
            <a:spLocks noGrp="1"/>
          </p:cNvSpPr>
          <p:nvPr>
            <p:ph idx="1"/>
          </p:nvPr>
        </p:nvSpPr>
        <p:spPr>
          <a:xfrm>
            <a:off x="457200" y="1600201"/>
            <a:ext cx="8229600" cy="4419600"/>
          </a:xfrm>
        </p:spPr>
        <p:txBody>
          <a:bodyPr/>
          <a:lstStyle/>
          <a:p>
            <a:pPr marL="457200" indent="-457200" algn="just">
              <a:buAutoNum type="arabicPeriod"/>
            </a:pPr>
            <a:r>
              <a:rPr lang="en-ID" sz="2800" b="1" dirty="0">
                <a:solidFill>
                  <a:schemeClr val="tx1"/>
                </a:solidFill>
              </a:rPr>
              <a:t>Define the problem</a:t>
            </a:r>
          </a:p>
          <a:p>
            <a:pPr marL="457200" indent="-457200" algn="just">
              <a:buAutoNum type="arabicPeriod"/>
            </a:pPr>
            <a:r>
              <a:rPr lang="en-ID" sz="2800" b="1" dirty="0">
                <a:solidFill>
                  <a:schemeClr val="tx1"/>
                </a:solidFill>
              </a:rPr>
              <a:t>Generate alternative solutions</a:t>
            </a:r>
          </a:p>
          <a:p>
            <a:pPr marL="457200" indent="-457200" algn="just">
              <a:buAutoNum type="arabicPeriod"/>
            </a:pPr>
            <a:r>
              <a:rPr lang="en-US" sz="2800" b="1" dirty="0">
                <a:solidFill>
                  <a:schemeClr val="tx1"/>
                </a:solidFill>
              </a:rPr>
              <a:t>Evaluate and select an alternative</a:t>
            </a:r>
          </a:p>
          <a:p>
            <a:pPr marL="457200" indent="-457200" algn="just">
              <a:buAutoNum type="arabicPeriod"/>
            </a:pPr>
            <a:r>
              <a:rPr lang="en-US" sz="2800" b="1" dirty="0">
                <a:solidFill>
                  <a:schemeClr val="tx1"/>
                </a:solidFill>
              </a:rPr>
              <a:t>Implement and follow up on the solution</a:t>
            </a:r>
          </a:p>
          <a:p>
            <a:pPr algn="just"/>
            <a:endParaRPr lang="en-ID" sz="2800" dirty="0">
              <a:solidFill>
                <a:schemeClr val="tx1"/>
              </a:solidFill>
            </a:endParaRPr>
          </a:p>
        </p:txBody>
      </p:sp>
    </p:spTree>
    <p:extLst>
      <p:ext uri="{BB962C8B-B14F-4D97-AF65-F5344CB8AC3E}">
        <p14:creationId xmlns:p14="http://schemas.microsoft.com/office/powerpoint/2010/main" val="1188772400"/>
      </p:ext>
    </p:extLst>
  </p:cSld>
  <p:clrMapOvr>
    <a:masterClrMapping/>
  </p:clrMapOvr>
  <mc:AlternateContent xmlns:mc="http://schemas.openxmlformats.org/markup-compatibility/2006" xmlns:p14="http://schemas.microsoft.com/office/powerpoint/2010/main">
    <mc:Choice Requires="p14">
      <p:transition spd="slow" p14:dur="2000" advTm="48185"/>
    </mc:Choice>
    <mc:Fallback xmlns="">
      <p:transition spd="slow" advTm="4818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4E18B-F5FE-497D-8F01-C0F27479A121}"/>
              </a:ext>
            </a:extLst>
          </p:cNvPr>
          <p:cNvSpPr>
            <a:spLocks noGrp="1"/>
          </p:cNvSpPr>
          <p:nvPr>
            <p:ph type="title"/>
          </p:nvPr>
        </p:nvSpPr>
        <p:spPr/>
        <p:txBody>
          <a:bodyPr/>
          <a:lstStyle/>
          <a:p>
            <a:r>
              <a:rPr lang="en-ID" b="1" dirty="0"/>
              <a:t>Define the Problem</a:t>
            </a:r>
            <a:br>
              <a:rPr lang="en-ID" b="1" dirty="0"/>
            </a:br>
            <a:endParaRPr lang="en-ID" dirty="0"/>
          </a:p>
        </p:txBody>
      </p:sp>
      <p:sp>
        <p:nvSpPr>
          <p:cNvPr id="3" name="Content Placeholder 2">
            <a:extLst>
              <a:ext uri="{FF2B5EF4-FFF2-40B4-BE49-F238E27FC236}">
                <a16:creationId xmlns:a16="http://schemas.microsoft.com/office/drawing/2014/main" id="{973DC53A-CDCC-4536-83B2-E1007804AE1F}"/>
              </a:ext>
            </a:extLst>
          </p:cNvPr>
          <p:cNvSpPr>
            <a:spLocks noGrp="1"/>
          </p:cNvSpPr>
          <p:nvPr>
            <p:ph idx="1"/>
          </p:nvPr>
        </p:nvSpPr>
        <p:spPr>
          <a:xfrm>
            <a:off x="533400" y="990600"/>
            <a:ext cx="8229600" cy="5105400"/>
          </a:xfrm>
        </p:spPr>
        <p:txBody>
          <a:bodyPr/>
          <a:lstStyle/>
          <a:p>
            <a:pPr algn="just"/>
            <a:r>
              <a:rPr lang="en-US" dirty="0">
                <a:solidFill>
                  <a:schemeClr val="tx1"/>
                </a:solidFill>
              </a:rPr>
              <a:t>Diagnose the situation so that your focus is on the problem, not just its symptoms. Helpful problem-solving techniques include using </a:t>
            </a:r>
            <a:r>
              <a:rPr lang="en-US" dirty="0">
                <a:solidFill>
                  <a:schemeClr val="tx1"/>
                </a:solidFill>
                <a:hlinkClick r:id="rId2">
                  <a:extLst>
                    <a:ext uri="{A12FA001-AC4F-418D-AE19-62706E023703}">
                      <ahyp:hlinkClr xmlns:ahyp="http://schemas.microsoft.com/office/drawing/2018/hyperlinkcolor" val="tx"/>
                    </a:ext>
                  </a:extLst>
                </a:hlinkClick>
              </a:rPr>
              <a:t>flowcharts</a:t>
            </a:r>
            <a:r>
              <a:rPr lang="en-US" dirty="0">
                <a:solidFill>
                  <a:schemeClr val="tx1"/>
                </a:solidFill>
              </a:rPr>
              <a:t> to identify the expected steps of a process and </a:t>
            </a:r>
            <a:r>
              <a:rPr lang="en-US" dirty="0">
                <a:solidFill>
                  <a:schemeClr val="tx1"/>
                </a:solidFill>
                <a:hlinkClick r:id="rId3">
                  <a:extLst>
                    <a:ext uri="{A12FA001-AC4F-418D-AE19-62706E023703}">
                      <ahyp:hlinkClr xmlns:ahyp="http://schemas.microsoft.com/office/drawing/2018/hyperlinkcolor" val="tx"/>
                    </a:ext>
                  </a:extLst>
                </a:hlinkClick>
              </a:rPr>
              <a:t>cause-and-effect diagrams</a:t>
            </a:r>
            <a:r>
              <a:rPr lang="en-US" dirty="0">
                <a:solidFill>
                  <a:schemeClr val="tx1"/>
                </a:solidFill>
              </a:rPr>
              <a:t> to define and analyze </a:t>
            </a:r>
            <a:r>
              <a:rPr lang="en-US" dirty="0">
                <a:solidFill>
                  <a:schemeClr val="tx1"/>
                </a:solidFill>
                <a:hlinkClick r:id="rId4">
                  <a:extLst>
                    <a:ext uri="{A12FA001-AC4F-418D-AE19-62706E023703}">
                      <ahyp:hlinkClr xmlns:ahyp="http://schemas.microsoft.com/office/drawing/2018/hyperlinkcolor" val="tx"/>
                    </a:ext>
                  </a:extLst>
                </a:hlinkClick>
              </a:rPr>
              <a:t>root causes</a:t>
            </a:r>
            <a:r>
              <a:rPr lang="en-US" dirty="0">
                <a:solidFill>
                  <a:schemeClr val="tx1"/>
                </a:solidFill>
              </a:rPr>
              <a:t>.</a:t>
            </a:r>
          </a:p>
          <a:p>
            <a:pPr algn="just"/>
            <a:r>
              <a:rPr lang="en-US" dirty="0">
                <a:solidFill>
                  <a:schemeClr val="tx1"/>
                </a:solidFill>
              </a:rPr>
              <a:t>The sections below help explain key problem-solving steps. These steps support the involvement of interested parties, the use of factual information, comparison of expectations to reality, and a focus on root causes of a problem. You should begin by:</a:t>
            </a:r>
          </a:p>
          <a:p>
            <a:pPr algn="just"/>
            <a:r>
              <a:rPr lang="en-US" dirty="0">
                <a:solidFill>
                  <a:schemeClr val="tx1"/>
                </a:solidFill>
              </a:rPr>
              <a:t>Reviewing and documenting how processes currently work (i.e., who does what, with what information, using what tools, communicating with what organizations and individuals, in what time frame, using what format).</a:t>
            </a:r>
          </a:p>
          <a:p>
            <a:pPr algn="just"/>
            <a:r>
              <a:rPr lang="en-US" dirty="0">
                <a:solidFill>
                  <a:schemeClr val="tx1"/>
                </a:solidFill>
              </a:rPr>
              <a:t>Evaluating the possible impact of new tools and revised policies in the development of your “what should be” model.</a:t>
            </a:r>
          </a:p>
          <a:p>
            <a:pPr algn="just"/>
            <a:endParaRPr lang="en-ID" dirty="0">
              <a:solidFill>
                <a:schemeClr val="tx1"/>
              </a:solidFill>
            </a:endParaRPr>
          </a:p>
        </p:txBody>
      </p:sp>
    </p:spTree>
    <p:extLst>
      <p:ext uri="{BB962C8B-B14F-4D97-AF65-F5344CB8AC3E}">
        <p14:creationId xmlns:p14="http://schemas.microsoft.com/office/powerpoint/2010/main" val="1638308564"/>
      </p:ext>
    </p:extLst>
  </p:cSld>
  <p:clrMapOvr>
    <a:masterClrMapping/>
  </p:clrMapOvr>
  <mc:AlternateContent xmlns:mc="http://schemas.openxmlformats.org/markup-compatibility/2006" xmlns:p14="http://schemas.microsoft.com/office/powerpoint/2010/main">
    <mc:Choice Requires="p14">
      <p:transition spd="slow" p14:dur="2000" advTm="124939"/>
    </mc:Choice>
    <mc:Fallback xmlns="">
      <p:transition spd="slow" advTm="12493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C0A5E-E21F-4EE3-8C4B-6C330B5346D7}"/>
              </a:ext>
            </a:extLst>
          </p:cNvPr>
          <p:cNvSpPr>
            <a:spLocks noGrp="1"/>
          </p:cNvSpPr>
          <p:nvPr>
            <p:ph type="title"/>
          </p:nvPr>
        </p:nvSpPr>
        <p:spPr/>
        <p:txBody>
          <a:bodyPr/>
          <a:lstStyle/>
          <a:p>
            <a:r>
              <a:rPr lang="en-ID" b="1" dirty="0"/>
              <a:t>Generate Alternative Solutions</a:t>
            </a:r>
            <a:br>
              <a:rPr lang="en-ID" b="1" dirty="0"/>
            </a:br>
            <a:endParaRPr lang="en-ID" dirty="0"/>
          </a:p>
        </p:txBody>
      </p:sp>
      <p:sp>
        <p:nvSpPr>
          <p:cNvPr id="3" name="Content Placeholder 2">
            <a:extLst>
              <a:ext uri="{FF2B5EF4-FFF2-40B4-BE49-F238E27FC236}">
                <a16:creationId xmlns:a16="http://schemas.microsoft.com/office/drawing/2014/main" id="{594787B1-8788-49B6-AB03-DBCF9098A591}"/>
              </a:ext>
            </a:extLst>
          </p:cNvPr>
          <p:cNvSpPr>
            <a:spLocks noGrp="1"/>
          </p:cNvSpPr>
          <p:nvPr>
            <p:ph idx="1"/>
          </p:nvPr>
        </p:nvSpPr>
        <p:spPr/>
        <p:txBody>
          <a:bodyPr/>
          <a:lstStyle/>
          <a:p>
            <a:pPr algn="just"/>
            <a:r>
              <a:rPr lang="en-US" dirty="0">
                <a:solidFill>
                  <a:schemeClr val="tx1"/>
                </a:solidFill>
              </a:rPr>
              <a:t>Postpone the selection of one solution until several problem-solving alternatives have been proposed. Considering multiple alternatives can significantly enhance the value of your ideal solution. Once you have decided on the "what should be" model, this target standard becomes the basis for developing a road map for investigating alternatives. </a:t>
            </a:r>
            <a:r>
              <a:rPr lang="en-US" dirty="0">
                <a:solidFill>
                  <a:schemeClr val="tx1"/>
                </a:solidFill>
                <a:hlinkClick r:id="rId2">
                  <a:extLst>
                    <a:ext uri="{A12FA001-AC4F-418D-AE19-62706E023703}">
                      <ahyp:hlinkClr xmlns:ahyp="http://schemas.microsoft.com/office/drawing/2018/hyperlinkcolor" val="tx"/>
                    </a:ext>
                  </a:extLst>
                </a:hlinkClick>
              </a:rPr>
              <a:t>Brainstorming</a:t>
            </a:r>
            <a:r>
              <a:rPr lang="en-US" dirty="0">
                <a:solidFill>
                  <a:schemeClr val="tx1"/>
                </a:solidFill>
              </a:rPr>
              <a:t> and team problem-solving techniques are both useful tools in this stage of problem solving.</a:t>
            </a:r>
          </a:p>
          <a:p>
            <a:pPr algn="just"/>
            <a:r>
              <a:rPr lang="en-US" dirty="0">
                <a:solidFill>
                  <a:schemeClr val="tx1"/>
                </a:solidFill>
              </a:rPr>
              <a:t>Many alternative solutions to the problem should be generated before final evaluation. A common mistake in problem solving is that alternatives are evaluated as they are proposed, so the first acceptable solution is chosen, even if it’s not the best fit. If we focus on trying to get the results we want, we miss the potential for learning something new that will allow for real improvement in the problem-solving process</a:t>
            </a:r>
          </a:p>
          <a:p>
            <a:pPr algn="just"/>
            <a:endParaRPr lang="en-ID" dirty="0">
              <a:solidFill>
                <a:schemeClr val="tx1"/>
              </a:solidFill>
            </a:endParaRPr>
          </a:p>
        </p:txBody>
      </p:sp>
    </p:spTree>
    <p:extLst>
      <p:ext uri="{BB962C8B-B14F-4D97-AF65-F5344CB8AC3E}">
        <p14:creationId xmlns:p14="http://schemas.microsoft.com/office/powerpoint/2010/main" val="2917402355"/>
      </p:ext>
    </p:extLst>
  </p:cSld>
  <p:clrMapOvr>
    <a:masterClrMapping/>
  </p:clrMapOvr>
  <mc:AlternateContent xmlns:mc="http://schemas.openxmlformats.org/markup-compatibility/2006" xmlns:p14="http://schemas.microsoft.com/office/powerpoint/2010/main">
    <mc:Choice Requires="p14">
      <p:transition spd="slow" p14:dur="2000" advTm="138805"/>
    </mc:Choice>
    <mc:Fallback xmlns="">
      <p:transition spd="slow" advTm="138805"/>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A3287-6F10-4238-B9AD-D4F001E52506}"/>
              </a:ext>
            </a:extLst>
          </p:cNvPr>
          <p:cNvSpPr>
            <a:spLocks noGrp="1"/>
          </p:cNvSpPr>
          <p:nvPr>
            <p:ph type="title"/>
          </p:nvPr>
        </p:nvSpPr>
        <p:spPr/>
        <p:txBody>
          <a:bodyPr/>
          <a:lstStyle/>
          <a:p>
            <a:r>
              <a:rPr lang="en-US" sz="4000" b="1" dirty="0"/>
              <a:t>Evaluate and Select an Alternative</a:t>
            </a:r>
            <a:br>
              <a:rPr lang="en-US" sz="4000" b="1" dirty="0"/>
            </a:br>
            <a:endParaRPr lang="en-ID" sz="4000" dirty="0"/>
          </a:p>
        </p:txBody>
      </p:sp>
      <p:sp>
        <p:nvSpPr>
          <p:cNvPr id="3" name="Content Placeholder 2">
            <a:extLst>
              <a:ext uri="{FF2B5EF4-FFF2-40B4-BE49-F238E27FC236}">
                <a16:creationId xmlns:a16="http://schemas.microsoft.com/office/drawing/2014/main" id="{6743E3C1-0518-4E2F-B9AD-2F5E465D6F2B}"/>
              </a:ext>
            </a:extLst>
          </p:cNvPr>
          <p:cNvSpPr>
            <a:spLocks noGrp="1"/>
          </p:cNvSpPr>
          <p:nvPr>
            <p:ph idx="1"/>
          </p:nvPr>
        </p:nvSpPr>
        <p:spPr/>
        <p:txBody>
          <a:bodyPr/>
          <a:lstStyle/>
          <a:p>
            <a:pPr algn="just"/>
            <a:r>
              <a:rPr lang="en-US" sz="2400" dirty="0">
                <a:solidFill>
                  <a:schemeClr val="tx1"/>
                </a:solidFill>
              </a:rPr>
              <a:t>Skilled problem solvers use a series of considerations when selecting the best alternative. They consider the extent to which:</a:t>
            </a:r>
          </a:p>
          <a:p>
            <a:pPr algn="just"/>
            <a:r>
              <a:rPr lang="en-US" sz="2400" dirty="0">
                <a:solidFill>
                  <a:schemeClr val="tx1"/>
                </a:solidFill>
              </a:rPr>
              <a:t>A particular alternative will solve the problem without causing other unanticipated problems.</a:t>
            </a:r>
          </a:p>
          <a:p>
            <a:pPr algn="just"/>
            <a:r>
              <a:rPr lang="en-US" sz="2400" dirty="0">
                <a:solidFill>
                  <a:schemeClr val="tx1"/>
                </a:solidFill>
              </a:rPr>
              <a:t>All the individuals involved will accept the alternative.</a:t>
            </a:r>
          </a:p>
          <a:p>
            <a:pPr algn="just"/>
            <a:r>
              <a:rPr lang="en-US" sz="2400" dirty="0">
                <a:solidFill>
                  <a:schemeClr val="tx1"/>
                </a:solidFill>
              </a:rPr>
              <a:t>Implementation of the alternative is likely.</a:t>
            </a:r>
          </a:p>
          <a:p>
            <a:pPr algn="just"/>
            <a:r>
              <a:rPr lang="en-US" sz="2400" dirty="0">
                <a:solidFill>
                  <a:schemeClr val="tx1"/>
                </a:solidFill>
              </a:rPr>
              <a:t>The alternative fits within the organizational constraint</a:t>
            </a:r>
          </a:p>
          <a:p>
            <a:pPr algn="just"/>
            <a:endParaRPr lang="en-ID" sz="2400" dirty="0">
              <a:solidFill>
                <a:schemeClr val="tx1"/>
              </a:solidFill>
            </a:endParaRPr>
          </a:p>
        </p:txBody>
      </p:sp>
    </p:spTree>
    <p:extLst>
      <p:ext uri="{BB962C8B-B14F-4D97-AF65-F5344CB8AC3E}">
        <p14:creationId xmlns:p14="http://schemas.microsoft.com/office/powerpoint/2010/main" val="2595923566"/>
      </p:ext>
    </p:extLst>
  </p:cSld>
  <p:clrMapOvr>
    <a:masterClrMapping/>
  </p:clrMapOvr>
  <mc:AlternateContent xmlns:mc="http://schemas.openxmlformats.org/markup-compatibility/2006" xmlns:p14="http://schemas.microsoft.com/office/powerpoint/2010/main">
    <mc:Choice Requires="p14">
      <p:transition spd="slow" p14:dur="2000" advTm="64323"/>
    </mc:Choice>
    <mc:Fallback xmlns="">
      <p:transition spd="slow" advTm="6432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371C3-677B-41B8-856F-71C7B8C01874}"/>
              </a:ext>
            </a:extLst>
          </p:cNvPr>
          <p:cNvSpPr>
            <a:spLocks noGrp="1"/>
          </p:cNvSpPr>
          <p:nvPr>
            <p:ph type="title"/>
          </p:nvPr>
        </p:nvSpPr>
        <p:spPr/>
        <p:txBody>
          <a:bodyPr/>
          <a:lstStyle/>
          <a:p>
            <a:r>
              <a:rPr lang="en-US" sz="3600" b="1" dirty="0"/>
              <a:t>Implement and follow up on the solution</a:t>
            </a:r>
            <a:br>
              <a:rPr lang="en-US" sz="3600" b="1" dirty="0"/>
            </a:br>
            <a:endParaRPr lang="en-ID" sz="3600" dirty="0"/>
          </a:p>
        </p:txBody>
      </p:sp>
      <p:sp>
        <p:nvSpPr>
          <p:cNvPr id="3" name="Content Placeholder 2">
            <a:extLst>
              <a:ext uri="{FF2B5EF4-FFF2-40B4-BE49-F238E27FC236}">
                <a16:creationId xmlns:a16="http://schemas.microsoft.com/office/drawing/2014/main" id="{7700CA58-87D2-4881-B68C-93249F733863}"/>
              </a:ext>
            </a:extLst>
          </p:cNvPr>
          <p:cNvSpPr>
            <a:spLocks noGrp="1"/>
          </p:cNvSpPr>
          <p:nvPr>
            <p:ph idx="1"/>
          </p:nvPr>
        </p:nvSpPr>
        <p:spPr/>
        <p:txBody>
          <a:bodyPr/>
          <a:lstStyle/>
          <a:p>
            <a:pPr algn="just"/>
            <a:r>
              <a:rPr lang="en-US" sz="2400" dirty="0">
                <a:solidFill>
                  <a:schemeClr val="tx1"/>
                </a:solidFill>
              </a:rPr>
              <a:t>Involving others in the implementation is an effective way to gain buy-in and support and minimize resistance to subsequent changes.</a:t>
            </a:r>
          </a:p>
          <a:p>
            <a:pPr algn="just"/>
            <a:r>
              <a:rPr lang="en-US" sz="2400" dirty="0">
                <a:solidFill>
                  <a:schemeClr val="tx1"/>
                </a:solidFill>
              </a:rPr>
              <a:t>Regardless of how the solution is rolled out, feedback channels should be built into the implementation. This allows for continuous monitoring and testing of actual events against expectations. Problem solving, and the techniques used to gain clarity, are most effective if the solution remains in place and is updated to respond to future changes.</a:t>
            </a:r>
          </a:p>
          <a:p>
            <a:pPr algn="just"/>
            <a:endParaRPr lang="en-ID" sz="2400" dirty="0">
              <a:solidFill>
                <a:schemeClr val="tx1"/>
              </a:solidFill>
            </a:endParaRPr>
          </a:p>
        </p:txBody>
      </p:sp>
    </p:spTree>
    <p:extLst>
      <p:ext uri="{BB962C8B-B14F-4D97-AF65-F5344CB8AC3E}">
        <p14:creationId xmlns:p14="http://schemas.microsoft.com/office/powerpoint/2010/main" val="737194340"/>
      </p:ext>
    </p:extLst>
  </p:cSld>
  <p:clrMapOvr>
    <a:masterClrMapping/>
  </p:clrMapOvr>
  <mc:AlternateContent xmlns:mc="http://schemas.openxmlformats.org/markup-compatibility/2006" xmlns:p14="http://schemas.microsoft.com/office/powerpoint/2010/main">
    <mc:Choice Requires="p14">
      <p:transition spd="slow" p14:dur="2000" advTm="4537"/>
    </mc:Choice>
    <mc:Fallback xmlns="">
      <p:transition spd="slow" advTm="453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a:extLst>
              <a:ext uri="{FF2B5EF4-FFF2-40B4-BE49-F238E27FC236}">
                <a16:creationId xmlns:a16="http://schemas.microsoft.com/office/drawing/2014/main" id="{D0072292-06AC-44C6-85C1-07B2326A728C}"/>
              </a:ext>
            </a:extLst>
          </p:cNvPr>
          <p:cNvSpPr>
            <a:spLocks noGrp="1" noChangeArrowheads="1"/>
          </p:cNvSpPr>
          <p:nvPr>
            <p:ph type="title"/>
          </p:nvPr>
        </p:nvSpPr>
        <p:spPr/>
        <p:txBody>
          <a:bodyPr/>
          <a:lstStyle/>
          <a:p>
            <a:pPr eaLnBrk="1" hangingPunct="1">
              <a:defRPr/>
            </a:pPr>
            <a:r>
              <a:rPr lang="en-US" dirty="0"/>
              <a:t>Problem-Solving Techniques</a:t>
            </a:r>
          </a:p>
        </p:txBody>
      </p:sp>
      <p:sp>
        <p:nvSpPr>
          <p:cNvPr id="71683" name="Rectangle 3">
            <a:extLst>
              <a:ext uri="{FF2B5EF4-FFF2-40B4-BE49-F238E27FC236}">
                <a16:creationId xmlns:a16="http://schemas.microsoft.com/office/drawing/2014/main" id="{2DB2446E-7DB9-4C0B-B883-1915D5C5CCAF}"/>
              </a:ext>
            </a:extLst>
          </p:cNvPr>
          <p:cNvSpPr>
            <a:spLocks noGrp="1" noChangeArrowheads="1"/>
          </p:cNvSpPr>
          <p:nvPr>
            <p:ph type="body" idx="1"/>
          </p:nvPr>
        </p:nvSpPr>
        <p:spPr>
          <a:xfrm>
            <a:off x="507609" y="1066800"/>
            <a:ext cx="8229600" cy="5105400"/>
          </a:xfrm>
        </p:spPr>
        <p:txBody>
          <a:bodyPr/>
          <a:lstStyle/>
          <a:p>
            <a:pPr eaLnBrk="1" hangingPunct="1">
              <a:buFont typeface="Wingdings" panose="05000000000000000000" pitchFamily="2" charset="2"/>
              <a:buNone/>
            </a:pPr>
            <a:r>
              <a:rPr lang="en-US" altLang="en-US" dirty="0">
                <a:solidFill>
                  <a:schemeClr val="tx1"/>
                </a:solidFill>
              </a:rPr>
              <a:t>- </a:t>
            </a:r>
            <a:r>
              <a:rPr lang="en-US" altLang="en-US" sz="2800" dirty="0">
                <a:solidFill>
                  <a:schemeClr val="tx1"/>
                </a:solidFill>
              </a:rPr>
              <a:t>Problem-solving techniques are similar to those with decision-making, although there is usually a final best solution, and thus more clarity.</a:t>
            </a:r>
            <a:r>
              <a:rPr lang="en-US" altLang="en-US" sz="2400" dirty="0">
                <a:solidFill>
                  <a:schemeClr val="tx1"/>
                </a:solidFill>
              </a:rPr>
              <a:t> </a:t>
            </a:r>
          </a:p>
        </p:txBody>
      </p:sp>
      <p:pic>
        <p:nvPicPr>
          <p:cNvPr id="28676" name="Picture 6">
            <a:extLst>
              <a:ext uri="{FF2B5EF4-FFF2-40B4-BE49-F238E27FC236}">
                <a16:creationId xmlns:a16="http://schemas.microsoft.com/office/drawing/2014/main" id="{5722D7B2-DC1E-44D7-91FB-AAAB11DE1E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43800" y="5026025"/>
            <a:ext cx="1406525"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7" name="Rectangle 6">
            <a:extLst>
              <a:ext uri="{FF2B5EF4-FFF2-40B4-BE49-F238E27FC236}">
                <a16:creationId xmlns:a16="http://schemas.microsoft.com/office/drawing/2014/main" id="{4CD641BC-2AE5-45B7-BB12-6C0CC06D2B60}"/>
              </a:ext>
            </a:extLst>
          </p:cNvPr>
          <p:cNvSpPr>
            <a:spLocks noChangeArrowheads="1"/>
          </p:cNvSpPr>
          <p:nvPr/>
        </p:nvSpPr>
        <p:spPr bwMode="auto">
          <a:xfrm>
            <a:off x="617806" y="2470150"/>
            <a:ext cx="81534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buFontTx/>
              <a:buChar char="-"/>
            </a:pPr>
            <a:r>
              <a:rPr lang="en-US" altLang="en-US" sz="2400" dirty="0"/>
              <a:t> This is not a linear process, and steps can be repeated or reordered if necessary</a:t>
            </a:r>
          </a:p>
          <a:p>
            <a:pPr>
              <a:buFontTx/>
              <a:buChar char="-"/>
            </a:pPr>
            <a:endParaRPr lang="en-US" altLang="en-US" sz="2400" dirty="0"/>
          </a:p>
          <a:p>
            <a:pPr>
              <a:buFontTx/>
              <a:buChar char="-"/>
            </a:pPr>
            <a:r>
              <a:rPr lang="en-US" altLang="en-US" sz="2400" dirty="0"/>
              <a:t> This technique is most useful for complex problem-solving and difficult decisions</a:t>
            </a:r>
          </a:p>
        </p:txBody>
      </p:sp>
    </p:spTree>
  </p:cSld>
  <p:clrMapOvr>
    <a:masterClrMapping/>
  </p:clrMapOvr>
  <p:transition spd="med" advTm="73095"/>
</p:sld>
</file>

<file path=ppt/theme/theme1.xml><?xml version="1.0" encoding="utf-8"?>
<a:theme xmlns:a="http://schemas.openxmlformats.org/drawingml/2006/main" name="0-Blanko-PPT-sesi-2-14 baru (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0-Blanko-PPT-sesi-2-14 baru (1)</Template>
  <TotalTime>108</TotalTime>
  <Words>1263</Words>
  <Application>Microsoft Office PowerPoint</Application>
  <PresentationFormat>On-screen Show (4:3)</PresentationFormat>
  <Paragraphs>148</Paragraphs>
  <Slides>17</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Tahoma</vt:lpstr>
      <vt:lpstr>Tw Cen MT</vt:lpstr>
      <vt:lpstr>Wingdings</vt:lpstr>
      <vt:lpstr>0-Blanko-PPT-sesi-2-14 baru (1)</vt:lpstr>
      <vt:lpstr>ALFIAN</vt:lpstr>
      <vt:lpstr>Learning Outcomes</vt:lpstr>
      <vt:lpstr>What is Problem Solving?</vt:lpstr>
      <vt:lpstr>THE FOUR BASIC STEPS OF THE PROBLEM-SOLVING PROCESS </vt:lpstr>
      <vt:lpstr>Define the Problem </vt:lpstr>
      <vt:lpstr>Generate Alternative Solutions </vt:lpstr>
      <vt:lpstr>Evaluate and Select an Alternative </vt:lpstr>
      <vt:lpstr>Implement and follow up on the solution </vt:lpstr>
      <vt:lpstr>Problem-Solving Techniques</vt:lpstr>
      <vt:lpstr>Problem-Solving Techniques Continued…</vt:lpstr>
      <vt:lpstr>Problem-Solving Techniques Continued…</vt:lpstr>
      <vt:lpstr>Problem-Solving Techniques</vt:lpstr>
      <vt:lpstr>Becoming Aware</vt:lpstr>
      <vt:lpstr>  Decision-Making</vt:lpstr>
      <vt:lpstr>Types of Decisions</vt:lpstr>
      <vt:lpstr> Decision-Making Steps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Mulyo.W</dc:creator>
  <cp:lastModifiedBy>Alfian Ian</cp:lastModifiedBy>
  <cp:revision>27</cp:revision>
  <dcterms:created xsi:type="dcterms:W3CDTF">2019-09-17T08:28:18Z</dcterms:created>
  <dcterms:modified xsi:type="dcterms:W3CDTF">2019-10-15T14:14:43Z</dcterms:modified>
</cp:coreProperties>
</file>