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64" r:id="rId3"/>
    <p:sldId id="273" r:id="rId4"/>
    <p:sldId id="257" r:id="rId5"/>
    <p:sldId id="274" r:id="rId6"/>
    <p:sldId id="262" r:id="rId7"/>
    <p:sldId id="263" r:id="rId8"/>
    <p:sldId id="258" r:id="rId9"/>
    <p:sldId id="259" r:id="rId10"/>
    <p:sldId id="270" r:id="rId11"/>
    <p:sldId id="265" r:id="rId12"/>
    <p:sldId id="272" r:id="rId13"/>
    <p:sldId id="271" r:id="rId14"/>
    <p:sldId id="266" r:id="rId15"/>
    <p:sldId id="267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0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888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591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98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7527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16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65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61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41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8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464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9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3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7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68D23-3732-4A45-8731-53A000A12097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FDA0DD-9EE2-4172-85A6-B1FBC7022F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91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repository.unej.ac.id/bitstream/handle/123456789/75142/ABINTORO%20PRAKOSO_PENEMUAN%20HUKUM_(F.H).pdf?sequence=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/>
            </a:r>
            <a:br>
              <a:rPr lang="en-US" sz="7200" dirty="0" smtClean="0"/>
            </a:b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5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72264" y="1897660"/>
            <a:ext cx="752223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DISKRESI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836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3166" y="2176732"/>
            <a:ext cx="8915400" cy="3777622"/>
          </a:xfrm>
        </p:spPr>
        <p:txBody>
          <a:bodyPr/>
          <a:lstStyle/>
          <a:p>
            <a:pPr algn="just"/>
            <a:r>
              <a:rPr lang="en-US" sz="2800" dirty="0" err="1"/>
              <a:t>Menurut</a:t>
            </a:r>
            <a:r>
              <a:rPr lang="en-US" sz="2800" dirty="0"/>
              <a:t> </a:t>
            </a:r>
            <a:r>
              <a:rPr lang="en-US" sz="2800" dirty="0" err="1"/>
              <a:t>Muhsan</a:t>
            </a:r>
            <a:r>
              <a:rPr lang="en-US" sz="2800" dirty="0"/>
              <a:t> </a:t>
            </a:r>
            <a:r>
              <a:rPr lang="en-US" sz="2800" dirty="0" err="1"/>
              <a:t>pembatasan</a:t>
            </a:r>
            <a:r>
              <a:rPr lang="en-US" sz="2800" dirty="0"/>
              <a:t> 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freies</a:t>
            </a:r>
            <a:r>
              <a:rPr lang="en-US" sz="2800" dirty="0"/>
              <a:t> </a:t>
            </a:r>
            <a:r>
              <a:rPr lang="en-US" sz="2800" dirty="0" err="1"/>
              <a:t>Ermessen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 : 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/>
              <a:t>	</a:t>
            </a:r>
            <a:r>
              <a:rPr lang="en-US" sz="2800" dirty="0" smtClean="0"/>
              <a:t>a</a:t>
            </a:r>
            <a:r>
              <a:rPr lang="en-US" sz="2800" dirty="0"/>
              <a:t>.	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freies</a:t>
            </a:r>
            <a:r>
              <a:rPr lang="en-US" sz="2800" dirty="0"/>
              <a:t> </a:t>
            </a:r>
            <a:r>
              <a:rPr lang="en-US" sz="2800" dirty="0" err="1"/>
              <a:t>Ermessen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boleh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bertentangan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yang </a:t>
            </a:r>
            <a:r>
              <a:rPr lang="en-US" sz="2800" dirty="0" smtClean="0"/>
              <a:t>	</a:t>
            </a:r>
            <a:r>
              <a:rPr lang="en-US" sz="2800" dirty="0" err="1" smtClean="0"/>
              <a:t>berlaku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err="1"/>
              <a:t>kaidah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positif</a:t>
            </a:r>
            <a:r>
              <a:rPr lang="en-US" sz="2800" dirty="0"/>
              <a:t>).</a:t>
            </a:r>
          </a:p>
          <a:p>
            <a:pPr marL="0" indent="0" algn="just">
              <a:buNone/>
            </a:pPr>
            <a:r>
              <a:rPr lang="en-US" sz="2800" dirty="0" smtClean="0"/>
              <a:t>	b</a:t>
            </a:r>
            <a:r>
              <a:rPr lang="en-US" sz="2800" dirty="0"/>
              <a:t>.	</a:t>
            </a:r>
            <a:r>
              <a:rPr lang="en-US" sz="2800" dirty="0" err="1"/>
              <a:t>Penggunaan</a:t>
            </a:r>
            <a:r>
              <a:rPr lang="en-US" sz="2800" dirty="0"/>
              <a:t> </a:t>
            </a:r>
            <a:r>
              <a:rPr lang="en-US" sz="2800" dirty="0" err="1"/>
              <a:t>freies</a:t>
            </a:r>
            <a:r>
              <a:rPr lang="en-US" sz="2800" dirty="0"/>
              <a:t> </a:t>
            </a:r>
            <a:r>
              <a:rPr lang="en-US" sz="2800" dirty="0" err="1"/>
              <a:t>Ermessen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err="1" smtClean="0"/>
              <a:t>ditujukan</a:t>
            </a:r>
            <a:r>
              <a:rPr lang="en-US" sz="2800" dirty="0" smtClean="0"/>
              <a:t> </a:t>
            </a:r>
            <a:r>
              <a:rPr lang="en-US" sz="2800" dirty="0"/>
              <a:t>demi </a:t>
            </a:r>
            <a:r>
              <a:rPr lang="en-US" sz="2800" dirty="0" err="1"/>
              <a:t>kepentingan</a:t>
            </a:r>
            <a:r>
              <a:rPr lang="en-US" sz="2800" dirty="0"/>
              <a:t> </a:t>
            </a:r>
            <a:r>
              <a:rPr lang="en-US" sz="2800" dirty="0" err="1"/>
              <a:t>umum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Diskresi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8276" y="2004203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Prajudi</a:t>
            </a:r>
            <a:r>
              <a:rPr lang="en-US" dirty="0" smtClean="0"/>
              <a:t> , </a:t>
            </a:r>
          </a:p>
          <a:p>
            <a:pPr marL="0" indent="0">
              <a:buNone/>
            </a:pPr>
            <a:r>
              <a:rPr lang="en-US" dirty="0" smtClean="0"/>
              <a:t>						</a:t>
            </a:r>
            <a:r>
              <a:rPr lang="en-US" b="1" dirty="0" err="1" smtClean="0"/>
              <a:t>Bebas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DIKRESI</a:t>
            </a:r>
          </a:p>
          <a:p>
            <a:pPr marL="0" indent="0">
              <a:buNone/>
            </a:pPr>
            <a:r>
              <a:rPr lang="en-US" dirty="0" smtClean="0"/>
              <a:t>						</a:t>
            </a:r>
          </a:p>
          <a:p>
            <a:pPr marL="0" indent="0">
              <a:buNone/>
            </a:pPr>
            <a:r>
              <a:rPr lang="en-US" b="1" dirty="0" smtClean="0"/>
              <a:t>						</a:t>
            </a:r>
            <a:r>
              <a:rPr lang="en-US" b="1" dirty="0" err="1" smtClean="0"/>
              <a:t>Terikat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Left Brace 4"/>
          <p:cNvSpPr/>
          <p:nvPr/>
        </p:nvSpPr>
        <p:spPr>
          <a:xfrm>
            <a:off x="4442602" y="2569953"/>
            <a:ext cx="345057" cy="264612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2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80226"/>
            <a:ext cx="8915400" cy="48566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/>
              <a:t>metafora</a:t>
            </a:r>
            <a:r>
              <a:rPr lang="en-US" sz="2400" dirty="0"/>
              <a:t> </a:t>
            </a:r>
            <a:r>
              <a:rPr lang="en-US" sz="2400" dirty="0" err="1"/>
              <a:t>biologi</a:t>
            </a:r>
            <a:r>
              <a:rPr lang="en-US" sz="2400" dirty="0"/>
              <a:t> Osborne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Plastrik</a:t>
            </a:r>
            <a:r>
              <a:rPr lang="en-US" sz="2400" dirty="0"/>
              <a:t> (1997) </a:t>
            </a:r>
            <a:r>
              <a:rPr lang="en-US" sz="2400" dirty="0" err="1"/>
              <a:t>menjelaskan</a:t>
            </a:r>
            <a:r>
              <a:rPr lang="en-US" sz="2400" dirty="0"/>
              <a:t> </a:t>
            </a:r>
            <a:r>
              <a:rPr lang="en-US" sz="2400" b="1" dirty="0"/>
              <a:t>lima DNA</a:t>
            </a:r>
            <a:r>
              <a:rPr lang="en-US" sz="2400" dirty="0"/>
              <a:t>, </a:t>
            </a:r>
            <a:r>
              <a:rPr lang="en-US" sz="2400" dirty="0" err="1"/>
              <a:t>kode</a:t>
            </a:r>
            <a:r>
              <a:rPr lang="en-US" sz="2400" dirty="0"/>
              <a:t> </a:t>
            </a:r>
            <a:r>
              <a:rPr lang="en-US" sz="2400" dirty="0" err="1"/>
              <a:t>genetika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tubuh</a:t>
            </a:r>
            <a:r>
              <a:rPr lang="en-US" sz="2400" dirty="0"/>
              <a:t> </a:t>
            </a:r>
            <a:r>
              <a:rPr lang="en-US" sz="2400" dirty="0" err="1"/>
              <a:t>birokrasi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yang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kapasitas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perilakunya</a:t>
            </a:r>
            <a:r>
              <a:rPr lang="en-US" sz="2400" dirty="0"/>
              <a:t>. </a:t>
            </a:r>
            <a:r>
              <a:rPr lang="en-US" sz="2400" dirty="0" err="1"/>
              <a:t>Sikap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birokrasi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penyelenggaraan</a:t>
            </a:r>
            <a:r>
              <a:rPr lang="en-US" sz="2400" dirty="0"/>
              <a:t> </a:t>
            </a:r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kelima</a:t>
            </a:r>
            <a:r>
              <a:rPr lang="en-US" sz="2400" dirty="0"/>
              <a:t> DNA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birokrasi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dikelola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: “</a:t>
            </a:r>
            <a:r>
              <a:rPr lang="en-US" sz="2400" b="1" dirty="0" err="1"/>
              <a:t>misi</a:t>
            </a:r>
            <a:r>
              <a:rPr lang="en-US" sz="2400" b="1" dirty="0"/>
              <a:t> (purpose), </a:t>
            </a:r>
            <a:r>
              <a:rPr lang="en-US" sz="2400" b="1" dirty="0" err="1"/>
              <a:t>akuntabilitas</a:t>
            </a:r>
            <a:r>
              <a:rPr lang="en-US" sz="2400" b="1" dirty="0"/>
              <a:t>, </a:t>
            </a:r>
            <a:r>
              <a:rPr lang="en-US" sz="2400" b="1" dirty="0" err="1"/>
              <a:t>konsekwensi</a:t>
            </a:r>
            <a:r>
              <a:rPr lang="en-US" sz="2400" b="1" dirty="0"/>
              <a:t>, </a:t>
            </a:r>
            <a:r>
              <a:rPr lang="en-US" sz="2400" b="1" dirty="0" err="1"/>
              <a:t>kekuasaan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budaya</a:t>
            </a:r>
            <a:r>
              <a:rPr lang="en-US" sz="2400" dirty="0"/>
              <a:t>. </a:t>
            </a:r>
            <a:r>
              <a:rPr lang="en-US" sz="2400" dirty="0" err="1"/>
              <a:t>Kelima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DNA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mempengaruhi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birokrasi</a:t>
            </a:r>
            <a:r>
              <a:rPr lang="en-US" sz="2400" dirty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. </a:t>
            </a:r>
            <a:r>
              <a:rPr lang="en-US" sz="2400" dirty="0" err="1" smtClean="0"/>
              <a:t>Pengelolaan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/>
              <a:t>kelima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birokasi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kualitas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pelayana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597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5773" y="2644343"/>
            <a:ext cx="1096417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solidFill>
                  <a:srgbClr val="C00000"/>
                </a:solidFill>
              </a:rPr>
              <a:t>Diskresi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dinilai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baik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apabila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aparat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birokrasi</a:t>
            </a:r>
            <a:r>
              <a:rPr lang="en-US" b="1" u="sng" dirty="0">
                <a:solidFill>
                  <a:srgbClr val="C00000"/>
                </a:solidFill>
              </a:rPr>
              <a:t> selalu </a:t>
            </a:r>
            <a:r>
              <a:rPr lang="en-US" b="1" u="sng" dirty="0" err="1">
                <a:solidFill>
                  <a:srgbClr val="C00000"/>
                </a:solidFill>
              </a:rPr>
              <a:t>berupaya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mengatasi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sendiri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kesulitan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melalui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cara-cara</a:t>
            </a:r>
            <a:r>
              <a:rPr lang="en-US" b="1" u="sng" dirty="0">
                <a:solidFill>
                  <a:srgbClr val="C00000"/>
                </a:solidFill>
              </a:rPr>
              <a:t> yang </a:t>
            </a:r>
            <a:r>
              <a:rPr lang="en-US" b="1" u="sng" dirty="0" err="1">
                <a:solidFill>
                  <a:srgbClr val="C00000"/>
                </a:solidFill>
              </a:rPr>
              <a:t>berorientasi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pada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upaya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pemuasan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kepentingan</a:t>
            </a:r>
            <a:r>
              <a:rPr lang="en-US" b="1" u="sng" dirty="0">
                <a:solidFill>
                  <a:srgbClr val="C00000"/>
                </a:solidFill>
              </a:rPr>
              <a:t> </a:t>
            </a:r>
            <a:r>
              <a:rPr lang="en-US" b="1" u="sng" dirty="0" err="1">
                <a:solidFill>
                  <a:srgbClr val="C00000"/>
                </a:solidFill>
              </a:rPr>
              <a:t>publik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r>
              <a:rPr lang="en-US" b="1" dirty="0" err="1">
                <a:solidFill>
                  <a:srgbClr val="C00000"/>
                </a:solidFill>
              </a:rPr>
              <a:t>Tindakan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diskresi</a:t>
            </a:r>
            <a:r>
              <a:rPr lang="en-US" b="1" dirty="0">
                <a:solidFill>
                  <a:srgbClr val="C00000"/>
                </a:solidFill>
              </a:rPr>
              <a:t> yang </a:t>
            </a:r>
            <a:r>
              <a:rPr lang="en-US" b="1" dirty="0" err="1">
                <a:solidFill>
                  <a:srgbClr val="C00000"/>
                </a:solidFill>
              </a:rPr>
              <a:t>ditempuh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meliputi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mendiskusikan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suatu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masalah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dengan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rekan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kerja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dan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memutuskan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suatu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masalah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berdasarkan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visi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oganisasi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r>
              <a:rPr lang="en-US" b="1" dirty="0" err="1">
                <a:solidFill>
                  <a:srgbClr val="C00000"/>
                </a:solidFill>
              </a:rPr>
              <a:t>Diskresi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dinilai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buruk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apabila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aparat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pelayanan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dalam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merespon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kesulitan</a:t>
            </a:r>
            <a:r>
              <a:rPr lang="en-US" b="1" dirty="0">
                <a:solidFill>
                  <a:srgbClr val="C00000"/>
                </a:solidFill>
              </a:rPr>
              <a:t> yang </a:t>
            </a:r>
            <a:r>
              <a:rPr lang="en-US" b="1" dirty="0" err="1">
                <a:solidFill>
                  <a:srgbClr val="C00000"/>
                </a:solidFill>
              </a:rPr>
              <a:t>dihadapi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memilih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mengambil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tindakan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dengan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meminta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petunjuk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pimpinan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atau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menunda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pelayanan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sampai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pimpinan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datang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43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5347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Sikon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59457"/>
            <a:ext cx="8915400" cy="514996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diskresi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b="1" dirty="0" err="1"/>
              <a:t>situasi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 smtClean="0"/>
              <a:t>kondisi</a:t>
            </a:r>
            <a:r>
              <a:rPr lang="en-US" dirty="0"/>
              <a:t>.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keniscayaan</a:t>
            </a:r>
            <a:r>
              <a:rPr lang="en-US" dirty="0"/>
              <a:t>.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niscaya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merta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Carl </a:t>
            </a:r>
            <a:r>
              <a:rPr lang="en-US" dirty="0"/>
              <a:t>Schmitt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: (Carl Schmitt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Tesis</a:t>
            </a:r>
            <a:r>
              <a:rPr lang="en-US" dirty="0"/>
              <a:t> Krishna DD )</a:t>
            </a:r>
          </a:p>
          <a:p>
            <a:pPr marL="0" indent="0" algn="just">
              <a:buNone/>
            </a:pPr>
            <a:r>
              <a:rPr lang="en-US" b="1" i="1" dirty="0"/>
              <a:t>Every general norm demands a normal, everyday frame of life  to which it can be factually applied and which is subjected to its regulations. The norm requires a homogeneous medium. This effective normal situation is not a mere “superficial presupposition” that a jurist can ignore; that situation belongs precisely to [</a:t>
            </a:r>
            <a:r>
              <a:rPr lang="en-US" b="1" i="1" dirty="0" err="1"/>
              <a:t>thenorm’s</a:t>
            </a:r>
            <a:r>
              <a:rPr lang="en-US" b="1" i="1" dirty="0"/>
              <a:t>] immanent validity. There exists no norm that is applicable to chaos. For a legal order to make sense, a normal situation must exist, and he is sovereign who definitely decides whether this normal situation actually exists. All law is ‘situational law’ .</a:t>
            </a:r>
          </a:p>
          <a:p>
            <a:pPr algn="just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normal 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 </a:t>
            </a:r>
            <a:r>
              <a:rPr lang="en-US" i="1" dirty="0"/>
              <a:t>ceteris  paribus </a:t>
            </a:r>
            <a:r>
              <a:rPr lang="en-US" dirty="0"/>
              <a:t>(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variabel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) </a:t>
            </a:r>
            <a:r>
              <a:rPr lang="en-US" dirty="0" err="1"/>
              <a:t>berlaku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legalitas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di 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legalitas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terikat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9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1392"/>
          </a:xfrm>
        </p:spPr>
        <p:txBody>
          <a:bodyPr>
            <a:normAutofit fontScale="90000"/>
          </a:bodyPr>
          <a:lstStyle/>
          <a:p>
            <a:r>
              <a:rPr lang="nn-NO" dirty="0" smtClean="0"/>
              <a:t>Mengisi </a:t>
            </a:r>
            <a:r>
              <a:rPr lang="nn-NO" dirty="0"/>
              <a:t>Ruang Kosong Perundang-undangan.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650" y="1259457"/>
            <a:ext cx="8915400" cy="51931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2200" b="1" dirty="0" err="1"/>
              <a:t>Hukum</a:t>
            </a:r>
            <a:r>
              <a:rPr lang="en-US" sz="2200" b="1" dirty="0"/>
              <a:t> </a:t>
            </a:r>
            <a:r>
              <a:rPr lang="en-US" sz="2200" b="1" dirty="0" err="1"/>
              <a:t>sebagai</a:t>
            </a:r>
            <a:r>
              <a:rPr lang="en-US" sz="2200" b="1" dirty="0"/>
              <a:t> </a:t>
            </a:r>
            <a:r>
              <a:rPr lang="en-US" sz="2200" b="1" dirty="0" err="1"/>
              <a:t>sistem</a:t>
            </a:r>
            <a:r>
              <a:rPr lang="en-US" sz="2200" b="1" dirty="0"/>
              <a:t> </a:t>
            </a:r>
            <a:r>
              <a:rPr lang="en-US" sz="2200" b="1" dirty="0" err="1"/>
              <a:t>terbuka</a:t>
            </a:r>
            <a:r>
              <a:rPr lang="en-US" sz="2200" b="1" dirty="0"/>
              <a:t> </a:t>
            </a:r>
            <a:r>
              <a:rPr lang="en-US" sz="2200" dirty="0"/>
              <a:t>yang </a:t>
            </a:r>
            <a:r>
              <a:rPr lang="en-US" sz="2200" dirty="0" err="1"/>
              <a:t>dikaitan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kesempatan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interpretasi</a:t>
            </a:r>
            <a:r>
              <a:rPr lang="en-US" sz="2200" dirty="0"/>
              <a:t>, di </a:t>
            </a:r>
            <a:r>
              <a:rPr lang="en-US" sz="2200" dirty="0" err="1"/>
              <a:t>antaranya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b="1" dirty="0" err="1"/>
              <a:t>mengisi</a:t>
            </a:r>
            <a:r>
              <a:rPr lang="en-US" sz="2200" b="1" dirty="0"/>
              <a:t> </a:t>
            </a:r>
            <a:r>
              <a:rPr lang="en-US" sz="2200" b="1" dirty="0" err="1"/>
              <a:t>kekosongan</a:t>
            </a:r>
            <a:r>
              <a:rPr lang="en-US" sz="2200" b="1" dirty="0"/>
              <a:t> </a:t>
            </a:r>
            <a:r>
              <a:rPr lang="en-US" sz="2200" b="1" dirty="0" err="1"/>
              <a:t>hukum</a:t>
            </a:r>
            <a:r>
              <a:rPr lang="en-US" sz="2200" dirty="0"/>
              <a:t>. Paul Scholten.13 </a:t>
            </a:r>
            <a:r>
              <a:rPr lang="en-US" sz="2200" dirty="0" err="1"/>
              <a:t>berpendapat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kekosongan</a:t>
            </a:r>
            <a:r>
              <a:rPr lang="en-US" sz="2200" dirty="0"/>
              <a:t> </a:t>
            </a:r>
            <a:r>
              <a:rPr lang="en-US" sz="2200" dirty="0" err="1"/>
              <a:t>hukum</a:t>
            </a:r>
            <a:r>
              <a:rPr lang="en-US" sz="2200" dirty="0"/>
              <a:t> </a:t>
            </a:r>
            <a:r>
              <a:rPr lang="en-US" sz="2200" dirty="0" err="1"/>
              <a:t>hendaknya</a:t>
            </a:r>
            <a:r>
              <a:rPr lang="en-US" sz="2200" dirty="0"/>
              <a:t> </a:t>
            </a:r>
            <a:r>
              <a:rPr lang="en-US" sz="2200" dirty="0" err="1"/>
              <a:t>membedakan</a:t>
            </a:r>
            <a:r>
              <a:rPr lang="en-US" sz="2200" dirty="0"/>
              <a:t> </a:t>
            </a:r>
            <a:r>
              <a:rPr lang="en-US" sz="2200" dirty="0" err="1"/>
              <a:t>antara</a:t>
            </a:r>
            <a:r>
              <a:rPr lang="en-US" sz="2200" dirty="0"/>
              <a:t> 2 (</a:t>
            </a:r>
            <a:r>
              <a:rPr lang="en-US" sz="2200" dirty="0" err="1"/>
              <a:t>dua</a:t>
            </a:r>
            <a:r>
              <a:rPr lang="en-US" sz="2200" dirty="0"/>
              <a:t>) </a:t>
            </a:r>
            <a:r>
              <a:rPr lang="en-US" sz="2200" dirty="0" err="1"/>
              <a:t>konsep</a:t>
            </a:r>
            <a:r>
              <a:rPr lang="en-US" sz="2200" dirty="0"/>
              <a:t> </a:t>
            </a:r>
            <a:r>
              <a:rPr lang="en-US" sz="2200" dirty="0" err="1"/>
              <a:t>kekosongan</a:t>
            </a:r>
            <a:r>
              <a:rPr lang="en-US" sz="2200" dirty="0"/>
              <a:t>, </a:t>
            </a:r>
            <a:r>
              <a:rPr lang="en-US" sz="2200" dirty="0" err="1"/>
              <a:t>yaitu</a:t>
            </a:r>
            <a:r>
              <a:rPr lang="en-US" sz="2200" dirty="0"/>
              <a:t>: (</a:t>
            </a:r>
            <a:r>
              <a:rPr lang="en-US" sz="2200" dirty="0">
                <a:hlinkClick r:id="rId2"/>
              </a:rPr>
              <a:t>http://repository.unej.ac.id/bitstream/handle/123456789/75142/ABINTORO%20PRAKOSO_PENEMUAN%20HUKUM_%</a:t>
            </a:r>
            <a:r>
              <a:rPr lang="en-US" sz="2200" dirty="0" smtClean="0">
                <a:hlinkClick r:id="rId2"/>
              </a:rPr>
              <a:t>28F.H%29.pdf?sequence=1</a:t>
            </a:r>
            <a:r>
              <a:rPr lang="en-US" sz="2200" dirty="0" smtClean="0"/>
              <a:t>,hlm </a:t>
            </a:r>
            <a:r>
              <a:rPr lang="en-US" sz="2200" dirty="0"/>
              <a:t>7)</a:t>
            </a:r>
          </a:p>
          <a:p>
            <a:pPr marL="0" indent="0" algn="just">
              <a:buNone/>
            </a:pPr>
            <a:r>
              <a:rPr lang="en-US" sz="2200" dirty="0"/>
              <a:t>1. </a:t>
            </a:r>
            <a:r>
              <a:rPr lang="en-US" sz="2200" b="1" dirty="0" err="1"/>
              <a:t>Kekosongan</a:t>
            </a:r>
            <a:r>
              <a:rPr lang="en-US" sz="2200" b="1" dirty="0"/>
              <a:t> </a:t>
            </a:r>
            <a:r>
              <a:rPr lang="en-US" sz="2200" b="1" dirty="0" err="1"/>
              <a:t>dalam</a:t>
            </a:r>
            <a:r>
              <a:rPr lang="en-US" sz="2200" b="1" dirty="0"/>
              <a:t> </a:t>
            </a:r>
            <a:r>
              <a:rPr lang="en-US" sz="2200" b="1" dirty="0" err="1"/>
              <a:t>hukum</a:t>
            </a:r>
            <a:r>
              <a:rPr lang="en-US" sz="2200" dirty="0"/>
              <a:t>, </a:t>
            </a:r>
            <a:r>
              <a:rPr lang="en-US" sz="2200" dirty="0" err="1"/>
              <a:t>yaitu</a:t>
            </a:r>
            <a:r>
              <a:rPr lang="en-US" sz="2200" dirty="0"/>
              <a:t> yang </a:t>
            </a:r>
            <a:r>
              <a:rPr lang="en-US" sz="2200" dirty="0" err="1"/>
              <a:t>terjadi</a:t>
            </a:r>
            <a:r>
              <a:rPr lang="en-US" sz="2200" dirty="0"/>
              <a:t> </a:t>
            </a:r>
            <a:r>
              <a:rPr lang="en-US" sz="2200" dirty="0" err="1"/>
              <a:t>manakala</a:t>
            </a:r>
            <a:r>
              <a:rPr lang="en-US" sz="2200" dirty="0"/>
              <a:t> hakim </a:t>
            </a:r>
            <a:r>
              <a:rPr lang="en-US" sz="2200" dirty="0" err="1"/>
              <a:t>mengatakan</a:t>
            </a:r>
            <a:r>
              <a:rPr lang="en-US" sz="2200" dirty="0"/>
              <a:t> </a:t>
            </a:r>
            <a:r>
              <a:rPr lang="en-US" sz="2200" dirty="0" err="1"/>
              <a:t>bahwa</a:t>
            </a:r>
            <a:r>
              <a:rPr lang="en-US" sz="2200" dirty="0"/>
              <a:t> </a:t>
            </a:r>
            <a:r>
              <a:rPr lang="en-US" sz="2200" dirty="0" err="1"/>
              <a:t>memiliki</a:t>
            </a:r>
            <a:r>
              <a:rPr lang="en-US" sz="2200" dirty="0"/>
              <a:t> </a:t>
            </a:r>
            <a:r>
              <a:rPr lang="en-US" sz="2200" dirty="0" err="1"/>
              <a:t>sesuatu</a:t>
            </a:r>
            <a:r>
              <a:rPr lang="en-US" sz="2200" dirty="0"/>
              <a:t> </a:t>
            </a:r>
            <a:r>
              <a:rPr lang="en-US" sz="2200" dirty="0" err="1"/>
              <a:t>kekosongan</a:t>
            </a:r>
            <a:r>
              <a:rPr lang="en-US" sz="2200" dirty="0"/>
              <a:t>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tahu</a:t>
            </a:r>
            <a:r>
              <a:rPr lang="en-US" sz="2200" dirty="0"/>
              <a:t> </a:t>
            </a:r>
            <a:r>
              <a:rPr lang="en-US" sz="2200" dirty="0" err="1"/>
              <a:t>bagaimana</a:t>
            </a:r>
            <a:r>
              <a:rPr lang="en-US" sz="2200" dirty="0"/>
              <a:t>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memutuskannya</a:t>
            </a:r>
            <a:r>
              <a:rPr lang="en-US" sz="2200" dirty="0"/>
              <a:t>;</a:t>
            </a:r>
          </a:p>
          <a:p>
            <a:pPr marL="0" indent="0" algn="just">
              <a:buNone/>
            </a:pPr>
            <a:r>
              <a:rPr lang="en-US" sz="2200" dirty="0"/>
              <a:t>2. </a:t>
            </a:r>
            <a:r>
              <a:rPr lang="en-US" sz="2200" b="1" dirty="0" err="1"/>
              <a:t>Kekosongan</a:t>
            </a:r>
            <a:r>
              <a:rPr lang="en-US" sz="2200" b="1" dirty="0"/>
              <a:t> </a:t>
            </a:r>
            <a:r>
              <a:rPr lang="en-US" sz="2200" b="1" dirty="0" err="1"/>
              <a:t>dalam</a:t>
            </a:r>
            <a:r>
              <a:rPr lang="en-US" sz="2200" b="1" dirty="0"/>
              <a:t> </a:t>
            </a:r>
            <a:r>
              <a:rPr lang="en-US" sz="2200" b="1" dirty="0" err="1"/>
              <a:t>perundang</a:t>
            </a:r>
            <a:r>
              <a:rPr lang="en-US" sz="2200" b="1" dirty="0"/>
              <a:t> - </a:t>
            </a:r>
            <a:r>
              <a:rPr lang="en-US" sz="2200" b="1" dirty="0" err="1"/>
              <a:t>undangan</a:t>
            </a:r>
            <a:r>
              <a:rPr lang="en-US" sz="2200" dirty="0"/>
              <a:t>, </a:t>
            </a:r>
            <a:r>
              <a:rPr lang="en-US" sz="2200" dirty="0" err="1"/>
              <a:t>yaitu</a:t>
            </a:r>
            <a:r>
              <a:rPr lang="en-US" sz="2200" dirty="0"/>
              <a:t> yang </a:t>
            </a:r>
            <a:r>
              <a:rPr lang="en-US" sz="2200" dirty="0" err="1"/>
              <a:t>terjadi</a:t>
            </a:r>
            <a:r>
              <a:rPr lang="en-US" sz="2200" dirty="0"/>
              <a:t> </a:t>
            </a:r>
            <a:r>
              <a:rPr lang="en-US" sz="2200" dirty="0" err="1"/>
              <a:t>manakala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konstruksi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penalaran</a:t>
            </a:r>
            <a:r>
              <a:rPr lang="en-US" sz="2200" dirty="0"/>
              <a:t> </a:t>
            </a:r>
            <a:r>
              <a:rPr lang="en-US" sz="2200" dirty="0" err="1"/>
              <a:t>analogi</a:t>
            </a:r>
            <a:r>
              <a:rPr lang="en-US" sz="2200" dirty="0"/>
              <a:t> pun </a:t>
            </a:r>
            <a:r>
              <a:rPr lang="en-US" sz="2200" dirty="0" err="1"/>
              <a:t>problemnya</a:t>
            </a:r>
            <a:r>
              <a:rPr lang="en-US" sz="2200" dirty="0"/>
              <a:t> </a:t>
            </a:r>
            <a:r>
              <a:rPr lang="en-US" sz="2200" dirty="0" err="1"/>
              <a:t>tidak</a:t>
            </a:r>
            <a:r>
              <a:rPr lang="en-US" sz="2200" dirty="0"/>
              <a:t> </a:t>
            </a:r>
            <a:r>
              <a:rPr lang="en-US" sz="2200" dirty="0" err="1"/>
              <a:t>terpecahkan</a:t>
            </a:r>
            <a:r>
              <a:rPr lang="en-US" sz="2200" dirty="0"/>
              <a:t> </a:t>
            </a:r>
            <a:r>
              <a:rPr lang="en-US" sz="2200" dirty="0" err="1"/>
              <a:t>sehingga</a:t>
            </a:r>
            <a:r>
              <a:rPr lang="en-US" sz="2200" dirty="0"/>
              <a:t> hakim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mengisi</a:t>
            </a:r>
            <a:r>
              <a:rPr lang="en-US" sz="2200" dirty="0"/>
              <a:t> </a:t>
            </a:r>
            <a:r>
              <a:rPr lang="en-US" sz="2200" dirty="0" err="1"/>
              <a:t>kekosongan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seperti</a:t>
            </a:r>
            <a:r>
              <a:rPr lang="en-US" sz="2200" dirty="0"/>
              <a:t> </a:t>
            </a:r>
            <a:r>
              <a:rPr lang="en-US" sz="2200" dirty="0" err="1"/>
              <a:t>berada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kedudukan</a:t>
            </a:r>
            <a:r>
              <a:rPr lang="en-US" sz="2200" dirty="0"/>
              <a:t> </a:t>
            </a:r>
            <a:r>
              <a:rPr lang="en-US" sz="2200" dirty="0" err="1"/>
              <a:t>pembuat</a:t>
            </a:r>
            <a:r>
              <a:rPr lang="en-US" sz="2200" dirty="0"/>
              <a:t> </a:t>
            </a:r>
            <a:r>
              <a:rPr lang="en-US" sz="2200" dirty="0" err="1"/>
              <a:t>undang</a:t>
            </a:r>
            <a:r>
              <a:rPr lang="en-US" sz="2200" dirty="0"/>
              <a:t> - </a:t>
            </a:r>
            <a:r>
              <a:rPr lang="en-US" sz="2200" dirty="0" err="1"/>
              <a:t>undang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memutuskan</a:t>
            </a:r>
            <a:r>
              <a:rPr lang="en-US" sz="2200" dirty="0"/>
              <a:t> </a:t>
            </a:r>
            <a:r>
              <a:rPr lang="en-US" sz="2200" dirty="0" err="1"/>
              <a:t>sebagaimana</a:t>
            </a:r>
            <a:r>
              <a:rPr lang="en-US" sz="2200" dirty="0"/>
              <a:t> </a:t>
            </a:r>
            <a:r>
              <a:rPr lang="en-US" sz="2200" dirty="0" err="1"/>
              <a:t>kiranya</a:t>
            </a:r>
            <a:r>
              <a:rPr lang="en-US" sz="2200" dirty="0"/>
              <a:t> </a:t>
            </a:r>
            <a:r>
              <a:rPr lang="en-US" sz="2200" dirty="0" err="1"/>
              <a:t>pembuat</a:t>
            </a:r>
            <a:r>
              <a:rPr lang="en-US" sz="2200" dirty="0"/>
              <a:t> </a:t>
            </a:r>
            <a:r>
              <a:rPr lang="en-US" sz="2200" dirty="0" err="1"/>
              <a:t>undang</a:t>
            </a:r>
            <a:r>
              <a:rPr lang="en-US" sz="2200" dirty="0"/>
              <a:t> - </a:t>
            </a:r>
            <a:r>
              <a:rPr lang="en-US" sz="2200" dirty="0" err="1"/>
              <a:t>undang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memberikan</a:t>
            </a:r>
            <a:r>
              <a:rPr lang="en-US" sz="2200" dirty="0"/>
              <a:t> </a:t>
            </a:r>
            <a:r>
              <a:rPr lang="en-US" sz="2200" dirty="0" err="1"/>
              <a:t>keputusannya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menghadapi</a:t>
            </a:r>
            <a:r>
              <a:rPr lang="en-US" sz="2200" dirty="0"/>
              <a:t> </a:t>
            </a:r>
            <a:r>
              <a:rPr lang="en-US" sz="2200" dirty="0" err="1"/>
              <a:t>kasus</a:t>
            </a:r>
            <a:r>
              <a:rPr lang="en-US" sz="2200" dirty="0"/>
              <a:t> </a:t>
            </a:r>
            <a:r>
              <a:rPr lang="en-US" sz="2200" dirty="0" err="1"/>
              <a:t>seperti</a:t>
            </a:r>
            <a:r>
              <a:rPr lang="en-US" sz="2200" dirty="0"/>
              <a:t> </a:t>
            </a:r>
            <a:r>
              <a:rPr lang="en-US" sz="2200" dirty="0" err="1"/>
              <a:t>itu</a:t>
            </a:r>
            <a:r>
              <a:rPr lang="en-US" sz="22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5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APAKAH INI TERMASUK DISKRESI 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67155" y="2133600"/>
            <a:ext cx="9359660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6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7872" y="2422525"/>
            <a:ext cx="7979433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0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30612" y="2967335"/>
            <a:ext cx="4730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TERIMA KASIH</a:t>
            </a:r>
            <a:endParaRPr lang="en-US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991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103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KONSEP NEGARA  </a:t>
            </a:r>
          </a:p>
          <a:p>
            <a:pPr marL="0" indent="0" algn="ctr">
              <a:buNone/>
            </a:pPr>
            <a:endParaRPr lang="en-US" sz="36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0" indent="0" algn="ctr">
              <a:buNone/>
            </a:pPr>
            <a:r>
              <a:rPr lang="en-US" sz="3600" b="1" i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NACHTWAKKERSTAAF</a:t>
            </a:r>
          </a:p>
          <a:p>
            <a:pPr marL="0" indent="0" algn="ctr">
              <a:buNone/>
            </a:pPr>
            <a:endParaRPr lang="en-US" sz="36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0" indent="0" algn="ctr">
              <a:buNone/>
            </a:pPr>
            <a:endParaRPr lang="en-US" sz="3600" b="1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marL="2743200" lvl="6" indent="0">
              <a:buNone/>
            </a:pPr>
            <a:r>
              <a:rPr lang="en-US" sz="3600" b="1" i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WELFARE STATE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Down Arrow 4"/>
          <p:cNvSpPr/>
          <p:nvPr/>
        </p:nvSpPr>
        <p:spPr>
          <a:xfrm>
            <a:off x="6796745" y="4470984"/>
            <a:ext cx="759125" cy="6383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/>
              <a:t>INDONESIA ADALAH NEGARA HUKUM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4589" y="3039643"/>
            <a:ext cx="2057400" cy="221932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275012" y="2493034"/>
            <a:ext cx="7536554" cy="28812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89212" y="5615796"/>
            <a:ext cx="8915399" cy="1173192"/>
          </a:xfrm>
        </p:spPr>
        <p:txBody>
          <a:bodyPr/>
          <a:lstStyle/>
          <a:p>
            <a:pPr algn="ctr"/>
            <a:r>
              <a:rPr lang="en-US" sz="4800" b="1" dirty="0" smtClean="0"/>
              <a:t>(</a:t>
            </a:r>
            <a:r>
              <a:rPr lang="en-US" sz="4800" b="1" dirty="0"/>
              <a:t>PS 1 AYAT 1 UUD NRI 1945)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14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Diskresi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 err="1"/>
              <a:t>diskresi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Inggris</a:t>
            </a:r>
            <a:r>
              <a:rPr lang="en-US" sz="2400" dirty="0"/>
              <a:t> </a:t>
            </a:r>
            <a:r>
              <a:rPr lang="en-US" sz="2400" dirty="0" err="1"/>
              <a:t>ialah</a:t>
            </a:r>
            <a:r>
              <a:rPr lang="en-US" sz="2400" dirty="0"/>
              <a:t> </a:t>
            </a:r>
            <a:r>
              <a:rPr lang="en-US" sz="2400" i="1" dirty="0" err="1"/>
              <a:t>Disrection</a:t>
            </a:r>
            <a:r>
              <a:rPr lang="en-US" sz="2400" dirty="0"/>
              <a:t>, </a:t>
            </a:r>
            <a:r>
              <a:rPr lang="en-US" sz="2400" i="1" dirty="0"/>
              <a:t>Discretion</a:t>
            </a:r>
            <a:r>
              <a:rPr lang="en-US" sz="2400" dirty="0"/>
              <a:t> (</a:t>
            </a:r>
            <a:r>
              <a:rPr lang="en-US" sz="2400" dirty="0" err="1"/>
              <a:t>Perancis</a:t>
            </a:r>
            <a:r>
              <a:rPr lang="en-US" sz="2400" dirty="0"/>
              <a:t>), </a:t>
            </a:r>
            <a:r>
              <a:rPr lang="en-US" sz="2400" i="1" dirty="0" err="1"/>
              <a:t>freies</a:t>
            </a:r>
            <a:r>
              <a:rPr lang="en-US" sz="2400" i="1" dirty="0"/>
              <a:t> </a:t>
            </a:r>
            <a:r>
              <a:rPr lang="en-US" sz="2400" i="1" dirty="0" err="1"/>
              <a:t>Ermessen</a:t>
            </a:r>
            <a:r>
              <a:rPr lang="en-US" sz="2400" i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Jerman</a:t>
            </a:r>
            <a:r>
              <a:rPr lang="en-US" sz="2400" dirty="0"/>
              <a:t>)</a:t>
            </a:r>
          </a:p>
          <a:p>
            <a:pPr algn="just"/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Kamus</a:t>
            </a:r>
            <a:r>
              <a:rPr lang="en-US" sz="2400" dirty="0"/>
              <a:t> </a:t>
            </a:r>
            <a:r>
              <a:rPr lang="en-US" sz="2400" dirty="0" err="1"/>
              <a:t>Hukum</a:t>
            </a:r>
            <a:r>
              <a:rPr lang="en-US" sz="2400" dirty="0"/>
              <a:t>, </a:t>
            </a:r>
            <a:r>
              <a:rPr lang="en-US" sz="2400" dirty="0" err="1"/>
              <a:t>diskresi</a:t>
            </a:r>
            <a:r>
              <a:rPr lang="en-US" sz="2400" dirty="0"/>
              <a:t>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kebebasan</a:t>
            </a:r>
            <a:r>
              <a:rPr lang="en-US" sz="2400" dirty="0"/>
              <a:t> </a:t>
            </a:r>
            <a:r>
              <a:rPr lang="en-US" sz="2400" dirty="0" err="1"/>
              <a:t>mengambil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yang </a:t>
            </a:r>
            <a:r>
              <a:rPr lang="en-US" sz="2400" dirty="0" err="1"/>
              <a:t>dihadapi</a:t>
            </a:r>
            <a:r>
              <a:rPr lang="en-US" sz="2400" dirty="0"/>
              <a:t> </a:t>
            </a:r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pendapatnya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endParaRPr lang="en-US" sz="2400" dirty="0"/>
          </a:p>
          <a:p>
            <a:pPr algn="just"/>
            <a:r>
              <a:rPr lang="en-US" sz="2400" dirty="0" err="1"/>
              <a:t>Diskresi</a:t>
            </a:r>
            <a:r>
              <a:rPr lang="en-US" sz="2400" dirty="0"/>
              <a:t> secara </a:t>
            </a:r>
            <a:r>
              <a:rPr lang="en-US" sz="2400" dirty="0" err="1"/>
              <a:t>konseptual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yang </a:t>
            </a:r>
            <a:r>
              <a:rPr lang="en-US" sz="2400" dirty="0" err="1"/>
              <a:t>ditempuh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administrator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menyeelsaikan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kasus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diatur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regulasi</a:t>
            </a:r>
            <a:r>
              <a:rPr lang="en-US" sz="2400" dirty="0"/>
              <a:t> yang </a:t>
            </a:r>
            <a:r>
              <a:rPr lang="en-US" sz="2400" dirty="0" err="1"/>
              <a:t>baku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6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206733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DALAM RANGKA PENYELENGGARAAN FUNGSI PEMERINTAHAN MAKA DIPERLUKAN ADMINISTRATOR 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smtClean="0"/>
              <a:t>negara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lembaga-lembaga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yang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terselenggaranya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wakil </a:t>
            </a:r>
            <a:r>
              <a:rPr lang="en-US" dirty="0" err="1"/>
              <a:t>rakyat</a:t>
            </a:r>
            <a:r>
              <a:rPr lang="en-US" dirty="0"/>
              <a:t> secara </a:t>
            </a:r>
            <a:r>
              <a:rPr lang="en-US" dirty="0" err="1"/>
              <a:t>keseluruhan</a:t>
            </a:r>
            <a:r>
              <a:rPr lang="en-US" dirty="0"/>
              <a:t>, negara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sektor-sektor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berbeda</a:t>
            </a:r>
            <a:r>
              <a:rPr lang="en-US" dirty="0"/>
              <a:t>.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 </a:t>
            </a:r>
            <a:r>
              <a:rPr lang="en-US" dirty="0" err="1"/>
              <a:t>dimaksudkan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terselenggaranya</a:t>
            </a:r>
            <a:r>
              <a:rPr lang="en-US" dirty="0"/>
              <a:t> </a:t>
            </a:r>
            <a:r>
              <a:rPr lang="en-US" dirty="0" err="1"/>
              <a:t>keadilan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negara,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suatusistem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negara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b="1" dirty="0" err="1"/>
              <a:t>Hukum</a:t>
            </a:r>
            <a:r>
              <a:rPr lang="en-US" b="1" dirty="0"/>
              <a:t> </a:t>
            </a:r>
            <a:r>
              <a:rPr lang="en-US" b="1" dirty="0" err="1"/>
              <a:t>Administrasi</a:t>
            </a:r>
            <a:r>
              <a:rPr lang="en-US" b="1" dirty="0"/>
              <a:t> Negara. </a:t>
            </a:r>
          </a:p>
        </p:txBody>
      </p:sp>
    </p:spTree>
    <p:extLst>
      <p:ext uri="{BB962C8B-B14F-4D97-AF65-F5344CB8AC3E}">
        <p14:creationId xmlns:p14="http://schemas.microsoft.com/office/powerpoint/2010/main" val="18838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Diskresi</a:t>
            </a:r>
            <a:r>
              <a:rPr lang="en-US" dirty="0" smtClean="0"/>
              <a:t> di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PASAL </a:t>
            </a:r>
            <a:r>
              <a:rPr lang="en-US" b="1" dirty="0" smtClean="0"/>
              <a:t>1 ANGKA 9 </a:t>
            </a:r>
            <a:r>
              <a:rPr lang="en-US" dirty="0" smtClean="0"/>
              <a:t>UU NO 30 TAHUN 2014.</a:t>
            </a:r>
          </a:p>
          <a:p>
            <a:pPr marL="0" indent="0"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Diskresi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/</a:t>
            </a:r>
            <a:r>
              <a:rPr lang="en-US" dirty="0" err="1"/>
              <a:t>Tindakan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/>
              <a:t>Oejabat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mengisi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</a:t>
            </a:r>
            <a:r>
              <a:rPr lang="en-US" dirty="0" err="1"/>
              <a:t>konkret</a:t>
            </a:r>
            <a:r>
              <a:rPr lang="en-US" dirty="0"/>
              <a:t> yang </a:t>
            </a:r>
            <a:r>
              <a:rPr lang="en-US" dirty="0" smtClean="0"/>
              <a:t>	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hal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perundang-undangan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smtClean="0"/>
              <a:t>	</a:t>
            </a:r>
            <a:r>
              <a:rPr lang="en-US" dirty="0" err="1" smtClean="0"/>
              <a:t>lengkap</a:t>
            </a:r>
            <a:r>
              <a:rPr lang="en-US" dirty="0" smtClean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/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stagnasi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endParaRPr lang="en-US" dirty="0" smtClean="0"/>
          </a:p>
          <a:p>
            <a:r>
              <a:rPr lang="en-US" b="1" dirty="0" smtClean="0"/>
              <a:t>PELAKSANAAN DISKRESI DIATUR DALAM </a:t>
            </a:r>
          </a:p>
          <a:p>
            <a:pPr marL="0" indent="0">
              <a:buNone/>
            </a:pPr>
            <a:r>
              <a:rPr lang="en-US" b="1" dirty="0" smtClean="0"/>
              <a:t>	BAB VI (PASAL 22 – 32 </a:t>
            </a:r>
            <a:r>
              <a:rPr lang="en-US" dirty="0" smtClean="0"/>
              <a:t>UU NO 30 TAHUN 2014 TENTANG ADMINISTRASI 	PEMERINTAHAN).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5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Diskresi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diskresi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b="1" dirty="0" err="1"/>
              <a:t>kelonggaran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administrator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.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diskresi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realitas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b="1" dirty="0" err="1"/>
              <a:t>suatu</a:t>
            </a:r>
            <a:r>
              <a:rPr lang="en-US" b="1" dirty="0"/>
              <a:t> </a:t>
            </a:r>
            <a:r>
              <a:rPr lang="en-US" b="1" dirty="0" err="1"/>
              <a:t>kebijakan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peraturan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mungkin</a:t>
            </a:r>
            <a:r>
              <a:rPr lang="en-US" b="1" dirty="0"/>
              <a:t> </a:t>
            </a:r>
            <a:r>
              <a:rPr lang="en-US" b="1" dirty="0" err="1"/>
              <a:t>mampu</a:t>
            </a:r>
            <a:r>
              <a:rPr lang="en-US" b="1" dirty="0"/>
              <a:t> </a:t>
            </a:r>
            <a:r>
              <a:rPr lang="en-US" b="1" dirty="0" err="1"/>
              <a:t>merespon</a:t>
            </a:r>
            <a:r>
              <a:rPr lang="en-US" b="1" dirty="0"/>
              <a:t> </a:t>
            </a:r>
            <a:r>
              <a:rPr lang="en-US" b="1" dirty="0" err="1"/>
              <a:t>banyak</a:t>
            </a:r>
            <a:r>
              <a:rPr lang="en-US" b="1" dirty="0"/>
              <a:t> </a:t>
            </a:r>
            <a:r>
              <a:rPr lang="en-US" b="1" dirty="0" err="1"/>
              <a:t>aspek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kepentingan</a:t>
            </a:r>
            <a:r>
              <a:rPr lang="en-US" b="1" dirty="0"/>
              <a:t> </a:t>
            </a:r>
            <a:r>
              <a:rPr lang="en-US" b="1" dirty="0" err="1"/>
              <a:t>semua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prediksi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aktor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i="1" dirty="0"/>
              <a:t>stakeholders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b="1" dirty="0" smtClean="0"/>
              <a:t>Chandler </a:t>
            </a:r>
            <a:r>
              <a:rPr lang="en-US" b="1" dirty="0" err="1"/>
              <a:t>dan</a:t>
            </a:r>
            <a:r>
              <a:rPr lang="en-US" b="1" dirty="0"/>
              <a:t> Plano (1988) </a:t>
            </a:r>
            <a:r>
              <a:rPr lang="en-US" b="1" dirty="0" err="1"/>
              <a:t>mengungkapkan</a:t>
            </a:r>
            <a:r>
              <a:rPr lang="en-US" b="1" dirty="0"/>
              <a:t> : (</a:t>
            </a:r>
            <a:r>
              <a:rPr lang="en-US" b="1" dirty="0" err="1"/>
              <a:t>Agus</a:t>
            </a:r>
            <a:r>
              <a:rPr lang="en-US" b="1" dirty="0"/>
              <a:t> </a:t>
            </a:r>
            <a:r>
              <a:rPr lang="en-US" b="1" dirty="0" err="1"/>
              <a:t>Dwiyanto</a:t>
            </a:r>
            <a:r>
              <a:rPr lang="en-US" b="1" dirty="0"/>
              <a:t> 2002 : 141)</a:t>
            </a:r>
          </a:p>
          <a:p>
            <a:pPr marL="0" indent="0" algn="just">
              <a:buNone/>
            </a:pPr>
            <a:r>
              <a:rPr lang="en-US" b="1" i="1" dirty="0"/>
              <a:t>“Administrative </a:t>
            </a:r>
            <a:r>
              <a:rPr lang="en-US" b="1" i="1" dirty="0" err="1"/>
              <a:t>disrection</a:t>
            </a:r>
            <a:r>
              <a:rPr lang="en-US" b="1" i="1" dirty="0"/>
              <a:t> is the freedom administrators have to make choice which determine how a policy will be implemented. Administrative </a:t>
            </a:r>
            <a:r>
              <a:rPr lang="en-US" b="1" i="1" dirty="0" err="1"/>
              <a:t>disrection</a:t>
            </a:r>
            <a:r>
              <a:rPr lang="en-US" b="1" i="1" dirty="0"/>
              <a:t> is the result of the interaction between politics and administration”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2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Diskresi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64566"/>
            <a:ext cx="8915400" cy="54864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, </a:t>
            </a:r>
            <a:r>
              <a:rPr lang="en-US" i="1" dirty="0" err="1"/>
              <a:t>freies</a:t>
            </a:r>
            <a:r>
              <a:rPr lang="en-US" i="1" dirty="0"/>
              <a:t> </a:t>
            </a:r>
            <a:r>
              <a:rPr lang="en-US" i="1" dirty="0" err="1"/>
              <a:t>Ermessen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negara </a:t>
            </a:r>
            <a:r>
              <a:rPr lang="en-US" dirty="0" err="1"/>
              <a:t>dalam</a:t>
            </a:r>
            <a:r>
              <a:rPr lang="en-US" dirty="0"/>
              <a:t> hal-hal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lvl="0" algn="just">
              <a:buFont typeface="+mj-lt"/>
              <a:buAutoNum type="arabicPeriod"/>
            </a:pPr>
            <a:r>
              <a:rPr lang="en-US" b="1" dirty="0" err="1" smtClean="0"/>
              <a:t>Belum</a:t>
            </a:r>
            <a:r>
              <a:rPr lang="en-US" b="1" dirty="0" smtClean="0"/>
              <a:t> </a:t>
            </a:r>
            <a:r>
              <a:rPr lang="en-US" b="1" dirty="0" err="1" smtClean="0"/>
              <a:t>ada</a:t>
            </a:r>
            <a:r>
              <a:rPr lang="en-US" b="1" dirty="0" smtClean="0"/>
              <a:t> </a:t>
            </a:r>
            <a:r>
              <a:rPr lang="en-US" b="1" dirty="0" err="1" smtClean="0"/>
              <a:t>peraturan</a:t>
            </a:r>
            <a:r>
              <a:rPr lang="en-US" b="1" dirty="0" smtClean="0"/>
              <a:t> </a:t>
            </a:r>
            <a:r>
              <a:rPr lang="en-US" b="1" dirty="0" err="1" smtClean="0"/>
              <a:t>perundang-undangan</a:t>
            </a:r>
            <a:r>
              <a:rPr lang="en-US" b="1" dirty="0" smtClean="0"/>
              <a:t> yang </a:t>
            </a:r>
            <a:r>
              <a:rPr lang="en-US" b="1" dirty="0" err="1" smtClean="0"/>
              <a:t>mengatur</a:t>
            </a:r>
            <a:r>
              <a:rPr lang="en-US" b="1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in </a:t>
            </a:r>
            <a:r>
              <a:rPr lang="en-US" dirty="0" err="1" smtClean="0"/>
              <a:t>konkrito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padahal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yang </a:t>
            </a:r>
            <a:r>
              <a:rPr lang="en-US" dirty="0" err="1" smtClean="0"/>
              <a:t>segera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,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bencana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wabah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menular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aparat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yang </a:t>
            </a:r>
            <a:r>
              <a:rPr lang="en-US" dirty="0" err="1" smtClean="0"/>
              <a:t>menguntungkan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negara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.</a:t>
            </a:r>
          </a:p>
          <a:p>
            <a:pPr lvl="0" algn="just">
              <a:buFont typeface="+mj-lt"/>
              <a:buAutoNum type="arabicPeriod"/>
            </a:pPr>
            <a:r>
              <a:rPr lang="en-US" b="1" dirty="0" err="1" smtClean="0"/>
              <a:t>Peraturan</a:t>
            </a:r>
            <a:r>
              <a:rPr lang="en-US" b="1" dirty="0" smtClean="0"/>
              <a:t> </a:t>
            </a:r>
            <a:r>
              <a:rPr lang="en-US" b="1" dirty="0" err="1"/>
              <a:t>perundang-undangan</a:t>
            </a:r>
            <a:r>
              <a:rPr lang="en-US" b="1" dirty="0"/>
              <a:t> yang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dasar</a:t>
            </a:r>
            <a:r>
              <a:rPr lang="en-US" b="1" dirty="0"/>
              <a:t> </a:t>
            </a:r>
            <a:r>
              <a:rPr lang="en-US" b="1" dirty="0" err="1"/>
              <a:t>berbuat</a:t>
            </a:r>
            <a:r>
              <a:rPr lang="en-US" b="1" dirty="0"/>
              <a:t> </a:t>
            </a:r>
            <a:r>
              <a:rPr lang="en-US" b="1" dirty="0" err="1"/>
              <a:t>aparat</a:t>
            </a:r>
            <a:r>
              <a:rPr lang="en-US" b="1" dirty="0"/>
              <a:t> </a:t>
            </a:r>
            <a:r>
              <a:rPr lang="en-US" b="1" dirty="0" err="1"/>
              <a:t>pemerintah</a:t>
            </a:r>
            <a:r>
              <a:rPr lang="en-US" b="1" dirty="0"/>
              <a:t> </a:t>
            </a:r>
            <a:r>
              <a:rPr lang="en-US" b="1" dirty="0" err="1"/>
              <a:t>memberikan</a:t>
            </a:r>
            <a:r>
              <a:rPr lang="en-US" b="1" dirty="0"/>
              <a:t> </a:t>
            </a:r>
            <a:r>
              <a:rPr lang="en-US" b="1" dirty="0" err="1"/>
              <a:t>kebebasan</a:t>
            </a:r>
            <a:r>
              <a:rPr lang="en-US" b="1" dirty="0"/>
              <a:t> </a:t>
            </a:r>
            <a:r>
              <a:rPr lang="en-US" b="1" dirty="0" err="1"/>
              <a:t>sepenuhny</a:t>
            </a:r>
            <a:r>
              <a:rPr lang="en-US" dirty="0" err="1"/>
              <a:t>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1ho,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pemberi</a:t>
            </a:r>
            <a:r>
              <a:rPr lang="en-US" dirty="0"/>
              <a:t> </a:t>
            </a:r>
            <a:r>
              <a:rPr lang="en-US" dirty="0" err="1"/>
              <a:t>izin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menafsirkan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“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berbahaya</a:t>
            </a:r>
            <a:r>
              <a:rPr lang="en-US" dirty="0"/>
              <a:t>”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kondisinya</a:t>
            </a:r>
            <a:r>
              <a:rPr lang="en-US" dirty="0"/>
              <a:t>.</a:t>
            </a:r>
          </a:p>
          <a:p>
            <a:pPr lvl="0" algn="just">
              <a:buFont typeface="+mj-lt"/>
              <a:buAutoNum type="arabicPeriod"/>
            </a:pPr>
            <a:r>
              <a:rPr lang="en-US" b="1" dirty="0" err="1"/>
              <a:t>Adanya</a:t>
            </a:r>
            <a:r>
              <a:rPr lang="en-US" b="1" dirty="0"/>
              <a:t> </a:t>
            </a:r>
            <a:r>
              <a:rPr lang="en-US" b="1" dirty="0" err="1"/>
              <a:t>delegasi</a:t>
            </a:r>
            <a:r>
              <a:rPr lang="en-US" b="1" dirty="0"/>
              <a:t> </a:t>
            </a:r>
            <a:r>
              <a:rPr lang="en-US" b="1" dirty="0" err="1"/>
              <a:t>perundang-undangan</a:t>
            </a:r>
            <a:r>
              <a:rPr lang="en-US" dirty="0"/>
              <a:t>, </a:t>
            </a:r>
            <a:r>
              <a:rPr lang="en-US" dirty="0" err="1"/>
              <a:t>maksudnya</a:t>
            </a:r>
            <a:r>
              <a:rPr lang="en-US" dirty="0"/>
              <a:t> </a:t>
            </a:r>
            <a:r>
              <a:rPr lang="en-US" dirty="0" err="1"/>
              <a:t>aparat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yang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aparat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tingkatannya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menggali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–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.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mengelolanya</a:t>
            </a:r>
            <a:r>
              <a:rPr lang="en-US" dirty="0"/>
              <a:t> </a:t>
            </a:r>
            <a:r>
              <a:rPr lang="en-US" dirty="0" err="1"/>
              <a:t>asalkan</a:t>
            </a:r>
            <a:r>
              <a:rPr lang="en-US" dirty="0"/>
              <a:t> </a:t>
            </a:r>
            <a:r>
              <a:rPr lang="en-US" dirty="0" err="1"/>
              <a:t>sumber-sumber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yang </a:t>
            </a:r>
            <a:r>
              <a:rPr lang="en-US" dirty="0" err="1"/>
              <a:t>sah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24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2755" y="1210451"/>
            <a:ext cx="96960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/>
              <a:t>Sjachran</a:t>
            </a:r>
            <a:r>
              <a:rPr lang="en-US" sz="2400" dirty="0" smtClean="0"/>
              <a:t> </a:t>
            </a:r>
            <a:r>
              <a:rPr lang="en-US" sz="2400" dirty="0" err="1" smtClean="0"/>
              <a:t>Basah</a:t>
            </a:r>
            <a:r>
              <a:rPr lang="en-US" sz="2400" dirty="0" smtClean="0"/>
              <a:t> </a:t>
            </a:r>
            <a:r>
              <a:rPr lang="en-US" sz="2400" dirty="0" err="1" smtClean="0"/>
              <a:t>mengemukakan</a:t>
            </a:r>
            <a:r>
              <a:rPr lang="en-US" sz="2400" dirty="0" smtClean="0"/>
              <a:t> </a:t>
            </a:r>
            <a:r>
              <a:rPr lang="en-US" sz="2400" dirty="0" err="1" smtClean="0"/>
              <a:t>unsur-unsur</a:t>
            </a:r>
            <a:r>
              <a:rPr lang="en-US" sz="2400" dirty="0" smtClean="0"/>
              <a:t> </a:t>
            </a:r>
            <a:r>
              <a:rPr lang="en-US" sz="2400" i="1" dirty="0" err="1" smtClean="0"/>
              <a:t>freies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Ermessen</a:t>
            </a:r>
            <a:r>
              <a:rPr lang="en-US" sz="2400" i="1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negara </a:t>
            </a:r>
            <a:r>
              <a:rPr lang="en-US" sz="2400" dirty="0" err="1" smtClean="0"/>
              <a:t>hukum</a:t>
            </a:r>
            <a:r>
              <a:rPr lang="en-US" sz="2400" dirty="0" smtClean="0"/>
              <a:t> </a:t>
            </a:r>
            <a:r>
              <a:rPr lang="en-US" sz="2400" dirty="0" err="1" smtClean="0"/>
              <a:t>yaitu</a:t>
            </a:r>
            <a:r>
              <a:rPr lang="en-US" sz="2400" dirty="0" smtClean="0"/>
              <a:t> : </a:t>
            </a:r>
          </a:p>
          <a:p>
            <a:pPr algn="just"/>
            <a:r>
              <a:rPr lang="en-US" sz="2400" dirty="0" smtClean="0"/>
              <a:t>a.	</a:t>
            </a:r>
            <a:r>
              <a:rPr lang="en-US" sz="2400" dirty="0" err="1" smtClean="0"/>
              <a:t>Ditujukan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menjalankan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tugas-tugas</a:t>
            </a:r>
            <a:r>
              <a:rPr lang="en-US" sz="2400" dirty="0" smtClean="0"/>
              <a:t> </a:t>
            </a:r>
            <a:r>
              <a:rPr lang="en-US" sz="2400" dirty="0" err="1" smtClean="0"/>
              <a:t>servis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b.	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sikap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tindak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aktif</a:t>
            </a:r>
            <a:r>
              <a:rPr lang="en-US" sz="2400" b="1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administrasi</a:t>
            </a:r>
            <a:r>
              <a:rPr lang="en-US" sz="2400" dirty="0" smtClean="0"/>
              <a:t> negara.</a:t>
            </a:r>
          </a:p>
          <a:p>
            <a:pPr algn="just"/>
            <a:r>
              <a:rPr lang="en-US" sz="2400" dirty="0" smtClean="0"/>
              <a:t>c.	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tindak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b="1" dirty="0" err="1" smtClean="0"/>
              <a:t>hukum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d.	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tindak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diambil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b="1" dirty="0" err="1" smtClean="0"/>
              <a:t>inisiatif</a:t>
            </a:r>
            <a:r>
              <a:rPr lang="en-US" sz="2400" b="1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e.	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tindak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dimaksudkan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untuk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menyelesaikan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persoalan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penting</a:t>
            </a:r>
            <a:r>
              <a:rPr lang="en-US" sz="2400" b="1" dirty="0" smtClean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timbul</a:t>
            </a:r>
            <a:r>
              <a:rPr lang="en-US" sz="2400" dirty="0" smtClean="0"/>
              <a:t> secara </a:t>
            </a:r>
            <a:r>
              <a:rPr lang="en-US" sz="2400" dirty="0" err="1" smtClean="0"/>
              <a:t>tiba-tiba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f.	</a:t>
            </a:r>
            <a:r>
              <a:rPr lang="en-US" sz="2400" dirty="0" err="1" smtClean="0"/>
              <a:t>Sikap</a:t>
            </a:r>
            <a:r>
              <a:rPr lang="en-US" sz="2400" dirty="0" smtClean="0"/>
              <a:t> </a:t>
            </a:r>
            <a:r>
              <a:rPr lang="en-US" sz="2400" dirty="0" err="1" smtClean="0"/>
              <a:t>tindak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b="1" dirty="0" err="1" smtClean="0"/>
              <a:t>dipertanggung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jawabkan</a:t>
            </a:r>
            <a:r>
              <a:rPr lang="en-US" sz="2400" b="1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b="1" dirty="0" smtClean="0"/>
              <a:t>secara moral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Tuhan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Maha</a:t>
            </a:r>
            <a:r>
              <a:rPr lang="en-US" sz="2400" dirty="0" smtClean="0"/>
              <a:t> </a:t>
            </a:r>
            <a:r>
              <a:rPr lang="en-US" sz="2400" dirty="0" err="1" smtClean="0"/>
              <a:t>Esa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secara </a:t>
            </a:r>
            <a:r>
              <a:rPr lang="en-US" sz="2400" b="1" dirty="0" err="1" smtClean="0"/>
              <a:t>hukum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035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1640</TotalTime>
  <Words>940</Words>
  <Application>Microsoft Office PowerPoint</Application>
  <PresentationFormat>Widescreen</PresentationFormat>
  <Paragraphs>70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Wisp</vt:lpstr>
      <vt:lpstr>  </vt:lpstr>
      <vt:lpstr>Pendahuluan</vt:lpstr>
      <vt:lpstr>INDONESIA ADALAH NEGARA HUKUM </vt:lpstr>
      <vt:lpstr>Pengertian Diskresi</vt:lpstr>
      <vt:lpstr>DALAM RANGKA PENYELENGGARAAN FUNGSI PEMERINTAHAN MAKA DIPERLUKAN ADMINISTRATOR NEGARA</vt:lpstr>
      <vt:lpstr>Dasar Hukum Diskresi di Indonesia</vt:lpstr>
      <vt:lpstr>Kerangka Teori Diskresi</vt:lpstr>
      <vt:lpstr>Diskresi</vt:lpstr>
      <vt:lpstr>PowerPoint Presentation</vt:lpstr>
      <vt:lpstr>PowerPoint Presentation</vt:lpstr>
      <vt:lpstr>Jenis Diskresi</vt:lpstr>
      <vt:lpstr>PowerPoint Presentation</vt:lpstr>
      <vt:lpstr>PowerPoint Presentation</vt:lpstr>
      <vt:lpstr>Teori Sikon</vt:lpstr>
      <vt:lpstr>Mengisi Ruang Kosong Perundang-undangan.</vt:lpstr>
      <vt:lpstr>APAKAH INI TERMASUK DISKRESI ?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DIKRESI</dc:title>
  <dc:creator>toshiba</dc:creator>
  <cp:lastModifiedBy>toshiba</cp:lastModifiedBy>
  <cp:revision>26</cp:revision>
  <dcterms:created xsi:type="dcterms:W3CDTF">2019-03-25T03:28:07Z</dcterms:created>
  <dcterms:modified xsi:type="dcterms:W3CDTF">2019-03-28T20:56:56Z</dcterms:modified>
</cp:coreProperties>
</file>