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9"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9" d="100"/>
          <a:sy n="59" d="100"/>
        </p:scale>
        <p:origin x="-1674" y="-2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61455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0886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9497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03799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E6EEC-3AD5-CF43-9865-4F00B286699E}"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6948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9E6EEC-3AD5-CF43-9865-4F00B286699E}"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46257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9E6EEC-3AD5-CF43-9865-4F00B286699E}"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9582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E6EEC-3AD5-CF43-9865-4F00B286699E}"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0120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E6EEC-3AD5-CF43-9865-4F00B286699E}"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94709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74988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859999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E6EEC-3AD5-CF43-9865-4F00B286699E}" type="datetimeFigureOut">
              <a:rPr lang="en-US" smtClean="0"/>
              <a:t>12/5/2017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FAD2A-A3F9-9C43-8905-4F5F6DD30C94}" type="slidenum">
              <a:rPr lang="en-US" smtClean="0"/>
              <a:t>‹#›</a:t>
            </a:fld>
            <a:endParaRPr lang="en-US"/>
          </a:p>
        </p:txBody>
      </p:sp>
    </p:spTree>
    <p:extLst>
      <p:ext uri="{BB962C8B-B14F-4D97-AF65-F5344CB8AC3E}">
        <p14:creationId xmlns:p14="http://schemas.microsoft.com/office/powerpoint/2010/main" val="2115514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endParaRPr lang="en-US"/>
          </a:p>
        </p:txBody>
      </p:sp>
      <p:sp>
        <p:nvSpPr>
          <p:cNvPr id="3" name="Content Placeholder 2"/>
          <p:cNvSpPr>
            <a:spLocks noGrp="1"/>
          </p:cNvSpPr>
          <p:nvPr>
            <p:ph idx="1"/>
          </p:nvPr>
        </p:nvSpPr>
        <p:spPr>
          <a:xfrm>
            <a:off x="457200" y="1600201"/>
            <a:ext cx="8229600" cy="4525963"/>
          </a:xfrm>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70262"/>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smtClean="0">
                <a:solidFill>
                  <a:schemeClr val="bg1"/>
                </a:solidFill>
              </a:rPr>
              <a:t>KONDISI FISIK DAN PROGRAM LATIHAN</a:t>
            </a:r>
            <a:endParaRPr lang="en-US" sz="2000" b="1" dirty="0">
              <a:solidFill>
                <a:schemeClr val="bg1"/>
              </a:solidFill>
            </a:endParaRPr>
          </a:p>
          <a:p>
            <a:pPr algn="ctr" eaLnBrk="1" hangingPunct="1"/>
            <a:r>
              <a:rPr lang="en-US" sz="2000" b="1" dirty="0">
                <a:solidFill>
                  <a:schemeClr val="bg1"/>
                </a:solidFill>
              </a:rPr>
              <a:t>PERTEMUAN </a:t>
            </a:r>
            <a:r>
              <a:rPr lang="id-ID" sz="2000" b="1" dirty="0" smtClean="0">
                <a:solidFill>
                  <a:schemeClr val="bg1"/>
                </a:solidFill>
              </a:rPr>
              <a:t>XII</a:t>
            </a:r>
            <a:endParaRPr lang="en-US" sz="2000" b="1" dirty="0">
              <a:solidFill>
                <a:schemeClr val="bg1"/>
              </a:solidFill>
            </a:endParaRPr>
          </a:p>
          <a:p>
            <a:pPr algn="ctr" eaLnBrk="1" hangingPunct="1"/>
            <a:r>
              <a:rPr lang="en-US" sz="2000" b="1" dirty="0" err="1" smtClean="0">
                <a:solidFill>
                  <a:schemeClr val="bg1"/>
                </a:solidFill>
              </a:rPr>
              <a:t>Mury</a:t>
            </a:r>
            <a:r>
              <a:rPr lang="en-US" sz="2000" b="1" dirty="0" smtClean="0">
                <a:solidFill>
                  <a:schemeClr val="bg1"/>
                </a:solidFill>
              </a:rPr>
              <a:t> </a:t>
            </a:r>
            <a:r>
              <a:rPr lang="en-US" sz="2000" b="1" dirty="0" err="1" smtClean="0">
                <a:solidFill>
                  <a:schemeClr val="bg1"/>
                </a:solidFill>
              </a:rPr>
              <a:t>Kuswari</a:t>
            </a:r>
            <a:r>
              <a:rPr lang="en-US" sz="2000" b="1" dirty="0" smtClean="0">
                <a:solidFill>
                  <a:schemeClr val="bg1"/>
                </a:solidFill>
              </a:rPr>
              <a:t> &amp; </a:t>
            </a:r>
            <a:r>
              <a:rPr lang="en-US" sz="2000" b="1" dirty="0" err="1" smtClean="0">
                <a:solidFill>
                  <a:schemeClr val="bg1"/>
                </a:solidFill>
              </a:rPr>
              <a:t>Nazhif</a:t>
            </a:r>
            <a:r>
              <a:rPr lang="en-US" sz="2000" b="1" dirty="0" smtClean="0">
                <a:solidFill>
                  <a:schemeClr val="bg1"/>
                </a:solidFill>
              </a:rPr>
              <a:t> </a:t>
            </a:r>
            <a:r>
              <a:rPr lang="en-US" sz="2000" b="1" dirty="0">
                <a:solidFill>
                  <a:schemeClr val="bg1"/>
                </a:solidFill>
              </a:rPr>
              <a:t>Gifari</a:t>
            </a:r>
          </a:p>
          <a:p>
            <a:pPr algn="ctr" eaLnBrk="1" hangingPunct="1"/>
            <a:r>
              <a:rPr lang="en-US" sz="2000" b="1" dirty="0" err="1">
                <a:solidFill>
                  <a:schemeClr val="bg1"/>
                </a:solidFill>
              </a:rPr>
              <a:t>Ilmu</a:t>
            </a:r>
            <a:r>
              <a:rPr lang="en-US" sz="2000" b="1" dirty="0">
                <a:solidFill>
                  <a:schemeClr val="bg1"/>
                </a:solidFill>
              </a:rPr>
              <a:t> </a:t>
            </a:r>
            <a:r>
              <a:rPr lang="en-US" sz="2000" b="1" dirty="0" err="1">
                <a:solidFill>
                  <a:schemeClr val="bg1"/>
                </a:solidFill>
              </a:rPr>
              <a:t>Gizi</a:t>
            </a:r>
            <a:r>
              <a:rPr lang="en-US" sz="2000" b="1" dirty="0">
                <a:solidFill>
                  <a:schemeClr val="bg1"/>
                </a:solidFill>
              </a:rPr>
              <a:t> &amp; FIKES</a:t>
            </a:r>
          </a:p>
          <a:p>
            <a:pPr algn="ctr" eaLnBrk="1" hangingPunct="1"/>
            <a:endParaRPr lang="en-US" sz="2000" b="1" dirty="0">
              <a:solidFill>
                <a:schemeClr val="bg1"/>
              </a:solidFill>
            </a:endParaRPr>
          </a:p>
        </p:txBody>
      </p:sp>
    </p:spTree>
    <p:extLst>
      <p:ext uri="{BB962C8B-B14F-4D97-AF65-F5344CB8AC3E}">
        <p14:creationId xmlns:p14="http://schemas.microsoft.com/office/powerpoint/2010/main" val="3994283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137864"/>
            <a:ext cx="8229600" cy="4641304"/>
          </a:xfrm>
        </p:spPr>
        <p:txBody>
          <a:bodyPr>
            <a:normAutofit fontScale="92500"/>
          </a:bodyPr>
          <a:lstStyle/>
          <a:p>
            <a:pPr marL="0" indent="0" algn="ctr">
              <a:buNone/>
            </a:pPr>
            <a:r>
              <a:rPr lang="id-ID" dirty="0"/>
              <a:t>The purpose of MIIT is you still get a great calorie burn without killing yourself in the process so it is easier to recover from and you will have enough energy when your finished to be more active for the rest of your day without </a:t>
            </a:r>
            <a:r>
              <a:rPr lang="id-ID" dirty="0" smtClean="0"/>
              <a:t>crashing</a:t>
            </a:r>
          </a:p>
          <a:p>
            <a:pPr marL="0" indent="0" algn="ctr">
              <a:buNone/>
            </a:pPr>
            <a:endParaRPr lang="id-ID" dirty="0" smtClean="0"/>
          </a:p>
          <a:p>
            <a:pPr marL="0" indent="0" algn="ctr">
              <a:buNone/>
            </a:pPr>
            <a:r>
              <a:rPr lang="id-ID" dirty="0" smtClean="0"/>
              <a:t>Because </a:t>
            </a:r>
            <a:r>
              <a:rPr lang="id-ID" dirty="0"/>
              <a:t>its not hard on the joints you also prevent unnecessary injury and fatigue to the </a:t>
            </a:r>
            <a:r>
              <a:rPr lang="id-ID" dirty="0" smtClean="0"/>
              <a:t>body</a:t>
            </a:r>
            <a:endParaRPr lang="id-ID" dirty="0"/>
          </a:p>
          <a:p>
            <a:pPr marL="0" indent="0" algn="ctr">
              <a:buNone/>
            </a:pPr>
            <a:endParaRPr lang="id-ID" dirty="0"/>
          </a:p>
        </p:txBody>
      </p:sp>
    </p:spTree>
    <p:extLst>
      <p:ext uri="{BB962C8B-B14F-4D97-AF65-F5344CB8AC3E}">
        <p14:creationId xmlns:p14="http://schemas.microsoft.com/office/powerpoint/2010/main" val="2520449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2086000"/>
            <a:ext cx="8229600" cy="3629000"/>
          </a:xfrm>
        </p:spPr>
        <p:txBody>
          <a:bodyPr/>
          <a:lstStyle/>
          <a:p>
            <a:pPr marL="0" indent="0" algn="ctr">
              <a:buNone/>
            </a:pPr>
            <a:r>
              <a:rPr lang="id-ID" dirty="0"/>
              <a:t>Benefits can include improved athleticism, injury prevention, neuromuscular adaptation and decreased recovery time, which will aid you in maintaining strength and balance as well as preventing injury in your everyday life </a:t>
            </a:r>
            <a:r>
              <a:rPr lang="id-ID" dirty="0" smtClean="0"/>
              <a:t>routine</a:t>
            </a:r>
            <a:endParaRPr lang="id-ID" dirty="0"/>
          </a:p>
          <a:p>
            <a:pPr marL="0" indent="0" algn="ctr">
              <a:buNone/>
            </a:pPr>
            <a:endParaRPr lang="id-ID" dirty="0"/>
          </a:p>
        </p:txBody>
      </p:sp>
    </p:spTree>
    <p:extLst>
      <p:ext uri="{BB962C8B-B14F-4D97-AF65-F5344CB8AC3E}">
        <p14:creationId xmlns:p14="http://schemas.microsoft.com/office/powerpoint/2010/main" val="373687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0408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d-ID" smtClean="0"/>
              <a:t>Benefits MIIT</a:t>
            </a:r>
            <a:endParaRPr lang="id-ID" dirty="0"/>
          </a:p>
        </p:txBody>
      </p:sp>
      <p:sp>
        <p:nvSpPr>
          <p:cNvPr id="5" name="Content Placeholder 2"/>
          <p:cNvSpPr>
            <a:spLocks noGrp="1"/>
          </p:cNvSpPr>
          <p:nvPr>
            <p:ph idx="1"/>
          </p:nvPr>
        </p:nvSpPr>
        <p:spPr>
          <a:xfrm>
            <a:off x="457200" y="1935480"/>
            <a:ext cx="8229600" cy="4389120"/>
          </a:xfrm>
        </p:spPr>
        <p:txBody>
          <a:bodyPr/>
          <a:lstStyle/>
          <a:p>
            <a:pPr lvl="0"/>
            <a:r>
              <a:rPr lang="id-ID" dirty="0" smtClean="0"/>
              <a:t>Low-impact </a:t>
            </a:r>
            <a:r>
              <a:rPr lang="id-ID" dirty="0"/>
              <a:t>and easy on the joints</a:t>
            </a:r>
          </a:p>
          <a:p>
            <a:pPr lvl="0"/>
            <a:r>
              <a:rPr lang="id-ID" dirty="0"/>
              <a:t>Prevents cortisol spikes to help lose belly fat</a:t>
            </a:r>
          </a:p>
          <a:p>
            <a:pPr lvl="0"/>
            <a:r>
              <a:rPr lang="id-ID" dirty="0"/>
              <a:t>Stress reducing and rejuvenating</a:t>
            </a:r>
          </a:p>
          <a:p>
            <a:pPr lvl="0"/>
            <a:r>
              <a:rPr lang="id-ID" dirty="0"/>
              <a:t>Burns fat fast without hiit</a:t>
            </a:r>
          </a:p>
          <a:p>
            <a:pPr lvl="0"/>
            <a:r>
              <a:rPr lang="id-ID" dirty="0"/>
              <a:t>Faster recovery time</a:t>
            </a:r>
          </a:p>
          <a:p>
            <a:pPr marL="0" indent="0">
              <a:buNone/>
            </a:pPr>
            <a:endParaRPr lang="id-ID" dirty="0"/>
          </a:p>
        </p:txBody>
      </p:sp>
    </p:spTree>
    <p:extLst>
      <p:ext uri="{BB962C8B-B14F-4D97-AF65-F5344CB8AC3E}">
        <p14:creationId xmlns:p14="http://schemas.microsoft.com/office/powerpoint/2010/main" val="644469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0408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d-ID" smtClean="0"/>
              <a:t>Safety Tips</a:t>
            </a:r>
            <a:endParaRPr lang="id-ID" dirty="0"/>
          </a:p>
        </p:txBody>
      </p:sp>
      <p:sp>
        <p:nvSpPr>
          <p:cNvPr id="5" name="Content Placeholder 2"/>
          <p:cNvSpPr>
            <a:spLocks noGrp="1"/>
          </p:cNvSpPr>
          <p:nvPr>
            <p:ph idx="1"/>
          </p:nvPr>
        </p:nvSpPr>
        <p:spPr>
          <a:xfrm>
            <a:off x="457200" y="1935480"/>
            <a:ext cx="8229600" cy="4389120"/>
          </a:xfrm>
        </p:spPr>
        <p:txBody>
          <a:bodyPr>
            <a:normAutofit fontScale="92500" lnSpcReduction="10000"/>
          </a:bodyPr>
          <a:lstStyle/>
          <a:p>
            <a:pPr lvl="0"/>
            <a:r>
              <a:rPr lang="id-ID" dirty="0" smtClean="0"/>
              <a:t>Warm up</a:t>
            </a:r>
            <a:r>
              <a:rPr lang="id-ID" dirty="0"/>
              <a:t> before starting intervals</a:t>
            </a:r>
          </a:p>
          <a:p>
            <a:pPr lvl="0"/>
            <a:r>
              <a:rPr lang="id-ID" dirty="0"/>
              <a:t>Assess current conditioning and set training goals that are within your ability</a:t>
            </a:r>
          </a:p>
          <a:p>
            <a:pPr lvl="0"/>
            <a:r>
              <a:rPr lang="id-ID" dirty="0"/>
              <a:t>Start slowly. (for example: walk 2 minutes/ run 2 minutes) In general, longer intervals provide better results</a:t>
            </a:r>
          </a:p>
          <a:p>
            <a:pPr lvl="0"/>
            <a:r>
              <a:rPr lang="id-ID" dirty="0"/>
              <a:t>Keep a steady, but challenging pace throughout the interval</a:t>
            </a:r>
          </a:p>
          <a:p>
            <a:pPr lvl="0"/>
            <a:r>
              <a:rPr lang="id-ID" dirty="0"/>
              <a:t>Build the number of repetitions over </a:t>
            </a:r>
            <a:r>
              <a:rPr lang="id-ID" dirty="0" smtClean="0"/>
              <a:t>time</a:t>
            </a:r>
            <a:endParaRPr lang="id-ID" dirty="0"/>
          </a:p>
        </p:txBody>
      </p:sp>
    </p:spTree>
    <p:extLst>
      <p:ext uri="{BB962C8B-B14F-4D97-AF65-F5344CB8AC3E}">
        <p14:creationId xmlns:p14="http://schemas.microsoft.com/office/powerpoint/2010/main" val="3266049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0408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d-ID" smtClean="0"/>
              <a:t>Safety Tips</a:t>
            </a:r>
            <a:endParaRPr lang="id-ID" dirty="0"/>
          </a:p>
        </p:txBody>
      </p:sp>
      <p:sp>
        <p:nvSpPr>
          <p:cNvPr id="5" name="Content Placeholder 2"/>
          <p:cNvSpPr>
            <a:spLocks noGrp="1"/>
          </p:cNvSpPr>
          <p:nvPr>
            <p:ph idx="1"/>
          </p:nvPr>
        </p:nvSpPr>
        <p:spPr>
          <a:xfrm>
            <a:off x="457200" y="1935480"/>
            <a:ext cx="8229600" cy="4389120"/>
          </a:xfrm>
        </p:spPr>
        <p:txBody>
          <a:bodyPr>
            <a:normAutofit fontScale="92500" lnSpcReduction="10000"/>
          </a:bodyPr>
          <a:lstStyle/>
          <a:p>
            <a:pPr lvl="0"/>
            <a:r>
              <a:rPr lang="id-ID" dirty="0"/>
              <a:t>Bring your heart rate down to 100-110 bpm during the rest interval</a:t>
            </a:r>
          </a:p>
          <a:p>
            <a:pPr lvl="0"/>
            <a:r>
              <a:rPr lang="id-ID" dirty="0"/>
              <a:t>To improve, increase intensity or duration, but not both at the same time</a:t>
            </a:r>
          </a:p>
          <a:p>
            <a:pPr lvl="0"/>
            <a:r>
              <a:rPr lang="id-ID" dirty="0"/>
              <a:t>Make any changes slowly over a period of time</a:t>
            </a:r>
          </a:p>
          <a:p>
            <a:pPr lvl="0"/>
            <a:r>
              <a:rPr lang="id-ID" dirty="0"/>
              <a:t>Train on a smooth, flat surface to ensure even effort</a:t>
            </a:r>
          </a:p>
          <a:p>
            <a:pPr lvl="0"/>
            <a:r>
              <a:rPr lang="id-ID" dirty="0"/>
              <a:t>You can also use circuit training as a form of interval training</a:t>
            </a:r>
          </a:p>
          <a:p>
            <a:endParaRPr lang="id-ID" dirty="0"/>
          </a:p>
        </p:txBody>
      </p:sp>
    </p:spTree>
    <p:extLst>
      <p:ext uri="{BB962C8B-B14F-4D97-AF65-F5344CB8AC3E}">
        <p14:creationId xmlns:p14="http://schemas.microsoft.com/office/powerpoint/2010/main" val="3026689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Title 1"/>
          <p:cNvSpPr txBox="1">
            <a:spLocks/>
          </p:cNvSpPr>
          <p:nvPr/>
        </p:nvSpPr>
        <p:spPr>
          <a:xfrm>
            <a:off x="457200" y="70408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d-ID" smtClean="0"/>
              <a:t>EXAMPLE </a:t>
            </a:r>
            <a:endParaRPr lang="id-ID" dirty="0"/>
          </a:p>
        </p:txBody>
      </p:sp>
      <p:graphicFrame>
        <p:nvGraphicFramePr>
          <p:cNvPr id="5" name="Table 4"/>
          <p:cNvGraphicFramePr>
            <a:graphicFrameLocks noGrp="1"/>
          </p:cNvGraphicFramePr>
          <p:nvPr>
            <p:extLst>
              <p:ext uri="{D42A27DB-BD31-4B8C-83A1-F6EECF244321}">
                <p14:modId xmlns:p14="http://schemas.microsoft.com/office/powerpoint/2010/main" val="1549044902"/>
              </p:ext>
            </p:extLst>
          </p:nvPr>
        </p:nvGraphicFramePr>
        <p:xfrm>
          <a:off x="395536" y="2204864"/>
          <a:ext cx="8424936" cy="3260716"/>
        </p:xfrm>
        <a:graphic>
          <a:graphicData uri="http://schemas.openxmlformats.org/drawingml/2006/table">
            <a:tbl>
              <a:tblPr firstRow="1" firstCol="1" bandRow="1">
                <a:tableStyleId>{5C22544A-7EE6-4342-B048-85BDC9FD1C3A}</a:tableStyleId>
              </a:tblPr>
              <a:tblGrid>
                <a:gridCol w="3329135"/>
                <a:gridCol w="2287185"/>
                <a:gridCol w="2808616"/>
              </a:tblGrid>
              <a:tr h="604867">
                <a:tc>
                  <a:txBody>
                    <a:bodyPr/>
                    <a:lstStyle/>
                    <a:p>
                      <a:pPr algn="ctr">
                        <a:lnSpc>
                          <a:spcPct val="115000"/>
                        </a:lnSpc>
                        <a:spcAft>
                          <a:spcPts val="0"/>
                        </a:spcAft>
                      </a:pPr>
                      <a:r>
                        <a:rPr lang="id-ID" sz="2400" dirty="0">
                          <a:effectLst/>
                        </a:rPr>
                        <a:t>Work-Rest Intervals (seconds)</a:t>
                      </a:r>
                      <a:endParaRPr lang="id-ID"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Sets</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Time (minute)</a:t>
                      </a:r>
                      <a:endParaRPr lang="id-ID" sz="2000">
                        <a:effectLst/>
                        <a:latin typeface="Calibri"/>
                        <a:ea typeface="Calibri"/>
                        <a:cs typeface="Times New Roman"/>
                      </a:endParaRPr>
                    </a:p>
                  </a:txBody>
                  <a:tcPr marL="68580" marR="68580" marT="0" marB="0"/>
                </a:tc>
              </a:tr>
              <a:tr h="604867">
                <a:tc>
                  <a:txBody>
                    <a:bodyPr/>
                    <a:lstStyle/>
                    <a:p>
                      <a:pPr algn="ctr">
                        <a:lnSpc>
                          <a:spcPct val="115000"/>
                        </a:lnSpc>
                        <a:spcAft>
                          <a:spcPts val="0"/>
                        </a:spcAft>
                      </a:pPr>
                      <a:r>
                        <a:rPr lang="id-ID" sz="2400" dirty="0">
                          <a:effectLst/>
                        </a:rPr>
                        <a:t>30 – 30</a:t>
                      </a:r>
                      <a:endParaRPr lang="id-ID"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6 – 8</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6 – 8</a:t>
                      </a:r>
                      <a:endParaRPr lang="id-ID" sz="2000">
                        <a:effectLst/>
                        <a:latin typeface="Calibri"/>
                        <a:ea typeface="Calibri"/>
                        <a:cs typeface="Times New Roman"/>
                      </a:endParaRPr>
                    </a:p>
                  </a:txBody>
                  <a:tcPr marL="68580" marR="68580" marT="0" marB="0"/>
                </a:tc>
              </a:tr>
              <a:tr h="604867">
                <a:tc>
                  <a:txBody>
                    <a:bodyPr/>
                    <a:lstStyle/>
                    <a:p>
                      <a:pPr algn="ctr">
                        <a:lnSpc>
                          <a:spcPct val="115000"/>
                        </a:lnSpc>
                        <a:spcAft>
                          <a:spcPts val="0"/>
                        </a:spcAft>
                      </a:pPr>
                      <a:r>
                        <a:rPr lang="id-ID" sz="2400">
                          <a:effectLst/>
                        </a:rPr>
                        <a:t>35 – 35</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6 – 8</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7 – 9.3</a:t>
                      </a:r>
                      <a:endParaRPr lang="id-ID" sz="2000">
                        <a:effectLst/>
                        <a:latin typeface="Calibri"/>
                        <a:ea typeface="Calibri"/>
                        <a:cs typeface="Times New Roman"/>
                      </a:endParaRPr>
                    </a:p>
                  </a:txBody>
                  <a:tcPr marL="68580" marR="68580" marT="0" marB="0"/>
                </a:tc>
              </a:tr>
              <a:tr h="604867">
                <a:tc>
                  <a:txBody>
                    <a:bodyPr/>
                    <a:lstStyle/>
                    <a:p>
                      <a:pPr algn="ctr">
                        <a:lnSpc>
                          <a:spcPct val="115000"/>
                        </a:lnSpc>
                        <a:spcAft>
                          <a:spcPts val="0"/>
                        </a:spcAft>
                      </a:pPr>
                      <a:r>
                        <a:rPr lang="id-ID" sz="2400">
                          <a:effectLst/>
                        </a:rPr>
                        <a:t>40 – 40</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6 – 7</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8 – 9.3</a:t>
                      </a:r>
                      <a:endParaRPr lang="id-ID" sz="2000">
                        <a:effectLst/>
                        <a:latin typeface="Calibri"/>
                        <a:ea typeface="Calibri"/>
                        <a:cs typeface="Times New Roman"/>
                      </a:endParaRPr>
                    </a:p>
                  </a:txBody>
                  <a:tcPr marL="68580" marR="68580" marT="0" marB="0"/>
                </a:tc>
              </a:tr>
              <a:tr h="604867">
                <a:tc>
                  <a:txBody>
                    <a:bodyPr/>
                    <a:lstStyle/>
                    <a:p>
                      <a:pPr algn="ctr">
                        <a:lnSpc>
                          <a:spcPct val="115000"/>
                        </a:lnSpc>
                        <a:spcAft>
                          <a:spcPts val="0"/>
                        </a:spcAft>
                      </a:pPr>
                      <a:r>
                        <a:rPr lang="id-ID" sz="2400">
                          <a:effectLst/>
                        </a:rPr>
                        <a:t>45 – 45</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a:effectLst/>
                        </a:rPr>
                        <a:t>6 – 7</a:t>
                      </a:r>
                      <a:endParaRPr lang="id-ID" sz="20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2400" dirty="0">
                          <a:effectLst/>
                        </a:rPr>
                        <a:t>9 – 10.5</a:t>
                      </a:r>
                      <a:endParaRPr lang="id-ID"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884151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737937"/>
            <a:ext cx="8229600" cy="5891862"/>
          </a:xfrm>
        </p:spPr>
        <p:txBody>
          <a:bodyPr>
            <a:normAutofit fontScale="70000" lnSpcReduction="20000"/>
          </a:bodyPr>
          <a:lstStyle/>
          <a:p>
            <a:pPr marL="514350" indent="-514350">
              <a:buFont typeface="+mj-lt"/>
              <a:buAutoNum type="alphaLcPeriod"/>
            </a:pPr>
            <a:r>
              <a:rPr lang="id-ID" dirty="0" smtClean="0"/>
              <a:t>Judul : Medium Intensity Interval Training</a:t>
            </a:r>
          </a:p>
          <a:p>
            <a:pPr marL="514350" indent="-514350">
              <a:buFont typeface="+mj-lt"/>
              <a:buAutoNum type="alphaLcPeriod"/>
            </a:pPr>
            <a:r>
              <a:rPr lang="id-ID" dirty="0" smtClean="0"/>
              <a:t>Apa yang dipelajari :</a:t>
            </a:r>
          </a:p>
          <a:p>
            <a:pPr marL="1074738" indent="-514350">
              <a:buFont typeface="+mj-lt"/>
              <a:buAutoNum type="arabicParenR"/>
            </a:pPr>
            <a:r>
              <a:rPr lang="id-ID" dirty="0" smtClean="0"/>
              <a:t>Physical Fitness</a:t>
            </a:r>
          </a:p>
          <a:p>
            <a:pPr marL="1074738" indent="-514350">
              <a:buFont typeface="+mj-lt"/>
              <a:buAutoNum type="arabicParenR"/>
            </a:pPr>
            <a:r>
              <a:rPr lang="id-ID" dirty="0" smtClean="0"/>
              <a:t>Interval Training</a:t>
            </a:r>
          </a:p>
          <a:p>
            <a:pPr marL="1074738" indent="-514350">
              <a:buFont typeface="+mj-lt"/>
              <a:buAutoNum type="arabicParenR"/>
            </a:pPr>
            <a:r>
              <a:rPr lang="id-ID" dirty="0" smtClean="0"/>
              <a:t>Medium Intensity Interval Training</a:t>
            </a:r>
          </a:p>
          <a:p>
            <a:pPr marL="528638" indent="-514350">
              <a:buFont typeface="+mj-lt"/>
              <a:buAutoNum type="alphaLcPeriod" startAt="3"/>
            </a:pPr>
            <a:r>
              <a:rPr lang="id-ID" dirty="0" smtClean="0"/>
              <a:t>Sumber bacaan :</a:t>
            </a:r>
          </a:p>
          <a:p>
            <a:pPr marL="1074738" indent="-514350">
              <a:buFont typeface="+mj-lt"/>
              <a:buAutoNum type="arabicPeriod"/>
            </a:pPr>
            <a:r>
              <a:rPr lang="id-ID" dirty="0"/>
              <a:t>http://</a:t>
            </a:r>
            <a:r>
              <a:rPr lang="id-ID" dirty="0" smtClean="0"/>
              <a:t>blogcaritugas.blogspot.co.id/2016/10/v-behaviorurldefaultvmlo.html</a:t>
            </a:r>
          </a:p>
          <a:p>
            <a:pPr marL="1074738" indent="-514350">
              <a:buFont typeface="+mj-lt"/>
              <a:buAutoNum type="arabicPeriod"/>
            </a:pPr>
            <a:r>
              <a:rPr lang="id-ID" dirty="0"/>
              <a:t>http://</a:t>
            </a:r>
            <a:r>
              <a:rPr lang="id-ID" dirty="0" smtClean="0"/>
              <a:t>adyqmsport.blogspot.co.id/2013/09/metode-pelatihan-fartlek-interval.html</a:t>
            </a:r>
          </a:p>
          <a:p>
            <a:pPr marL="1074738" indent="-514350">
              <a:buFont typeface="+mj-lt"/>
              <a:buAutoNum type="arabicPeriod"/>
            </a:pPr>
            <a:r>
              <a:rPr lang="id-ID" dirty="0"/>
              <a:t>http://</a:t>
            </a:r>
            <a:r>
              <a:rPr lang="id-ID" dirty="0" smtClean="0"/>
              <a:t>www.intervalsforcardio.com/interval-training-workouts-intermediate.html</a:t>
            </a:r>
          </a:p>
          <a:p>
            <a:pPr marL="1074738" indent="-514350">
              <a:buFont typeface="+mj-lt"/>
              <a:buAutoNum type="arabicPeriod"/>
            </a:pPr>
            <a:r>
              <a:rPr lang="id-ID" dirty="0"/>
              <a:t>https://</a:t>
            </a:r>
            <a:r>
              <a:rPr lang="id-ID" dirty="0" smtClean="0"/>
              <a:t>www.youtube.com/watch?v=b0-UubJeixI</a:t>
            </a:r>
          </a:p>
          <a:p>
            <a:pPr marL="1074738" indent="-514350">
              <a:buFont typeface="+mj-lt"/>
              <a:buAutoNum type="arabicPeriod"/>
            </a:pPr>
            <a:r>
              <a:rPr lang="id-ID" dirty="0"/>
              <a:t>http://fitness.mercola.com/sites/fitness/archive/2017/02/10/improve-fitness-with-viit.aspx</a:t>
            </a:r>
          </a:p>
          <a:p>
            <a:pPr marL="1074738" indent="-514350">
              <a:buFont typeface="+mj-lt"/>
              <a:buAutoNum type="arabicPeriod"/>
            </a:pPr>
            <a:r>
              <a:rPr lang="id-ID" dirty="0"/>
              <a:t>http://</a:t>
            </a:r>
            <a:r>
              <a:rPr lang="id-ID" dirty="0" smtClean="0"/>
              <a:t>coach.nine.com.au/2017/02/01/07/25/exercise-intensity</a:t>
            </a:r>
            <a:endParaRPr lang="id-ID" dirty="0"/>
          </a:p>
        </p:txBody>
      </p:sp>
    </p:spTree>
    <p:extLst>
      <p:ext uri="{BB962C8B-B14F-4D97-AF65-F5344CB8AC3E}">
        <p14:creationId xmlns:p14="http://schemas.microsoft.com/office/powerpoint/2010/main" val="4165037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8860"/>
            <a:ext cx="8229600" cy="1143000"/>
          </a:xfrm>
        </p:spPr>
        <p:txBody>
          <a:bodyPr>
            <a:noAutofit/>
          </a:bodyPr>
          <a:lstStyle/>
          <a:p>
            <a:pPr algn="l"/>
            <a:r>
              <a:rPr lang="id-ID" sz="7200" b="1" dirty="0" smtClean="0">
                <a:solidFill>
                  <a:srgbClr val="1F497D"/>
                </a:solidFill>
              </a:rPr>
              <a:t>THANK YOU</a:t>
            </a:r>
            <a:endParaRPr lang="en-US" sz="7200" b="1" dirty="0">
              <a:solidFill>
                <a:srgbClr val="1F497D"/>
              </a:solidFill>
            </a:endParaRPr>
          </a:p>
        </p:txBody>
      </p:sp>
    </p:spTree>
    <p:extLst>
      <p:ext uri="{BB962C8B-B14F-4D97-AF65-F5344CB8AC3E}">
        <p14:creationId xmlns:p14="http://schemas.microsoft.com/office/powerpoint/2010/main" val="1790054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284962"/>
            <a:ext cx="8229600" cy="4525963"/>
          </a:xfrm>
        </p:spPr>
        <p:txBody>
          <a:bodyPr/>
          <a:lstStyle/>
          <a:p>
            <a:pPr marL="0" indent="0" algn="ctr">
              <a:buNone/>
            </a:pPr>
            <a:r>
              <a:rPr lang="en-US" dirty="0" smtClean="0"/>
              <a:t>Medium intensity interval training is a form of interval training. The rest intervals are the same length as the word intervals to provide an equal balance between exercise and recovery</a:t>
            </a:r>
            <a:endParaRPr lang="id-ID" dirty="0"/>
          </a:p>
        </p:txBody>
      </p:sp>
    </p:spTree>
    <p:extLst>
      <p:ext uri="{BB962C8B-B14F-4D97-AF65-F5344CB8AC3E}">
        <p14:creationId xmlns:p14="http://schemas.microsoft.com/office/powerpoint/2010/main" val="306312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722437"/>
            <a:ext cx="8229600" cy="4525963"/>
          </a:xfrm>
        </p:spPr>
        <p:txBody>
          <a:bodyPr/>
          <a:lstStyle/>
          <a:p>
            <a:pPr marL="0" indent="0" algn="ctr">
              <a:buNone/>
            </a:pPr>
            <a:r>
              <a:rPr lang="id-ID" dirty="0" smtClean="0"/>
              <a:t>Moderate </a:t>
            </a:r>
            <a:r>
              <a:rPr lang="id-ID" dirty="0"/>
              <a:t>or medium intensity is what most of us would think of as a proper </a:t>
            </a:r>
            <a:r>
              <a:rPr lang="id-ID" dirty="0" smtClean="0"/>
              <a:t>workout</a:t>
            </a:r>
          </a:p>
          <a:p>
            <a:pPr marL="0" indent="0" algn="ctr">
              <a:buNone/>
            </a:pPr>
            <a:endParaRPr lang="id-ID" dirty="0"/>
          </a:p>
          <a:p>
            <a:pPr marL="0" indent="0" algn="ctr">
              <a:buNone/>
            </a:pPr>
            <a:r>
              <a:rPr lang="id-ID" dirty="0" smtClean="0"/>
              <a:t>Many </a:t>
            </a:r>
            <a:r>
              <a:rPr lang="id-ID" dirty="0"/>
              <a:t>of the low-intensity exercises listed above can easily become moderate-intensity exercises by upping your pace: brisk walking or walking uphill, or a strenuous yoga session, for </a:t>
            </a:r>
            <a:r>
              <a:rPr lang="id-ID" dirty="0" smtClean="0"/>
              <a:t>example</a:t>
            </a:r>
            <a:endParaRPr lang="id-ID" dirty="0"/>
          </a:p>
          <a:p>
            <a:pPr marL="0" indent="0" algn="ctr">
              <a:buNone/>
            </a:pPr>
            <a:endParaRPr lang="id-ID" dirty="0"/>
          </a:p>
        </p:txBody>
      </p:sp>
    </p:spTree>
    <p:extLst>
      <p:ext uri="{BB962C8B-B14F-4D97-AF65-F5344CB8AC3E}">
        <p14:creationId xmlns:p14="http://schemas.microsoft.com/office/powerpoint/2010/main" val="282649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397586"/>
            <a:ext cx="8229600" cy="3733800"/>
          </a:xfrm>
        </p:spPr>
        <p:txBody>
          <a:bodyPr/>
          <a:lstStyle/>
          <a:p>
            <a:pPr algn="ctr">
              <a:buNone/>
            </a:pPr>
            <a:r>
              <a:rPr lang="en-US" dirty="0" smtClean="0"/>
              <a:t>	Using </a:t>
            </a:r>
            <a:r>
              <a:rPr lang="id-ID" dirty="0" smtClean="0"/>
              <a:t>medium</a:t>
            </a:r>
            <a:r>
              <a:rPr lang="en-US" dirty="0" smtClean="0"/>
              <a:t>-intensity interval training three times per week will give you the best results while limiting the risk of injury</a:t>
            </a:r>
            <a:endParaRPr lang="en-US" dirty="0"/>
          </a:p>
        </p:txBody>
      </p:sp>
    </p:spTree>
    <p:extLst>
      <p:ext uri="{BB962C8B-B14F-4D97-AF65-F5344CB8AC3E}">
        <p14:creationId xmlns:p14="http://schemas.microsoft.com/office/powerpoint/2010/main" val="37240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417639"/>
            <a:ext cx="8229600" cy="4389120"/>
          </a:xfrm>
        </p:spPr>
        <p:txBody>
          <a:bodyPr/>
          <a:lstStyle/>
          <a:p>
            <a:pPr algn="ctr">
              <a:buNone/>
            </a:pPr>
            <a:r>
              <a:rPr lang="en-US" dirty="0" smtClean="0"/>
              <a:t> 	Analogy in mind, having more muscle will help make your interval training efforts more effective by helping you burn more calories</a:t>
            </a:r>
            <a:endParaRPr lang="id-ID" dirty="0" smtClean="0"/>
          </a:p>
          <a:p>
            <a:pPr algn="ctr">
              <a:buNone/>
            </a:pPr>
            <a:endParaRPr lang="id-ID" dirty="0"/>
          </a:p>
          <a:p>
            <a:pPr algn="ctr">
              <a:buNone/>
            </a:pPr>
            <a:r>
              <a:rPr lang="en-US" dirty="0" smtClean="0"/>
              <a:t>This is why strength training and maintaining muscle with proper training and eating strategies is absolutely critical for fat loss</a:t>
            </a:r>
            <a:endParaRPr lang="en-US" dirty="0"/>
          </a:p>
        </p:txBody>
      </p:sp>
    </p:spTree>
    <p:extLst>
      <p:ext uri="{BB962C8B-B14F-4D97-AF65-F5344CB8AC3E}">
        <p14:creationId xmlns:p14="http://schemas.microsoft.com/office/powerpoint/2010/main" val="3565018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685799" y="666616"/>
            <a:ext cx="8229600" cy="4525963"/>
          </a:xfrm>
        </p:spPr>
        <p:txBody>
          <a:bodyPr/>
          <a:lstStyle/>
          <a:p>
            <a:pPr marL="0" indent="0" algn="ctr">
              <a:buNone/>
            </a:pPr>
            <a:r>
              <a:rPr lang="id-ID" dirty="0"/>
              <a:t>Moderate-intensity exercise can also include weight training, or endurance exercise — things like jogging, cycling, or lap </a:t>
            </a:r>
            <a:r>
              <a:rPr lang="id-ID" dirty="0" smtClean="0"/>
              <a:t>swimming</a:t>
            </a:r>
          </a:p>
          <a:p>
            <a:pPr marL="0" indent="0" algn="ctr">
              <a:buNone/>
            </a:pPr>
            <a:endParaRPr lang="id-ID" dirty="0"/>
          </a:p>
          <a:p>
            <a:pPr marL="0" indent="0" algn="ctr">
              <a:buNone/>
            </a:pPr>
            <a:r>
              <a:rPr lang="id-ID" dirty="0" smtClean="0"/>
              <a:t>If </a:t>
            </a:r>
            <a:r>
              <a:rPr lang="id-ID" dirty="0"/>
              <a:t>you have older (and therefore heavier) children, </a:t>
            </a:r>
            <a:r>
              <a:rPr lang="id-ID" dirty="0" smtClean="0"/>
              <a:t>carrying them around</a:t>
            </a:r>
            <a:r>
              <a:rPr lang="id-ID" dirty="0"/>
              <a:t> also falls in the moderate intensity category.</a:t>
            </a:r>
          </a:p>
          <a:p>
            <a:pPr marL="0" indent="0" algn="ctr">
              <a:buNone/>
            </a:pPr>
            <a:endParaRPr lang="id-ID" dirty="0"/>
          </a:p>
        </p:txBody>
      </p:sp>
      <p:pic>
        <p:nvPicPr>
          <p:cNvPr id="5" name="Picture 4" descr="jogging-silhouette-05-573515208923bd0805bce062.jpg"/>
          <p:cNvPicPr>
            <a:picLocks noChangeAspect="1"/>
          </p:cNvPicPr>
          <p:nvPr/>
        </p:nvPicPr>
        <p:blipFill>
          <a:blip r:embed="rId2" cstate="print"/>
          <a:stretch>
            <a:fillRect/>
          </a:stretch>
        </p:blipFill>
        <p:spPr>
          <a:xfrm>
            <a:off x="-2" y="4374431"/>
            <a:ext cx="2970799" cy="1979295"/>
          </a:xfrm>
          <a:prstGeom prst="rect">
            <a:avLst/>
          </a:prstGeom>
        </p:spPr>
      </p:pic>
      <p:pic>
        <p:nvPicPr>
          <p:cNvPr id="6" name="Picture 5" descr="ketahui-9-manfaat-kesehatan-dari-bersepeda.jpg"/>
          <p:cNvPicPr>
            <a:picLocks noChangeAspect="1"/>
          </p:cNvPicPr>
          <p:nvPr/>
        </p:nvPicPr>
        <p:blipFill>
          <a:blip r:embed="rId3"/>
          <a:stretch>
            <a:fillRect/>
          </a:stretch>
        </p:blipFill>
        <p:spPr>
          <a:xfrm>
            <a:off x="3200399" y="4429626"/>
            <a:ext cx="3810000" cy="1905000"/>
          </a:xfrm>
          <a:prstGeom prst="rect">
            <a:avLst/>
          </a:prstGeom>
        </p:spPr>
      </p:pic>
    </p:spTree>
    <p:extLst>
      <p:ext uri="{BB962C8B-B14F-4D97-AF65-F5344CB8AC3E}">
        <p14:creationId xmlns:p14="http://schemas.microsoft.com/office/powerpoint/2010/main" val="2133329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181597"/>
            <a:ext cx="8229600" cy="4525963"/>
          </a:xfrm>
        </p:spPr>
        <p:txBody>
          <a:bodyPr/>
          <a:lstStyle/>
          <a:p>
            <a:pPr marL="0" indent="0" algn="ctr">
              <a:buNone/>
            </a:pPr>
            <a:r>
              <a:rPr lang="id-ID" dirty="0"/>
              <a:t>During moderate-intensity exercise, you're at 50 to 70 percent of your MHR (Maximal Heart Rate</a:t>
            </a:r>
            <a:r>
              <a:rPr lang="id-ID" dirty="0" smtClean="0"/>
              <a:t>)</a:t>
            </a:r>
            <a:endParaRPr lang="id-ID" b="1" dirty="0" smtClean="0"/>
          </a:p>
          <a:p>
            <a:pPr marL="0" indent="0" algn="ctr">
              <a:buNone/>
            </a:pPr>
            <a:endParaRPr lang="id-ID" b="1" dirty="0"/>
          </a:p>
          <a:p>
            <a:pPr marL="0" indent="0" algn="ctr">
              <a:buNone/>
            </a:pPr>
            <a:r>
              <a:rPr lang="id-ID" dirty="0" smtClean="0"/>
              <a:t>While </a:t>
            </a:r>
            <a:r>
              <a:rPr lang="id-ID" dirty="0"/>
              <a:t>your heart rate may elevate some, you do not want to get breathless during this segment</a:t>
            </a:r>
          </a:p>
        </p:txBody>
      </p:sp>
    </p:spTree>
    <p:extLst>
      <p:ext uri="{BB962C8B-B14F-4D97-AF65-F5344CB8AC3E}">
        <p14:creationId xmlns:p14="http://schemas.microsoft.com/office/powerpoint/2010/main" val="291535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870284"/>
            <a:ext cx="8229600" cy="4525963"/>
          </a:xfrm>
        </p:spPr>
        <p:txBody>
          <a:bodyPr/>
          <a:lstStyle/>
          <a:p>
            <a:pPr marL="0" indent="0" algn="ctr">
              <a:buNone/>
            </a:pPr>
            <a:r>
              <a:rPr lang="id-ID" dirty="0"/>
              <a:t>The focus of MIIT here is to feel your muscles </a:t>
            </a:r>
            <a:r>
              <a:rPr lang="id-ID" dirty="0" smtClean="0"/>
              <a:t>burning</a:t>
            </a:r>
          </a:p>
          <a:p>
            <a:pPr marL="0" indent="0" algn="ctr">
              <a:buNone/>
            </a:pPr>
            <a:endParaRPr lang="id-ID" dirty="0"/>
          </a:p>
          <a:p>
            <a:pPr marL="0" indent="0" algn="ctr">
              <a:buNone/>
            </a:pPr>
            <a:r>
              <a:rPr lang="id-ID" dirty="0" smtClean="0"/>
              <a:t>Basic </a:t>
            </a:r>
            <a:r>
              <a:rPr lang="id-ID" dirty="0"/>
              <a:t>elements of these movements require an individual to perform motor tasks ranging from dynamic gross activities to fine motor control tasks and include adaptive ability, balance, improved orientation, reactiveness and </a:t>
            </a:r>
            <a:r>
              <a:rPr lang="id-ID" dirty="0" smtClean="0"/>
              <a:t>rhythm</a:t>
            </a:r>
            <a:endParaRPr lang="id-ID" dirty="0"/>
          </a:p>
          <a:p>
            <a:pPr marL="0" indent="0" algn="ctr">
              <a:buNone/>
            </a:pPr>
            <a:endParaRPr lang="id-ID" dirty="0"/>
          </a:p>
        </p:txBody>
      </p:sp>
    </p:spTree>
    <p:extLst>
      <p:ext uri="{BB962C8B-B14F-4D97-AF65-F5344CB8AC3E}">
        <p14:creationId xmlns:p14="http://schemas.microsoft.com/office/powerpoint/2010/main" val="1373307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2"/>
          <p:cNvSpPr>
            <a:spLocks noGrp="1"/>
          </p:cNvSpPr>
          <p:nvPr>
            <p:ph idx="1"/>
          </p:nvPr>
        </p:nvSpPr>
        <p:spPr>
          <a:xfrm>
            <a:off x="457200" y="1435841"/>
            <a:ext cx="8229600" cy="4505672"/>
          </a:xfrm>
        </p:spPr>
        <p:txBody>
          <a:bodyPr>
            <a:normAutofit lnSpcReduction="10000"/>
          </a:bodyPr>
          <a:lstStyle/>
          <a:p>
            <a:pPr marL="0" indent="0" algn="ctr">
              <a:buNone/>
            </a:pPr>
            <a:r>
              <a:rPr lang="id-ID" dirty="0"/>
              <a:t>During this segment</a:t>
            </a:r>
            <a:r>
              <a:rPr lang="id-ID" b="1" dirty="0"/>
              <a:t> </a:t>
            </a:r>
            <a:r>
              <a:rPr lang="id-ID" dirty="0"/>
              <a:t>of </a:t>
            </a:r>
            <a:r>
              <a:rPr lang="id-ID" dirty="0" smtClean="0"/>
              <a:t>MIIT you </a:t>
            </a:r>
            <a:r>
              <a:rPr lang="id-ID" dirty="0"/>
              <a:t>want to focus on developing muscular strength, flexibility and </a:t>
            </a:r>
            <a:r>
              <a:rPr lang="id-ID" dirty="0" smtClean="0"/>
              <a:t>endurance </a:t>
            </a:r>
          </a:p>
          <a:p>
            <a:pPr marL="0" indent="0" algn="ctr">
              <a:buNone/>
            </a:pPr>
            <a:endParaRPr lang="id-ID" dirty="0"/>
          </a:p>
          <a:p>
            <a:pPr marL="0" indent="0" algn="ctr">
              <a:buNone/>
            </a:pPr>
            <a:r>
              <a:rPr lang="id-ID" dirty="0" smtClean="0"/>
              <a:t>Typically</a:t>
            </a:r>
            <a:r>
              <a:rPr lang="id-ID" dirty="0"/>
              <a:t>, agility and strength exercises can achieve these objectives and usually can only be performed for a short period of time before the muscles begin to fatigue and lactic acid is released.</a:t>
            </a:r>
          </a:p>
          <a:p>
            <a:pPr marL="0" indent="0" algn="ctr">
              <a:buNone/>
            </a:pPr>
            <a:endParaRPr lang="id-ID" dirty="0"/>
          </a:p>
        </p:txBody>
      </p:sp>
    </p:spTree>
    <p:extLst>
      <p:ext uri="{BB962C8B-B14F-4D97-AF65-F5344CB8AC3E}">
        <p14:creationId xmlns:p14="http://schemas.microsoft.com/office/powerpoint/2010/main" val="3433125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7462</TotalTime>
  <Words>407</Words>
  <Application>Microsoft Office PowerPoint</Application>
  <PresentationFormat>On-screen Show (4:3)</PresentationFormat>
  <Paragraphs>75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Nutrition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Nazhif Gifari</dc:creator>
  <cp:lastModifiedBy>ismail - [2010]</cp:lastModifiedBy>
  <cp:revision>150</cp:revision>
  <dcterms:created xsi:type="dcterms:W3CDTF">2017-09-12T17:05:29Z</dcterms:created>
  <dcterms:modified xsi:type="dcterms:W3CDTF">2017-12-05T04:16:40Z</dcterms:modified>
</cp:coreProperties>
</file>