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79" r:id="rId7"/>
    <p:sldId id="281" r:id="rId8"/>
    <p:sldId id="282" r:id="rId9"/>
    <p:sldId id="278" r:id="rId10"/>
    <p:sldId id="283" r:id="rId11"/>
    <p:sldId id="280" r:id="rId12"/>
    <p:sldId id="262" r:id="rId13"/>
    <p:sldId id="263" r:id="rId14"/>
    <p:sldId id="284" r:id="rId15"/>
    <p:sldId id="264" r:id="rId16"/>
    <p:sldId id="285" r:id="rId17"/>
    <p:sldId id="265" r:id="rId18"/>
    <p:sldId id="286" r:id="rId19"/>
    <p:sldId id="266" r:id="rId20"/>
    <p:sldId id="287" r:id="rId21"/>
    <p:sldId id="288" r:id="rId22"/>
    <p:sldId id="267" r:id="rId23"/>
    <p:sldId id="268" r:id="rId24"/>
    <p:sldId id="269" r:id="rId25"/>
    <p:sldId id="270" r:id="rId26"/>
    <p:sldId id="271" r:id="rId27"/>
    <p:sldId id="272" r:id="rId28"/>
    <p:sldId id="27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0796-049B-4FB9-AF2E-6E4D0CDE944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A0796-049B-4FB9-AF2E-6E4D0CDE944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D066E-9EF4-4568-8A94-005145B23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r>
              <a:rPr lang="en-US" dirty="0" smtClean="0"/>
              <a:t>??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5038725" cy="1143000"/>
          </a:xfrm>
        </p:spPr>
        <p:txBody>
          <a:bodyPr/>
          <a:lstStyle/>
          <a:p>
            <a:pPr marL="515938" indent="-515938" algn="l"/>
            <a:r>
              <a:rPr lang="en-US" sz="2800" smtClean="0">
                <a:solidFill>
                  <a:schemeClr val="bg1"/>
                </a:solidFill>
              </a:rPr>
              <a:t>B. Fungsi Komunikasi dalam Organisasi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None/>
              <a:defRPr/>
            </a:pPr>
            <a:r>
              <a:rPr lang="en-US" sz="2800" b="1" dirty="0" smtClean="0"/>
              <a:t>1. </a:t>
            </a:r>
            <a:r>
              <a:rPr lang="en-US" sz="2800" b="1" dirty="0" err="1" smtClean="0"/>
              <a:t>Komunikasi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memungkinkan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pertukaran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informasi</a:t>
            </a:r>
            <a:endParaRPr lang="en-US" sz="2800" b="1" dirty="0" smtClean="0"/>
          </a:p>
          <a:p>
            <a:pPr marL="514350" indent="-514350">
              <a:buFontTx/>
              <a:buNone/>
              <a:defRPr/>
            </a:pPr>
            <a:endParaRPr lang="en-US" sz="2800" b="1" dirty="0" smtClean="0"/>
          </a:p>
          <a:p>
            <a:pPr marL="457200" indent="-457200">
              <a:buFontTx/>
              <a:buNone/>
              <a:defRPr/>
            </a:pPr>
            <a:r>
              <a:rPr lang="sv-SE" sz="2800" b="1" dirty="0" smtClean="0"/>
              <a:t>2. Komunikasi membantu menghubungkan sekelompok anggota dalam organisasi dengan anggota lainnya</a:t>
            </a:r>
          </a:p>
          <a:p>
            <a:pPr marL="457200" indent="-457200">
              <a:buFontTx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mtClean="0"/>
              <a:t>Komunikasi Organisasi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z="2400" smtClean="0"/>
              <a:t>Komunikasi organisasi adalah pengiriman dan penerimaan berbagai pesan organisasi di dalam kelompok formal maupun informal dari suatu organisasi (Wiryanto, 2005).</a:t>
            </a:r>
            <a:endParaRPr lang="id-ID" sz="2400" smtClean="0"/>
          </a:p>
          <a:p>
            <a:pPr lvl="1" eaLnBrk="1" hangingPunct="1"/>
            <a:r>
              <a:rPr lang="fi-FI" sz="2200" smtClean="0"/>
              <a:t>Komunikasi formal adalah komunikasi yang disetujui oleh organisasi itu sendiri dan sifatnya berorientasi kepentingan organisasi</a:t>
            </a:r>
            <a:r>
              <a:rPr lang="id-ID" sz="2200" smtClean="0"/>
              <a:t>(ex. </a:t>
            </a:r>
            <a:r>
              <a:rPr lang="fi-FI" sz="2200" smtClean="0"/>
              <a:t>memo, kebijakan, pernyataan, jumpa pers, dan surat-surat resmi</a:t>
            </a:r>
            <a:r>
              <a:rPr lang="id-ID" sz="2200" smtClean="0"/>
              <a:t>)</a:t>
            </a:r>
            <a:r>
              <a:rPr lang="fi-FI" sz="2200" smtClean="0"/>
              <a:t>. </a:t>
            </a:r>
            <a:endParaRPr lang="id-ID" sz="2200" smtClean="0"/>
          </a:p>
          <a:p>
            <a:pPr lvl="1" eaLnBrk="1" hangingPunct="1"/>
            <a:r>
              <a:rPr lang="id-ID" sz="2200" smtClean="0"/>
              <a:t>K</a:t>
            </a:r>
            <a:r>
              <a:rPr lang="fi-FI" sz="2200" smtClean="0"/>
              <a:t>omunikasi informal adalah komunikasi yang disetujui secara sosial. Orientasinya bukan pada organisasi, tetapi lebih kepada anggotanya secara individual.</a:t>
            </a:r>
            <a:endParaRPr lang="id-ID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/>
              <a:t>3 Model dalam Komunikasi Organisasi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id-ID" dirty="0" smtClean="0"/>
              <a:t>1. Model </a:t>
            </a:r>
            <a:r>
              <a:rPr lang="id-ID" dirty="0"/>
              <a:t>komunikasi linier (one-way communication), </a:t>
            </a:r>
            <a:endParaRPr lang="id-ID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d-ID" dirty="0" smtClean="0"/>
              <a:t>komunikator </a:t>
            </a:r>
            <a:r>
              <a:rPr lang="id-ID" dirty="0"/>
              <a:t>memberikan suatu stimuli dan komunikan melakukan respon </a:t>
            </a:r>
            <a:r>
              <a:rPr lang="id-ID" dirty="0" smtClean="0"/>
              <a:t>tanpa </a:t>
            </a:r>
            <a:r>
              <a:rPr lang="id-ID" dirty="0"/>
              <a:t>mengadakan seleksi dan interpretasi. </a:t>
            </a:r>
            <a:endParaRPr lang="id-ID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d-ID" dirty="0" smtClean="0"/>
              <a:t>Komunikasinya </a:t>
            </a:r>
            <a:r>
              <a:rPr lang="id-ID" dirty="0"/>
              <a:t>bersifat monolog.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id-ID" dirty="0"/>
              <a:t>2.  Model komunikasi interaksional. 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d-ID" dirty="0" smtClean="0"/>
              <a:t>sudah </a:t>
            </a:r>
            <a:r>
              <a:rPr lang="id-ID" dirty="0"/>
              <a:t>terjadi feedback atau umpan balik</a:t>
            </a:r>
            <a:r>
              <a:rPr lang="id-ID" dirty="0" smtClean="0"/>
              <a:t>.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d-ID" dirty="0" smtClean="0"/>
              <a:t>Komunikasi </a:t>
            </a:r>
            <a:r>
              <a:rPr lang="id-ID" dirty="0"/>
              <a:t>yang berlangsung bersifat dua arah dan ada dialog</a:t>
            </a:r>
            <a:r>
              <a:rPr lang="id-ID" dirty="0" smtClean="0"/>
              <a:t>, pada </a:t>
            </a:r>
            <a:r>
              <a:rPr lang="id-ID" dirty="0"/>
              <a:t>satu saat bertindak sebagai komunikator, pada saat yang lain bertindak sebagai komunikan.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id-ID" dirty="0"/>
              <a:t>3.   Model komunikasi transaksional. </a:t>
            </a:r>
            <a:endParaRPr lang="id-ID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d-ID" dirty="0" smtClean="0"/>
              <a:t>Pandangan </a:t>
            </a:r>
            <a:r>
              <a:rPr lang="id-ID" dirty="0"/>
              <a:t>ini menekankan bahwa semua perilaku adalah komunikatif. Tidak ada satupun yang tidak dapat dikomunikasikan.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  <a:solidFill>
            <a:srgbClr val="FF0000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lIns="92075" tIns="46038" rIns="92075" bIns="46038">
            <a:flatTx/>
          </a:bodyPr>
          <a:lstStyle/>
          <a:p>
            <a:r>
              <a:rPr lang="sv-SE" smtClean="0">
                <a:solidFill>
                  <a:schemeClr val="tx1"/>
                </a:solidFill>
              </a:rPr>
              <a:t>B. Pola Komunikasi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429000" y="1268413"/>
            <a:ext cx="5483225" cy="1150937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lphaLcPeriod"/>
              <a:defRPr/>
            </a:pPr>
            <a:r>
              <a:rPr lang="en-US" b="1" dirty="0" err="1">
                <a:solidFill>
                  <a:schemeClr val="bg1"/>
                </a:solidFill>
                <a:latin typeface="+mn-lt"/>
              </a:rPr>
              <a:t>Komunikasi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dari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atas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ke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bawah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b="1" i="1" dirty="0">
                <a:solidFill>
                  <a:schemeClr val="bg1"/>
                </a:solidFill>
                <a:latin typeface="+mn-lt"/>
              </a:rPr>
              <a:t>(top- down/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bg1"/>
                </a:solidFill>
                <a:latin typeface="+mn-lt"/>
              </a:rPr>
              <a:t>   downward)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Umumnya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terkait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dengan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tanggung</a:t>
            </a:r>
            <a:endParaRPr lang="en-US" b="1" dirty="0">
              <a:solidFill>
                <a:schemeClr val="bg1"/>
              </a:solidFill>
              <a:latin typeface="+mn-lt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  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jawab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dan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wewenang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seseorang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dalam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suatu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  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organisasi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.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419475" y="2565400"/>
            <a:ext cx="5473700" cy="1368425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sv-SE" b="1" dirty="0">
                <a:latin typeface="+mn-lt"/>
              </a:rPr>
              <a:t>b</a:t>
            </a:r>
            <a:r>
              <a:rPr lang="sv-SE" b="1" dirty="0">
                <a:solidFill>
                  <a:schemeClr val="bg1"/>
                </a:solidFill>
                <a:latin typeface="+mn-lt"/>
              </a:rPr>
              <a:t>. 	Komunikasi dari bawah ke atas </a:t>
            </a:r>
            <a:r>
              <a:rPr lang="sv-SE" b="1" i="1" dirty="0">
                <a:solidFill>
                  <a:schemeClr val="bg1"/>
                </a:solidFill>
                <a:latin typeface="+mn-lt"/>
              </a:rPr>
              <a:t>(bottom-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sv-SE" b="1" i="1" dirty="0">
                <a:solidFill>
                  <a:schemeClr val="bg1"/>
                </a:solidFill>
                <a:latin typeface="+mn-lt"/>
              </a:rPr>
              <a:t>    	up /upward) 	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Partisipasi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bawahan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dlm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    	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proses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pengambilan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keputusan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akan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sangat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	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membantu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pencapaian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tujuan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organisasi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.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429000" y="4149725"/>
            <a:ext cx="5483225" cy="1079500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n-lt"/>
              </a:rPr>
              <a:t>c</a:t>
            </a:r>
            <a:r>
              <a:rPr lang="en-US" sz="1600" b="1" dirty="0">
                <a:solidFill>
                  <a:schemeClr val="bg1"/>
                </a:solidFill>
                <a:latin typeface="+mn-lt"/>
              </a:rPr>
              <a:t>. </a:t>
            </a:r>
            <a:r>
              <a:rPr lang="en-US" sz="1600" b="1" dirty="0" err="1">
                <a:solidFill>
                  <a:schemeClr val="bg1"/>
                </a:solidFill>
                <a:latin typeface="+mn-lt"/>
              </a:rPr>
              <a:t>Komunikasi</a:t>
            </a:r>
            <a:r>
              <a:rPr lang="en-US" sz="1600" b="1" dirty="0">
                <a:solidFill>
                  <a:schemeClr val="bg1"/>
                </a:solidFill>
                <a:latin typeface="+mn-lt"/>
              </a:rPr>
              <a:t> horizontal</a:t>
            </a:r>
            <a:endParaRPr lang="es-ES" sz="1600" b="1" dirty="0">
              <a:solidFill>
                <a:schemeClr val="bg1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>
                <a:solidFill>
                  <a:schemeClr val="bg1"/>
                </a:solidFill>
                <a:latin typeface="+mn-lt"/>
              </a:rPr>
              <a:t>    Komunikasi yang terjadi antara bagian-bagian yg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>
                <a:solidFill>
                  <a:schemeClr val="bg1"/>
                </a:solidFill>
                <a:latin typeface="+mn-lt"/>
              </a:rPr>
              <a:t>    memiliki  posisi sejajar /sederajat dalam suatu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>
                <a:solidFill>
                  <a:schemeClr val="bg1"/>
                </a:solidFill>
                <a:latin typeface="+mn-lt"/>
              </a:rPr>
              <a:t>    organisasi.</a:t>
            </a:r>
            <a:endParaRPr lang="en-GB" sz="1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348038" y="5445125"/>
            <a:ext cx="5619750" cy="1008063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d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. </a:t>
            </a:r>
            <a:r>
              <a:rPr lang="en-US" b="1" dirty="0" err="1">
                <a:solidFill>
                  <a:schemeClr val="bg1"/>
                </a:solidFill>
                <a:latin typeface="+mn-lt"/>
              </a:rPr>
              <a:t>Komunikasi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 diagonal</a:t>
            </a:r>
            <a:endParaRPr lang="sv-SE" b="1" dirty="0">
              <a:solidFill>
                <a:schemeClr val="bg1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b="1" dirty="0">
                <a:solidFill>
                  <a:schemeClr val="bg1"/>
                </a:solidFill>
                <a:latin typeface="+mn-lt"/>
              </a:rPr>
              <a:t>    Melibatkan komunikasi antara dua tingkat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b="1" dirty="0">
                <a:solidFill>
                  <a:schemeClr val="bg1"/>
                </a:solidFill>
                <a:latin typeface="+mn-lt"/>
              </a:rPr>
              <a:t>    (level) organisasi yang berbeda</a:t>
            </a:r>
            <a:r>
              <a:rPr lang="sv-SE" b="1" dirty="0">
                <a:latin typeface="+mn-lt"/>
              </a:rPr>
              <a:t>.</a:t>
            </a:r>
            <a:endParaRPr lang="en-GB" b="1" dirty="0">
              <a:latin typeface="+mn-lt"/>
            </a:endParaRPr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auto">
          <a:xfrm>
            <a:off x="2971800" y="1785938"/>
            <a:ext cx="381000" cy="304800"/>
          </a:xfrm>
          <a:prstGeom prst="rightArrow">
            <a:avLst>
              <a:gd name="adj1" fmla="val 30833"/>
              <a:gd name="adj2" fmla="val 9583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3059113" y="3068638"/>
            <a:ext cx="385762" cy="304800"/>
          </a:xfrm>
          <a:prstGeom prst="rightArrow">
            <a:avLst>
              <a:gd name="adj1" fmla="val 30833"/>
              <a:gd name="adj2" fmla="val 97031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AutoShape 12"/>
          <p:cNvSpPr>
            <a:spLocks noChangeArrowheads="1"/>
          </p:cNvSpPr>
          <p:nvPr/>
        </p:nvSpPr>
        <p:spPr bwMode="auto">
          <a:xfrm>
            <a:off x="2971800" y="4637088"/>
            <a:ext cx="381000" cy="304800"/>
          </a:xfrm>
          <a:prstGeom prst="rightArrow">
            <a:avLst>
              <a:gd name="adj1" fmla="val 30833"/>
              <a:gd name="adj2" fmla="val 9583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AutoShape 13"/>
          <p:cNvSpPr>
            <a:spLocks noChangeArrowheads="1"/>
          </p:cNvSpPr>
          <p:nvPr/>
        </p:nvSpPr>
        <p:spPr bwMode="auto">
          <a:xfrm>
            <a:off x="2971800" y="5716588"/>
            <a:ext cx="381000" cy="304800"/>
          </a:xfrm>
          <a:prstGeom prst="rightArrow">
            <a:avLst>
              <a:gd name="adj1" fmla="val 30833"/>
              <a:gd name="adj2" fmla="val 9583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V="1">
            <a:off x="2209800" y="1938338"/>
            <a:ext cx="762000" cy="137160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V="1">
            <a:off x="2209800" y="3213100"/>
            <a:ext cx="849313" cy="173038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2286000" y="3538538"/>
            <a:ext cx="701675" cy="1258887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2209800" y="3309938"/>
            <a:ext cx="706438" cy="2566987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Oval 19"/>
          <p:cNvSpPr>
            <a:spLocks noChangeArrowheads="1"/>
          </p:cNvSpPr>
          <p:nvPr/>
        </p:nvSpPr>
        <p:spPr bwMode="auto">
          <a:xfrm>
            <a:off x="1981200" y="3081338"/>
            <a:ext cx="533400" cy="5334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Oval 20"/>
          <p:cNvSpPr>
            <a:spLocks noChangeArrowheads="1"/>
          </p:cNvSpPr>
          <p:nvPr/>
        </p:nvSpPr>
        <p:spPr bwMode="auto">
          <a:xfrm>
            <a:off x="76200" y="2319338"/>
            <a:ext cx="2133600" cy="2057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v-SE" sz="2400" b="1" dirty="0">
                <a:solidFill>
                  <a:schemeClr val="bg1"/>
                </a:solidFill>
              </a:rPr>
              <a:t>1.</a:t>
            </a:r>
          </a:p>
          <a:p>
            <a:pPr algn="ctr"/>
            <a:r>
              <a:rPr lang="sv-SE" sz="2400" b="1" dirty="0">
                <a:solidFill>
                  <a:schemeClr val="bg1"/>
                </a:solidFill>
              </a:rPr>
              <a:t>Saluran </a:t>
            </a:r>
          </a:p>
          <a:p>
            <a:pPr algn="ctr"/>
            <a:r>
              <a:rPr lang="sv-SE" sz="2400" b="1" dirty="0">
                <a:solidFill>
                  <a:schemeClr val="bg1"/>
                </a:solidFill>
              </a:rPr>
              <a:t>Komunikasi </a:t>
            </a:r>
          </a:p>
          <a:p>
            <a:pPr algn="ctr"/>
            <a:r>
              <a:rPr lang="sv-SE" sz="2400" b="1" dirty="0">
                <a:solidFill>
                  <a:schemeClr val="bg1"/>
                </a:solidFill>
              </a:rPr>
              <a:t>Formal</a:t>
            </a:r>
            <a:endParaRPr lang="en-GB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7" grpId="0" animBg="1"/>
      <p:bldP spid="22538" grpId="0" animBg="1"/>
      <p:bldP spid="22540" grpId="0" animBg="1"/>
      <p:bldP spid="22541" grpId="0" animBg="1"/>
      <p:bldP spid="22542" grpId="0" animBg="1"/>
      <p:bldP spid="22543" grpId="0" animBg="1"/>
      <p:bldP spid="22545" grpId="0" animBg="1"/>
      <p:bldP spid="225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/>
              <a:t>ARUS PESAN DAN FUNGSINYA DALAM KOMUNIKASI ORGANISASI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id-ID" dirty="0"/>
              <a:t>1. </a:t>
            </a:r>
            <a:r>
              <a:rPr lang="id-ID" b="1" dirty="0"/>
              <a:t>Downward communication</a:t>
            </a:r>
            <a:r>
              <a:rPr lang="id-ID" dirty="0"/>
              <a:t>, </a:t>
            </a: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id-ID" dirty="0" smtClean="0"/>
              <a:t>	: pada </a:t>
            </a:r>
            <a:r>
              <a:rPr lang="id-ID" dirty="0"/>
              <a:t>tataran manajemen mengirimkan pesan kepada bawahannya. </a:t>
            </a: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id-ID" dirty="0" smtClean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id-ID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/>
              <a:t>a) 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i="1" dirty="0"/>
              <a:t>(job instruction)</a:t>
            </a:r>
            <a:endParaRPr lang="id-ID" i="1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/>
              <a:t>b) 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pimpinan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i="1" dirty="0"/>
              <a:t>(job </a:t>
            </a:r>
            <a:r>
              <a:rPr lang="en-US" i="1" dirty="0" smtClean="0"/>
              <a:t>rationale)</a:t>
            </a:r>
            <a:endParaRPr lang="id-ID" i="1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/>
              <a:t>c) 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peraturan-peraturan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i="1" dirty="0"/>
              <a:t>(procedures and practices)</a:t>
            </a:r>
            <a:endParaRPr lang="id-ID" i="1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/>
              <a:t>d) 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.</a:t>
            </a:r>
            <a:endParaRPr lang="id-ID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0825" y="-26988"/>
            <a:ext cx="8281988" cy="5472113"/>
            <a:chOff x="1171" y="3927"/>
            <a:chExt cx="9721" cy="5840"/>
          </a:xfrm>
        </p:grpSpPr>
        <p:sp>
          <p:nvSpPr>
            <p:cNvPr id="10244" name="AutoShape 3"/>
            <p:cNvSpPr>
              <a:spLocks noChangeAspect="1" noChangeArrowheads="1"/>
            </p:cNvSpPr>
            <p:nvPr/>
          </p:nvSpPr>
          <p:spPr bwMode="auto">
            <a:xfrm>
              <a:off x="1891" y="3927"/>
              <a:ext cx="9000" cy="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" name="Text Box 4"/>
            <p:cNvSpPr txBox="1">
              <a:spLocks noChangeArrowheads="1"/>
            </p:cNvSpPr>
            <p:nvPr/>
          </p:nvSpPr>
          <p:spPr bwMode="auto">
            <a:xfrm>
              <a:off x="5131" y="4467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/>
                <a:t>Manajer</a:t>
              </a:r>
            </a:p>
            <a:p>
              <a:pPr algn="ctr"/>
              <a:r>
                <a:rPr lang="en-US" b="1"/>
                <a:t>Umum</a:t>
              </a:r>
              <a:endParaRPr lang="en-US" sz="2800" b="1"/>
            </a:p>
          </p:txBody>
        </p:sp>
        <p:sp>
          <p:nvSpPr>
            <p:cNvPr id="10246" name="Text Box 5"/>
            <p:cNvSpPr txBox="1">
              <a:spLocks noChangeArrowheads="1"/>
            </p:cNvSpPr>
            <p:nvPr/>
          </p:nvSpPr>
          <p:spPr bwMode="auto">
            <a:xfrm>
              <a:off x="8191" y="6087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/>
                <a:t>Manajer</a:t>
              </a:r>
            </a:p>
            <a:p>
              <a:pPr algn="ctr"/>
              <a:r>
                <a:rPr lang="en-US" b="1"/>
                <a:t>Keuangan</a:t>
              </a:r>
              <a:endParaRPr lang="en-US" sz="2800" b="1"/>
            </a:p>
          </p:txBody>
        </p:sp>
        <p:sp>
          <p:nvSpPr>
            <p:cNvPr id="10247" name="Text Box 6"/>
            <p:cNvSpPr txBox="1">
              <a:spLocks noChangeArrowheads="1"/>
            </p:cNvSpPr>
            <p:nvPr/>
          </p:nvSpPr>
          <p:spPr bwMode="auto">
            <a:xfrm>
              <a:off x="5131" y="6087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/>
                <a:t>Manajer</a:t>
              </a:r>
            </a:p>
            <a:p>
              <a:pPr algn="ctr"/>
              <a:r>
                <a:rPr lang="en-US" b="1"/>
                <a:t>Produksi</a:t>
              </a:r>
              <a:endParaRPr lang="en-US" sz="2800" b="1"/>
            </a:p>
          </p:txBody>
        </p:sp>
        <p:sp>
          <p:nvSpPr>
            <p:cNvPr id="10248" name="Text Box 7"/>
            <p:cNvSpPr txBox="1">
              <a:spLocks noChangeArrowheads="1"/>
            </p:cNvSpPr>
            <p:nvPr/>
          </p:nvSpPr>
          <p:spPr bwMode="auto">
            <a:xfrm>
              <a:off x="1891" y="6087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/>
                <a:t>Manajer</a:t>
              </a:r>
            </a:p>
            <a:p>
              <a:pPr algn="ctr"/>
              <a:r>
                <a:rPr lang="en-US" b="1"/>
                <a:t>Pemasaran</a:t>
              </a:r>
              <a:endParaRPr lang="en-US" sz="2800" b="1"/>
            </a:p>
          </p:txBody>
        </p:sp>
        <p:sp>
          <p:nvSpPr>
            <p:cNvPr id="10249" name="Text Box 8"/>
            <p:cNvSpPr txBox="1">
              <a:spLocks noChangeArrowheads="1"/>
            </p:cNvSpPr>
            <p:nvPr/>
          </p:nvSpPr>
          <p:spPr bwMode="auto">
            <a:xfrm>
              <a:off x="2971" y="795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700" b="1"/>
                <a:t>Bagian</a:t>
              </a:r>
            </a:p>
            <a:p>
              <a:pPr algn="ctr"/>
              <a:r>
                <a:rPr lang="en-US" sz="1700" b="1"/>
                <a:t>promosi</a:t>
              </a:r>
              <a:endParaRPr lang="en-US" sz="2800" b="1"/>
            </a:p>
          </p:txBody>
        </p:sp>
        <p:sp>
          <p:nvSpPr>
            <p:cNvPr id="10250" name="Text Box 9"/>
            <p:cNvSpPr txBox="1">
              <a:spLocks noChangeArrowheads="1"/>
            </p:cNvSpPr>
            <p:nvPr/>
          </p:nvSpPr>
          <p:spPr bwMode="auto">
            <a:xfrm>
              <a:off x="4591" y="795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700" b="1"/>
                <a:t>Bagian</a:t>
              </a:r>
            </a:p>
            <a:p>
              <a:pPr algn="ctr"/>
              <a:r>
                <a:rPr lang="en-US" sz="1700" b="1"/>
                <a:t>pabrik</a:t>
              </a:r>
              <a:endParaRPr lang="en-US" sz="2800" b="1"/>
            </a:p>
          </p:txBody>
        </p:sp>
        <p:sp>
          <p:nvSpPr>
            <p:cNvPr id="10251" name="Text Box 10"/>
            <p:cNvSpPr txBox="1">
              <a:spLocks noChangeArrowheads="1"/>
            </p:cNvSpPr>
            <p:nvPr/>
          </p:nvSpPr>
          <p:spPr bwMode="auto">
            <a:xfrm>
              <a:off x="6211" y="795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300" b="1"/>
                <a:t>Bagian</a:t>
              </a:r>
            </a:p>
            <a:p>
              <a:pPr algn="ctr"/>
              <a:r>
                <a:rPr lang="en-US" sz="1300" b="1"/>
                <a:t>penelitian</a:t>
              </a:r>
              <a:endParaRPr lang="en-US" sz="2000" b="1"/>
            </a:p>
          </p:txBody>
        </p:sp>
        <p:sp>
          <p:nvSpPr>
            <p:cNvPr id="10252" name="Text Box 11"/>
            <p:cNvSpPr txBox="1">
              <a:spLocks noChangeArrowheads="1"/>
            </p:cNvSpPr>
            <p:nvPr/>
          </p:nvSpPr>
          <p:spPr bwMode="auto">
            <a:xfrm>
              <a:off x="7831" y="795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300" b="1"/>
                <a:t>Bagian</a:t>
              </a:r>
            </a:p>
            <a:p>
              <a:pPr algn="ctr"/>
              <a:r>
                <a:rPr lang="en-US" sz="1300" b="1"/>
                <a:t>Akuntansi</a:t>
              </a:r>
              <a:endParaRPr lang="en-US" sz="2000" b="1"/>
            </a:p>
          </p:txBody>
        </p:sp>
        <p:sp>
          <p:nvSpPr>
            <p:cNvPr id="10253" name="Text Box 12"/>
            <p:cNvSpPr txBox="1">
              <a:spLocks noChangeArrowheads="1"/>
            </p:cNvSpPr>
            <p:nvPr/>
          </p:nvSpPr>
          <p:spPr bwMode="auto">
            <a:xfrm>
              <a:off x="9451" y="7954"/>
              <a:ext cx="144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500" b="1"/>
                <a:t>Bagian</a:t>
              </a:r>
            </a:p>
            <a:p>
              <a:pPr algn="ctr"/>
              <a:r>
                <a:rPr lang="en-US" sz="1500" b="1"/>
                <a:t>pendanaan</a:t>
              </a:r>
              <a:endParaRPr lang="en-US" sz="2400" b="1"/>
            </a:p>
          </p:txBody>
        </p:sp>
        <p:sp>
          <p:nvSpPr>
            <p:cNvPr id="10254" name="Line 13"/>
            <p:cNvSpPr>
              <a:spLocks noChangeShapeType="1"/>
            </p:cNvSpPr>
            <p:nvPr/>
          </p:nvSpPr>
          <p:spPr bwMode="auto">
            <a:xfrm>
              <a:off x="6031" y="5187"/>
              <a:ext cx="1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Line 14"/>
            <p:cNvSpPr>
              <a:spLocks noChangeShapeType="1"/>
            </p:cNvSpPr>
            <p:nvPr/>
          </p:nvSpPr>
          <p:spPr bwMode="auto">
            <a:xfrm>
              <a:off x="2791" y="5547"/>
              <a:ext cx="63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Line 15"/>
            <p:cNvSpPr>
              <a:spLocks noChangeShapeType="1"/>
            </p:cNvSpPr>
            <p:nvPr/>
          </p:nvSpPr>
          <p:spPr bwMode="auto">
            <a:xfrm>
              <a:off x="2791" y="554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Line 16"/>
            <p:cNvSpPr>
              <a:spLocks noChangeShapeType="1"/>
            </p:cNvSpPr>
            <p:nvPr/>
          </p:nvSpPr>
          <p:spPr bwMode="auto">
            <a:xfrm>
              <a:off x="9090" y="554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Line 17"/>
            <p:cNvSpPr>
              <a:spLocks noChangeShapeType="1"/>
            </p:cNvSpPr>
            <p:nvPr/>
          </p:nvSpPr>
          <p:spPr bwMode="auto">
            <a:xfrm>
              <a:off x="2071" y="7347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Line 18"/>
            <p:cNvSpPr>
              <a:spLocks noChangeShapeType="1"/>
            </p:cNvSpPr>
            <p:nvPr/>
          </p:nvSpPr>
          <p:spPr bwMode="auto">
            <a:xfrm>
              <a:off x="2791" y="6807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Line 19"/>
            <p:cNvSpPr>
              <a:spLocks noChangeShapeType="1"/>
            </p:cNvSpPr>
            <p:nvPr/>
          </p:nvSpPr>
          <p:spPr bwMode="auto">
            <a:xfrm>
              <a:off x="9091" y="680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Line 20"/>
            <p:cNvSpPr>
              <a:spLocks noChangeShapeType="1"/>
            </p:cNvSpPr>
            <p:nvPr/>
          </p:nvSpPr>
          <p:spPr bwMode="auto">
            <a:xfrm>
              <a:off x="6030" y="680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Line 21"/>
            <p:cNvSpPr>
              <a:spLocks noChangeShapeType="1"/>
            </p:cNvSpPr>
            <p:nvPr/>
          </p:nvSpPr>
          <p:spPr bwMode="auto">
            <a:xfrm>
              <a:off x="5311" y="7346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Line 22"/>
            <p:cNvSpPr>
              <a:spLocks noChangeShapeType="1"/>
            </p:cNvSpPr>
            <p:nvPr/>
          </p:nvSpPr>
          <p:spPr bwMode="auto">
            <a:xfrm>
              <a:off x="8371" y="7347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4" name="Line 23"/>
            <p:cNvSpPr>
              <a:spLocks noChangeShapeType="1"/>
            </p:cNvSpPr>
            <p:nvPr/>
          </p:nvSpPr>
          <p:spPr bwMode="auto">
            <a:xfrm>
              <a:off x="3511" y="7347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5" name="Line 24"/>
            <p:cNvSpPr>
              <a:spLocks noChangeShapeType="1"/>
            </p:cNvSpPr>
            <p:nvPr/>
          </p:nvSpPr>
          <p:spPr bwMode="auto">
            <a:xfrm>
              <a:off x="2049" y="734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6" name="Line 25"/>
            <p:cNvSpPr>
              <a:spLocks noChangeShapeType="1"/>
            </p:cNvSpPr>
            <p:nvPr/>
          </p:nvSpPr>
          <p:spPr bwMode="auto">
            <a:xfrm>
              <a:off x="5310" y="734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7" name="Line 26"/>
            <p:cNvSpPr>
              <a:spLocks noChangeShapeType="1"/>
            </p:cNvSpPr>
            <p:nvPr/>
          </p:nvSpPr>
          <p:spPr bwMode="auto">
            <a:xfrm>
              <a:off x="6750" y="734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8" name="Line 27"/>
            <p:cNvSpPr>
              <a:spLocks noChangeShapeType="1"/>
            </p:cNvSpPr>
            <p:nvPr/>
          </p:nvSpPr>
          <p:spPr bwMode="auto">
            <a:xfrm>
              <a:off x="8370" y="734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9" name="Line 28"/>
            <p:cNvSpPr>
              <a:spLocks noChangeShapeType="1"/>
            </p:cNvSpPr>
            <p:nvPr/>
          </p:nvSpPr>
          <p:spPr bwMode="auto">
            <a:xfrm>
              <a:off x="9810" y="734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Line 29"/>
            <p:cNvSpPr>
              <a:spLocks noChangeShapeType="1"/>
            </p:cNvSpPr>
            <p:nvPr/>
          </p:nvSpPr>
          <p:spPr bwMode="auto">
            <a:xfrm>
              <a:off x="3511" y="8607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1" name="Line 30"/>
            <p:cNvSpPr>
              <a:spLocks noChangeShapeType="1"/>
            </p:cNvSpPr>
            <p:nvPr/>
          </p:nvSpPr>
          <p:spPr bwMode="auto">
            <a:xfrm>
              <a:off x="9981" y="8674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Line 31"/>
            <p:cNvSpPr>
              <a:spLocks noChangeShapeType="1"/>
            </p:cNvSpPr>
            <p:nvPr/>
          </p:nvSpPr>
          <p:spPr bwMode="auto">
            <a:xfrm>
              <a:off x="8361" y="8607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3" name="Line 32"/>
            <p:cNvSpPr>
              <a:spLocks noChangeShapeType="1"/>
            </p:cNvSpPr>
            <p:nvPr/>
          </p:nvSpPr>
          <p:spPr bwMode="auto">
            <a:xfrm>
              <a:off x="6741" y="8674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4" name="Line 33"/>
            <p:cNvSpPr>
              <a:spLocks noChangeShapeType="1"/>
            </p:cNvSpPr>
            <p:nvPr/>
          </p:nvSpPr>
          <p:spPr bwMode="auto">
            <a:xfrm>
              <a:off x="5131" y="8674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5" name="Text Box 34"/>
            <p:cNvSpPr txBox="1">
              <a:spLocks noChangeArrowheads="1"/>
            </p:cNvSpPr>
            <p:nvPr/>
          </p:nvSpPr>
          <p:spPr bwMode="auto">
            <a:xfrm>
              <a:off x="1171" y="7947"/>
              <a:ext cx="1367" cy="4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300" b="1"/>
                <a:t>Bagian</a:t>
              </a:r>
            </a:p>
            <a:p>
              <a:pPr algn="ctr"/>
              <a:r>
                <a:rPr lang="en-US" sz="1300" b="1"/>
                <a:t>Penjualan</a:t>
              </a:r>
              <a:endParaRPr lang="en-US" sz="2000" b="1"/>
            </a:p>
          </p:txBody>
        </p:sp>
        <p:sp>
          <p:nvSpPr>
            <p:cNvPr id="10276" name="Text Box 35"/>
            <p:cNvSpPr txBox="1">
              <a:spLocks noChangeArrowheads="1"/>
            </p:cNvSpPr>
            <p:nvPr/>
          </p:nvSpPr>
          <p:spPr bwMode="auto">
            <a:xfrm>
              <a:off x="1531" y="9320"/>
              <a:ext cx="9180" cy="4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1"/>
                <a:t>KARYAWAN</a:t>
              </a:r>
              <a:endParaRPr lang="en-US" sz="3200"/>
            </a:p>
          </p:txBody>
        </p:sp>
        <p:sp>
          <p:nvSpPr>
            <p:cNvPr id="10277" name="Line 36"/>
            <p:cNvSpPr>
              <a:spLocks noChangeShapeType="1"/>
            </p:cNvSpPr>
            <p:nvPr/>
          </p:nvSpPr>
          <p:spPr bwMode="auto">
            <a:xfrm>
              <a:off x="1711" y="8600"/>
              <a:ext cx="1" cy="4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8" name="Line 37"/>
            <p:cNvSpPr>
              <a:spLocks noChangeShapeType="1"/>
            </p:cNvSpPr>
            <p:nvPr/>
          </p:nvSpPr>
          <p:spPr bwMode="auto">
            <a:xfrm flipV="1">
              <a:off x="10891" y="5540"/>
              <a:ext cx="1" cy="29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3" name="WordArt 39"/>
          <p:cNvSpPr>
            <a:spLocks noChangeArrowheads="1" noChangeShapeType="1" noTextEdit="1"/>
          </p:cNvSpPr>
          <p:nvPr/>
        </p:nvSpPr>
        <p:spPr bwMode="auto">
          <a:xfrm>
            <a:off x="755650" y="5734050"/>
            <a:ext cx="7416800" cy="738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Komunikasi ke atas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/>
              <a:t>ARUS PESAN DAN FUNGSINYA DALAM KOMUNIKASI ORGANISASI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 smtClean="0"/>
              <a:t>2.  </a:t>
            </a:r>
            <a:r>
              <a:rPr lang="en-US" b="1" dirty="0" smtClean="0"/>
              <a:t>Upward communication</a:t>
            </a:r>
            <a:r>
              <a:rPr lang="en-US" dirty="0" smtClean="0"/>
              <a:t>, </a:t>
            </a:r>
            <a:r>
              <a:rPr lang="id-ID" dirty="0" smtClean="0">
                <a:sym typeface="Wingdings" pitchFamily="2" charset="2"/>
              </a:rPr>
              <a:t> </a:t>
            </a:r>
            <a:r>
              <a:rPr lang="en-US" dirty="0" err="1" smtClean="0"/>
              <a:t>bawahan</a:t>
            </a:r>
            <a:r>
              <a:rPr lang="en-US" dirty="0" smtClean="0"/>
              <a:t> (subordinate) </a:t>
            </a:r>
            <a:r>
              <a:rPr lang="en-US" dirty="0" err="1" smtClean="0"/>
              <a:t>mengirim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atasannya</a:t>
            </a:r>
            <a:r>
              <a:rPr lang="en-US" dirty="0" smtClean="0"/>
              <a:t>. </a:t>
            </a: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 err="1" smtClean="0"/>
              <a:t>Fungsi</a:t>
            </a:r>
            <a:r>
              <a:rPr lang="en-US" dirty="0" smtClean="0"/>
              <a:t> :</a:t>
            </a: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 smtClean="0"/>
              <a:t>a) </a:t>
            </a:r>
            <a:r>
              <a:rPr lang="en-US" dirty="0" err="1" smtClean="0"/>
              <a:t>Penyampaian</a:t>
            </a:r>
            <a:r>
              <a:rPr lang="en-US" dirty="0" smtClean="0"/>
              <a:t> </a:t>
            </a:r>
            <a:r>
              <a:rPr lang="en-US" dirty="0" err="1" smtClean="0"/>
              <a:t>informa</a:t>
            </a:r>
            <a:r>
              <a:rPr lang="id-ID" dirty="0" smtClean="0"/>
              <a:t>s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en-US" dirty="0" smtClean="0"/>
              <a:t>b) </a:t>
            </a:r>
            <a:r>
              <a:rPr lang="en-US" dirty="0" err="1" smtClean="0"/>
              <a:t>Penyampaian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persoalan-persoalan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bawahan</a:t>
            </a: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fi-FI" dirty="0" smtClean="0"/>
              <a:t>c) Penyampaian saran-saran perbaikan dari bawahan</a:t>
            </a: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fi-FI" dirty="0" smtClean="0"/>
              <a:t>d) Penyampaian keluhan dari bawahan tentang dirinya sendiri maupun pekerjaannya.</a:t>
            </a:r>
            <a:endParaRPr lang="id-ID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3850" y="620713"/>
            <a:ext cx="8496300" cy="4824412"/>
            <a:chOff x="1351" y="2487"/>
            <a:chExt cx="9720" cy="5402"/>
          </a:xfrm>
        </p:grpSpPr>
        <p:sp>
          <p:nvSpPr>
            <p:cNvPr id="11268" name="Text Box 3"/>
            <p:cNvSpPr txBox="1">
              <a:spLocks noChangeArrowheads="1"/>
            </p:cNvSpPr>
            <p:nvPr/>
          </p:nvSpPr>
          <p:spPr bwMode="auto">
            <a:xfrm>
              <a:off x="5131" y="2487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Manajer</a:t>
              </a:r>
            </a:p>
            <a:p>
              <a:pPr algn="ctr"/>
              <a:r>
                <a:rPr lang="en-US" sz="1200"/>
                <a:t>Umum</a:t>
              </a:r>
              <a:endParaRPr lang="en-US"/>
            </a:p>
          </p:txBody>
        </p:sp>
        <p:sp>
          <p:nvSpPr>
            <p:cNvPr id="11269" name="Text Box 4"/>
            <p:cNvSpPr txBox="1">
              <a:spLocks noChangeArrowheads="1"/>
            </p:cNvSpPr>
            <p:nvPr/>
          </p:nvSpPr>
          <p:spPr bwMode="auto">
            <a:xfrm>
              <a:off x="8191" y="4107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Manajer</a:t>
              </a:r>
            </a:p>
            <a:p>
              <a:pPr algn="ctr"/>
              <a:r>
                <a:rPr lang="en-US" sz="1200"/>
                <a:t>Keuangan</a:t>
              </a:r>
              <a:endParaRPr lang="en-US"/>
            </a:p>
          </p:txBody>
        </p:sp>
        <p:sp>
          <p:nvSpPr>
            <p:cNvPr id="11270" name="Text Box 5"/>
            <p:cNvSpPr txBox="1">
              <a:spLocks noChangeArrowheads="1"/>
            </p:cNvSpPr>
            <p:nvPr/>
          </p:nvSpPr>
          <p:spPr bwMode="auto">
            <a:xfrm>
              <a:off x="5131" y="4107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Manajer</a:t>
              </a:r>
            </a:p>
            <a:p>
              <a:pPr algn="ctr"/>
              <a:r>
                <a:rPr lang="en-US" sz="1200"/>
                <a:t>Produksi</a:t>
              </a:r>
              <a:endParaRPr lang="en-US"/>
            </a:p>
          </p:txBody>
        </p:sp>
        <p:sp>
          <p:nvSpPr>
            <p:cNvPr id="11271" name="Text Box 6"/>
            <p:cNvSpPr txBox="1">
              <a:spLocks noChangeArrowheads="1"/>
            </p:cNvSpPr>
            <p:nvPr/>
          </p:nvSpPr>
          <p:spPr bwMode="auto">
            <a:xfrm>
              <a:off x="1891" y="4107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Manajer</a:t>
              </a:r>
            </a:p>
            <a:p>
              <a:pPr algn="ctr"/>
              <a:r>
                <a:rPr lang="en-US" sz="1200"/>
                <a:t>Pemasaran</a:t>
              </a:r>
              <a:endParaRPr lang="en-US"/>
            </a:p>
          </p:txBody>
        </p:sp>
        <p:sp>
          <p:nvSpPr>
            <p:cNvPr id="11272" name="Text Box 7"/>
            <p:cNvSpPr txBox="1">
              <a:spLocks noChangeArrowheads="1"/>
            </p:cNvSpPr>
            <p:nvPr/>
          </p:nvSpPr>
          <p:spPr bwMode="auto">
            <a:xfrm>
              <a:off x="2971" y="597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promosi</a:t>
              </a:r>
            </a:p>
            <a:p>
              <a:endParaRPr lang="en-US"/>
            </a:p>
          </p:txBody>
        </p:sp>
        <p:sp>
          <p:nvSpPr>
            <p:cNvPr id="11273" name="Text Box 8"/>
            <p:cNvSpPr txBox="1">
              <a:spLocks noChangeArrowheads="1"/>
            </p:cNvSpPr>
            <p:nvPr/>
          </p:nvSpPr>
          <p:spPr bwMode="auto">
            <a:xfrm>
              <a:off x="4591" y="597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pabrik</a:t>
              </a:r>
            </a:p>
            <a:p>
              <a:endParaRPr lang="en-US"/>
            </a:p>
          </p:txBody>
        </p:sp>
        <p:sp>
          <p:nvSpPr>
            <p:cNvPr id="11274" name="Text Box 9"/>
            <p:cNvSpPr txBox="1">
              <a:spLocks noChangeArrowheads="1"/>
            </p:cNvSpPr>
            <p:nvPr/>
          </p:nvSpPr>
          <p:spPr bwMode="auto">
            <a:xfrm>
              <a:off x="6211" y="597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penelitian</a:t>
              </a:r>
            </a:p>
            <a:p>
              <a:endParaRPr lang="en-US"/>
            </a:p>
          </p:txBody>
        </p:sp>
        <p:sp>
          <p:nvSpPr>
            <p:cNvPr id="11275" name="Text Box 10"/>
            <p:cNvSpPr txBox="1">
              <a:spLocks noChangeArrowheads="1"/>
            </p:cNvSpPr>
            <p:nvPr/>
          </p:nvSpPr>
          <p:spPr bwMode="auto">
            <a:xfrm>
              <a:off x="7831" y="597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Akuntansi</a:t>
              </a:r>
            </a:p>
            <a:p>
              <a:endParaRPr lang="en-US"/>
            </a:p>
          </p:txBody>
        </p:sp>
        <p:sp>
          <p:nvSpPr>
            <p:cNvPr id="11276" name="Text Box 11"/>
            <p:cNvSpPr txBox="1">
              <a:spLocks noChangeArrowheads="1"/>
            </p:cNvSpPr>
            <p:nvPr/>
          </p:nvSpPr>
          <p:spPr bwMode="auto">
            <a:xfrm>
              <a:off x="9451" y="597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r>
                <a:rPr lang="en-US" sz="1100"/>
                <a:t>pendanaan</a:t>
              </a:r>
              <a:endParaRPr lang="en-US"/>
            </a:p>
          </p:txBody>
        </p:sp>
        <p:sp>
          <p:nvSpPr>
            <p:cNvPr id="11277" name="Line 12"/>
            <p:cNvSpPr>
              <a:spLocks noChangeShapeType="1"/>
            </p:cNvSpPr>
            <p:nvPr/>
          </p:nvSpPr>
          <p:spPr bwMode="auto">
            <a:xfrm>
              <a:off x="6031" y="3207"/>
              <a:ext cx="1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Line 13"/>
            <p:cNvSpPr>
              <a:spLocks noChangeShapeType="1"/>
            </p:cNvSpPr>
            <p:nvPr/>
          </p:nvSpPr>
          <p:spPr bwMode="auto">
            <a:xfrm>
              <a:off x="2791" y="3567"/>
              <a:ext cx="63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Line 14"/>
            <p:cNvSpPr>
              <a:spLocks noChangeShapeType="1"/>
            </p:cNvSpPr>
            <p:nvPr/>
          </p:nvSpPr>
          <p:spPr bwMode="auto">
            <a:xfrm>
              <a:off x="2791" y="356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Line 15"/>
            <p:cNvSpPr>
              <a:spLocks noChangeShapeType="1"/>
            </p:cNvSpPr>
            <p:nvPr/>
          </p:nvSpPr>
          <p:spPr bwMode="auto">
            <a:xfrm>
              <a:off x="9090" y="356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16"/>
            <p:cNvSpPr>
              <a:spLocks noChangeShapeType="1"/>
            </p:cNvSpPr>
            <p:nvPr/>
          </p:nvSpPr>
          <p:spPr bwMode="auto">
            <a:xfrm>
              <a:off x="2071" y="5367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17"/>
            <p:cNvSpPr>
              <a:spLocks noChangeShapeType="1"/>
            </p:cNvSpPr>
            <p:nvPr/>
          </p:nvSpPr>
          <p:spPr bwMode="auto">
            <a:xfrm>
              <a:off x="2791" y="4827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Line 18"/>
            <p:cNvSpPr>
              <a:spLocks noChangeShapeType="1"/>
            </p:cNvSpPr>
            <p:nvPr/>
          </p:nvSpPr>
          <p:spPr bwMode="auto">
            <a:xfrm>
              <a:off x="9091" y="482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Line 19"/>
            <p:cNvSpPr>
              <a:spLocks noChangeShapeType="1"/>
            </p:cNvSpPr>
            <p:nvPr/>
          </p:nvSpPr>
          <p:spPr bwMode="auto">
            <a:xfrm>
              <a:off x="6030" y="482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Line 20"/>
            <p:cNvSpPr>
              <a:spLocks noChangeShapeType="1"/>
            </p:cNvSpPr>
            <p:nvPr/>
          </p:nvSpPr>
          <p:spPr bwMode="auto">
            <a:xfrm>
              <a:off x="5311" y="5366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Line 21"/>
            <p:cNvSpPr>
              <a:spLocks noChangeShapeType="1"/>
            </p:cNvSpPr>
            <p:nvPr/>
          </p:nvSpPr>
          <p:spPr bwMode="auto">
            <a:xfrm>
              <a:off x="8371" y="5367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Line 22"/>
            <p:cNvSpPr>
              <a:spLocks noChangeShapeType="1"/>
            </p:cNvSpPr>
            <p:nvPr/>
          </p:nvSpPr>
          <p:spPr bwMode="auto">
            <a:xfrm>
              <a:off x="3511" y="5367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23"/>
            <p:cNvSpPr>
              <a:spLocks noChangeShapeType="1"/>
            </p:cNvSpPr>
            <p:nvPr/>
          </p:nvSpPr>
          <p:spPr bwMode="auto">
            <a:xfrm>
              <a:off x="2049" y="536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Line 24"/>
            <p:cNvSpPr>
              <a:spLocks noChangeShapeType="1"/>
            </p:cNvSpPr>
            <p:nvPr/>
          </p:nvSpPr>
          <p:spPr bwMode="auto">
            <a:xfrm>
              <a:off x="5310" y="536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Line 25"/>
            <p:cNvSpPr>
              <a:spLocks noChangeShapeType="1"/>
            </p:cNvSpPr>
            <p:nvPr/>
          </p:nvSpPr>
          <p:spPr bwMode="auto">
            <a:xfrm>
              <a:off x="6750" y="536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Line 26"/>
            <p:cNvSpPr>
              <a:spLocks noChangeShapeType="1"/>
            </p:cNvSpPr>
            <p:nvPr/>
          </p:nvSpPr>
          <p:spPr bwMode="auto">
            <a:xfrm>
              <a:off x="8370" y="536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Line 27"/>
            <p:cNvSpPr>
              <a:spLocks noChangeShapeType="1"/>
            </p:cNvSpPr>
            <p:nvPr/>
          </p:nvSpPr>
          <p:spPr bwMode="auto">
            <a:xfrm>
              <a:off x="9810" y="536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28"/>
            <p:cNvSpPr>
              <a:spLocks noChangeShapeType="1"/>
            </p:cNvSpPr>
            <p:nvPr/>
          </p:nvSpPr>
          <p:spPr bwMode="auto">
            <a:xfrm>
              <a:off x="3511" y="6627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Line 29"/>
            <p:cNvSpPr>
              <a:spLocks noChangeShapeType="1"/>
            </p:cNvSpPr>
            <p:nvPr/>
          </p:nvSpPr>
          <p:spPr bwMode="auto">
            <a:xfrm>
              <a:off x="9981" y="6694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Line 30"/>
            <p:cNvSpPr>
              <a:spLocks noChangeShapeType="1"/>
            </p:cNvSpPr>
            <p:nvPr/>
          </p:nvSpPr>
          <p:spPr bwMode="auto">
            <a:xfrm>
              <a:off x="8361" y="6627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Line 31"/>
            <p:cNvSpPr>
              <a:spLocks noChangeShapeType="1"/>
            </p:cNvSpPr>
            <p:nvPr/>
          </p:nvSpPr>
          <p:spPr bwMode="auto">
            <a:xfrm>
              <a:off x="6741" y="6694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Line 32"/>
            <p:cNvSpPr>
              <a:spLocks noChangeShapeType="1"/>
            </p:cNvSpPr>
            <p:nvPr/>
          </p:nvSpPr>
          <p:spPr bwMode="auto">
            <a:xfrm>
              <a:off x="5131" y="6694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Text Box 33"/>
            <p:cNvSpPr txBox="1">
              <a:spLocks noChangeArrowheads="1"/>
            </p:cNvSpPr>
            <p:nvPr/>
          </p:nvSpPr>
          <p:spPr bwMode="auto">
            <a:xfrm>
              <a:off x="1351" y="5907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penjualan</a:t>
              </a:r>
              <a:endParaRPr lang="en-US"/>
            </a:p>
          </p:txBody>
        </p:sp>
        <p:sp>
          <p:nvSpPr>
            <p:cNvPr id="11299" name="Line 34"/>
            <p:cNvSpPr>
              <a:spLocks noChangeShapeType="1"/>
            </p:cNvSpPr>
            <p:nvPr/>
          </p:nvSpPr>
          <p:spPr bwMode="auto">
            <a:xfrm>
              <a:off x="2071" y="5367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Text Box 35"/>
            <p:cNvSpPr txBox="1">
              <a:spLocks noChangeArrowheads="1"/>
            </p:cNvSpPr>
            <p:nvPr/>
          </p:nvSpPr>
          <p:spPr bwMode="auto">
            <a:xfrm>
              <a:off x="1711" y="7227"/>
              <a:ext cx="84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/>
                <a:t>KARYAWAN</a:t>
              </a:r>
              <a:endParaRPr lang="en-US"/>
            </a:p>
          </p:txBody>
        </p:sp>
        <p:sp>
          <p:nvSpPr>
            <p:cNvPr id="11301" name="Line 36"/>
            <p:cNvSpPr>
              <a:spLocks noChangeShapeType="1"/>
            </p:cNvSpPr>
            <p:nvPr/>
          </p:nvSpPr>
          <p:spPr bwMode="auto">
            <a:xfrm>
              <a:off x="1891" y="656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Line 37"/>
            <p:cNvSpPr>
              <a:spLocks noChangeShapeType="1"/>
            </p:cNvSpPr>
            <p:nvPr/>
          </p:nvSpPr>
          <p:spPr bwMode="auto">
            <a:xfrm>
              <a:off x="11071" y="3029"/>
              <a:ext cx="0" cy="48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7" name="WordArt 39"/>
          <p:cNvSpPr>
            <a:spLocks noChangeArrowheads="1" noChangeShapeType="1" noTextEdit="1"/>
          </p:cNvSpPr>
          <p:nvPr/>
        </p:nvSpPr>
        <p:spPr bwMode="auto">
          <a:xfrm>
            <a:off x="971550" y="5805488"/>
            <a:ext cx="69135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Komunikasi ke bawah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/>
              <a:t>ARUS PESAN DAN FUNGSINYA DALAM KOMUNIKASI ORGANISASI</a:t>
            </a:r>
            <a:endParaRPr lang="id-ID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en-US" smtClean="0"/>
              <a:t>3.  </a:t>
            </a:r>
            <a:r>
              <a:rPr lang="en-US" b="1" smtClean="0"/>
              <a:t>Horizontal communication</a:t>
            </a:r>
            <a:r>
              <a:rPr lang="en-US" smtClean="0"/>
              <a:t>,</a:t>
            </a:r>
            <a:r>
              <a:rPr lang="id-ID" smtClean="0">
                <a:sym typeface="Wingdings" pitchFamily="2" charset="2"/>
              </a:rPr>
              <a:t></a:t>
            </a:r>
            <a:r>
              <a:rPr lang="en-US" smtClean="0"/>
              <a:t> berlangsung di antara para karyawan ataupun bagian yang memiliki kedudukan yang setara. </a:t>
            </a:r>
            <a:endParaRPr lang="id-ID" smtClean="0"/>
          </a:p>
          <a:p>
            <a:pPr eaLnBrk="1" hangingPunct="1">
              <a:buFont typeface="Arial" charset="0"/>
              <a:buNone/>
            </a:pPr>
            <a:r>
              <a:rPr lang="en-US" smtClean="0"/>
              <a:t> Fungsi arus komunikasi horisontal ini adalah:</a:t>
            </a:r>
            <a:endParaRPr lang="id-ID" smtClean="0"/>
          </a:p>
          <a:p>
            <a:pPr eaLnBrk="1" hangingPunct="1">
              <a:buFont typeface="Arial" charset="0"/>
              <a:buNone/>
            </a:pPr>
            <a:r>
              <a:rPr lang="en-US" smtClean="0"/>
              <a:t>a)  Memperbaiki koordinasi tugas</a:t>
            </a:r>
            <a:endParaRPr lang="id-ID" smtClean="0"/>
          </a:p>
          <a:p>
            <a:pPr eaLnBrk="1" hangingPunct="1">
              <a:buFont typeface="Arial" charset="0"/>
              <a:buNone/>
            </a:pPr>
            <a:r>
              <a:rPr lang="en-US" smtClean="0"/>
              <a:t>b)  Upaya pemecahan masalah</a:t>
            </a:r>
            <a:endParaRPr lang="id-ID" smtClean="0"/>
          </a:p>
          <a:p>
            <a:pPr eaLnBrk="1" hangingPunct="1">
              <a:buFont typeface="Arial" charset="0"/>
              <a:buNone/>
            </a:pPr>
            <a:r>
              <a:rPr lang="id-ID" smtClean="0"/>
              <a:t>c)  Saling berbagi informasi</a:t>
            </a:r>
          </a:p>
          <a:p>
            <a:pPr eaLnBrk="1" hangingPunct="1">
              <a:buFont typeface="Arial" charset="0"/>
              <a:buNone/>
            </a:pPr>
            <a:r>
              <a:rPr lang="id-ID" smtClean="0"/>
              <a:t>d)  Upaya pemecahan konflik</a:t>
            </a:r>
          </a:p>
          <a:p>
            <a:pPr eaLnBrk="1" hangingPunct="1">
              <a:buFont typeface="Arial" charset="0"/>
              <a:buNone/>
            </a:pPr>
            <a:r>
              <a:rPr lang="it-IT" smtClean="0"/>
              <a:t>e)   Membina hubungan melalui kegiatan bersama.</a:t>
            </a:r>
            <a:endParaRPr lang="id-ID" smtClean="0"/>
          </a:p>
          <a:p>
            <a:pPr eaLnBrk="1" hangingPunct="1">
              <a:buFont typeface="Arial" charset="0"/>
              <a:buChar char="•"/>
            </a:pPr>
            <a:endParaRPr lang="id-ID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mtClean="0"/>
              <a:t>PENGANTAR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id-ID" dirty="0"/>
              <a:t>M</a:t>
            </a:r>
            <a:r>
              <a:rPr lang="id-ID" dirty="0" smtClean="0"/>
              <a:t>anusia adalah makhluk sosial yang membutuhkan seseorang atau sekelompok orang untuk berintegrasi dalam kehidupannya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id-ID" dirty="0" smtClean="0"/>
              <a:t>Oleh karena itu manusia membutuhkan komunikasi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id-ID" dirty="0" smtClean="0"/>
              <a:t>Dalam berintegrasi manusia membentuk kelompok-kelompok tertentu yang mempunyai pembagian pekerjaan yang jelas atau organisasi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id-ID" dirty="0" smtClean="0"/>
              <a:t>Oleh karenanya penting untuk mengerti bagaimana berkomunikasi dalam sebuah organisasi agar tujuan organisasi tersebut dapat tercapai dengan baik.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0825" y="476250"/>
            <a:ext cx="8642350" cy="4897438"/>
            <a:chOff x="1351" y="8434"/>
            <a:chExt cx="9540" cy="5986"/>
          </a:xfrm>
        </p:grpSpPr>
        <p:sp>
          <p:nvSpPr>
            <p:cNvPr id="12292" name="AutoShape 3"/>
            <p:cNvSpPr>
              <a:spLocks noChangeAspect="1" noChangeArrowheads="1"/>
            </p:cNvSpPr>
            <p:nvPr/>
          </p:nvSpPr>
          <p:spPr bwMode="auto">
            <a:xfrm>
              <a:off x="1891" y="8434"/>
              <a:ext cx="9000" cy="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3" name="Text Box 4"/>
            <p:cNvSpPr txBox="1">
              <a:spLocks noChangeArrowheads="1"/>
            </p:cNvSpPr>
            <p:nvPr/>
          </p:nvSpPr>
          <p:spPr bwMode="auto">
            <a:xfrm>
              <a:off x="5131" y="8974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Manajer</a:t>
              </a:r>
            </a:p>
            <a:p>
              <a:pPr algn="ctr"/>
              <a:r>
                <a:rPr lang="en-US" sz="1200"/>
                <a:t>Umum</a:t>
              </a:r>
              <a:endParaRPr lang="en-US"/>
            </a:p>
          </p:txBody>
        </p:sp>
        <p:sp>
          <p:nvSpPr>
            <p:cNvPr id="12294" name="Text Box 5"/>
            <p:cNvSpPr txBox="1">
              <a:spLocks noChangeArrowheads="1"/>
            </p:cNvSpPr>
            <p:nvPr/>
          </p:nvSpPr>
          <p:spPr bwMode="auto">
            <a:xfrm>
              <a:off x="8191" y="10594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Manajer</a:t>
              </a:r>
            </a:p>
            <a:p>
              <a:pPr algn="ctr"/>
              <a:r>
                <a:rPr lang="en-US" sz="1200"/>
                <a:t>Keuangan</a:t>
              </a:r>
              <a:endParaRPr lang="en-US"/>
            </a:p>
          </p:txBody>
        </p:sp>
        <p:sp>
          <p:nvSpPr>
            <p:cNvPr id="12295" name="Text Box 6"/>
            <p:cNvSpPr txBox="1">
              <a:spLocks noChangeArrowheads="1"/>
            </p:cNvSpPr>
            <p:nvPr/>
          </p:nvSpPr>
          <p:spPr bwMode="auto">
            <a:xfrm>
              <a:off x="5131" y="10594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Manajer</a:t>
              </a:r>
            </a:p>
            <a:p>
              <a:pPr algn="ctr"/>
              <a:r>
                <a:rPr lang="en-US" sz="1200"/>
                <a:t>Produksi</a:t>
              </a:r>
              <a:endParaRPr lang="en-US"/>
            </a:p>
          </p:txBody>
        </p:sp>
        <p:sp>
          <p:nvSpPr>
            <p:cNvPr id="12296" name="Text Box 7"/>
            <p:cNvSpPr txBox="1">
              <a:spLocks noChangeArrowheads="1"/>
            </p:cNvSpPr>
            <p:nvPr/>
          </p:nvSpPr>
          <p:spPr bwMode="auto">
            <a:xfrm>
              <a:off x="1891" y="10594"/>
              <a:ext cx="19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Manajer</a:t>
              </a:r>
            </a:p>
            <a:p>
              <a:pPr algn="ctr"/>
              <a:r>
                <a:rPr lang="en-US" sz="1200"/>
                <a:t>Pemasaran</a:t>
              </a:r>
              <a:endParaRPr lang="en-US"/>
            </a:p>
          </p:txBody>
        </p:sp>
        <p:sp>
          <p:nvSpPr>
            <p:cNvPr id="12297" name="Text Box 8"/>
            <p:cNvSpPr txBox="1">
              <a:spLocks noChangeArrowheads="1"/>
            </p:cNvSpPr>
            <p:nvPr/>
          </p:nvSpPr>
          <p:spPr bwMode="auto">
            <a:xfrm>
              <a:off x="2971" y="12461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promosi</a:t>
              </a:r>
            </a:p>
            <a:p>
              <a:endParaRPr lang="en-US"/>
            </a:p>
          </p:txBody>
        </p:sp>
        <p:sp>
          <p:nvSpPr>
            <p:cNvPr id="12298" name="Text Box 9"/>
            <p:cNvSpPr txBox="1">
              <a:spLocks noChangeArrowheads="1"/>
            </p:cNvSpPr>
            <p:nvPr/>
          </p:nvSpPr>
          <p:spPr bwMode="auto">
            <a:xfrm>
              <a:off x="4591" y="12461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pabrik</a:t>
              </a:r>
            </a:p>
            <a:p>
              <a:endParaRPr lang="en-US"/>
            </a:p>
          </p:txBody>
        </p:sp>
        <p:sp>
          <p:nvSpPr>
            <p:cNvPr id="12299" name="Text Box 10"/>
            <p:cNvSpPr txBox="1">
              <a:spLocks noChangeArrowheads="1"/>
            </p:cNvSpPr>
            <p:nvPr/>
          </p:nvSpPr>
          <p:spPr bwMode="auto">
            <a:xfrm>
              <a:off x="6211" y="12461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penelitian</a:t>
              </a:r>
            </a:p>
            <a:p>
              <a:endParaRPr lang="en-US"/>
            </a:p>
          </p:txBody>
        </p:sp>
        <p:sp>
          <p:nvSpPr>
            <p:cNvPr id="12300" name="Text Box 11"/>
            <p:cNvSpPr txBox="1">
              <a:spLocks noChangeArrowheads="1"/>
            </p:cNvSpPr>
            <p:nvPr/>
          </p:nvSpPr>
          <p:spPr bwMode="auto">
            <a:xfrm>
              <a:off x="7831" y="12461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Akuntansi</a:t>
              </a:r>
            </a:p>
            <a:p>
              <a:endParaRPr lang="en-US"/>
            </a:p>
          </p:txBody>
        </p:sp>
        <p:sp>
          <p:nvSpPr>
            <p:cNvPr id="12301" name="Text Box 12"/>
            <p:cNvSpPr txBox="1">
              <a:spLocks noChangeArrowheads="1"/>
            </p:cNvSpPr>
            <p:nvPr/>
          </p:nvSpPr>
          <p:spPr bwMode="auto">
            <a:xfrm>
              <a:off x="9451" y="12461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r>
                <a:rPr lang="en-US" sz="1100"/>
                <a:t>pendanaan</a:t>
              </a:r>
              <a:endParaRPr lang="en-US"/>
            </a:p>
          </p:txBody>
        </p:sp>
        <p:sp>
          <p:nvSpPr>
            <p:cNvPr id="12302" name="Line 13"/>
            <p:cNvSpPr>
              <a:spLocks noChangeShapeType="1"/>
            </p:cNvSpPr>
            <p:nvPr/>
          </p:nvSpPr>
          <p:spPr bwMode="auto">
            <a:xfrm>
              <a:off x="6031" y="9694"/>
              <a:ext cx="1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3" name="Line 14"/>
            <p:cNvSpPr>
              <a:spLocks noChangeShapeType="1"/>
            </p:cNvSpPr>
            <p:nvPr/>
          </p:nvSpPr>
          <p:spPr bwMode="auto">
            <a:xfrm>
              <a:off x="2791" y="10054"/>
              <a:ext cx="63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Line 15"/>
            <p:cNvSpPr>
              <a:spLocks noChangeShapeType="1"/>
            </p:cNvSpPr>
            <p:nvPr/>
          </p:nvSpPr>
          <p:spPr bwMode="auto">
            <a:xfrm>
              <a:off x="2791" y="1005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Line 16"/>
            <p:cNvSpPr>
              <a:spLocks noChangeShapeType="1"/>
            </p:cNvSpPr>
            <p:nvPr/>
          </p:nvSpPr>
          <p:spPr bwMode="auto">
            <a:xfrm>
              <a:off x="9090" y="1005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Line 17"/>
            <p:cNvSpPr>
              <a:spLocks noChangeShapeType="1"/>
            </p:cNvSpPr>
            <p:nvPr/>
          </p:nvSpPr>
          <p:spPr bwMode="auto">
            <a:xfrm>
              <a:off x="2071" y="1185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Line 18"/>
            <p:cNvSpPr>
              <a:spLocks noChangeShapeType="1"/>
            </p:cNvSpPr>
            <p:nvPr/>
          </p:nvSpPr>
          <p:spPr bwMode="auto">
            <a:xfrm>
              <a:off x="2791" y="1131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Line 19"/>
            <p:cNvSpPr>
              <a:spLocks noChangeShapeType="1"/>
            </p:cNvSpPr>
            <p:nvPr/>
          </p:nvSpPr>
          <p:spPr bwMode="auto">
            <a:xfrm>
              <a:off x="9091" y="1131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Line 20"/>
            <p:cNvSpPr>
              <a:spLocks noChangeShapeType="1"/>
            </p:cNvSpPr>
            <p:nvPr/>
          </p:nvSpPr>
          <p:spPr bwMode="auto">
            <a:xfrm>
              <a:off x="6030" y="1131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Line 21"/>
            <p:cNvSpPr>
              <a:spLocks noChangeShapeType="1"/>
            </p:cNvSpPr>
            <p:nvPr/>
          </p:nvSpPr>
          <p:spPr bwMode="auto">
            <a:xfrm>
              <a:off x="5311" y="11853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Line 22"/>
            <p:cNvSpPr>
              <a:spLocks noChangeShapeType="1"/>
            </p:cNvSpPr>
            <p:nvPr/>
          </p:nvSpPr>
          <p:spPr bwMode="auto">
            <a:xfrm>
              <a:off x="8371" y="11854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Line 23"/>
            <p:cNvSpPr>
              <a:spLocks noChangeShapeType="1"/>
            </p:cNvSpPr>
            <p:nvPr/>
          </p:nvSpPr>
          <p:spPr bwMode="auto">
            <a:xfrm>
              <a:off x="3511" y="1185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Line 24"/>
            <p:cNvSpPr>
              <a:spLocks noChangeShapeType="1"/>
            </p:cNvSpPr>
            <p:nvPr/>
          </p:nvSpPr>
          <p:spPr bwMode="auto">
            <a:xfrm>
              <a:off x="2049" y="1185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Line 25"/>
            <p:cNvSpPr>
              <a:spLocks noChangeShapeType="1"/>
            </p:cNvSpPr>
            <p:nvPr/>
          </p:nvSpPr>
          <p:spPr bwMode="auto">
            <a:xfrm>
              <a:off x="5310" y="1185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Line 26"/>
            <p:cNvSpPr>
              <a:spLocks noChangeShapeType="1"/>
            </p:cNvSpPr>
            <p:nvPr/>
          </p:nvSpPr>
          <p:spPr bwMode="auto">
            <a:xfrm>
              <a:off x="6750" y="1185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Line 27"/>
            <p:cNvSpPr>
              <a:spLocks noChangeShapeType="1"/>
            </p:cNvSpPr>
            <p:nvPr/>
          </p:nvSpPr>
          <p:spPr bwMode="auto">
            <a:xfrm>
              <a:off x="8370" y="1185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Line 28"/>
            <p:cNvSpPr>
              <a:spLocks noChangeShapeType="1"/>
            </p:cNvSpPr>
            <p:nvPr/>
          </p:nvSpPr>
          <p:spPr bwMode="auto">
            <a:xfrm>
              <a:off x="9810" y="11854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Line 29"/>
            <p:cNvSpPr>
              <a:spLocks noChangeShapeType="1"/>
            </p:cNvSpPr>
            <p:nvPr/>
          </p:nvSpPr>
          <p:spPr bwMode="auto">
            <a:xfrm>
              <a:off x="3511" y="13114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Line 30"/>
            <p:cNvSpPr>
              <a:spLocks noChangeShapeType="1"/>
            </p:cNvSpPr>
            <p:nvPr/>
          </p:nvSpPr>
          <p:spPr bwMode="auto">
            <a:xfrm>
              <a:off x="9981" y="13181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0" name="Line 31"/>
            <p:cNvSpPr>
              <a:spLocks noChangeShapeType="1"/>
            </p:cNvSpPr>
            <p:nvPr/>
          </p:nvSpPr>
          <p:spPr bwMode="auto">
            <a:xfrm>
              <a:off x="8361" y="13114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Line 32"/>
            <p:cNvSpPr>
              <a:spLocks noChangeShapeType="1"/>
            </p:cNvSpPr>
            <p:nvPr/>
          </p:nvSpPr>
          <p:spPr bwMode="auto">
            <a:xfrm>
              <a:off x="6741" y="13181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2" name="Line 33"/>
            <p:cNvSpPr>
              <a:spLocks noChangeShapeType="1"/>
            </p:cNvSpPr>
            <p:nvPr/>
          </p:nvSpPr>
          <p:spPr bwMode="auto">
            <a:xfrm>
              <a:off x="5131" y="13181"/>
              <a:ext cx="10" cy="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3" name="Line 34"/>
            <p:cNvSpPr>
              <a:spLocks noChangeShapeType="1"/>
            </p:cNvSpPr>
            <p:nvPr/>
          </p:nvSpPr>
          <p:spPr bwMode="auto">
            <a:xfrm>
              <a:off x="3853" y="11034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4" name="Line 35"/>
            <p:cNvSpPr>
              <a:spLocks noChangeShapeType="1"/>
            </p:cNvSpPr>
            <p:nvPr/>
          </p:nvSpPr>
          <p:spPr bwMode="auto">
            <a:xfrm>
              <a:off x="6931" y="10954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5" name="Line 36"/>
            <p:cNvSpPr>
              <a:spLocks noChangeShapeType="1"/>
            </p:cNvSpPr>
            <p:nvPr/>
          </p:nvSpPr>
          <p:spPr bwMode="auto">
            <a:xfrm>
              <a:off x="2611" y="12754"/>
              <a:ext cx="3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6" name="Line 37"/>
            <p:cNvSpPr>
              <a:spLocks noChangeShapeType="1"/>
            </p:cNvSpPr>
            <p:nvPr/>
          </p:nvSpPr>
          <p:spPr bwMode="auto">
            <a:xfrm>
              <a:off x="5851" y="12754"/>
              <a:ext cx="3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7" name="Line 38"/>
            <p:cNvSpPr>
              <a:spLocks noChangeShapeType="1"/>
            </p:cNvSpPr>
            <p:nvPr/>
          </p:nvSpPr>
          <p:spPr bwMode="auto">
            <a:xfrm>
              <a:off x="7471" y="12754"/>
              <a:ext cx="3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8" name="Line 39"/>
            <p:cNvSpPr>
              <a:spLocks noChangeShapeType="1"/>
            </p:cNvSpPr>
            <p:nvPr/>
          </p:nvSpPr>
          <p:spPr bwMode="auto">
            <a:xfrm>
              <a:off x="4231" y="12754"/>
              <a:ext cx="3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9" name="Line 40"/>
            <p:cNvSpPr>
              <a:spLocks noChangeShapeType="1"/>
            </p:cNvSpPr>
            <p:nvPr/>
          </p:nvSpPr>
          <p:spPr bwMode="auto">
            <a:xfrm>
              <a:off x="9091" y="12754"/>
              <a:ext cx="3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0" name="Text Box 41"/>
            <p:cNvSpPr txBox="1">
              <a:spLocks noChangeArrowheads="1"/>
            </p:cNvSpPr>
            <p:nvPr/>
          </p:nvSpPr>
          <p:spPr bwMode="auto">
            <a:xfrm>
              <a:off x="1351" y="12394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penjualan</a:t>
              </a:r>
              <a:endParaRPr lang="en-US"/>
            </a:p>
          </p:txBody>
        </p:sp>
        <p:sp>
          <p:nvSpPr>
            <p:cNvPr id="12331" name="Line 42"/>
            <p:cNvSpPr>
              <a:spLocks noChangeShapeType="1"/>
            </p:cNvSpPr>
            <p:nvPr/>
          </p:nvSpPr>
          <p:spPr bwMode="auto">
            <a:xfrm>
              <a:off x="2071" y="1185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2" name="Text Box 43"/>
            <p:cNvSpPr txBox="1">
              <a:spLocks noChangeArrowheads="1"/>
            </p:cNvSpPr>
            <p:nvPr/>
          </p:nvSpPr>
          <p:spPr bwMode="auto">
            <a:xfrm>
              <a:off x="1732" y="13767"/>
              <a:ext cx="84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400" b="1"/>
                <a:t>KARYAWAN</a:t>
              </a:r>
              <a:endParaRPr lang="en-US" sz="3600"/>
            </a:p>
          </p:txBody>
        </p:sp>
        <p:sp>
          <p:nvSpPr>
            <p:cNvPr id="12333" name="Line 44"/>
            <p:cNvSpPr>
              <a:spLocks noChangeShapeType="1"/>
            </p:cNvSpPr>
            <p:nvPr/>
          </p:nvSpPr>
          <p:spPr bwMode="auto">
            <a:xfrm>
              <a:off x="1891" y="13047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1" name="WordArt 46"/>
          <p:cNvSpPr>
            <a:spLocks noChangeArrowheads="1" noChangeShapeType="1" noTextEdit="1"/>
          </p:cNvSpPr>
          <p:nvPr/>
        </p:nvSpPr>
        <p:spPr bwMode="auto">
          <a:xfrm>
            <a:off x="898525" y="5737225"/>
            <a:ext cx="70580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Komunikasi Horisontal/Lateral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3850" y="549275"/>
            <a:ext cx="8351838" cy="4895850"/>
            <a:chOff x="1351" y="1947"/>
            <a:chExt cx="9540" cy="5986"/>
          </a:xfrm>
        </p:grpSpPr>
        <p:grpSp>
          <p:nvGrpSpPr>
            <p:cNvPr id="3" name="Group 3"/>
            <p:cNvGrpSpPr>
              <a:grpSpLocks noChangeAspect="1"/>
            </p:cNvGrpSpPr>
            <p:nvPr/>
          </p:nvGrpSpPr>
          <p:grpSpPr bwMode="auto">
            <a:xfrm>
              <a:off x="1891" y="1947"/>
              <a:ext cx="9000" cy="5400"/>
              <a:chOff x="2061" y="2365"/>
              <a:chExt cx="9000" cy="5400"/>
            </a:xfrm>
          </p:grpSpPr>
          <p:sp>
            <p:nvSpPr>
              <p:cNvPr id="13321" name="AutoShape 4"/>
              <p:cNvSpPr>
                <a:spLocks noChangeAspect="1" noChangeArrowheads="1"/>
              </p:cNvSpPr>
              <p:nvPr/>
            </p:nvSpPr>
            <p:spPr bwMode="auto">
              <a:xfrm>
                <a:off x="2061" y="2365"/>
                <a:ext cx="9000" cy="5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2" name="Text Box 5"/>
              <p:cNvSpPr txBox="1">
                <a:spLocks noChangeArrowheads="1"/>
              </p:cNvSpPr>
              <p:nvPr/>
            </p:nvSpPr>
            <p:spPr bwMode="auto">
              <a:xfrm>
                <a:off x="5301" y="2905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/>
                  <a:t>Manajer</a:t>
                </a:r>
              </a:p>
              <a:p>
                <a:pPr algn="ctr"/>
                <a:r>
                  <a:rPr lang="en-US" sz="1200"/>
                  <a:t>Umum</a:t>
                </a:r>
                <a:endParaRPr lang="en-US"/>
              </a:p>
            </p:txBody>
          </p:sp>
          <p:sp>
            <p:nvSpPr>
              <p:cNvPr id="13323" name="Text Box 6"/>
              <p:cNvSpPr txBox="1">
                <a:spLocks noChangeArrowheads="1"/>
              </p:cNvSpPr>
              <p:nvPr/>
            </p:nvSpPr>
            <p:spPr bwMode="auto">
              <a:xfrm>
                <a:off x="8361" y="4525"/>
                <a:ext cx="198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/>
                  <a:t>Manajer</a:t>
                </a:r>
              </a:p>
              <a:p>
                <a:pPr algn="ctr"/>
                <a:r>
                  <a:rPr lang="en-US" sz="1200"/>
                  <a:t>Keuangan</a:t>
                </a:r>
                <a:endParaRPr lang="en-US"/>
              </a:p>
            </p:txBody>
          </p:sp>
          <p:sp>
            <p:nvSpPr>
              <p:cNvPr id="13324" name="Text Box 7"/>
              <p:cNvSpPr txBox="1">
                <a:spLocks noChangeArrowheads="1"/>
              </p:cNvSpPr>
              <p:nvPr/>
            </p:nvSpPr>
            <p:spPr bwMode="auto">
              <a:xfrm>
                <a:off x="5301" y="4525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/>
                  <a:t>Manajer</a:t>
                </a:r>
              </a:p>
              <a:p>
                <a:pPr algn="ctr"/>
                <a:r>
                  <a:rPr lang="en-US" sz="1200"/>
                  <a:t>Produksi</a:t>
                </a:r>
                <a:endParaRPr lang="en-US"/>
              </a:p>
            </p:txBody>
          </p:sp>
          <p:sp>
            <p:nvSpPr>
              <p:cNvPr id="13325" name="Text Box 8"/>
              <p:cNvSpPr txBox="1">
                <a:spLocks noChangeArrowheads="1"/>
              </p:cNvSpPr>
              <p:nvPr/>
            </p:nvSpPr>
            <p:spPr bwMode="auto">
              <a:xfrm>
                <a:off x="2061" y="4525"/>
                <a:ext cx="198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/>
                  <a:t>Manajer</a:t>
                </a:r>
              </a:p>
              <a:p>
                <a:pPr algn="ctr"/>
                <a:r>
                  <a:rPr lang="en-US" sz="1200"/>
                  <a:t>Pemasaran</a:t>
                </a:r>
                <a:endParaRPr lang="en-US"/>
              </a:p>
            </p:txBody>
          </p:sp>
          <p:sp>
            <p:nvSpPr>
              <p:cNvPr id="13326" name="Text Box 9"/>
              <p:cNvSpPr txBox="1">
                <a:spLocks noChangeArrowheads="1"/>
              </p:cNvSpPr>
              <p:nvPr/>
            </p:nvSpPr>
            <p:spPr bwMode="auto">
              <a:xfrm>
                <a:off x="3141" y="6392"/>
                <a:ext cx="1260" cy="65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100"/>
                  <a:t>Bagian</a:t>
                </a:r>
              </a:p>
              <a:p>
                <a:pPr algn="ctr"/>
                <a:r>
                  <a:rPr lang="en-US" sz="1100"/>
                  <a:t>promosi</a:t>
                </a:r>
              </a:p>
              <a:p>
                <a:endParaRPr lang="en-US"/>
              </a:p>
            </p:txBody>
          </p:sp>
          <p:sp>
            <p:nvSpPr>
              <p:cNvPr id="13327" name="Text Box 10"/>
              <p:cNvSpPr txBox="1">
                <a:spLocks noChangeArrowheads="1"/>
              </p:cNvSpPr>
              <p:nvPr/>
            </p:nvSpPr>
            <p:spPr bwMode="auto">
              <a:xfrm>
                <a:off x="4761" y="6392"/>
                <a:ext cx="1260" cy="65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100"/>
                  <a:t>Bagian</a:t>
                </a:r>
              </a:p>
              <a:p>
                <a:pPr algn="ctr"/>
                <a:r>
                  <a:rPr lang="en-US" sz="1100"/>
                  <a:t>pabrik</a:t>
                </a:r>
              </a:p>
              <a:p>
                <a:endParaRPr lang="en-US"/>
              </a:p>
            </p:txBody>
          </p:sp>
          <p:sp>
            <p:nvSpPr>
              <p:cNvPr id="13328" name="Text Box 11"/>
              <p:cNvSpPr txBox="1">
                <a:spLocks noChangeArrowheads="1"/>
              </p:cNvSpPr>
              <p:nvPr/>
            </p:nvSpPr>
            <p:spPr bwMode="auto">
              <a:xfrm>
                <a:off x="6381" y="6392"/>
                <a:ext cx="1260" cy="65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100"/>
                  <a:t>Bagian</a:t>
                </a:r>
              </a:p>
              <a:p>
                <a:pPr algn="ctr"/>
                <a:r>
                  <a:rPr lang="en-US" sz="1100"/>
                  <a:t>penelitian</a:t>
                </a:r>
              </a:p>
              <a:p>
                <a:endParaRPr lang="en-US"/>
              </a:p>
            </p:txBody>
          </p:sp>
          <p:sp>
            <p:nvSpPr>
              <p:cNvPr id="13329" name="Text Box 12"/>
              <p:cNvSpPr txBox="1">
                <a:spLocks noChangeArrowheads="1"/>
              </p:cNvSpPr>
              <p:nvPr/>
            </p:nvSpPr>
            <p:spPr bwMode="auto">
              <a:xfrm>
                <a:off x="8001" y="6392"/>
                <a:ext cx="1260" cy="65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100"/>
                  <a:t>Bagian</a:t>
                </a:r>
              </a:p>
              <a:p>
                <a:pPr algn="ctr"/>
                <a:r>
                  <a:rPr lang="en-US" sz="1100"/>
                  <a:t>Akuntansi</a:t>
                </a:r>
              </a:p>
              <a:p>
                <a:endParaRPr lang="en-US"/>
              </a:p>
            </p:txBody>
          </p:sp>
          <p:sp>
            <p:nvSpPr>
              <p:cNvPr id="13330" name="Text Box 13"/>
              <p:cNvSpPr txBox="1">
                <a:spLocks noChangeArrowheads="1"/>
              </p:cNvSpPr>
              <p:nvPr/>
            </p:nvSpPr>
            <p:spPr bwMode="auto">
              <a:xfrm>
                <a:off x="9621" y="6392"/>
                <a:ext cx="1260" cy="65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100"/>
                  <a:t>Bagian</a:t>
                </a:r>
              </a:p>
              <a:p>
                <a:r>
                  <a:rPr lang="en-US" sz="1100"/>
                  <a:t>pendanaan</a:t>
                </a:r>
                <a:endParaRPr lang="en-US"/>
              </a:p>
            </p:txBody>
          </p:sp>
          <p:sp>
            <p:nvSpPr>
              <p:cNvPr id="13331" name="Line 14"/>
              <p:cNvSpPr>
                <a:spLocks noChangeShapeType="1"/>
              </p:cNvSpPr>
              <p:nvPr/>
            </p:nvSpPr>
            <p:spPr bwMode="auto">
              <a:xfrm>
                <a:off x="6201" y="3625"/>
                <a:ext cx="1" cy="9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2" name="Line 15"/>
              <p:cNvSpPr>
                <a:spLocks noChangeShapeType="1"/>
              </p:cNvSpPr>
              <p:nvPr/>
            </p:nvSpPr>
            <p:spPr bwMode="auto">
              <a:xfrm>
                <a:off x="2961" y="3985"/>
                <a:ext cx="630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3" name="Line 16"/>
              <p:cNvSpPr>
                <a:spLocks noChangeShapeType="1"/>
              </p:cNvSpPr>
              <p:nvPr/>
            </p:nvSpPr>
            <p:spPr bwMode="auto">
              <a:xfrm>
                <a:off x="2961" y="398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4" name="Line 17"/>
              <p:cNvSpPr>
                <a:spLocks noChangeShapeType="1"/>
              </p:cNvSpPr>
              <p:nvPr/>
            </p:nvSpPr>
            <p:spPr bwMode="auto">
              <a:xfrm>
                <a:off x="9260" y="398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5" name="Line 18"/>
              <p:cNvSpPr>
                <a:spLocks noChangeShapeType="1"/>
              </p:cNvSpPr>
              <p:nvPr/>
            </p:nvSpPr>
            <p:spPr bwMode="auto">
              <a:xfrm>
                <a:off x="2241" y="5785"/>
                <a:ext cx="14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6" name="Line 19"/>
              <p:cNvSpPr>
                <a:spLocks noChangeShapeType="1"/>
              </p:cNvSpPr>
              <p:nvPr/>
            </p:nvSpPr>
            <p:spPr bwMode="auto">
              <a:xfrm>
                <a:off x="2961" y="5245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7" name="Line 20"/>
              <p:cNvSpPr>
                <a:spLocks noChangeShapeType="1"/>
              </p:cNvSpPr>
              <p:nvPr/>
            </p:nvSpPr>
            <p:spPr bwMode="auto">
              <a:xfrm>
                <a:off x="9261" y="524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8" name="Line 21"/>
              <p:cNvSpPr>
                <a:spLocks noChangeShapeType="1"/>
              </p:cNvSpPr>
              <p:nvPr/>
            </p:nvSpPr>
            <p:spPr bwMode="auto">
              <a:xfrm>
                <a:off x="6200" y="524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9" name="Line 22"/>
              <p:cNvSpPr>
                <a:spLocks noChangeShapeType="1"/>
              </p:cNvSpPr>
              <p:nvPr/>
            </p:nvSpPr>
            <p:spPr bwMode="auto">
              <a:xfrm>
                <a:off x="5481" y="5784"/>
                <a:ext cx="144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0" name="Line 23"/>
              <p:cNvSpPr>
                <a:spLocks noChangeShapeType="1"/>
              </p:cNvSpPr>
              <p:nvPr/>
            </p:nvSpPr>
            <p:spPr bwMode="auto">
              <a:xfrm>
                <a:off x="8541" y="5785"/>
                <a:ext cx="1440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1" name="Line 24"/>
              <p:cNvSpPr>
                <a:spLocks noChangeShapeType="1"/>
              </p:cNvSpPr>
              <p:nvPr/>
            </p:nvSpPr>
            <p:spPr bwMode="auto">
              <a:xfrm>
                <a:off x="3681" y="5785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2" name="Line 25"/>
              <p:cNvSpPr>
                <a:spLocks noChangeShapeType="1"/>
              </p:cNvSpPr>
              <p:nvPr/>
            </p:nvSpPr>
            <p:spPr bwMode="auto">
              <a:xfrm>
                <a:off x="2219" y="578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3" name="Line 26"/>
              <p:cNvSpPr>
                <a:spLocks noChangeShapeType="1"/>
              </p:cNvSpPr>
              <p:nvPr/>
            </p:nvSpPr>
            <p:spPr bwMode="auto">
              <a:xfrm>
                <a:off x="5480" y="578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4" name="Line 27"/>
              <p:cNvSpPr>
                <a:spLocks noChangeShapeType="1"/>
              </p:cNvSpPr>
              <p:nvPr/>
            </p:nvSpPr>
            <p:spPr bwMode="auto">
              <a:xfrm>
                <a:off x="6920" y="578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5" name="Line 28"/>
              <p:cNvSpPr>
                <a:spLocks noChangeShapeType="1"/>
              </p:cNvSpPr>
              <p:nvPr/>
            </p:nvSpPr>
            <p:spPr bwMode="auto">
              <a:xfrm>
                <a:off x="8540" y="578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6" name="Line 29"/>
              <p:cNvSpPr>
                <a:spLocks noChangeShapeType="1"/>
              </p:cNvSpPr>
              <p:nvPr/>
            </p:nvSpPr>
            <p:spPr bwMode="auto">
              <a:xfrm>
                <a:off x="9980" y="5785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7" name="Line 30"/>
              <p:cNvSpPr>
                <a:spLocks noChangeShapeType="1"/>
              </p:cNvSpPr>
              <p:nvPr/>
            </p:nvSpPr>
            <p:spPr bwMode="auto">
              <a:xfrm>
                <a:off x="3681" y="7045"/>
                <a:ext cx="10" cy="65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8" name="Line 31"/>
              <p:cNvSpPr>
                <a:spLocks noChangeShapeType="1"/>
              </p:cNvSpPr>
              <p:nvPr/>
            </p:nvSpPr>
            <p:spPr bwMode="auto">
              <a:xfrm>
                <a:off x="10151" y="7112"/>
                <a:ext cx="10" cy="65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9" name="Line 32"/>
              <p:cNvSpPr>
                <a:spLocks noChangeShapeType="1"/>
              </p:cNvSpPr>
              <p:nvPr/>
            </p:nvSpPr>
            <p:spPr bwMode="auto">
              <a:xfrm>
                <a:off x="8531" y="7045"/>
                <a:ext cx="10" cy="65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0" name="Line 33"/>
              <p:cNvSpPr>
                <a:spLocks noChangeShapeType="1"/>
              </p:cNvSpPr>
              <p:nvPr/>
            </p:nvSpPr>
            <p:spPr bwMode="auto">
              <a:xfrm>
                <a:off x="6911" y="7112"/>
                <a:ext cx="10" cy="65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1" name="Line 34"/>
              <p:cNvSpPr>
                <a:spLocks noChangeShapeType="1"/>
              </p:cNvSpPr>
              <p:nvPr/>
            </p:nvSpPr>
            <p:spPr bwMode="auto">
              <a:xfrm>
                <a:off x="5301" y="7112"/>
                <a:ext cx="10" cy="65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2" name="Line 35"/>
              <p:cNvSpPr>
                <a:spLocks noChangeShapeType="1"/>
              </p:cNvSpPr>
              <p:nvPr/>
            </p:nvSpPr>
            <p:spPr bwMode="auto">
              <a:xfrm>
                <a:off x="4041" y="4885"/>
                <a:ext cx="108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3" name="Line 36"/>
              <p:cNvSpPr>
                <a:spLocks noChangeShapeType="1"/>
              </p:cNvSpPr>
              <p:nvPr/>
            </p:nvSpPr>
            <p:spPr bwMode="auto">
              <a:xfrm flipH="1">
                <a:off x="4041" y="4885"/>
                <a:ext cx="126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4" name="Line 37"/>
              <p:cNvSpPr>
                <a:spLocks noChangeShapeType="1"/>
              </p:cNvSpPr>
              <p:nvPr/>
            </p:nvSpPr>
            <p:spPr bwMode="auto">
              <a:xfrm flipH="1">
                <a:off x="7101" y="4885"/>
                <a:ext cx="126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5" name="Line 38"/>
              <p:cNvSpPr>
                <a:spLocks noChangeShapeType="1"/>
              </p:cNvSpPr>
              <p:nvPr/>
            </p:nvSpPr>
            <p:spPr bwMode="auto">
              <a:xfrm>
                <a:off x="7101" y="4885"/>
                <a:ext cx="108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17" name="Text Box 39"/>
            <p:cNvSpPr txBox="1">
              <a:spLocks noChangeArrowheads="1"/>
            </p:cNvSpPr>
            <p:nvPr/>
          </p:nvSpPr>
          <p:spPr bwMode="auto">
            <a:xfrm>
              <a:off x="1351" y="5907"/>
              <a:ext cx="12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100"/>
                <a:t>Bagian</a:t>
              </a:r>
            </a:p>
            <a:p>
              <a:pPr algn="ctr"/>
              <a:r>
                <a:rPr lang="en-US" sz="1100"/>
                <a:t>penjualan</a:t>
              </a:r>
              <a:endParaRPr lang="en-US"/>
            </a:p>
          </p:txBody>
        </p:sp>
        <p:sp>
          <p:nvSpPr>
            <p:cNvPr id="13318" name="Line 40"/>
            <p:cNvSpPr>
              <a:spLocks noChangeShapeType="1"/>
            </p:cNvSpPr>
            <p:nvPr/>
          </p:nvSpPr>
          <p:spPr bwMode="auto">
            <a:xfrm>
              <a:off x="2071" y="5367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Text Box 41"/>
            <p:cNvSpPr txBox="1">
              <a:spLocks noChangeArrowheads="1"/>
            </p:cNvSpPr>
            <p:nvPr/>
          </p:nvSpPr>
          <p:spPr bwMode="auto">
            <a:xfrm>
              <a:off x="1732" y="7280"/>
              <a:ext cx="846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400" b="1"/>
                <a:t>KARYAWAN</a:t>
              </a:r>
              <a:endParaRPr lang="en-US" sz="3600"/>
            </a:p>
          </p:txBody>
        </p:sp>
        <p:sp>
          <p:nvSpPr>
            <p:cNvPr id="13320" name="Line 42"/>
            <p:cNvSpPr>
              <a:spLocks noChangeShapeType="1"/>
            </p:cNvSpPr>
            <p:nvPr/>
          </p:nvSpPr>
          <p:spPr bwMode="auto">
            <a:xfrm>
              <a:off x="1891" y="656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08" name="WordArt 44"/>
          <p:cNvSpPr>
            <a:spLocks noChangeArrowheads="1" noChangeShapeType="1" noTextEdit="1"/>
          </p:cNvSpPr>
          <p:nvPr/>
        </p:nvSpPr>
        <p:spPr bwMode="auto">
          <a:xfrm>
            <a:off x="900113" y="5805488"/>
            <a:ext cx="8091487" cy="7826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13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Komunikasi</a:t>
            </a:r>
            <a:r>
              <a:rPr lang="en-US" sz="40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Diagona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4000" b="1" dirty="0" smtClean="0"/>
              <a:t>Fungsi Komunikasi dalam Organisasi</a:t>
            </a:r>
            <a:r>
              <a:rPr lang="id-ID" sz="4000" dirty="0" smtClean="0"/>
              <a:t/>
            </a:r>
            <a:br>
              <a:rPr lang="id-ID" sz="4000" dirty="0" smtClean="0"/>
            </a:br>
            <a:endParaRPr lang="id-ID" sz="4000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id-ID" b="1" i="1" smtClean="0"/>
              <a:t>Fungsi informatif</a:t>
            </a:r>
            <a:endParaRPr lang="id-ID" sz="3600" smtClean="0"/>
          </a:p>
          <a:p>
            <a:pPr marL="514350" indent="-514350" eaLnBrk="1" hangingPunct="1"/>
            <a:r>
              <a:rPr lang="id-ID" smtClean="0"/>
              <a:t>Orang-orang dalam tataran manajemen membutuhkan informasi untuk membuat suatu kebijakan organisasi ataupun guna mengatasi konflik yang terjadi di dalam organisasi.  </a:t>
            </a:r>
          </a:p>
          <a:p>
            <a:pPr marL="514350" indent="-514350" eaLnBrk="1" hangingPunct="1"/>
            <a:r>
              <a:rPr lang="id-ID" smtClean="0"/>
              <a:t>karyawan (bawahan) membutuhkan informasi tentang jaminan keamanan, jaminan sosial dan kesehatan, izin cuti dan sebagainya.</a:t>
            </a:r>
            <a:endParaRPr lang="id-ID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4000" b="1" dirty="0" smtClean="0"/>
              <a:t>Fungsi Komunikasi dalam Organisasi</a:t>
            </a:r>
            <a:r>
              <a:rPr lang="id-ID" sz="4000" dirty="0" smtClean="0"/>
              <a:t/>
            </a:r>
            <a:br>
              <a:rPr lang="id-ID" sz="4000" dirty="0" smtClean="0"/>
            </a:br>
            <a:endParaRPr lang="id-ID" sz="4000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5259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id-ID" sz="2400" smtClean="0"/>
              <a:t>2.  </a:t>
            </a:r>
            <a:r>
              <a:rPr lang="id-ID" sz="2400" b="1" i="1" smtClean="0"/>
              <a:t>Fungsi Regulatif</a:t>
            </a:r>
            <a:endParaRPr lang="id-ID" sz="2400" smtClean="0"/>
          </a:p>
          <a:p>
            <a:pPr eaLnBrk="1" hangingPunct="1"/>
            <a:r>
              <a:rPr lang="id-ID" sz="2400" smtClean="0"/>
              <a:t>Fungsi regulatif ini berkaitan dengan peraturan-peraturan yang berlaku dalam suatu organisasi.  Pada semua lembaga atau organisasi, ada dua hal yang berpengaruh terhadap fungsi regulatif ini, yaitu:</a:t>
            </a:r>
          </a:p>
          <a:p>
            <a:pPr eaLnBrk="1" hangingPunct="1"/>
            <a:r>
              <a:rPr lang="id-ID" sz="2400" smtClean="0"/>
              <a:t>Atasan atau orang-orang yang berada dalam tataran manajemen </a:t>
            </a:r>
          </a:p>
          <a:p>
            <a:pPr eaLnBrk="1" hangingPunct="1"/>
            <a:r>
              <a:rPr lang="id-ID" sz="2400" smtClean="0"/>
              <a:t> Berkaitan dengan pesan atau message.  </a:t>
            </a:r>
          </a:p>
          <a:p>
            <a:pPr lvl="1" eaLnBrk="1" hangingPunct="1"/>
            <a:r>
              <a:rPr lang="id-ID" sz="2000" smtClean="0"/>
              <a:t>Pesan-pesan regulatif pada dasarnya berorientasi pada kerja.  Artinya, bawahan membutuhkan kepastian peraturan-peraturan tentang pekerjaan yang boleh dan tidak boleh untuk dilaksanakan.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4000" b="1" dirty="0" smtClean="0"/>
              <a:t>Fungsi Komunikasi dalam Organisasi</a:t>
            </a:r>
            <a:r>
              <a:rPr lang="id-ID" sz="4000" dirty="0" smtClean="0"/>
              <a:t/>
            </a:r>
            <a:br>
              <a:rPr lang="id-ID" sz="4000" dirty="0" smtClean="0"/>
            </a:br>
            <a:endParaRPr lang="id-ID" sz="4000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28625" y="1331913"/>
            <a:ext cx="8229600" cy="45259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id-ID" sz="2400" smtClean="0"/>
              <a:t>3.  </a:t>
            </a:r>
            <a:r>
              <a:rPr lang="id-ID" sz="2400" b="1" i="1" smtClean="0"/>
              <a:t>Fungsi Persuasif</a:t>
            </a:r>
            <a:endParaRPr lang="id-ID" sz="2400" smtClean="0"/>
          </a:p>
          <a:p>
            <a:pPr eaLnBrk="1" hangingPunct="1"/>
            <a:r>
              <a:rPr lang="id-ID" sz="2400" smtClean="0"/>
              <a:t>Dalam mengatur suatu organisasi, kekuasaan dan kewenangan tidak akan selalu membawa hasil sesuai dengan yang diharapkan.  </a:t>
            </a:r>
          </a:p>
          <a:p>
            <a:pPr eaLnBrk="1" hangingPunct="1"/>
            <a:r>
              <a:rPr lang="id-ID" sz="2400" smtClean="0"/>
              <a:t>maka banyak pimpinan yang lebih suka untuk mempersuasi bawahannya daripada memberi perintah.  </a:t>
            </a:r>
          </a:p>
          <a:p>
            <a:pPr eaLnBrk="1" hangingPunct="1"/>
            <a:r>
              <a:rPr lang="id-ID" sz="2400" smtClean="0"/>
              <a:t>Sebab pekerjaan yang dilakukan secara sukarela oleh karyawan akan menghasilkan kepedulian yang lebih besar dibanding kalau pimpinan sering memperlihatkan kekuasaan dan kewenangannya.</a:t>
            </a:r>
          </a:p>
          <a:p>
            <a:pPr eaLnBrk="1" hangingPunct="1"/>
            <a:endParaRPr lang="id-ID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4000" b="1" dirty="0" smtClean="0"/>
              <a:t>Fungsi Komunikasi dalam Organisasi</a:t>
            </a:r>
            <a:r>
              <a:rPr lang="id-ID" sz="4000" dirty="0" smtClean="0"/>
              <a:t/>
            </a:r>
            <a:br>
              <a:rPr lang="id-ID" sz="4000" dirty="0" smtClean="0"/>
            </a:b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928688"/>
            <a:ext cx="8229600" cy="4757737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id-ID" sz="2400" b="1" i="1" dirty="0" smtClean="0"/>
              <a:t>4. Fungsi Integratif</a:t>
            </a:r>
            <a:endParaRPr lang="id-ID" sz="24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400" dirty="0" smtClean="0"/>
              <a:t>Setiap organisasi berusaha menyediakan saluran yang memungkinkan karyawan dapat dilaksanakan tugas dan pekerjaan dengan baik. 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400" dirty="0" smtClean="0"/>
              <a:t>Saluran komunikasi formal dan informal:</a:t>
            </a:r>
            <a:br>
              <a:rPr lang="id-ID" sz="2400" dirty="0" smtClean="0"/>
            </a:br>
            <a:r>
              <a:rPr lang="id-ID" sz="2400" dirty="0" smtClean="0"/>
              <a:t>-  Formal:(newsletter, buletin) dan laporan kemajuan oraganisasi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id-ID" sz="2400" dirty="0" smtClean="0"/>
              <a:t>	- informal: perbincangan antarpribadi selama masa istirahat kerja, pertandingan olahraga, kegiatan darmawisata. 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id-ID" sz="2400" dirty="0" smtClean="0"/>
              <a:t>Pelaksanaan aktivitas ini akan menumbuhkan keinginan untuk berpartisipasi yang lebih besar dalam diri karyawan terhadap organisasi.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id-ID" sz="24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3600" smtClean="0"/>
              <a:t>Hambatan dalam Komunikasi Organisasi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id-ID" smtClean="0"/>
              <a:t>" Hambatan Teknis</a:t>
            </a:r>
          </a:p>
          <a:p>
            <a:pPr lvl="1" eaLnBrk="1" hangingPunct="1"/>
            <a:r>
              <a:rPr lang="fi-FI" smtClean="0"/>
              <a:t>Keterbatasan fasilitas dan peralatan komunikasi. </a:t>
            </a:r>
            <a:endParaRPr lang="id-ID" smtClean="0"/>
          </a:p>
          <a:p>
            <a:pPr eaLnBrk="1" hangingPunct="1"/>
            <a:r>
              <a:rPr lang="id-ID" smtClean="0"/>
              <a:t>Menurut </a:t>
            </a:r>
            <a:r>
              <a:rPr lang="id-ID" i="1" smtClean="0"/>
              <a:t>Cruden dan Sherman dalam bukunya Personel Management, 1976, </a:t>
            </a:r>
            <a:r>
              <a:rPr lang="fi-FI" smtClean="0"/>
              <a:t>jenis hambatan teknis dari komunikasi :</a:t>
            </a:r>
          </a:p>
          <a:p>
            <a:pPr lvl="1" eaLnBrk="1" hangingPunct="1"/>
            <a:r>
              <a:rPr lang="id-ID" smtClean="0"/>
              <a:t># Tidak adanya rencana atau prosedur kerja yang jelas</a:t>
            </a:r>
          </a:p>
          <a:p>
            <a:pPr lvl="1" eaLnBrk="1" hangingPunct="1"/>
            <a:r>
              <a:rPr lang="id-ID" smtClean="0"/>
              <a:t># Kurangnya informasi atau penjelasan</a:t>
            </a:r>
          </a:p>
          <a:p>
            <a:pPr lvl="1" eaLnBrk="1" hangingPunct="1"/>
            <a:r>
              <a:rPr lang="id-ID" smtClean="0"/>
              <a:t># Kurangnya ketrampilan membaca</a:t>
            </a:r>
          </a:p>
          <a:p>
            <a:pPr lvl="1" eaLnBrk="1" hangingPunct="1"/>
            <a:r>
              <a:rPr lang="nb-NO" smtClean="0"/>
              <a:t># Pemilihan media [saluran] yang kurang tepat.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d-ID" sz="2000" smtClean="0"/>
              <a:t>" Hambatan Semantik</a:t>
            </a:r>
          </a:p>
          <a:p>
            <a:pPr lvl="1" eaLnBrk="1" hangingPunct="1"/>
            <a:r>
              <a:rPr lang="id-ID" sz="2000" smtClean="0"/>
              <a:t>Gangguan semantik menjadi hambatan dalam proses penyampaian  pengertian atau </a:t>
            </a:r>
            <a:r>
              <a:rPr lang="id-ID" sz="2000" i="1" smtClean="0"/>
              <a:t>idea secara secara efektif. </a:t>
            </a:r>
          </a:p>
          <a:p>
            <a:pPr lvl="1" eaLnBrk="1" hangingPunct="1"/>
            <a:r>
              <a:rPr lang="id-ID" sz="2000" i="1" smtClean="0"/>
              <a:t>Definisi semantik sebagai studi </a:t>
            </a:r>
            <a:r>
              <a:rPr lang="id-ID" sz="2000" smtClean="0"/>
              <a:t>atas pengertian, yang diungkapkan lewat bahasa.</a:t>
            </a:r>
          </a:p>
          <a:p>
            <a:pPr lvl="1" eaLnBrk="1" hangingPunct="1"/>
            <a:r>
              <a:rPr lang="id-ID" sz="2000" smtClean="0"/>
              <a:t>Kata-kata membantu proses pertukaran timbal balik arti dan pengertian [komunikator dan komunikan], tetapi seringkali proses penafsirannya keliru.</a:t>
            </a:r>
          </a:p>
          <a:p>
            <a:pPr lvl="1" eaLnBrk="1" hangingPunct="1"/>
            <a:r>
              <a:rPr lang="id-ID" sz="2000" smtClean="0"/>
              <a:t> Untuk menghindari mis komunikasi semacam ini, seorang komunikator </a:t>
            </a:r>
            <a:r>
              <a:rPr lang="sv-SE" sz="2000" smtClean="0"/>
              <a:t>HARUS memilih kata-kata yang tepat sesuai dengan karakteristik</a:t>
            </a:r>
            <a:r>
              <a:rPr lang="id-ID" sz="2000" smtClean="0"/>
              <a:t> komunikannya, dan melihat kemungkinan penafsiran terhadap kata-kata yang dipakainya.</a:t>
            </a:r>
          </a:p>
          <a:p>
            <a:pPr eaLnBrk="1" hangingPunct="1"/>
            <a:endParaRPr lang="id-ID" sz="2000" smtClean="0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3600" smtClean="0"/>
              <a:t>Hambatan dalam Komunikasi Organisasi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d-ID" sz="2000" smtClean="0"/>
              <a:t>" Hambatan Manusiawi</a:t>
            </a:r>
          </a:p>
          <a:p>
            <a:pPr lvl="1" eaLnBrk="1" hangingPunct="1"/>
            <a:r>
              <a:rPr lang="id-ID" sz="2000" smtClean="0"/>
              <a:t>Terjadi karena adanya faktor, emosi dan prasangka pribadi, persepsi, </a:t>
            </a:r>
            <a:r>
              <a:rPr lang="fi-FI" sz="2000" smtClean="0"/>
              <a:t>kecakapan atau ketidakcakapan, kemampuan atau ketidakmampuan alat-alat</a:t>
            </a:r>
            <a:r>
              <a:rPr lang="id-ID" sz="2000" smtClean="0"/>
              <a:t> pancaindera seseorang, dll.</a:t>
            </a:r>
          </a:p>
          <a:p>
            <a:pPr eaLnBrk="1" hangingPunct="1"/>
            <a:r>
              <a:rPr lang="id-ID" sz="2200" smtClean="0"/>
              <a:t>Menurut </a:t>
            </a:r>
            <a:r>
              <a:rPr lang="id-ID" sz="2200" i="1" smtClean="0"/>
              <a:t>Cruden dan Sherman :</a:t>
            </a:r>
          </a:p>
          <a:p>
            <a:pPr lvl="1" eaLnBrk="1" hangingPunct="1"/>
            <a:r>
              <a:rPr lang="es-ES" sz="2000" smtClean="0"/>
              <a:t># </a:t>
            </a:r>
            <a:r>
              <a:rPr lang="es-ES" sz="2000" b="1" smtClean="0"/>
              <a:t>Hambatan yang berasal dari perbedaan individual manusia.</a:t>
            </a:r>
          </a:p>
          <a:p>
            <a:pPr lvl="1" eaLnBrk="1" hangingPunct="1"/>
            <a:r>
              <a:rPr lang="id-ID" sz="2000" smtClean="0"/>
              <a:t>Perbedaan persepsi, perbedaan umur, perbedaan keadaan emosi, ketrampilan mendengarkan,</a:t>
            </a:r>
          </a:p>
          <a:p>
            <a:pPr lvl="1" eaLnBrk="1" hangingPunct="1"/>
            <a:r>
              <a:rPr lang="id-ID" sz="2000" smtClean="0"/>
              <a:t>perbedaan status, pencairan informasi, penyaringan informasi.</a:t>
            </a:r>
          </a:p>
          <a:p>
            <a:pPr lvl="1" eaLnBrk="1" hangingPunct="1"/>
            <a:r>
              <a:rPr lang="id-ID" sz="2000" smtClean="0"/>
              <a:t># </a:t>
            </a:r>
            <a:r>
              <a:rPr lang="id-ID" sz="2000" b="1" smtClean="0"/>
              <a:t>Hambatan yang ditimbulkan oleh iklim psikologis dalam organisasi.</a:t>
            </a:r>
          </a:p>
          <a:p>
            <a:pPr lvl="1" eaLnBrk="1" hangingPunct="1"/>
            <a:r>
              <a:rPr lang="id-ID" sz="2000" smtClean="0"/>
              <a:t>Suasana iklim kerja dapat mempengaruhi sikap dan perilaku staf dan efektifitas komunikasi organisasi.</a:t>
            </a:r>
          </a:p>
          <a:p>
            <a:pPr eaLnBrk="1" hangingPunct="1"/>
            <a:endParaRPr lang="id-ID" sz="2000" smtClean="0"/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3600" smtClean="0"/>
              <a:t>Hambatan dalam Komunikasi Organisasi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Defenisi Komunikasi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Sebuah proses penyampaian pikiran atau informasi dari seseorang kepada orang lain melalui suatu cara tertentu sehingga orang lain tersebut mengerti betul apa yang dimaksud oleh penyampai pikiran-pikiran atau informasi”. (Komaruddin, 1994;Schermerhorn, Hunt &amp; Osborn, 1994; Koontz &amp; Weihrich, 1988)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UNSUR KOMUNIKASI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/>
              <a:t>Sumber/komunikator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/>
              <a:t>Isi pesan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/>
              <a:t>Media/saluran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/>
              <a:t>Penerima/komunikan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mtClean="0"/>
              <a:t>ORGANISASI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</a:pPr>
            <a:r>
              <a:rPr lang="id-ID" i="1" dirty="0" smtClean="0"/>
              <a:t>organisasi merupakan suatu kumpulan atau sistem individual yang melalui suatu hirarki/jenjang dan pembagian kerja, berupaya mencapai tujuan yang ditetapkan. </a:t>
            </a:r>
            <a:r>
              <a:rPr lang="id-ID" dirty="0" smtClean="0"/>
              <a:t> </a:t>
            </a:r>
          </a:p>
          <a:p>
            <a:pPr eaLnBrk="1" hangingPunct="1">
              <a:buFont typeface="Arial" charset="0"/>
              <a:buChar char="•"/>
            </a:pP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5191125" cy="1143000"/>
          </a:xfrm>
        </p:spPr>
        <p:txBody>
          <a:bodyPr/>
          <a:lstStyle/>
          <a:p>
            <a:pPr algn="l"/>
            <a:r>
              <a:rPr lang="en-US" sz="3200" smtClean="0">
                <a:solidFill>
                  <a:schemeClr val="tx1"/>
                </a:solidFill>
              </a:rPr>
              <a:t>A. Pengertian Organisasi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19075" y="2362200"/>
            <a:ext cx="8620125" cy="3505200"/>
          </a:xfrm>
        </p:spPr>
        <p:txBody>
          <a:bodyPr/>
          <a:lstStyle/>
          <a:p>
            <a:r>
              <a:rPr lang="sv-SE" sz="2800" b="1" smtClean="0"/>
              <a:t>Organisasi adalah sekelompok masyarakat kecil yang saling bekerjasama untuk mencapai suatu tujuan (Purwanto : 20)</a:t>
            </a:r>
          </a:p>
          <a:p>
            <a:r>
              <a:rPr lang="sv-SE" sz="2800" b="1" smtClean="0"/>
              <a:t>Organsisasi adalah sekelompok orang yang bekerjasama dan saling bergantung untuk mencapai beberapa tujuan (McShane dan Von Glinov : 5).</a:t>
            </a:r>
            <a:endParaRPr lang="en-US" sz="2800" b="1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5715000" cy="6096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32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Impact"/>
              </a:rPr>
              <a:t>Karakteristik</a:t>
            </a:r>
            <a:r>
              <a:rPr lang="en-US" sz="32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Impact"/>
              </a:rPr>
              <a:t> </a:t>
            </a:r>
            <a:r>
              <a:rPr lang="en-US" sz="32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Impact"/>
              </a:rPr>
              <a:t>Organisasi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19075" y="1828800"/>
            <a:ext cx="8696325" cy="4038600"/>
          </a:xfrm>
        </p:spPr>
        <p:txBody>
          <a:bodyPr/>
          <a:lstStyle/>
          <a:p>
            <a:r>
              <a:rPr lang="en-US" sz="2800" b="1" smtClean="0"/>
              <a:t>Adanya pembagian tugas dan tanggung-jawab</a:t>
            </a:r>
          </a:p>
          <a:p>
            <a:r>
              <a:rPr lang="en-US" sz="2800" b="1" smtClean="0"/>
              <a:t>Adanya pusat kekuasaan</a:t>
            </a:r>
          </a:p>
          <a:p>
            <a:r>
              <a:rPr lang="en-US" sz="2800" b="1" smtClean="0"/>
              <a:t>Adanya substitusi sumberdaya manusia</a:t>
            </a:r>
          </a:p>
          <a:p>
            <a:r>
              <a:rPr lang="en-US" sz="2800" b="1" smtClean="0"/>
              <a:t>Adanya ketergantungan antar anggota organisasi</a:t>
            </a:r>
          </a:p>
          <a:p>
            <a:r>
              <a:rPr lang="sv-SE" sz="2800" b="1" smtClean="0"/>
              <a:t>Adanya interaksi yang berulang –ulang</a:t>
            </a:r>
            <a:endParaRPr lang="en-US" sz="2800" b="1" smtClean="0"/>
          </a:p>
          <a:p>
            <a:r>
              <a:rPr lang="en-US" sz="2800" b="1" smtClean="0"/>
              <a:t>Adanya koordinasi antar komponen</a:t>
            </a:r>
            <a:endParaRPr lang="sv-SE" sz="2800" b="1" smtClean="0"/>
          </a:p>
          <a:p>
            <a:endParaRPr lang="en-US" sz="2800" b="1" smtClean="0"/>
          </a:p>
          <a:p>
            <a:endParaRPr lang="en-US" sz="2800" b="1" smtClean="0"/>
          </a:p>
          <a:p>
            <a:endParaRPr lang="en-US" sz="2800" b="1" smtClean="0"/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5267325" cy="11430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4000" kern="10" dirty="0" smtClean="0">
                <a:ln w="1905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TIPE  ORGANISASI</a:t>
            </a:r>
            <a:r>
              <a:rPr lang="en-US" sz="4000" kern="10" dirty="0" smtClean="0">
                <a:ln w="1905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6600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/>
            </a:r>
            <a:br>
              <a:rPr lang="en-US" sz="4000" kern="10" dirty="0" smtClean="0">
                <a:ln w="1905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6600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9067800" cy="4800600"/>
          </a:xfrm>
        </p:spPr>
        <p:txBody>
          <a:bodyPr/>
          <a:lstStyle/>
          <a:p>
            <a:pPr marL="514350" indent="-514350">
              <a:buFontTx/>
              <a:buAutoNum type="arabicPeriod"/>
              <a:defRPr/>
            </a:pPr>
            <a:r>
              <a:rPr lang="sv-SE" sz="2800" b="1" dirty="0" smtClean="0"/>
              <a:t>Organisasi bisnis, tujuan utama adalah mencari keuntungan ekonomi</a:t>
            </a:r>
            <a:r>
              <a:rPr lang="sv-SE" sz="2800" b="1" dirty="0" smtClean="0">
                <a:solidFill>
                  <a:schemeClr val="bg1"/>
                </a:solidFill>
              </a:rPr>
              <a:t>.</a:t>
            </a:r>
          </a:p>
          <a:p>
            <a:pPr marL="515938" indent="-515938">
              <a:buFontTx/>
              <a:buNone/>
              <a:defRPr/>
            </a:pPr>
            <a:r>
              <a:rPr lang="sv-SE" sz="2800" b="1" dirty="0" smtClean="0"/>
              <a:t>2.  Organisasi nir laba atau non laba, organisasi  yang tidak berorientasi pada laba</a:t>
            </a:r>
          </a:p>
          <a:p>
            <a:pPr marL="515938" indent="-515938">
              <a:buFontTx/>
              <a:buNone/>
              <a:defRPr/>
            </a:pPr>
            <a:r>
              <a:rPr lang="sv-SE" sz="2800" b="1" dirty="0" smtClean="0"/>
              <a:t>3.  Badan Usaha Milik Negara (BUMN), suatu perusahaan yang sebagian atau seluruh modalnya dimiliki oleh pemerintah.</a:t>
            </a:r>
          </a:p>
          <a:p>
            <a:pPr marL="515938" indent="-515938">
              <a:buFontTx/>
              <a:buNone/>
              <a:defRPr/>
            </a:pPr>
            <a:r>
              <a:rPr lang="sv-SE" sz="2800" b="1" dirty="0" smtClean="0"/>
              <a:t>4.  Koperasi, organisasi ekonomi rakyat yg berwatak  </a:t>
            </a:r>
          </a:p>
          <a:p>
            <a:pPr marL="515938" indent="-515938">
              <a:buFontTx/>
              <a:buNone/>
              <a:defRPr/>
            </a:pPr>
            <a:r>
              <a:rPr lang="sv-SE" sz="2800" b="1" dirty="0" smtClean="0"/>
              <a:t>	soisal, karakteristik utama : </a:t>
            </a:r>
            <a:r>
              <a:rPr lang="sv-SE" sz="2800" b="1" i="1" dirty="0" smtClean="0"/>
              <a:t>user own oriented firm.</a:t>
            </a:r>
            <a:endParaRPr lang="en-US" sz="2800" b="1" i="1" dirty="0" smtClean="0"/>
          </a:p>
          <a:p>
            <a:pPr>
              <a:buFontTx/>
              <a:buNone/>
              <a:defRPr/>
            </a:pPr>
            <a:endParaRPr lang="en-US" sz="2800" b="1" dirty="0" smtClean="0"/>
          </a:p>
          <a:p>
            <a:pPr>
              <a:buFontTx/>
              <a:buNone/>
              <a:defRPr/>
            </a:pPr>
            <a:endParaRPr lang="en-US" sz="2800" b="1" dirty="0" smtClean="0"/>
          </a:p>
          <a:p>
            <a:pPr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Ciri-ciri 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1. Adanya suatu jenjang jabatan ataupun kedudukan yang memungkinkan semua individu dalam organisasi tersebut memiliki perbedaan posisi yang jelas (ex. pimpinan, staff ). </a:t>
            </a:r>
          </a:p>
          <a:p>
            <a:pPr>
              <a:buNone/>
            </a:pPr>
            <a:r>
              <a:rPr lang="id-ID" dirty="0" smtClean="0"/>
              <a:t>2. Adanya pembagian kerja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951</Words>
  <Application>Microsoft Office PowerPoint</Application>
  <PresentationFormat>On-screen Show (4:3)</PresentationFormat>
  <Paragraphs>231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Komunikasi Organisasi</vt:lpstr>
      <vt:lpstr>PENGANTAR</vt:lpstr>
      <vt:lpstr>Defenisi Komunikasi</vt:lpstr>
      <vt:lpstr>UNSUR KOMUNIKASI</vt:lpstr>
      <vt:lpstr>ORGANISASI</vt:lpstr>
      <vt:lpstr>A. Pengertian Organisasi</vt:lpstr>
      <vt:lpstr>Karakteristik Organisasi</vt:lpstr>
      <vt:lpstr>TIPE  ORGANISASI </vt:lpstr>
      <vt:lpstr>Ciri-ciri Organisasi</vt:lpstr>
      <vt:lpstr>Mengapa Komunikasi Organisasi Perlu dipelajari??</vt:lpstr>
      <vt:lpstr>B. Fungsi Komunikasi dalam Organisasi</vt:lpstr>
      <vt:lpstr>Komunikasi Organisasi</vt:lpstr>
      <vt:lpstr>3 Model dalam Komunikasi Organisasi</vt:lpstr>
      <vt:lpstr>B. Pola Komunikasi</vt:lpstr>
      <vt:lpstr>ARUS PESAN DAN FUNGSINYA DALAM KOMUNIKASI ORGANISASI</vt:lpstr>
      <vt:lpstr>Slide 16</vt:lpstr>
      <vt:lpstr>ARUS PESAN DAN FUNGSINYA DALAM KOMUNIKASI ORGANISASI</vt:lpstr>
      <vt:lpstr>Slide 18</vt:lpstr>
      <vt:lpstr>ARUS PESAN DAN FUNGSINYA DALAM KOMUNIKASI ORGANISASI</vt:lpstr>
      <vt:lpstr>Slide 20</vt:lpstr>
      <vt:lpstr>Slide 21</vt:lpstr>
      <vt:lpstr>Fungsi Komunikasi dalam Organisasi </vt:lpstr>
      <vt:lpstr>Fungsi Komunikasi dalam Organisasi </vt:lpstr>
      <vt:lpstr>Fungsi Komunikasi dalam Organisasi </vt:lpstr>
      <vt:lpstr>Fungsi Komunikasi dalam Organisasi </vt:lpstr>
      <vt:lpstr>Hambatan dalam Komunikasi Organisasi</vt:lpstr>
      <vt:lpstr>Hambatan dalam Komunikasi Organisasi</vt:lpstr>
      <vt:lpstr>Hambatan dalam Komunikasi Organisasi</vt:lpstr>
    </vt:vector>
  </TitlesOfParts>
  <Company>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Organisasi</dc:title>
  <dc:creator>WarezBB</dc:creator>
  <cp:lastModifiedBy>CLASS</cp:lastModifiedBy>
  <cp:revision>9</cp:revision>
  <dcterms:created xsi:type="dcterms:W3CDTF">2015-03-06T15:01:55Z</dcterms:created>
  <dcterms:modified xsi:type="dcterms:W3CDTF">2017-09-20T04:51:52Z</dcterms:modified>
</cp:coreProperties>
</file>