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16" r:id="rId2"/>
    <p:sldId id="335" r:id="rId3"/>
    <p:sldId id="337" r:id="rId4"/>
    <p:sldId id="352" r:id="rId5"/>
    <p:sldId id="338" r:id="rId6"/>
    <p:sldId id="339" r:id="rId7"/>
    <p:sldId id="340" r:id="rId8"/>
    <p:sldId id="341" r:id="rId9"/>
    <p:sldId id="342" r:id="rId10"/>
    <p:sldId id="343" r:id="rId11"/>
    <p:sldId id="344" r:id="rId12"/>
    <p:sldId id="345" r:id="rId13"/>
    <p:sldId id="353" r:id="rId14"/>
    <p:sldId id="346" r:id="rId15"/>
    <p:sldId id="347" r:id="rId16"/>
    <p:sldId id="348" r:id="rId17"/>
    <p:sldId id="349" r:id="rId18"/>
    <p:sldId id="354" r:id="rId19"/>
    <p:sldId id="355" r:id="rId20"/>
    <p:sldId id="350" r:id="rId21"/>
    <p:sldId id="356" r:id="rId22"/>
    <p:sldId id="351" r:id="rId23"/>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92" autoAdjust="0"/>
    <p:restoredTop sz="93190" autoAdjust="0"/>
  </p:normalViewPr>
  <p:slideViewPr>
    <p:cSldViewPr>
      <p:cViewPr>
        <p:scale>
          <a:sx n="73" d="100"/>
          <a:sy n="73" d="100"/>
        </p:scale>
        <p:origin x="-2724" y="-8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id-ID"/>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139BA3C5-D6AC-49BE-ABF9-0F4A77D7538B}" type="datetimeFigureOut">
              <a:rPr lang="id-ID"/>
              <a:pPr>
                <a:defRPr/>
              </a:pPr>
              <a:t>12/12/2019</a:t>
            </a:fld>
            <a:endParaRPr lang="id-ID"/>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id-ID"/>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2B69CFD0-D86E-45DB-BCB5-0761C07F9840}" type="slidenum">
              <a:rPr lang="id-ID"/>
              <a:pPr>
                <a:defRPr/>
              </a:pPr>
              <a:t>‹#›</a:t>
            </a:fld>
            <a:endParaRPr lang="id-ID"/>
          </a:p>
        </p:txBody>
      </p:sp>
    </p:spTree>
    <p:extLst>
      <p:ext uri="{BB962C8B-B14F-4D97-AF65-F5344CB8AC3E}">
        <p14:creationId xmlns:p14="http://schemas.microsoft.com/office/powerpoint/2010/main" val="66957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D065ECB-EA42-46C1-9085-8DD4813BA2C0}" type="datetimeFigureOut">
              <a:rPr lang="id-ID"/>
              <a:pPr>
                <a:defRPr/>
              </a:pPr>
              <a:t>12/12/2019</a:t>
            </a:fld>
            <a:endParaRPr lang="id-ID"/>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B5382E2A-288D-4F58-AF1C-4CC8E384E151}" type="slidenum">
              <a:rPr lang="id-ID" altLang="en-US"/>
              <a:pPr>
                <a:defRPr/>
              </a:pPr>
              <a:t>‹#›</a:t>
            </a:fld>
            <a:endParaRPr lang="id-ID" altLang="en-US"/>
          </a:p>
        </p:txBody>
      </p:sp>
    </p:spTree>
    <p:extLst>
      <p:ext uri="{BB962C8B-B14F-4D97-AF65-F5344CB8AC3E}">
        <p14:creationId xmlns:p14="http://schemas.microsoft.com/office/powerpoint/2010/main" val="3018883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87AEA4-AD88-43C7-8217-00500143C26D}" type="slidenum">
              <a:rPr lang="id-ID" altLang="en-US" smtClean="0">
                <a:latin typeface="Calibri" pitchFamily="34" charset="0"/>
              </a:rPr>
              <a:pPr/>
              <a:t>2</a:t>
            </a:fld>
            <a:endParaRPr lang="id-ID"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16ED1B-730D-4FAB-B0B5-F00E03AE1D5A}" type="datetime1">
              <a:rPr lang="en-US"/>
              <a:pPr>
                <a:defRPr/>
              </a:pPr>
              <a:t>12/12/2019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512220-3BC6-4FE1-90D2-77AACFF537BB}" type="slidenum">
              <a:rPr lang="en-US" altLang="en-US"/>
              <a:pPr>
                <a:defRPr/>
              </a:pPr>
              <a:t>‹#›</a:t>
            </a:fld>
            <a:endParaRPr lang="en-US" altLang="en-US"/>
          </a:p>
        </p:txBody>
      </p:sp>
    </p:spTree>
    <p:extLst>
      <p:ext uri="{BB962C8B-B14F-4D97-AF65-F5344CB8AC3E}">
        <p14:creationId xmlns:p14="http://schemas.microsoft.com/office/powerpoint/2010/main" val="99263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D11001-F94A-487D-9EC8-E3AEEFFA7F71}" type="datetime1">
              <a:rPr lang="en-US"/>
              <a:pPr>
                <a:defRPr/>
              </a:pPr>
              <a:t>12/12/2019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001C78-627E-4FFE-8FFA-ADD247589FE0}" type="slidenum">
              <a:rPr lang="en-US" altLang="en-US"/>
              <a:pPr>
                <a:defRPr/>
              </a:pPr>
              <a:t>‹#›</a:t>
            </a:fld>
            <a:endParaRPr lang="en-US" altLang="en-US"/>
          </a:p>
        </p:txBody>
      </p:sp>
    </p:spTree>
    <p:extLst>
      <p:ext uri="{BB962C8B-B14F-4D97-AF65-F5344CB8AC3E}">
        <p14:creationId xmlns:p14="http://schemas.microsoft.com/office/powerpoint/2010/main" val="262385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AB9442-FDA7-4FF0-A121-14AE6E4197F0}" type="datetime1">
              <a:rPr lang="en-US"/>
              <a:pPr>
                <a:defRPr/>
              </a:pPr>
              <a:t>12/12/2019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A67CF9-64C9-430C-A32C-F48A845895FE}" type="slidenum">
              <a:rPr lang="en-US" altLang="en-US"/>
              <a:pPr>
                <a:defRPr/>
              </a:pPr>
              <a:t>‹#›</a:t>
            </a:fld>
            <a:endParaRPr lang="en-US" altLang="en-US"/>
          </a:p>
        </p:txBody>
      </p:sp>
    </p:spTree>
    <p:extLst>
      <p:ext uri="{BB962C8B-B14F-4D97-AF65-F5344CB8AC3E}">
        <p14:creationId xmlns:p14="http://schemas.microsoft.com/office/powerpoint/2010/main" val="117931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A878C4-CD9C-4B89-9E9F-55E392E6C1A7}" type="datetime1">
              <a:rPr lang="en-US"/>
              <a:pPr>
                <a:defRPr/>
              </a:pPr>
              <a:t>12/12/2019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5A1C17-9789-4A53-8918-A5D2A4C10672}" type="slidenum">
              <a:rPr lang="en-US" altLang="en-US"/>
              <a:pPr>
                <a:defRPr/>
              </a:pPr>
              <a:t>‹#›</a:t>
            </a:fld>
            <a:endParaRPr lang="en-US" altLang="en-US"/>
          </a:p>
        </p:txBody>
      </p:sp>
    </p:spTree>
    <p:extLst>
      <p:ext uri="{BB962C8B-B14F-4D97-AF65-F5344CB8AC3E}">
        <p14:creationId xmlns:p14="http://schemas.microsoft.com/office/powerpoint/2010/main" val="422006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A6BCB6-FB76-4053-9E1A-F20F75E4C0D3}" type="datetime1">
              <a:rPr lang="en-US"/>
              <a:pPr>
                <a:defRPr/>
              </a:pPr>
              <a:t>12/12/2019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48E9A7-055E-4693-8F89-F4E4D0D19050}" type="slidenum">
              <a:rPr lang="en-US" altLang="en-US"/>
              <a:pPr>
                <a:defRPr/>
              </a:pPr>
              <a:t>‹#›</a:t>
            </a:fld>
            <a:endParaRPr lang="en-US" altLang="en-US"/>
          </a:p>
        </p:txBody>
      </p:sp>
    </p:spTree>
    <p:extLst>
      <p:ext uri="{BB962C8B-B14F-4D97-AF65-F5344CB8AC3E}">
        <p14:creationId xmlns:p14="http://schemas.microsoft.com/office/powerpoint/2010/main" val="313368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A4BE2D6-4BEC-417C-AA24-C768D23C6E3D}" type="datetime1">
              <a:rPr lang="en-US"/>
              <a:pPr>
                <a:defRPr/>
              </a:pPr>
              <a:t>12/12/2019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5DE1D4-9B04-40BA-BE9C-6377FD99D41A}" type="slidenum">
              <a:rPr lang="en-US" altLang="en-US"/>
              <a:pPr>
                <a:defRPr/>
              </a:pPr>
              <a:t>‹#›</a:t>
            </a:fld>
            <a:endParaRPr lang="en-US" altLang="en-US"/>
          </a:p>
        </p:txBody>
      </p:sp>
    </p:spTree>
    <p:extLst>
      <p:ext uri="{BB962C8B-B14F-4D97-AF65-F5344CB8AC3E}">
        <p14:creationId xmlns:p14="http://schemas.microsoft.com/office/powerpoint/2010/main" val="125836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2BD0E4-EFC2-4EC0-B139-326D2CA5B170}" type="datetime1">
              <a:rPr lang="en-US"/>
              <a:pPr>
                <a:defRPr/>
              </a:pPr>
              <a:t>12/12/2019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C68CAD-3239-400E-94F4-B4B731180798}" type="slidenum">
              <a:rPr lang="en-US" altLang="en-US"/>
              <a:pPr>
                <a:defRPr/>
              </a:pPr>
              <a:t>‹#›</a:t>
            </a:fld>
            <a:endParaRPr lang="en-US" altLang="en-US"/>
          </a:p>
        </p:txBody>
      </p:sp>
    </p:spTree>
    <p:extLst>
      <p:ext uri="{BB962C8B-B14F-4D97-AF65-F5344CB8AC3E}">
        <p14:creationId xmlns:p14="http://schemas.microsoft.com/office/powerpoint/2010/main" val="168013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CA6DD1-2741-4D4E-83EB-A67889DCF80E}" type="datetime1">
              <a:rPr lang="en-US"/>
              <a:pPr>
                <a:defRPr/>
              </a:pPr>
              <a:t>12/12/2019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4065D1F-29DC-45AB-ADE2-F63F9477AE08}" type="slidenum">
              <a:rPr lang="en-US" altLang="en-US"/>
              <a:pPr>
                <a:defRPr/>
              </a:pPr>
              <a:t>‹#›</a:t>
            </a:fld>
            <a:endParaRPr lang="en-US" altLang="en-US"/>
          </a:p>
        </p:txBody>
      </p:sp>
    </p:spTree>
    <p:extLst>
      <p:ext uri="{BB962C8B-B14F-4D97-AF65-F5344CB8AC3E}">
        <p14:creationId xmlns:p14="http://schemas.microsoft.com/office/powerpoint/2010/main" val="374864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A1F8AE-0658-4ECB-80A4-EC111FAFA9FB}" type="datetime1">
              <a:rPr lang="en-US"/>
              <a:pPr>
                <a:defRPr/>
              </a:pPr>
              <a:t>12/12/2019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0176E0-9712-4780-826E-A2F5A26E8CAE}" type="slidenum">
              <a:rPr lang="en-US" altLang="en-US"/>
              <a:pPr>
                <a:defRPr/>
              </a:pPr>
              <a:t>‹#›</a:t>
            </a:fld>
            <a:endParaRPr lang="en-US" altLang="en-US"/>
          </a:p>
        </p:txBody>
      </p:sp>
    </p:spTree>
    <p:extLst>
      <p:ext uri="{BB962C8B-B14F-4D97-AF65-F5344CB8AC3E}">
        <p14:creationId xmlns:p14="http://schemas.microsoft.com/office/powerpoint/2010/main" val="94751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0A148C-AA80-48F3-B550-9F567CD3B2A7}" type="datetime1">
              <a:rPr lang="en-US"/>
              <a:pPr>
                <a:defRPr/>
              </a:pPr>
              <a:t>12/12/2019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0B4697-2B1C-4D12-AA16-44A5FBC86A69}" type="slidenum">
              <a:rPr lang="en-US" altLang="en-US"/>
              <a:pPr>
                <a:defRPr/>
              </a:pPr>
              <a:t>‹#›</a:t>
            </a:fld>
            <a:endParaRPr lang="en-US" altLang="en-US"/>
          </a:p>
        </p:txBody>
      </p:sp>
    </p:spTree>
    <p:extLst>
      <p:ext uri="{BB962C8B-B14F-4D97-AF65-F5344CB8AC3E}">
        <p14:creationId xmlns:p14="http://schemas.microsoft.com/office/powerpoint/2010/main" val="213005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C89EBC-BC25-4003-A3B6-FD73BFB16CF4}" type="datetime1">
              <a:rPr lang="en-US"/>
              <a:pPr>
                <a:defRPr/>
              </a:pPr>
              <a:t>12/12/2019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D83934-504C-4972-9D3D-83FDB944ABF3}" type="slidenum">
              <a:rPr lang="en-US" altLang="en-US"/>
              <a:pPr>
                <a:defRPr/>
              </a:pPr>
              <a:t>‹#›</a:t>
            </a:fld>
            <a:endParaRPr lang="en-US" altLang="en-US"/>
          </a:p>
        </p:txBody>
      </p:sp>
    </p:spTree>
    <p:extLst>
      <p:ext uri="{BB962C8B-B14F-4D97-AF65-F5344CB8AC3E}">
        <p14:creationId xmlns:p14="http://schemas.microsoft.com/office/powerpoint/2010/main" val="213486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366DFB2-47D3-4739-8A79-248DE6DA44BD}" type="datetime1">
              <a:rPr lang="en-US"/>
              <a:pPr>
                <a:defRPr/>
              </a:pPr>
              <a:t>12/12/2019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pPr>
              <a:defRPr/>
            </a:pPr>
            <a:fld id="{19E16104-F6D3-4E8F-B209-3CCE96E0084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7" r:id="rId1"/>
    <p:sldLayoutId id="214748376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7463"/>
            <a:ext cx="91440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3200400" y="3505200"/>
            <a:ext cx="5638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altLang="en-US" b="1" dirty="0">
                <a:solidFill>
                  <a:schemeClr val="bg1"/>
                </a:solidFill>
              </a:rPr>
              <a:t>KOMUNIKASI PEMASARAN TERPADU </a:t>
            </a:r>
            <a:r>
              <a:rPr lang="en-US" altLang="en-US" b="1" dirty="0">
                <a:solidFill>
                  <a:schemeClr val="bg1"/>
                </a:solidFill>
              </a:rPr>
              <a:t>PERTEMUAN </a:t>
            </a:r>
            <a:r>
              <a:rPr lang="id-ID" altLang="en-US" b="1" dirty="0" smtClean="0">
                <a:solidFill>
                  <a:schemeClr val="bg1"/>
                </a:solidFill>
              </a:rPr>
              <a:t>13- </a:t>
            </a:r>
            <a:r>
              <a:rPr lang="id-ID" altLang="en-US" b="1" dirty="0">
                <a:solidFill>
                  <a:schemeClr val="bg1"/>
                </a:solidFill>
              </a:rPr>
              <a:t>Tools IMC </a:t>
            </a:r>
            <a:r>
              <a:rPr lang="id-ID" altLang="en-US" b="1" dirty="0" smtClean="0">
                <a:solidFill>
                  <a:schemeClr val="bg1"/>
                </a:solidFill>
              </a:rPr>
              <a:t>– </a:t>
            </a:r>
            <a:r>
              <a:rPr lang="id-ID" altLang="en-US" b="1" dirty="0" smtClean="0">
                <a:solidFill>
                  <a:schemeClr val="bg1"/>
                </a:solidFill>
              </a:rPr>
              <a:t>Personal Connection</a:t>
            </a:r>
          </a:p>
          <a:p>
            <a:pPr algn="ctr" eaLnBrk="1" hangingPunct="1"/>
            <a:r>
              <a:rPr lang="en-US" altLang="en-US" b="1" dirty="0" smtClean="0">
                <a:solidFill>
                  <a:schemeClr val="bg1"/>
                </a:solidFill>
              </a:rPr>
              <a:t>EUIS </a:t>
            </a:r>
            <a:r>
              <a:rPr lang="en-US" altLang="en-US" b="1" dirty="0">
                <a:solidFill>
                  <a:schemeClr val="bg1"/>
                </a:solidFill>
              </a:rPr>
              <a:t>NURUL B, S.E.,</a:t>
            </a:r>
            <a:r>
              <a:rPr lang="en-US" altLang="en-US" b="1" dirty="0" err="1">
                <a:solidFill>
                  <a:schemeClr val="bg1"/>
                </a:solidFill>
              </a:rPr>
              <a:t>M.Si</a:t>
            </a:r>
            <a:r>
              <a:rPr lang="en-US" altLang="en-US" b="1" dirty="0">
                <a:solidFill>
                  <a:schemeClr val="bg1"/>
                </a:solidFill>
              </a:rPr>
              <a:t> (</a:t>
            </a:r>
            <a:r>
              <a:rPr lang="en-US" altLang="en-US" b="1" dirty="0" err="1">
                <a:solidFill>
                  <a:schemeClr val="bg1"/>
                </a:solidFill>
              </a:rPr>
              <a:t>Koordinator</a:t>
            </a:r>
            <a:r>
              <a:rPr lang="en-US" altLang="en-US" b="1" dirty="0">
                <a:solidFill>
                  <a:schemeClr val="bg1"/>
                </a:solidFill>
              </a:rPr>
              <a:t>) + Team</a:t>
            </a:r>
          </a:p>
          <a:p>
            <a:pPr algn="ctr" eaLnBrk="1" hangingPunct="1"/>
            <a:r>
              <a:rPr lang="en-US" altLang="en-US" b="1" dirty="0">
                <a:solidFill>
                  <a:schemeClr val="bg1"/>
                </a:solidFill>
              </a:rPr>
              <a:t>FAKULTAS ILMU KOMUNIKASI</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rtlCol="0">
            <a:normAutofit/>
          </a:bodyPr>
          <a:lstStyle/>
          <a:p>
            <a:pPr fontAlgn="auto">
              <a:spcAft>
                <a:spcPts val="0"/>
              </a:spcAft>
              <a:defRPr/>
            </a:pPr>
            <a:r>
              <a:rPr lang="en-GB" sz="3200" dirty="0" err="1" smtClean="0"/>
              <a:t>Tujuh</a:t>
            </a:r>
            <a:r>
              <a:rPr lang="en-GB" sz="3200" dirty="0" smtClean="0"/>
              <a:t> </a:t>
            </a:r>
            <a:r>
              <a:rPr lang="en-GB" sz="3200" dirty="0" err="1" smtClean="0"/>
              <a:t>langkah</a:t>
            </a:r>
            <a:r>
              <a:rPr lang="en-GB" sz="3200" dirty="0" smtClean="0"/>
              <a:t> proses </a:t>
            </a:r>
            <a:r>
              <a:rPr lang="en-GB" sz="3200" dirty="0" err="1" smtClean="0"/>
              <a:t>penjualan</a:t>
            </a:r>
            <a:r>
              <a:rPr lang="en-GB" sz="3200" dirty="0" smtClean="0"/>
              <a:t> </a:t>
            </a:r>
            <a:r>
              <a:rPr lang="en-GB" sz="3200" dirty="0" err="1" smtClean="0"/>
              <a:t>sebagai</a:t>
            </a:r>
            <a:r>
              <a:rPr lang="en-GB" sz="3200" dirty="0" smtClean="0"/>
              <a:t> </a:t>
            </a:r>
            <a:r>
              <a:rPr lang="en-GB" sz="3200" dirty="0" err="1" smtClean="0"/>
              <a:t>berikut</a:t>
            </a:r>
            <a:r>
              <a:rPr lang="en-GB" sz="3200" dirty="0" smtClean="0"/>
              <a:t> :</a:t>
            </a:r>
          </a:p>
        </p:txBody>
      </p:sp>
      <p:sp>
        <p:nvSpPr>
          <p:cNvPr id="10243" name="Rectangle 3"/>
          <p:cNvSpPr>
            <a:spLocks noGrp="1" noChangeArrowheads="1"/>
          </p:cNvSpPr>
          <p:nvPr>
            <p:ph idx="1"/>
          </p:nvPr>
        </p:nvSpPr>
        <p:spPr/>
        <p:txBody>
          <a:bodyPr>
            <a:normAutofit lnSpcReduction="10000"/>
          </a:bodyPr>
          <a:lstStyle/>
          <a:p>
            <a:pPr marL="609600" indent="-609600" fontAlgn="auto">
              <a:lnSpc>
                <a:spcPct val="80000"/>
              </a:lnSpc>
              <a:spcAft>
                <a:spcPts val="0"/>
              </a:spcAft>
              <a:buClr>
                <a:schemeClr val="accent3"/>
              </a:buClr>
              <a:buFont typeface="Wingdings 2"/>
              <a:buChar char=""/>
              <a:defRPr/>
            </a:pPr>
            <a:r>
              <a:rPr lang="id-ID" sz="2000" i="1" dirty="0" smtClean="0"/>
              <a:t>Prospecting</a:t>
            </a:r>
            <a:r>
              <a:rPr lang="id-ID" sz="2000" dirty="0" smtClean="0"/>
              <a:t> adalah langkah pertama untuk mengidentifikasi customer potensial bagi suatu produk yang diperoleh dari berbagai sumber informasi.</a:t>
            </a:r>
          </a:p>
          <a:p>
            <a:pPr marL="609600" indent="-609600" fontAlgn="auto">
              <a:lnSpc>
                <a:spcPct val="80000"/>
              </a:lnSpc>
              <a:spcAft>
                <a:spcPts val="0"/>
              </a:spcAft>
              <a:buClr>
                <a:schemeClr val="accent3"/>
              </a:buClr>
              <a:buFont typeface="Wingdings 2"/>
              <a:buChar char=""/>
              <a:defRPr/>
            </a:pPr>
            <a:r>
              <a:rPr lang="id-ID" sz="2000" i="1" dirty="0" smtClean="0"/>
              <a:t>Pre-approach</a:t>
            </a:r>
            <a:r>
              <a:rPr lang="id-ID" sz="2000" dirty="0" smtClean="0"/>
              <a:t> merupakan langkah penjual dalam mencari latar belakang prospek calon pembeli yang memenuhi kualifikasi tertentu.</a:t>
            </a:r>
          </a:p>
          <a:p>
            <a:pPr marL="609600" indent="-609600" fontAlgn="auto">
              <a:lnSpc>
                <a:spcPct val="80000"/>
              </a:lnSpc>
              <a:spcAft>
                <a:spcPts val="0"/>
              </a:spcAft>
              <a:buClr>
                <a:schemeClr val="accent3"/>
              </a:buClr>
              <a:buFont typeface="Wingdings 2"/>
              <a:buChar char=""/>
              <a:defRPr/>
            </a:pPr>
            <a:r>
              <a:rPr lang="id-ID" sz="2000" i="1" dirty="0" smtClean="0"/>
              <a:t>Pendekatan</a:t>
            </a:r>
            <a:r>
              <a:rPr lang="id-ID" sz="2000" dirty="0" smtClean="0"/>
              <a:t> adalah langkah penjual dalam membuat kontak dengan calon pembeli dan mempersiapkan untuk melakukan presentasi.</a:t>
            </a:r>
          </a:p>
          <a:p>
            <a:pPr marL="609600" indent="-609600" fontAlgn="auto">
              <a:lnSpc>
                <a:spcPct val="80000"/>
              </a:lnSpc>
              <a:spcAft>
                <a:spcPts val="0"/>
              </a:spcAft>
              <a:buClr>
                <a:schemeClr val="accent3"/>
              </a:buClr>
              <a:buFont typeface="Wingdings 2"/>
              <a:buChar char=""/>
              <a:defRPr/>
            </a:pPr>
            <a:r>
              <a:rPr lang="id-ID" sz="2000" i="1" dirty="0" smtClean="0"/>
              <a:t>Prestasi </a:t>
            </a:r>
            <a:r>
              <a:rPr lang="id-ID" sz="2000" dirty="0" smtClean="0"/>
              <a:t>merupakan langkah penjual untuk menunjukkan keuntungan apabila memiliki produk perusahaan.</a:t>
            </a:r>
          </a:p>
          <a:p>
            <a:pPr marL="609600" indent="-609600" fontAlgn="auto">
              <a:lnSpc>
                <a:spcPct val="80000"/>
              </a:lnSpc>
              <a:spcAft>
                <a:spcPts val="0"/>
              </a:spcAft>
              <a:buClr>
                <a:schemeClr val="accent3"/>
              </a:buClr>
              <a:buFont typeface="Wingdings 2"/>
              <a:buChar char=""/>
              <a:defRPr/>
            </a:pPr>
            <a:r>
              <a:rPr lang="id-ID" sz="2000" i="1" dirty="0" smtClean="0"/>
              <a:t>Handling objection</a:t>
            </a:r>
            <a:r>
              <a:rPr lang="id-ID" sz="2000" dirty="0" smtClean="0"/>
              <a:t> merupakan bagian dari proses penjualan yaitu kemungkinan adanya bentuk penolakan calon pembeli terhadap informasi dari penjual.</a:t>
            </a:r>
          </a:p>
          <a:p>
            <a:pPr marL="609600" indent="-609600" fontAlgn="auto">
              <a:lnSpc>
                <a:spcPct val="80000"/>
              </a:lnSpc>
              <a:spcAft>
                <a:spcPts val="0"/>
              </a:spcAft>
              <a:buClr>
                <a:schemeClr val="accent3"/>
              </a:buClr>
              <a:buFont typeface="Wingdings 2"/>
              <a:buChar char=""/>
              <a:defRPr/>
            </a:pPr>
            <a:r>
              <a:rPr lang="id-ID" sz="2000" i="1" dirty="0" smtClean="0"/>
              <a:t>Closing</a:t>
            </a:r>
            <a:r>
              <a:rPr lang="id-ID" sz="2000" dirty="0" smtClean="0"/>
              <a:t> adalah langkah menentukan kesepakatan ketika calon pembeli setuju untuk membeli produk perusahaan.</a:t>
            </a:r>
          </a:p>
          <a:p>
            <a:pPr marL="609600" indent="-609600" fontAlgn="auto">
              <a:lnSpc>
                <a:spcPct val="80000"/>
              </a:lnSpc>
              <a:spcAft>
                <a:spcPts val="0"/>
              </a:spcAft>
              <a:buClr>
                <a:schemeClr val="accent3"/>
              </a:buClr>
              <a:buFont typeface="Wingdings 2"/>
              <a:buChar char=""/>
              <a:defRPr/>
            </a:pPr>
            <a:r>
              <a:rPr lang="id-ID" sz="2000" i="1" dirty="0" smtClean="0"/>
              <a:t>Follow up</a:t>
            </a:r>
            <a:r>
              <a:rPr lang="id-ID" sz="2000" dirty="0" smtClean="0"/>
              <a:t> adalah langkah untuk membangun dan memelihara loyalitas customer. Penjual harus meyakinkan customer bahwa mereka betul-betul memahami keuntungan memiliki produk perusahaan tersebut.</a:t>
            </a:r>
            <a:endParaRPr lang="en-GB" sz="2000" dirty="0" smtClean="0"/>
          </a:p>
        </p:txBody>
      </p:sp>
    </p:spTree>
    <p:extLst>
      <p:ext uri="{BB962C8B-B14F-4D97-AF65-F5344CB8AC3E}">
        <p14:creationId xmlns:p14="http://schemas.microsoft.com/office/powerpoint/2010/main" val="2307787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smtClean="0"/>
              <a:t>Kelemahan Personal Selling, yaitu: </a:t>
            </a:r>
            <a:r>
              <a:rPr lang="id-ID" sz="4000" smtClean="0"/>
              <a:t> </a:t>
            </a:r>
            <a:endParaRPr lang="en-GB" sz="4000" smtClean="0"/>
          </a:p>
        </p:txBody>
      </p:sp>
      <p:sp>
        <p:nvSpPr>
          <p:cNvPr id="32771" name="Rectangle 3"/>
          <p:cNvSpPr>
            <a:spLocks noGrp="1" noChangeArrowheads="1"/>
          </p:cNvSpPr>
          <p:nvPr>
            <p:ph idx="1"/>
          </p:nvPr>
        </p:nvSpPr>
        <p:spPr/>
        <p:txBody>
          <a:bodyPr rtlCol="0">
            <a:normAutofit lnSpcReduction="10000"/>
          </a:bodyPr>
          <a:lstStyle/>
          <a:p>
            <a:pPr marL="609600" indent="-609600" fontAlgn="auto">
              <a:lnSpc>
                <a:spcPct val="80000"/>
              </a:lnSpc>
              <a:spcAft>
                <a:spcPts val="0"/>
              </a:spcAft>
              <a:buClr>
                <a:schemeClr val="accent3"/>
              </a:buClr>
              <a:buFont typeface="Arial" pitchFamily="34" charset="0"/>
              <a:buChar char="•"/>
              <a:defRPr/>
            </a:pPr>
            <a:r>
              <a:rPr lang="id-ID" sz="2400" smtClean="0"/>
              <a:t>Pesan sering tidak konsisten.</a:t>
            </a:r>
          </a:p>
          <a:p>
            <a:pPr marL="609600" indent="-609600" fontAlgn="auto">
              <a:lnSpc>
                <a:spcPct val="80000"/>
              </a:lnSpc>
              <a:spcAft>
                <a:spcPts val="0"/>
              </a:spcAft>
              <a:buClr>
                <a:schemeClr val="accent3"/>
              </a:buClr>
              <a:buFont typeface="Arial" pitchFamily="34" charset="0"/>
              <a:buChar char="•"/>
              <a:defRPr/>
            </a:pPr>
            <a:r>
              <a:rPr lang="id-ID" sz="2400" smtClean="0"/>
              <a:t>Konflik dalam manajemen atau tenaga penjualan menyebabkan kegiatan sales tidak berfungsi.</a:t>
            </a:r>
          </a:p>
          <a:p>
            <a:pPr marL="609600" indent="-609600" fontAlgn="auto">
              <a:lnSpc>
                <a:spcPct val="80000"/>
              </a:lnSpc>
              <a:spcAft>
                <a:spcPts val="0"/>
              </a:spcAft>
              <a:buClr>
                <a:schemeClr val="accent3"/>
              </a:buClr>
              <a:buFont typeface="Arial" pitchFamily="34" charset="0"/>
              <a:buChar char="•"/>
              <a:defRPr/>
            </a:pPr>
            <a:r>
              <a:rPr lang="id-ID" sz="2400" smtClean="0"/>
              <a:t>Biaya tinggi. Hal ini tampak pada sales call yang cenderung tinggi dan terkadang tidak memperoleh hasil yang memuaskan atau sebanding dengan biaya yang dikeluarkan.</a:t>
            </a:r>
          </a:p>
          <a:p>
            <a:pPr marL="609600" indent="-609600" fontAlgn="auto">
              <a:lnSpc>
                <a:spcPct val="80000"/>
              </a:lnSpc>
              <a:spcAft>
                <a:spcPts val="0"/>
              </a:spcAft>
              <a:buClr>
                <a:schemeClr val="accent3"/>
              </a:buClr>
              <a:buFont typeface="Arial" pitchFamily="34" charset="0"/>
              <a:buChar char="•"/>
              <a:defRPr/>
            </a:pPr>
            <a:r>
              <a:rPr lang="id-ID" sz="2400" smtClean="0"/>
              <a:t>Jangkauan raihan yang rendah karena jumlah pasar sasaran sangat besar, tetapi karena jaraknya terpisah jauh antara satu tempat dengan tempat yang lainnya, jumlah pasar sasaran yang dijangkau oleh informasinya lebih sedikit.</a:t>
            </a:r>
          </a:p>
          <a:p>
            <a:pPr marL="609600" indent="-609600" fontAlgn="auto">
              <a:lnSpc>
                <a:spcPct val="80000"/>
              </a:lnSpc>
              <a:spcAft>
                <a:spcPts val="0"/>
              </a:spcAft>
              <a:buClr>
                <a:schemeClr val="accent3"/>
              </a:buClr>
              <a:buFont typeface="Arial" pitchFamily="34" charset="0"/>
              <a:buChar char="•"/>
              <a:defRPr/>
            </a:pPr>
            <a:r>
              <a:rPr lang="id-ID" sz="2400" smtClean="0"/>
              <a:t>Masalah etika. Terkadang kehadiran sales dianggap mengganggu kesibukan seseorang; sales melanggar etika bisnis yang lazim melalui pemaksaan, sehingga konsumen cenderung menghindari sales atau bahkan mengabaikannya.</a:t>
            </a:r>
            <a:endParaRPr lang="en-GB" sz="2400" smtClean="0"/>
          </a:p>
        </p:txBody>
      </p:sp>
    </p:spTree>
    <p:extLst>
      <p:ext uri="{BB962C8B-B14F-4D97-AF65-F5344CB8AC3E}">
        <p14:creationId xmlns:p14="http://schemas.microsoft.com/office/powerpoint/2010/main" val="2354590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rtlCol="0">
            <a:noAutofit/>
          </a:bodyPr>
          <a:lstStyle/>
          <a:p>
            <a:pPr fontAlgn="auto">
              <a:spcAft>
                <a:spcPts val="0"/>
              </a:spcAft>
              <a:defRPr/>
            </a:pPr>
            <a:r>
              <a:rPr lang="en-US" sz="3600" dirty="0" smtClean="0"/>
              <a:t>Direct </a:t>
            </a:r>
            <a:r>
              <a:rPr lang="en-US" sz="3600" dirty="0" err="1" smtClean="0"/>
              <a:t>Respons</a:t>
            </a:r>
            <a:r>
              <a:rPr lang="en-US" sz="3600" dirty="0" smtClean="0"/>
              <a:t/>
            </a:r>
            <a:br>
              <a:rPr lang="en-US" sz="3600" dirty="0" smtClean="0"/>
            </a:br>
            <a:endParaRPr lang="en-US" sz="3600" dirty="0" smtClean="0"/>
          </a:p>
        </p:txBody>
      </p:sp>
      <p:sp>
        <p:nvSpPr>
          <p:cNvPr id="12291" name="Content Placeholder 2"/>
          <p:cNvSpPr>
            <a:spLocks noGrp="1"/>
          </p:cNvSpPr>
          <p:nvPr>
            <p:ph idx="1"/>
          </p:nvPr>
        </p:nvSpPr>
        <p:spPr/>
        <p:txBody>
          <a:bodyPr>
            <a:normAutofit/>
          </a:bodyPr>
          <a:lstStyle/>
          <a:p>
            <a:pPr marL="274320" indent="-274320" algn="just" fontAlgn="auto">
              <a:spcAft>
                <a:spcPts val="0"/>
              </a:spcAft>
              <a:buClr>
                <a:schemeClr val="accent3"/>
              </a:buClr>
              <a:buFont typeface="Arial" charset="0"/>
              <a:buNone/>
              <a:defRPr/>
            </a:pPr>
            <a:r>
              <a:rPr lang="en-US" dirty="0" err="1" smtClean="0"/>
              <a:t>Menurut</a:t>
            </a:r>
            <a:r>
              <a:rPr lang="en-US" dirty="0" smtClean="0"/>
              <a:t> Direct Marketing Association(DMA):</a:t>
            </a:r>
          </a:p>
          <a:p>
            <a:pPr marL="274320" indent="-274320" algn="just" fontAlgn="auto">
              <a:spcAft>
                <a:spcPts val="0"/>
              </a:spcAft>
              <a:buClr>
                <a:schemeClr val="accent3"/>
              </a:buClr>
              <a:buFont typeface="Arial" charset="0"/>
              <a:buNone/>
              <a:defRPr/>
            </a:pPr>
            <a:r>
              <a:rPr lang="en-US" b="1" dirty="0" smtClean="0"/>
              <a:t>   </a:t>
            </a:r>
            <a:r>
              <a:rPr lang="en-US" sz="2800" b="1" dirty="0" err="1" smtClean="0"/>
              <a:t>Pemasaran</a:t>
            </a:r>
            <a:r>
              <a:rPr lang="en-US" sz="2800" b="1" dirty="0" smtClean="0"/>
              <a:t> </a:t>
            </a:r>
            <a:r>
              <a:rPr lang="en-US" sz="2800" b="1" dirty="0" err="1" smtClean="0"/>
              <a:t>langsung</a:t>
            </a:r>
            <a:r>
              <a:rPr lang="en-US" sz="2800" b="1" dirty="0" smtClean="0"/>
              <a:t> </a:t>
            </a:r>
            <a:r>
              <a:rPr lang="en-US" sz="2800" dirty="0" err="1" smtClean="0"/>
              <a:t>adalah</a:t>
            </a:r>
            <a:r>
              <a:rPr lang="en-US" sz="2800" dirty="0" smtClean="0"/>
              <a:t> system </a:t>
            </a:r>
            <a:r>
              <a:rPr lang="en-US" sz="2800" dirty="0" err="1" smtClean="0"/>
              <a:t>pemasaran</a:t>
            </a:r>
            <a:r>
              <a:rPr lang="en-US" sz="2800" dirty="0" smtClean="0"/>
              <a:t> </a:t>
            </a:r>
            <a:r>
              <a:rPr lang="en-US" sz="2800" dirty="0" err="1" smtClean="0"/>
              <a:t>interaktif</a:t>
            </a:r>
            <a:r>
              <a:rPr lang="en-US" sz="2800" dirty="0" smtClean="0"/>
              <a:t> yang </a:t>
            </a:r>
            <a:r>
              <a:rPr lang="en-US" sz="2800" dirty="0" err="1" smtClean="0"/>
              <a:t>menggunakan</a:t>
            </a:r>
            <a:r>
              <a:rPr lang="en-US" sz="2800" dirty="0" smtClean="0"/>
              <a:t> </a:t>
            </a:r>
            <a:r>
              <a:rPr lang="en-US" sz="2800" dirty="0" err="1" smtClean="0"/>
              <a:t>satu</a:t>
            </a:r>
            <a:r>
              <a:rPr lang="en-US" sz="2800" dirty="0" smtClean="0"/>
              <a:t> </a:t>
            </a:r>
            <a:r>
              <a:rPr lang="en-US" sz="2800" dirty="0" err="1" smtClean="0"/>
              <a:t>atau</a:t>
            </a:r>
            <a:r>
              <a:rPr lang="en-US" sz="2800" dirty="0" smtClean="0"/>
              <a:t> </a:t>
            </a:r>
            <a:r>
              <a:rPr lang="en-US" sz="2800" dirty="0" err="1" smtClean="0"/>
              <a:t>lebih</a:t>
            </a:r>
            <a:r>
              <a:rPr lang="en-US" sz="2800" dirty="0" smtClean="0"/>
              <a:t> media </a:t>
            </a:r>
            <a:r>
              <a:rPr lang="en-US" sz="2800" dirty="0" err="1" smtClean="0"/>
              <a:t>iklan</a:t>
            </a:r>
            <a:r>
              <a:rPr lang="en-US" sz="2800" dirty="0" smtClean="0"/>
              <a:t> </a:t>
            </a:r>
            <a:r>
              <a:rPr lang="en-US" sz="2800" dirty="0" err="1" smtClean="0"/>
              <a:t>untuk</a:t>
            </a:r>
            <a:r>
              <a:rPr lang="en-US" sz="2800" dirty="0" smtClean="0"/>
              <a:t> </a:t>
            </a:r>
            <a:r>
              <a:rPr lang="en-US" sz="2800" dirty="0" err="1" smtClean="0"/>
              <a:t>menghasilkan</a:t>
            </a:r>
            <a:r>
              <a:rPr lang="en-US" sz="2800" dirty="0" smtClean="0"/>
              <a:t> </a:t>
            </a:r>
            <a:r>
              <a:rPr lang="en-US" sz="2800" dirty="0" err="1" smtClean="0"/>
              <a:t>tanggapan</a:t>
            </a:r>
            <a:r>
              <a:rPr lang="en-US" sz="2800" dirty="0" smtClean="0"/>
              <a:t> </a:t>
            </a:r>
            <a:r>
              <a:rPr lang="en-US" sz="2800" dirty="0" err="1" smtClean="0"/>
              <a:t>dan</a:t>
            </a:r>
            <a:r>
              <a:rPr lang="en-US" sz="2800" dirty="0" smtClean="0"/>
              <a:t>/</a:t>
            </a:r>
            <a:r>
              <a:rPr lang="en-US" sz="2800" dirty="0" err="1" smtClean="0"/>
              <a:t>atau</a:t>
            </a:r>
            <a:r>
              <a:rPr lang="en-US" sz="2800" dirty="0" smtClean="0"/>
              <a:t> </a:t>
            </a:r>
            <a:r>
              <a:rPr lang="en-US" sz="2800" dirty="0" err="1" smtClean="0"/>
              <a:t>transaksi</a:t>
            </a:r>
            <a:r>
              <a:rPr lang="en-US" sz="2800" dirty="0" smtClean="0"/>
              <a:t> yang </a:t>
            </a:r>
            <a:r>
              <a:rPr lang="en-US" sz="2800" dirty="0" err="1" smtClean="0"/>
              <a:t>dapat</a:t>
            </a:r>
            <a:r>
              <a:rPr lang="en-US" sz="2800" dirty="0" smtClean="0"/>
              <a:t> </a:t>
            </a:r>
            <a:r>
              <a:rPr lang="en-US" sz="2800" dirty="0" err="1" smtClean="0"/>
              <a:t>diukur</a:t>
            </a:r>
            <a:r>
              <a:rPr lang="en-US" sz="2800" dirty="0" smtClean="0"/>
              <a:t> </a:t>
            </a:r>
            <a:r>
              <a:rPr lang="en-US" sz="2800" dirty="0" err="1" smtClean="0"/>
              <a:t>pada</a:t>
            </a:r>
            <a:r>
              <a:rPr lang="en-US" sz="2800" dirty="0" smtClean="0"/>
              <a:t> </a:t>
            </a:r>
            <a:r>
              <a:rPr lang="en-US" sz="2800" dirty="0" err="1" smtClean="0"/>
              <a:t>suatu</a:t>
            </a:r>
            <a:r>
              <a:rPr lang="en-US" sz="2800" dirty="0" smtClean="0"/>
              <a:t> </a:t>
            </a:r>
            <a:r>
              <a:rPr lang="en-US" sz="2800" dirty="0" err="1" smtClean="0"/>
              <a:t>lokasi</a:t>
            </a:r>
            <a:endParaRPr lang="en-US" sz="2800" dirty="0" smtClean="0"/>
          </a:p>
          <a:p>
            <a:pPr marL="274320" indent="-274320" algn="just" fontAlgn="auto">
              <a:spcAft>
                <a:spcPts val="0"/>
              </a:spcAft>
              <a:buClr>
                <a:schemeClr val="accent3"/>
              </a:buClr>
              <a:buFont typeface="Arial" charset="0"/>
              <a:buNone/>
              <a:defRPr/>
            </a:pPr>
            <a:r>
              <a:rPr lang="en-US" sz="2800" dirty="0" smtClean="0"/>
              <a:t>		</a:t>
            </a:r>
            <a:r>
              <a:rPr lang="en-US" sz="2800" dirty="0" err="1" smtClean="0"/>
              <a:t>Definisi</a:t>
            </a:r>
            <a:r>
              <a:rPr lang="en-US" sz="2800" dirty="0" smtClean="0"/>
              <a:t> </a:t>
            </a:r>
            <a:r>
              <a:rPr lang="en-US" sz="2800" dirty="0" err="1" smtClean="0"/>
              <a:t>ini</a:t>
            </a:r>
            <a:r>
              <a:rPr lang="en-US" sz="2800" dirty="0" smtClean="0"/>
              <a:t> </a:t>
            </a:r>
            <a:r>
              <a:rPr lang="en-US" sz="2800" dirty="0" err="1" smtClean="0"/>
              <a:t>menekankan</a:t>
            </a:r>
            <a:r>
              <a:rPr lang="en-US" sz="2800" dirty="0" smtClean="0"/>
              <a:t> </a:t>
            </a:r>
            <a:r>
              <a:rPr lang="en-US" sz="2800" dirty="0" err="1" smtClean="0"/>
              <a:t>pada</a:t>
            </a:r>
            <a:r>
              <a:rPr lang="en-US" sz="2800" dirty="0" smtClean="0"/>
              <a:t> </a:t>
            </a:r>
            <a:r>
              <a:rPr lang="en-US" sz="2800" dirty="0" err="1" smtClean="0"/>
              <a:t>tanggapan</a:t>
            </a:r>
            <a:r>
              <a:rPr lang="en-US" sz="2800" dirty="0" smtClean="0"/>
              <a:t> yang </a:t>
            </a:r>
            <a:r>
              <a:rPr lang="en-US" sz="2800" dirty="0" err="1" smtClean="0"/>
              <a:t>dapat</a:t>
            </a:r>
            <a:r>
              <a:rPr lang="en-US" sz="2800" dirty="0" smtClean="0"/>
              <a:t> </a:t>
            </a:r>
            <a:r>
              <a:rPr lang="en-US" sz="2800" dirty="0" err="1" smtClean="0"/>
              <a:t>diukur</a:t>
            </a:r>
            <a:r>
              <a:rPr lang="en-US" sz="2800" dirty="0" smtClean="0"/>
              <a:t>, </a:t>
            </a:r>
            <a:r>
              <a:rPr lang="en-US" sz="2800" dirty="0" err="1" smtClean="0"/>
              <a:t>khususnya</a:t>
            </a:r>
            <a:r>
              <a:rPr lang="en-US" sz="2800" dirty="0" smtClean="0"/>
              <a:t> </a:t>
            </a:r>
            <a:r>
              <a:rPr lang="en-US" sz="2800" dirty="0" err="1" smtClean="0"/>
              <a:t>pesanan</a:t>
            </a:r>
            <a:r>
              <a:rPr lang="en-US" sz="2800" dirty="0" smtClean="0"/>
              <a:t> </a:t>
            </a:r>
            <a:r>
              <a:rPr lang="en-US" sz="2800" dirty="0" err="1" smtClean="0"/>
              <a:t>pelanggan</a:t>
            </a:r>
            <a:r>
              <a:rPr lang="en-US" sz="2800" dirty="0" smtClean="0"/>
              <a:t>. </a:t>
            </a:r>
            <a:r>
              <a:rPr lang="en-US" sz="2800" dirty="0" err="1" smtClean="0"/>
              <a:t>Karena</a:t>
            </a:r>
            <a:r>
              <a:rPr lang="en-US" sz="2800" dirty="0" smtClean="0"/>
              <a:t> </a:t>
            </a:r>
            <a:r>
              <a:rPr lang="en-US" sz="2800" dirty="0" err="1" smtClean="0"/>
              <a:t>itu</a:t>
            </a:r>
            <a:r>
              <a:rPr lang="en-US" sz="2800" dirty="0" smtClean="0"/>
              <a:t> </a:t>
            </a:r>
            <a:r>
              <a:rPr lang="en-US" sz="2800" dirty="0" err="1" smtClean="0"/>
              <a:t>pemasaran</a:t>
            </a:r>
            <a:r>
              <a:rPr lang="en-US" sz="2800" dirty="0" smtClean="0"/>
              <a:t> </a:t>
            </a:r>
            <a:r>
              <a:rPr lang="en-US" sz="2800" dirty="0" err="1" smtClean="0"/>
              <a:t>langsung</a:t>
            </a:r>
            <a:r>
              <a:rPr lang="en-US" sz="2800" dirty="0" smtClean="0"/>
              <a:t> </a:t>
            </a:r>
            <a:r>
              <a:rPr lang="en-US" sz="2800" dirty="0" err="1" smtClean="0"/>
              <a:t>kadang-kadang</a:t>
            </a:r>
            <a:r>
              <a:rPr lang="en-US" sz="2800" dirty="0" smtClean="0"/>
              <a:t> </a:t>
            </a:r>
            <a:r>
              <a:rPr lang="en-US" sz="2800" dirty="0" err="1" smtClean="0"/>
              <a:t>disebut</a:t>
            </a:r>
            <a:r>
              <a:rPr lang="en-US" sz="2800" dirty="0" smtClean="0"/>
              <a:t> </a:t>
            </a:r>
            <a:r>
              <a:rPr lang="en-US" sz="2800" dirty="0" err="1" smtClean="0"/>
              <a:t>pemasaran</a:t>
            </a:r>
            <a:r>
              <a:rPr lang="en-US" sz="2800" dirty="0" smtClean="0"/>
              <a:t> </a:t>
            </a:r>
            <a:r>
              <a:rPr lang="en-US" sz="2800" dirty="0" err="1" smtClean="0"/>
              <a:t>pemesanan</a:t>
            </a:r>
            <a:r>
              <a:rPr lang="en-US" sz="2800" dirty="0" smtClean="0"/>
              <a:t> </a:t>
            </a:r>
            <a:r>
              <a:rPr lang="en-US" sz="2800" dirty="0" err="1" smtClean="0"/>
              <a:t>langsung</a:t>
            </a:r>
            <a:endParaRPr lang="en-US" sz="2800" dirty="0" smtClean="0"/>
          </a:p>
          <a:p>
            <a:pPr marL="274320" indent="-274320" algn="just" fontAlgn="auto">
              <a:spcAft>
                <a:spcPts val="0"/>
              </a:spcAft>
              <a:buClr>
                <a:schemeClr val="accent3"/>
              </a:buClr>
              <a:buFont typeface="Wingdings 2"/>
              <a:buChar char=""/>
              <a:defRPr/>
            </a:pPr>
            <a:endParaRPr lang="en-US" sz="2800" dirty="0" smtClean="0"/>
          </a:p>
        </p:txBody>
      </p:sp>
    </p:spTree>
    <p:extLst>
      <p:ext uri="{BB962C8B-B14F-4D97-AF65-F5344CB8AC3E}">
        <p14:creationId xmlns:p14="http://schemas.microsoft.com/office/powerpoint/2010/main" val="59735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8229600"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462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rtlCol="0">
            <a:noAutofit/>
          </a:bodyPr>
          <a:lstStyle/>
          <a:p>
            <a:pPr fontAlgn="auto">
              <a:spcAft>
                <a:spcPts val="0"/>
              </a:spcAft>
              <a:defRPr/>
            </a:pPr>
            <a:r>
              <a:rPr lang="en-US" sz="3600" dirty="0" err="1" smtClean="0"/>
              <a:t>Manfaat</a:t>
            </a:r>
            <a:r>
              <a:rPr lang="en-US" sz="3600" dirty="0" smtClean="0"/>
              <a:t> </a:t>
            </a:r>
            <a:r>
              <a:rPr lang="en-US" sz="3600" dirty="0" err="1" smtClean="0"/>
              <a:t>pemasaran</a:t>
            </a:r>
            <a:r>
              <a:rPr lang="en-US" sz="3600" dirty="0" smtClean="0"/>
              <a:t> </a:t>
            </a:r>
            <a:r>
              <a:rPr lang="en-US" sz="3600" dirty="0" err="1" smtClean="0"/>
              <a:t>langsung</a:t>
            </a:r>
            <a:r>
              <a:rPr lang="en-US" sz="3600" dirty="0" smtClean="0"/>
              <a:t/>
            </a:r>
            <a:br>
              <a:rPr lang="en-US" sz="3600" dirty="0" smtClean="0"/>
            </a:br>
            <a:endParaRPr lang="en-US" sz="3600" dirty="0" smtClean="0"/>
          </a:p>
        </p:txBody>
      </p:sp>
      <p:sp>
        <p:nvSpPr>
          <p:cNvPr id="16387" name="Content Placeholder 2"/>
          <p:cNvSpPr>
            <a:spLocks noGrp="1"/>
          </p:cNvSpPr>
          <p:nvPr>
            <p:ph idx="1"/>
          </p:nvPr>
        </p:nvSpPr>
        <p:spPr/>
        <p:txBody>
          <a:bodyPr/>
          <a:lstStyle/>
          <a:p>
            <a:r>
              <a:rPr lang="en-US" sz="2800" smtClean="0"/>
              <a:t>Pemasaran langsung memberikan banyak manfaat bagi pelanggan. Konsumen menyatakan bahwa belanja dirumah menyenangkan Belanja dirumah menghemat waktu dan memberikan pilihan barang dagangan yang lebih banyak. Mereka dapat melakukan belanja komperatif dengan membuka-buka katalok dan layanan online.</a:t>
            </a:r>
          </a:p>
        </p:txBody>
      </p:sp>
    </p:spTree>
    <p:extLst>
      <p:ext uri="{BB962C8B-B14F-4D97-AF65-F5344CB8AC3E}">
        <p14:creationId xmlns:p14="http://schemas.microsoft.com/office/powerpoint/2010/main" val="3311942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rtlCol="0">
            <a:noAutofit/>
          </a:bodyPr>
          <a:lstStyle/>
          <a:p>
            <a:pPr fontAlgn="auto">
              <a:spcAft>
                <a:spcPts val="0"/>
              </a:spcAft>
              <a:defRPr/>
            </a:pPr>
            <a:r>
              <a:rPr lang="en-US" sz="3600" dirty="0" smtClean="0"/>
              <a:t>Basis Data </a:t>
            </a:r>
            <a:r>
              <a:rPr lang="en-US" sz="3600" dirty="0" err="1" smtClean="0"/>
              <a:t>Pelanggan</a:t>
            </a:r>
            <a:r>
              <a:rPr lang="en-US" sz="3600" dirty="0" smtClean="0"/>
              <a:t> </a:t>
            </a:r>
            <a:r>
              <a:rPr lang="en-US" sz="3600" dirty="0" err="1" smtClean="0"/>
              <a:t>dan</a:t>
            </a:r>
            <a:r>
              <a:rPr lang="en-US" sz="3600" dirty="0" smtClean="0"/>
              <a:t> </a:t>
            </a:r>
            <a:r>
              <a:rPr lang="en-US" sz="3600" dirty="0" err="1" smtClean="0"/>
              <a:t>Pemasaran</a:t>
            </a:r>
            <a:r>
              <a:rPr lang="en-US" sz="3600" dirty="0" smtClean="0"/>
              <a:t> </a:t>
            </a:r>
            <a:r>
              <a:rPr lang="en-US" sz="3600" dirty="0" err="1" smtClean="0"/>
              <a:t>Langsung</a:t>
            </a:r>
            <a:r>
              <a:rPr lang="en-US" sz="3600" dirty="0" smtClean="0"/>
              <a:t/>
            </a:r>
            <a:br>
              <a:rPr lang="en-US" sz="3600" dirty="0" smtClean="0"/>
            </a:br>
            <a:endParaRPr lang="en-US" sz="3600" dirty="0" smtClean="0"/>
          </a:p>
        </p:txBody>
      </p:sp>
      <p:sp>
        <p:nvSpPr>
          <p:cNvPr id="3" name="Content Placeholder 2"/>
          <p:cNvSpPr>
            <a:spLocks noGrp="1"/>
          </p:cNvSpPr>
          <p:nvPr>
            <p:ph idx="1"/>
          </p:nvPr>
        </p:nvSpPr>
        <p:spPr>
          <a:xfrm>
            <a:off x="457200" y="1951037"/>
            <a:ext cx="8229600" cy="4525963"/>
          </a:xfrm>
        </p:spPr>
        <p:txBody>
          <a:bodyPr rtlCol="0">
            <a:normAutofit/>
          </a:bodyPr>
          <a:lstStyle/>
          <a:p>
            <a:pPr marL="274320" indent="-274320" fontAlgn="auto">
              <a:spcAft>
                <a:spcPts val="0"/>
              </a:spcAft>
              <a:buClr>
                <a:schemeClr val="accent3"/>
              </a:buClr>
              <a:buFont typeface="Arial" pitchFamily="34" charset="0"/>
              <a:buChar char="•"/>
              <a:defRPr/>
            </a:pPr>
            <a:r>
              <a:rPr lang="en-US" sz="2400" b="1" dirty="0" smtClean="0"/>
              <a:t>Basis data </a:t>
            </a:r>
            <a:r>
              <a:rPr lang="en-US" sz="2400" b="1" dirty="0" err="1" smtClean="0"/>
              <a:t>pelanggan</a:t>
            </a:r>
            <a:r>
              <a:rPr lang="en-US" sz="2400" dirty="0" smtClean="0"/>
              <a:t> </a:t>
            </a:r>
            <a:r>
              <a:rPr lang="en-US" sz="2400" dirty="0" err="1" smtClean="0"/>
              <a:t>adalah</a:t>
            </a:r>
            <a:r>
              <a:rPr lang="en-US" sz="2400" dirty="0" smtClean="0"/>
              <a:t> </a:t>
            </a:r>
            <a:r>
              <a:rPr lang="en-US" sz="2400" dirty="0" err="1" smtClean="0"/>
              <a:t>kumpulan</a:t>
            </a:r>
            <a:r>
              <a:rPr lang="en-US" sz="2400" dirty="0" smtClean="0"/>
              <a:t> data </a:t>
            </a:r>
            <a:r>
              <a:rPr lang="en-US" sz="2400" dirty="0" err="1" smtClean="0"/>
              <a:t>komprehensif</a:t>
            </a:r>
            <a:r>
              <a:rPr lang="en-US" sz="2400" dirty="0" smtClean="0"/>
              <a:t> yang </a:t>
            </a:r>
            <a:r>
              <a:rPr lang="en-US" sz="2400" dirty="0" err="1" smtClean="0"/>
              <a:t>terorganisasi</a:t>
            </a:r>
            <a:r>
              <a:rPr lang="en-US" sz="2400" dirty="0" smtClean="0"/>
              <a:t> </a:t>
            </a:r>
            <a:r>
              <a:rPr lang="en-US" sz="2400" dirty="0" err="1" smtClean="0"/>
              <a:t>tentang</a:t>
            </a:r>
            <a:r>
              <a:rPr lang="en-US" sz="2400" dirty="0" smtClean="0"/>
              <a:t> </a:t>
            </a:r>
            <a:r>
              <a:rPr lang="en-US" sz="2400" dirty="0" err="1" smtClean="0"/>
              <a:t>pelanggn</a:t>
            </a:r>
            <a:r>
              <a:rPr lang="en-US" sz="2400" dirty="0" smtClean="0"/>
              <a:t> </a:t>
            </a:r>
            <a:r>
              <a:rPr lang="en-US" sz="2400" dirty="0" err="1" smtClean="0"/>
              <a:t>dan</a:t>
            </a:r>
            <a:r>
              <a:rPr lang="en-US" sz="2400" dirty="0" smtClean="0"/>
              <a:t> </a:t>
            </a:r>
            <a:r>
              <a:rPr lang="en-US" sz="2400" dirty="0" err="1" smtClean="0"/>
              <a:t>calon</a:t>
            </a:r>
            <a:r>
              <a:rPr lang="en-US" sz="2400" dirty="0" smtClean="0"/>
              <a:t> </a:t>
            </a:r>
            <a:r>
              <a:rPr lang="en-US" sz="2400" dirty="0" err="1" smtClean="0"/>
              <a:t>pembeli</a:t>
            </a:r>
            <a:r>
              <a:rPr lang="en-US" sz="2400" dirty="0" smtClean="0"/>
              <a:t> individual </a:t>
            </a:r>
            <a:r>
              <a:rPr lang="en-US" sz="2400" dirty="0" err="1" smtClean="0"/>
              <a:t>terkini</a:t>
            </a:r>
            <a:r>
              <a:rPr lang="en-US" sz="2400" dirty="0" smtClean="0"/>
              <a:t>, </a:t>
            </a:r>
            <a:r>
              <a:rPr lang="en-US" sz="2400" dirty="0" err="1" smtClean="0"/>
              <a:t>terjangkau</a:t>
            </a:r>
            <a:r>
              <a:rPr lang="en-US" sz="2400" dirty="0" smtClean="0"/>
              <a:t> </a:t>
            </a:r>
            <a:r>
              <a:rPr lang="en-US" sz="2400" dirty="0" err="1" smtClean="0"/>
              <a:t>dan</a:t>
            </a:r>
            <a:r>
              <a:rPr lang="en-US" sz="2400" dirty="0" smtClean="0"/>
              <a:t> </a:t>
            </a:r>
            <a:r>
              <a:rPr lang="en-US" sz="2400" dirty="0" err="1" smtClean="0"/>
              <a:t>dapat</a:t>
            </a:r>
            <a:r>
              <a:rPr lang="en-US" sz="2400" dirty="0" smtClean="0"/>
              <a:t> </a:t>
            </a:r>
            <a:r>
              <a:rPr lang="en-US" sz="2400" dirty="0" err="1" smtClean="0"/>
              <a:t>dilaksanakan</a:t>
            </a:r>
            <a:r>
              <a:rPr lang="en-US" sz="2400" dirty="0" smtClean="0"/>
              <a:t> </a:t>
            </a:r>
            <a:r>
              <a:rPr lang="en-US" sz="2400" dirty="0" err="1" smtClean="0"/>
              <a:t>untuk</a:t>
            </a:r>
            <a:r>
              <a:rPr lang="en-US" sz="2400" dirty="0" smtClean="0"/>
              <a:t> </a:t>
            </a:r>
            <a:r>
              <a:rPr lang="en-US" sz="2400" dirty="0" err="1" smtClean="0"/>
              <a:t>mencapai</a:t>
            </a:r>
            <a:r>
              <a:rPr lang="en-US" sz="2400" dirty="0" smtClean="0"/>
              <a:t> </a:t>
            </a:r>
            <a:r>
              <a:rPr lang="en-US" sz="2400" dirty="0" err="1" smtClean="0"/>
              <a:t>tujuan-tujuan</a:t>
            </a:r>
            <a:r>
              <a:rPr lang="en-US" sz="2400" dirty="0" smtClean="0"/>
              <a:t> </a:t>
            </a:r>
            <a:r>
              <a:rPr lang="en-US" sz="2400" dirty="0" err="1" smtClean="0"/>
              <a:t>pemasaran</a:t>
            </a:r>
            <a:r>
              <a:rPr lang="en-US" sz="2400" dirty="0" smtClean="0"/>
              <a:t> </a:t>
            </a:r>
            <a:r>
              <a:rPr lang="en-US" sz="2400" dirty="0" err="1" smtClean="0"/>
              <a:t>seperti</a:t>
            </a:r>
            <a:r>
              <a:rPr lang="en-US" sz="2400" dirty="0" smtClean="0"/>
              <a:t> </a:t>
            </a:r>
            <a:r>
              <a:rPr lang="en-US" sz="2400" dirty="0" err="1" smtClean="0"/>
              <a:t>produksi</a:t>
            </a:r>
            <a:r>
              <a:rPr lang="en-US" sz="2400" dirty="0" smtClean="0"/>
              <a:t> </a:t>
            </a:r>
            <a:r>
              <a:rPr lang="en-US" sz="2400" dirty="0" err="1" smtClean="0"/>
              <a:t>unggulan</a:t>
            </a:r>
            <a:r>
              <a:rPr lang="en-US" sz="2400" dirty="0" smtClean="0"/>
              <a:t>, </a:t>
            </a:r>
            <a:r>
              <a:rPr lang="en-US" sz="2400" dirty="0" err="1" smtClean="0"/>
              <a:t>kualitas</a:t>
            </a:r>
            <a:r>
              <a:rPr lang="en-US" sz="2400" dirty="0" smtClean="0"/>
              <a:t> </a:t>
            </a:r>
            <a:r>
              <a:rPr lang="en-US" sz="2400" dirty="0" err="1" smtClean="0"/>
              <a:t>unggulan</a:t>
            </a:r>
            <a:r>
              <a:rPr lang="en-US" sz="2400" dirty="0" smtClean="0"/>
              <a:t>, </a:t>
            </a:r>
            <a:r>
              <a:rPr lang="en-US" sz="2400" dirty="0" err="1" smtClean="0"/>
              <a:t>penjualan</a:t>
            </a:r>
            <a:r>
              <a:rPr lang="en-US" sz="2400" dirty="0" smtClean="0"/>
              <a:t> </a:t>
            </a:r>
            <a:r>
              <a:rPr lang="en-US" sz="2400" dirty="0" err="1" smtClean="0"/>
              <a:t>produk</a:t>
            </a:r>
            <a:r>
              <a:rPr lang="en-US" sz="2400" dirty="0" smtClean="0"/>
              <a:t> </a:t>
            </a:r>
            <a:r>
              <a:rPr lang="en-US" sz="2400" dirty="0" err="1" smtClean="0"/>
              <a:t>dan</a:t>
            </a:r>
            <a:r>
              <a:rPr lang="en-US" sz="2400" dirty="0" smtClean="0"/>
              <a:t> </a:t>
            </a:r>
            <a:r>
              <a:rPr lang="en-US" sz="2400" dirty="0" err="1" smtClean="0"/>
              <a:t>jasa</a:t>
            </a:r>
            <a:r>
              <a:rPr lang="en-US" sz="2400" dirty="0" smtClean="0"/>
              <a:t> </a:t>
            </a:r>
            <a:r>
              <a:rPr lang="en-US" sz="2400" dirty="0" err="1" smtClean="0"/>
              <a:t>atau</a:t>
            </a:r>
            <a:r>
              <a:rPr lang="en-US" sz="2400" dirty="0" smtClean="0"/>
              <a:t> </a:t>
            </a:r>
            <a:r>
              <a:rPr lang="en-US" sz="2400" dirty="0" err="1" smtClean="0"/>
              <a:t>pemeliharaan</a:t>
            </a:r>
            <a:r>
              <a:rPr lang="en-US" sz="2400" dirty="0" smtClean="0"/>
              <a:t> </a:t>
            </a:r>
            <a:r>
              <a:rPr lang="en-US" sz="2400" dirty="0" err="1" smtClean="0"/>
              <a:t>hubungan</a:t>
            </a:r>
            <a:r>
              <a:rPr lang="en-US" sz="2400" dirty="0" smtClean="0"/>
              <a:t> </a:t>
            </a:r>
            <a:r>
              <a:rPr lang="en-US" sz="2400" dirty="0" err="1" smtClean="0"/>
              <a:t>pelanggan</a:t>
            </a:r>
            <a:r>
              <a:rPr lang="en-US" sz="2400" dirty="0" smtClean="0"/>
              <a:t>. </a:t>
            </a:r>
            <a:r>
              <a:rPr lang="en-US" sz="2400" b="1" dirty="0" smtClean="0"/>
              <a:t>Basis data </a:t>
            </a:r>
            <a:r>
              <a:rPr lang="en-US" sz="2400" b="1" dirty="0" err="1" smtClean="0"/>
              <a:t>pemasaran</a:t>
            </a:r>
            <a:r>
              <a:rPr lang="en-US" sz="2400" b="1" dirty="0" smtClean="0"/>
              <a:t> </a:t>
            </a:r>
            <a:r>
              <a:rPr lang="en-US" sz="2400" dirty="0" err="1" smtClean="0"/>
              <a:t>adalah</a:t>
            </a:r>
            <a:r>
              <a:rPr lang="en-US" sz="2400" dirty="0" smtClean="0"/>
              <a:t> </a:t>
            </a:r>
            <a:r>
              <a:rPr lang="en-US" sz="2400" dirty="0" err="1" smtClean="0"/>
              <a:t>proses</a:t>
            </a:r>
            <a:r>
              <a:rPr lang="en-US" sz="2400" dirty="0" smtClean="0"/>
              <a:t> </a:t>
            </a:r>
            <a:r>
              <a:rPr lang="en-US" sz="2400" dirty="0" err="1" smtClean="0"/>
              <a:t>pembentukan</a:t>
            </a:r>
            <a:r>
              <a:rPr lang="en-US" sz="2400" dirty="0" smtClean="0"/>
              <a:t>, </a:t>
            </a:r>
            <a:r>
              <a:rPr lang="en-US" sz="2400" dirty="0" err="1" smtClean="0"/>
              <a:t>pemeliharaan</a:t>
            </a:r>
            <a:r>
              <a:rPr lang="en-US" sz="2400" dirty="0" smtClean="0"/>
              <a:t> </a:t>
            </a:r>
            <a:r>
              <a:rPr lang="en-US" sz="2400" dirty="0" err="1" smtClean="0"/>
              <a:t>dan</a:t>
            </a:r>
            <a:r>
              <a:rPr lang="en-US" sz="2400" dirty="0" smtClean="0"/>
              <a:t> </a:t>
            </a:r>
            <a:r>
              <a:rPr lang="en-US" sz="2400" dirty="0" err="1" smtClean="0"/>
              <a:t>pemakaian</a:t>
            </a:r>
            <a:r>
              <a:rPr lang="en-US" sz="2400" dirty="0" smtClean="0"/>
              <a:t> basis data </a:t>
            </a:r>
            <a:r>
              <a:rPr lang="en-US" sz="2400" dirty="0" err="1" smtClean="0"/>
              <a:t>pelanggan</a:t>
            </a:r>
            <a:r>
              <a:rPr lang="en-US" sz="2400" dirty="0" smtClean="0"/>
              <a:t> </a:t>
            </a:r>
            <a:r>
              <a:rPr lang="en-US" sz="2400" dirty="0" err="1" smtClean="0"/>
              <a:t>dan</a:t>
            </a:r>
            <a:r>
              <a:rPr lang="en-US" sz="2400" dirty="0" smtClean="0"/>
              <a:t> basis data lain ( </a:t>
            </a:r>
            <a:r>
              <a:rPr lang="en-US" sz="2400" dirty="0" err="1" smtClean="0"/>
              <a:t>produk</a:t>
            </a:r>
            <a:r>
              <a:rPr lang="en-US" sz="2400" dirty="0" smtClean="0"/>
              <a:t>, </a:t>
            </a:r>
            <a:r>
              <a:rPr lang="en-US" sz="2400" dirty="0" err="1" smtClean="0"/>
              <a:t>pemasaok</a:t>
            </a:r>
            <a:r>
              <a:rPr lang="en-US" sz="2400" dirty="0" smtClean="0"/>
              <a:t>, </a:t>
            </a:r>
            <a:r>
              <a:rPr lang="en-US" sz="2400" dirty="0" err="1" smtClean="0"/>
              <a:t>pedagang</a:t>
            </a:r>
            <a:r>
              <a:rPr lang="en-US" sz="2400" dirty="0" smtClean="0"/>
              <a:t>/reseller) </a:t>
            </a:r>
            <a:r>
              <a:rPr lang="en-US" sz="2400" dirty="0" err="1" smtClean="0"/>
              <a:t>untuk</a:t>
            </a:r>
            <a:r>
              <a:rPr lang="en-US" sz="2400" dirty="0" smtClean="0"/>
              <a:t> </a:t>
            </a:r>
            <a:r>
              <a:rPr lang="en-US" sz="2400" dirty="0" err="1" smtClean="0"/>
              <a:t>berhubungan</a:t>
            </a:r>
            <a:r>
              <a:rPr lang="en-US" sz="2400" dirty="0" smtClean="0"/>
              <a:t> </a:t>
            </a:r>
            <a:r>
              <a:rPr lang="en-US" sz="2400" dirty="0" err="1" smtClean="0"/>
              <a:t>dan</a:t>
            </a:r>
            <a:r>
              <a:rPr lang="en-US" sz="2400" dirty="0" smtClean="0"/>
              <a:t> </a:t>
            </a:r>
            <a:r>
              <a:rPr lang="en-US" sz="2400" dirty="0" err="1" smtClean="0"/>
              <a:t>bertransaksi</a:t>
            </a:r>
            <a:r>
              <a:rPr lang="en-US" sz="2400" dirty="0" smtClean="0"/>
              <a:t>.]</a:t>
            </a:r>
          </a:p>
          <a:p>
            <a:pPr marL="274320" indent="-274320" fontAlgn="auto">
              <a:spcAft>
                <a:spcPts val="0"/>
              </a:spcAft>
              <a:buClr>
                <a:schemeClr val="accent3"/>
              </a:buClr>
              <a:buFont typeface="Arial" pitchFamily="34" charset="0"/>
              <a:buNone/>
              <a:defRPr/>
            </a:pPr>
            <a:endParaRPr lang="en-US" sz="2800" dirty="0" smtClean="0"/>
          </a:p>
        </p:txBody>
      </p:sp>
    </p:spTree>
    <p:extLst>
      <p:ext uri="{BB962C8B-B14F-4D97-AF65-F5344CB8AC3E}">
        <p14:creationId xmlns:p14="http://schemas.microsoft.com/office/powerpoint/2010/main" val="2511292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rtlCol="0">
            <a:normAutofit fontScale="90000"/>
          </a:bodyPr>
          <a:lstStyle/>
          <a:p>
            <a:pPr fontAlgn="auto">
              <a:spcAft>
                <a:spcPts val="0"/>
              </a:spcAft>
              <a:defRPr/>
            </a:pPr>
            <a:r>
              <a:rPr lang="en-US" dirty="0" err="1" smtClean="0"/>
              <a:t>Saluran</a:t>
            </a:r>
            <a:r>
              <a:rPr lang="en-US" dirty="0" smtClean="0"/>
              <a:t> </a:t>
            </a:r>
            <a:r>
              <a:rPr lang="en-US" dirty="0" err="1" smtClean="0"/>
              <a:t>Utama</a:t>
            </a:r>
            <a:r>
              <a:rPr lang="en-US" dirty="0" smtClean="0"/>
              <a:t> </a:t>
            </a:r>
            <a:r>
              <a:rPr lang="en-US" dirty="0" err="1" smtClean="0"/>
              <a:t>Pemasaran</a:t>
            </a:r>
            <a:r>
              <a:rPr lang="en-US" dirty="0" smtClean="0"/>
              <a:t> </a:t>
            </a:r>
            <a:r>
              <a:rPr lang="en-US" dirty="0" err="1" smtClean="0"/>
              <a:t>Langsung</a:t>
            </a:r>
            <a:r>
              <a:rPr lang="en-US" dirty="0" smtClean="0"/>
              <a:t/>
            </a:r>
            <a:br>
              <a:rPr lang="en-US" dirty="0" smtClean="0"/>
            </a:br>
            <a:endParaRPr lang="en-US" dirty="0" smtClean="0"/>
          </a:p>
        </p:txBody>
      </p:sp>
      <p:sp>
        <p:nvSpPr>
          <p:cNvPr id="18435" name="Content Placeholder 2"/>
          <p:cNvSpPr>
            <a:spLocks noGrp="1"/>
          </p:cNvSpPr>
          <p:nvPr>
            <p:ph idx="1"/>
          </p:nvPr>
        </p:nvSpPr>
        <p:spPr/>
        <p:txBody>
          <a:bodyPr/>
          <a:lstStyle/>
          <a:p>
            <a:pPr>
              <a:buFont typeface="Arial" charset="0"/>
              <a:buChar char="•"/>
            </a:pPr>
            <a:r>
              <a:rPr lang="en-US" sz="2800" dirty="0" err="1" smtClean="0"/>
              <a:t>Penjualan</a:t>
            </a:r>
            <a:r>
              <a:rPr lang="en-US" sz="2800" dirty="0" smtClean="0"/>
              <a:t> </a:t>
            </a:r>
            <a:r>
              <a:rPr lang="en-US" sz="2800" dirty="0" err="1" smtClean="0"/>
              <a:t>Tatap</a:t>
            </a:r>
            <a:r>
              <a:rPr lang="en-US" sz="2800" dirty="0" smtClean="0"/>
              <a:t> </a:t>
            </a:r>
            <a:r>
              <a:rPr lang="en-US" sz="2800" dirty="0" err="1" smtClean="0"/>
              <a:t>Muka</a:t>
            </a:r>
            <a:endParaRPr lang="en-US" sz="2800" dirty="0" smtClean="0"/>
          </a:p>
          <a:p>
            <a:pPr>
              <a:buFont typeface="Arial" charset="0"/>
              <a:buChar char="•"/>
            </a:pPr>
            <a:r>
              <a:rPr lang="en-US" sz="2800" dirty="0" err="1" smtClean="0"/>
              <a:t>Pemasaran</a:t>
            </a:r>
            <a:r>
              <a:rPr lang="en-US" sz="2800" dirty="0" smtClean="0"/>
              <a:t> Direct Mail</a:t>
            </a:r>
          </a:p>
          <a:p>
            <a:pPr>
              <a:buFont typeface="Arial" charset="0"/>
              <a:buChar char="•"/>
            </a:pPr>
            <a:r>
              <a:rPr lang="en-US" sz="2800" dirty="0" err="1" smtClean="0"/>
              <a:t>Pemasaran</a:t>
            </a:r>
            <a:r>
              <a:rPr lang="en-US" sz="2800" dirty="0" smtClean="0"/>
              <a:t> </a:t>
            </a:r>
            <a:r>
              <a:rPr lang="en-US" sz="2800" dirty="0" err="1" smtClean="0"/>
              <a:t>Melalui</a:t>
            </a:r>
            <a:r>
              <a:rPr lang="en-US" sz="2800" dirty="0" smtClean="0"/>
              <a:t> </a:t>
            </a:r>
            <a:r>
              <a:rPr lang="en-US" sz="2800" dirty="0" err="1" smtClean="0"/>
              <a:t>Katalog</a:t>
            </a:r>
            <a:endParaRPr lang="en-US" sz="2800" dirty="0" smtClean="0"/>
          </a:p>
          <a:p>
            <a:pPr>
              <a:buFont typeface="Arial" charset="0"/>
              <a:buChar char="•"/>
            </a:pPr>
            <a:r>
              <a:rPr lang="en-US" sz="2800" dirty="0" smtClean="0"/>
              <a:t>Telemarketing</a:t>
            </a:r>
          </a:p>
          <a:p>
            <a:pPr>
              <a:buFont typeface="Arial" charset="0"/>
              <a:buChar char="•"/>
            </a:pPr>
            <a:r>
              <a:rPr lang="en-US" sz="2800" dirty="0" err="1" smtClean="0"/>
              <a:t>Pemasaran</a:t>
            </a:r>
            <a:r>
              <a:rPr lang="en-US" sz="2800" dirty="0" smtClean="0"/>
              <a:t> </a:t>
            </a:r>
            <a:r>
              <a:rPr lang="en-US" sz="2800" dirty="0" err="1" smtClean="0"/>
              <a:t>Melalui</a:t>
            </a:r>
            <a:r>
              <a:rPr lang="en-US" sz="2800" dirty="0" smtClean="0"/>
              <a:t> TV</a:t>
            </a:r>
          </a:p>
          <a:p>
            <a:pPr>
              <a:buFont typeface="Arial" charset="0"/>
              <a:buChar char="•"/>
            </a:pPr>
            <a:r>
              <a:rPr lang="en-US" sz="2800" dirty="0" err="1" smtClean="0"/>
              <a:t>Pemasaran</a:t>
            </a:r>
            <a:r>
              <a:rPr lang="en-US" sz="2800" dirty="0" smtClean="0"/>
              <a:t> </a:t>
            </a:r>
            <a:r>
              <a:rPr lang="en-US" sz="2800" dirty="0" err="1" smtClean="0"/>
              <a:t>Melalui</a:t>
            </a:r>
            <a:r>
              <a:rPr lang="en-US" sz="2800" dirty="0" smtClean="0"/>
              <a:t> </a:t>
            </a:r>
            <a:r>
              <a:rPr lang="en-US" sz="2800" dirty="0" err="1" smtClean="0"/>
              <a:t>Kios</a:t>
            </a:r>
            <a:endParaRPr lang="en-US" sz="2800" dirty="0" smtClean="0"/>
          </a:p>
          <a:p>
            <a:pPr>
              <a:buFont typeface="Arial" charset="0"/>
              <a:buChar char="•"/>
            </a:pPr>
            <a:r>
              <a:rPr lang="en-US" sz="2800" dirty="0" err="1" smtClean="0"/>
              <a:t>Saluran</a:t>
            </a:r>
            <a:r>
              <a:rPr lang="en-US" sz="2800" dirty="0" smtClean="0"/>
              <a:t> On-line</a:t>
            </a:r>
          </a:p>
          <a:p>
            <a:pPr>
              <a:buFont typeface="Arial" charset="0"/>
              <a:buChar char="•"/>
            </a:pPr>
            <a:r>
              <a:rPr lang="en-US" sz="2800" dirty="0" err="1" smtClean="0"/>
              <a:t>Menggunakan</a:t>
            </a:r>
            <a:r>
              <a:rPr lang="en-US" sz="2800" dirty="0" smtClean="0"/>
              <a:t> E-mail</a:t>
            </a:r>
          </a:p>
          <a:p>
            <a:pPr>
              <a:buFont typeface="Arial" charset="0"/>
              <a:buChar char="•"/>
            </a:pPr>
            <a:endParaRPr lang="en-US" sz="2800" dirty="0" smtClean="0"/>
          </a:p>
        </p:txBody>
      </p:sp>
    </p:spTree>
    <p:extLst>
      <p:ext uri="{BB962C8B-B14F-4D97-AF65-F5344CB8AC3E}">
        <p14:creationId xmlns:p14="http://schemas.microsoft.com/office/powerpoint/2010/main" val="120638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err="1" smtClean="0"/>
              <a:t>Contoh</a:t>
            </a:r>
            <a:endParaRPr lang="en-US" dirty="0" smtClean="0"/>
          </a:p>
        </p:txBody>
      </p:sp>
      <p:pic>
        <p:nvPicPr>
          <p:cNvPr id="194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652837" y="3172619"/>
            <a:ext cx="1838325" cy="1381125"/>
          </a:xfrm>
          <a:noFill/>
        </p:spPr>
      </p:pic>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1071563"/>
            <a:ext cx="28908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5"/>
          <p:cNvSpPr txBox="1">
            <a:spLocks noChangeArrowheads="1"/>
          </p:cNvSpPr>
          <p:nvPr/>
        </p:nvSpPr>
        <p:spPr bwMode="auto">
          <a:xfrm>
            <a:off x="1143000" y="3214688"/>
            <a:ext cx="2706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2000" dirty="0" smtClean="0">
                <a:solidFill>
                  <a:prstClr val="black"/>
                </a:solidFill>
              </a:rPr>
              <a:t>SPG </a:t>
            </a:r>
            <a:r>
              <a:rPr lang="en-US" sz="2000" dirty="0" err="1" smtClean="0">
                <a:solidFill>
                  <a:prstClr val="black"/>
                </a:solidFill>
              </a:rPr>
              <a:t>sedang</a:t>
            </a:r>
            <a:r>
              <a:rPr lang="en-US" sz="2000" dirty="0" smtClean="0">
                <a:solidFill>
                  <a:prstClr val="black"/>
                </a:solidFill>
              </a:rPr>
              <a:t> </a:t>
            </a:r>
            <a:r>
              <a:rPr lang="en-US" sz="2000" dirty="0" err="1" smtClean="0">
                <a:solidFill>
                  <a:prstClr val="black"/>
                </a:solidFill>
              </a:rPr>
              <a:t>menawarkan</a:t>
            </a:r>
            <a:endParaRPr lang="en-US" sz="2000" dirty="0" smtClean="0">
              <a:solidFill>
                <a:prstClr val="black"/>
              </a:solidFill>
            </a:endParaRPr>
          </a:p>
          <a:p>
            <a:pPr eaLnBrk="1" hangingPunct="1"/>
            <a:r>
              <a:rPr lang="en-US" sz="2000" dirty="0" err="1" smtClean="0">
                <a:solidFill>
                  <a:prstClr val="black"/>
                </a:solidFill>
              </a:rPr>
              <a:t>Produk</a:t>
            </a:r>
            <a:r>
              <a:rPr lang="en-US" sz="2000" dirty="0" smtClean="0">
                <a:solidFill>
                  <a:prstClr val="black"/>
                </a:solidFill>
              </a:rPr>
              <a:t> Axe</a:t>
            </a:r>
          </a:p>
        </p:txBody>
      </p:sp>
      <p:sp>
        <p:nvSpPr>
          <p:cNvPr id="19462" name="TextBox 6"/>
          <p:cNvSpPr txBox="1">
            <a:spLocks noChangeArrowheads="1"/>
          </p:cNvSpPr>
          <p:nvPr/>
        </p:nvSpPr>
        <p:spPr bwMode="auto">
          <a:xfrm>
            <a:off x="5857875" y="3143250"/>
            <a:ext cx="1695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mtClean="0">
                <a:solidFill>
                  <a:prstClr val="black"/>
                </a:solidFill>
              </a:rPr>
              <a:t>Katalog oriflame</a:t>
            </a:r>
          </a:p>
        </p:txBody>
      </p:sp>
      <p:pic>
        <p:nvPicPr>
          <p:cNvPr id="194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4143375"/>
            <a:ext cx="28575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Box 9"/>
          <p:cNvSpPr txBox="1">
            <a:spLocks noChangeArrowheads="1"/>
          </p:cNvSpPr>
          <p:nvPr/>
        </p:nvSpPr>
        <p:spPr bwMode="auto">
          <a:xfrm>
            <a:off x="3143250" y="6072188"/>
            <a:ext cx="2214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2000" smtClean="0">
                <a:solidFill>
                  <a:prstClr val="black"/>
                </a:solidFill>
              </a:rPr>
              <a:t>Customer Service</a:t>
            </a:r>
          </a:p>
        </p:txBody>
      </p:sp>
    </p:spTree>
    <p:extLst>
      <p:ext uri="{BB962C8B-B14F-4D97-AF65-F5344CB8AC3E}">
        <p14:creationId xmlns:p14="http://schemas.microsoft.com/office/powerpoint/2010/main" val="69068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309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199"/>
            <a:ext cx="8763000" cy="537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40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en-US" sz="3600" b="1" dirty="0"/>
              <a:t>VISI DAN MISI UNIVERSITAS ESA UNGGUL</a:t>
            </a:r>
          </a:p>
        </p:txBody>
      </p:sp>
      <p:sp>
        <p:nvSpPr>
          <p:cNvPr id="3" name="Title 2"/>
          <p:cNvSpPr>
            <a:spLocks noGrp="1"/>
          </p:cNvSpPr>
          <p:nvPr>
            <p:ph type="title"/>
          </p:nvPr>
        </p:nvSpPr>
        <p:spPr/>
        <p:txBody>
          <a:bodyPr/>
          <a:lstStyle/>
          <a:p>
            <a:endParaRPr lang="id-ID"/>
          </a:p>
        </p:txBody>
      </p:sp>
      <p:pic>
        <p:nvPicPr>
          <p:cNvPr id="4102"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94736" y="1600200"/>
            <a:ext cx="6954528" cy="4525963"/>
          </a:xfr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800" smtClean="0"/>
              <a:t>Pemasaran melalui kios</a:t>
            </a:r>
          </a:p>
        </p:txBody>
      </p:sp>
      <p:pic>
        <p:nvPicPr>
          <p:cNvPr id="20483" name="Picture 5" descr="F:\kios_files\bg-bc.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933450" y="2524919"/>
            <a:ext cx="7277100" cy="2676525"/>
          </a:xfrm>
          <a:noFill/>
        </p:spPr>
      </p:pic>
    </p:spTree>
    <p:extLst>
      <p:ext uri="{BB962C8B-B14F-4D97-AF65-F5344CB8AC3E}">
        <p14:creationId xmlns:p14="http://schemas.microsoft.com/office/powerpoint/2010/main" val="2886516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7630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961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143250" y="2543969"/>
            <a:ext cx="2857500" cy="2638425"/>
          </a:xfrm>
          <a:noFill/>
        </p:spPr>
      </p:pic>
      <p:sp>
        <p:nvSpPr>
          <p:cNvPr id="21507" name="TextBox 4"/>
          <p:cNvSpPr txBox="1">
            <a:spLocks noChangeArrowheads="1"/>
          </p:cNvSpPr>
          <p:nvPr/>
        </p:nvSpPr>
        <p:spPr bwMode="auto">
          <a:xfrm>
            <a:off x="1785938" y="714375"/>
            <a:ext cx="6072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2400" smtClean="0">
                <a:solidFill>
                  <a:prstClr val="black"/>
                </a:solidFill>
              </a:rPr>
              <a:t>Layanan pengaduan  consumen melalui online</a:t>
            </a:r>
          </a:p>
        </p:txBody>
      </p:sp>
    </p:spTree>
    <p:extLst>
      <p:ext uri="{BB962C8B-B14F-4D97-AF65-F5344CB8AC3E}">
        <p14:creationId xmlns:p14="http://schemas.microsoft.com/office/powerpoint/2010/main" val="2851543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800" smtClean="0">
                <a:latin typeface="Benguiat Bk BT" pitchFamily="18" charset="0"/>
              </a:rPr>
              <a:t>PENGERTIAN</a:t>
            </a:r>
            <a:endParaRPr lang="en-GB" sz="4800" smtClean="0">
              <a:latin typeface="Benguiat Bk BT" pitchFamily="18" charset="0"/>
            </a:endParaRPr>
          </a:p>
        </p:txBody>
      </p:sp>
      <p:sp>
        <p:nvSpPr>
          <p:cNvPr id="7171" name="Rectangle 3"/>
          <p:cNvSpPr>
            <a:spLocks noGrp="1" noChangeArrowheads="1"/>
          </p:cNvSpPr>
          <p:nvPr>
            <p:ph idx="1"/>
          </p:nvPr>
        </p:nvSpPr>
        <p:spPr/>
        <p:txBody>
          <a:bodyPr/>
          <a:lstStyle/>
          <a:p>
            <a:pPr algn="just">
              <a:buFontTx/>
              <a:buNone/>
            </a:pPr>
            <a:r>
              <a:rPr lang="en-US" sz="2800" dirty="0" smtClean="0"/>
              <a:t>	</a:t>
            </a:r>
            <a:r>
              <a:rPr lang="en-US" sz="2800" u="sng" dirty="0" smtClean="0">
                <a:latin typeface="Kozuka Gothic Std EL" pitchFamily="34" charset="-128"/>
              </a:rPr>
              <a:t>Personal Connections</a:t>
            </a:r>
            <a:r>
              <a:rPr lang="en-US" sz="2800" dirty="0" smtClean="0">
                <a:latin typeface="Kozuka Gothic Std EL" pitchFamily="34" charset="-128"/>
              </a:rPr>
              <a:t> </a:t>
            </a:r>
            <a:r>
              <a:rPr lang="en-US" sz="2800" dirty="0" err="1" smtClean="0">
                <a:latin typeface="Kozuka Gothic Std EL" pitchFamily="34" charset="-128"/>
              </a:rPr>
              <a:t>adalah</a:t>
            </a:r>
            <a:r>
              <a:rPr lang="en-US" sz="2800" dirty="0" smtClean="0">
                <a:latin typeface="Kozuka Gothic Std EL" pitchFamily="34" charset="-128"/>
              </a:rPr>
              <a:t> </a:t>
            </a:r>
            <a:r>
              <a:rPr lang="en-US" sz="2800" dirty="0" err="1" smtClean="0">
                <a:latin typeface="Kozuka Gothic Std EL" pitchFamily="34" charset="-128"/>
              </a:rPr>
              <a:t>Jaringan</a:t>
            </a:r>
            <a:r>
              <a:rPr lang="en-US" sz="2800" dirty="0" smtClean="0">
                <a:latin typeface="Kozuka Gothic Std EL" pitchFamily="34" charset="-128"/>
              </a:rPr>
              <a:t> </a:t>
            </a:r>
            <a:r>
              <a:rPr lang="en-US" sz="2800" dirty="0" err="1" smtClean="0">
                <a:latin typeface="Kozuka Gothic Std EL" pitchFamily="34" charset="-128"/>
              </a:rPr>
              <a:t>pribadi</a:t>
            </a:r>
            <a:r>
              <a:rPr lang="en-US" sz="2800" dirty="0" smtClean="0">
                <a:latin typeface="Kozuka Gothic Std EL" pitchFamily="34" charset="-128"/>
              </a:rPr>
              <a:t> yang </a:t>
            </a:r>
            <a:r>
              <a:rPr lang="en-US" sz="2800" dirty="0" err="1" smtClean="0">
                <a:latin typeface="Kozuka Gothic Std EL" pitchFamily="34" charset="-128"/>
              </a:rPr>
              <a:t>mengacu</a:t>
            </a:r>
            <a:r>
              <a:rPr lang="en-US" sz="2800" dirty="0" smtClean="0">
                <a:latin typeface="Kozuka Gothic Std EL" pitchFamily="34" charset="-128"/>
              </a:rPr>
              <a:t> </a:t>
            </a:r>
            <a:r>
              <a:rPr lang="en-US" sz="2800" dirty="0" err="1" smtClean="0">
                <a:latin typeface="Kozuka Gothic Std EL" pitchFamily="34" charset="-128"/>
              </a:rPr>
              <a:t>pada</a:t>
            </a:r>
            <a:r>
              <a:rPr lang="en-US" sz="2800" dirty="0" smtClean="0">
                <a:latin typeface="Kozuka Gothic Std EL" pitchFamily="34" charset="-128"/>
              </a:rPr>
              <a:t> dialogue </a:t>
            </a:r>
            <a:r>
              <a:rPr lang="en-US" sz="2800" dirty="0" err="1" smtClean="0">
                <a:latin typeface="Kozuka Gothic Std EL" pitchFamily="34" charset="-128"/>
              </a:rPr>
              <a:t>pribadi</a:t>
            </a:r>
            <a:r>
              <a:rPr lang="en-US" sz="2800" dirty="0" smtClean="0">
                <a:latin typeface="Kozuka Gothic Std EL" pitchFamily="34" charset="-128"/>
              </a:rPr>
              <a:t> </a:t>
            </a:r>
            <a:r>
              <a:rPr lang="en-US" sz="2800" dirty="0" err="1" smtClean="0">
                <a:latin typeface="Kozuka Gothic Std EL" pitchFamily="34" charset="-128"/>
              </a:rPr>
              <a:t>dengan</a:t>
            </a:r>
            <a:r>
              <a:rPr lang="en-US" sz="2800" dirty="0" smtClean="0">
                <a:latin typeface="Kozuka Gothic Std EL" pitchFamily="34" charset="-128"/>
              </a:rPr>
              <a:t> </a:t>
            </a:r>
            <a:r>
              <a:rPr lang="en-US" sz="2800" dirty="0" err="1" smtClean="0">
                <a:latin typeface="Kozuka Gothic Std EL" pitchFamily="34" charset="-128"/>
              </a:rPr>
              <a:t>pelanggan</a:t>
            </a:r>
            <a:r>
              <a:rPr lang="en-US" sz="2800" dirty="0" smtClean="0">
                <a:latin typeface="Kozuka Gothic Std EL" pitchFamily="34" charset="-128"/>
              </a:rPr>
              <a:t> </a:t>
            </a:r>
            <a:r>
              <a:rPr lang="en-US" sz="2800" dirty="0" err="1" smtClean="0">
                <a:latin typeface="Kozuka Gothic Std EL" pitchFamily="34" charset="-128"/>
              </a:rPr>
              <a:t>utama</a:t>
            </a:r>
            <a:r>
              <a:rPr lang="en-US" sz="2800" dirty="0" smtClean="0">
                <a:latin typeface="Kozuka Gothic Std EL" pitchFamily="34" charset="-128"/>
              </a:rPr>
              <a:t> yang paling </a:t>
            </a:r>
            <a:r>
              <a:rPr lang="en-US" sz="2800" dirty="0" err="1" smtClean="0">
                <a:latin typeface="Kozuka Gothic Std EL" pitchFamily="34" charset="-128"/>
              </a:rPr>
              <a:t>menguntungkan</a:t>
            </a:r>
            <a:r>
              <a:rPr lang="en-US" sz="2800" dirty="0" smtClean="0">
                <a:latin typeface="Kozuka Gothic Std EL" pitchFamily="34" charset="-128"/>
              </a:rPr>
              <a:t>. </a:t>
            </a:r>
          </a:p>
          <a:p>
            <a:pPr algn="just">
              <a:buFontTx/>
              <a:buNone/>
            </a:pPr>
            <a:r>
              <a:rPr lang="en-US" sz="2800" dirty="0" smtClean="0">
                <a:latin typeface="Kozuka Gothic Std EL" pitchFamily="34" charset="-128"/>
              </a:rPr>
              <a:t>	</a:t>
            </a:r>
            <a:r>
              <a:rPr lang="en-US" sz="2800" dirty="0" err="1" smtClean="0">
                <a:latin typeface="Kozuka Gothic Std EL" pitchFamily="34" charset="-128"/>
              </a:rPr>
              <a:t>Berarti</a:t>
            </a:r>
            <a:r>
              <a:rPr lang="en-US" sz="2800" dirty="0" smtClean="0">
                <a:latin typeface="Kozuka Gothic Std EL" pitchFamily="34" charset="-128"/>
              </a:rPr>
              <a:t> </a:t>
            </a:r>
            <a:r>
              <a:rPr lang="en-US" sz="2800" dirty="0" err="1" smtClean="0">
                <a:latin typeface="Kozuka Gothic Std EL" pitchFamily="34" charset="-128"/>
              </a:rPr>
              <a:t>posisi</a:t>
            </a:r>
            <a:r>
              <a:rPr lang="en-US" sz="2800" dirty="0" smtClean="0">
                <a:latin typeface="Kozuka Gothic Std EL" pitchFamily="34" charset="-128"/>
              </a:rPr>
              <a:t> PR </a:t>
            </a:r>
            <a:r>
              <a:rPr lang="en-US" sz="2800" dirty="0" err="1" smtClean="0">
                <a:latin typeface="Kozuka Gothic Std EL" pitchFamily="34" charset="-128"/>
              </a:rPr>
              <a:t>disini</a:t>
            </a:r>
            <a:r>
              <a:rPr lang="en-US" sz="2800" dirty="0" smtClean="0">
                <a:latin typeface="Kozuka Gothic Std EL" pitchFamily="34" charset="-128"/>
              </a:rPr>
              <a:t> </a:t>
            </a:r>
            <a:r>
              <a:rPr lang="en-US" sz="2800" dirty="0" err="1" smtClean="0">
                <a:latin typeface="Kozuka Gothic Std EL" pitchFamily="34" charset="-128"/>
              </a:rPr>
              <a:t>harus</a:t>
            </a:r>
            <a:r>
              <a:rPr lang="en-US" sz="2800" dirty="0" smtClean="0">
                <a:latin typeface="Kozuka Gothic Std EL" pitchFamily="34" charset="-128"/>
              </a:rPr>
              <a:t> </a:t>
            </a:r>
            <a:r>
              <a:rPr lang="en-US" sz="2800" dirty="0" err="1" smtClean="0">
                <a:latin typeface="Kozuka Gothic Std EL" pitchFamily="34" charset="-128"/>
              </a:rPr>
              <a:t>mempunyai</a:t>
            </a:r>
            <a:r>
              <a:rPr lang="en-US" sz="2800" dirty="0" smtClean="0">
                <a:latin typeface="Kozuka Gothic Std EL" pitchFamily="34" charset="-128"/>
              </a:rPr>
              <a:t> </a:t>
            </a:r>
            <a:r>
              <a:rPr lang="en-US" sz="2800" dirty="0" err="1" smtClean="0">
                <a:latin typeface="Kozuka Gothic Std EL" pitchFamily="34" charset="-128"/>
              </a:rPr>
              <a:t>banyak</a:t>
            </a:r>
            <a:r>
              <a:rPr lang="en-US" sz="2800" dirty="0" smtClean="0">
                <a:latin typeface="Kozuka Gothic Std EL" pitchFamily="34" charset="-128"/>
              </a:rPr>
              <a:t> </a:t>
            </a:r>
            <a:r>
              <a:rPr lang="en-US" sz="2800" dirty="0" err="1" smtClean="0">
                <a:latin typeface="Kozuka Gothic Std EL" pitchFamily="34" charset="-128"/>
              </a:rPr>
              <a:t>jaringan</a:t>
            </a:r>
            <a:r>
              <a:rPr lang="en-US" sz="2800" dirty="0" smtClean="0">
                <a:latin typeface="Kozuka Gothic Std EL" pitchFamily="34" charset="-128"/>
              </a:rPr>
              <a:t> </a:t>
            </a:r>
            <a:r>
              <a:rPr lang="en-US" sz="2800" dirty="0" err="1" smtClean="0">
                <a:latin typeface="Kozuka Gothic Std EL" pitchFamily="34" charset="-128"/>
              </a:rPr>
              <a:t>secara</a:t>
            </a:r>
            <a:r>
              <a:rPr lang="en-US" sz="2800" dirty="0" smtClean="0">
                <a:latin typeface="Kozuka Gothic Std EL" pitchFamily="34" charset="-128"/>
              </a:rPr>
              <a:t> </a:t>
            </a:r>
            <a:r>
              <a:rPr lang="en-US" sz="2800" dirty="0" err="1" smtClean="0">
                <a:latin typeface="Kozuka Gothic Std EL" pitchFamily="34" charset="-128"/>
              </a:rPr>
              <a:t>pribadi</a:t>
            </a:r>
            <a:r>
              <a:rPr lang="en-US" sz="2800" dirty="0" smtClean="0">
                <a:latin typeface="Kozuka Gothic Std EL" pitchFamily="34" charset="-128"/>
              </a:rPr>
              <a:t> yang </a:t>
            </a:r>
            <a:r>
              <a:rPr lang="en-US" sz="2800" dirty="0" err="1" smtClean="0">
                <a:latin typeface="Kozuka Gothic Std EL" pitchFamily="34" charset="-128"/>
              </a:rPr>
              <a:t>dapat</a:t>
            </a:r>
            <a:r>
              <a:rPr lang="en-US" sz="2800" dirty="0" smtClean="0">
                <a:latin typeface="Kozuka Gothic Std EL" pitchFamily="34" charset="-128"/>
              </a:rPr>
              <a:t> </a:t>
            </a:r>
            <a:r>
              <a:rPr lang="en-US" sz="2800" dirty="0" err="1" smtClean="0">
                <a:latin typeface="Kozuka Gothic Std EL" pitchFamily="34" charset="-128"/>
              </a:rPr>
              <a:t>mendatangkan</a:t>
            </a:r>
            <a:r>
              <a:rPr lang="en-US" sz="2800" dirty="0" smtClean="0">
                <a:latin typeface="Kozuka Gothic Std EL" pitchFamily="34" charset="-128"/>
              </a:rPr>
              <a:t> </a:t>
            </a:r>
            <a:r>
              <a:rPr lang="en-US" sz="2800" dirty="0" err="1" smtClean="0">
                <a:latin typeface="Kozuka Gothic Std EL" pitchFamily="34" charset="-128"/>
              </a:rPr>
              <a:t>keuntungan</a:t>
            </a:r>
            <a:r>
              <a:rPr lang="en-US" sz="2800" dirty="0" smtClean="0">
                <a:latin typeface="Kozuka Gothic Std EL" pitchFamily="34" charset="-128"/>
              </a:rPr>
              <a:t> </a:t>
            </a:r>
            <a:r>
              <a:rPr lang="en-US" sz="2800" dirty="0" err="1" smtClean="0">
                <a:latin typeface="Kozuka Gothic Std EL" pitchFamily="34" charset="-128"/>
              </a:rPr>
              <a:t>untuk</a:t>
            </a:r>
            <a:r>
              <a:rPr lang="en-US" sz="2800" dirty="0" smtClean="0">
                <a:latin typeface="Kozuka Gothic Std EL" pitchFamily="34" charset="-128"/>
              </a:rPr>
              <a:t> </a:t>
            </a:r>
            <a:r>
              <a:rPr lang="en-US" sz="2800" dirty="0" err="1" smtClean="0">
                <a:latin typeface="Kozuka Gothic Std EL" pitchFamily="34" charset="-128"/>
              </a:rPr>
              <a:t>kita</a:t>
            </a:r>
            <a:r>
              <a:rPr lang="en-US" sz="2800" dirty="0" smtClean="0">
                <a:latin typeface="Kozuka Gothic Std EL" pitchFamily="34" charset="-128"/>
              </a:rPr>
              <a:t>. </a:t>
            </a:r>
            <a:endParaRPr lang="en-GB" sz="2800" dirty="0" smtClean="0">
              <a:latin typeface="Kozuka Gothic Std EL" pitchFamily="34" charset="-128"/>
            </a:endParaRPr>
          </a:p>
        </p:txBody>
      </p:sp>
    </p:spTree>
    <p:extLst>
      <p:ext uri="{BB962C8B-B14F-4D97-AF65-F5344CB8AC3E}">
        <p14:creationId xmlns:p14="http://schemas.microsoft.com/office/powerpoint/2010/main" val="2359651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1295400"/>
            <a:ext cx="8229600" cy="4525963"/>
          </a:xfrm>
        </p:spPr>
        <p:txBody>
          <a:bodyPr/>
          <a:lstStyle/>
          <a:p>
            <a:pPr algn="just">
              <a:buFont typeface="Wingdings" pitchFamily="2" charset="2"/>
              <a:buNone/>
            </a:pPr>
            <a:r>
              <a:rPr lang="id-ID" dirty="0"/>
              <a:t>	Personal connection lebih mudah dan lebih sedikit memiliki dialog pribadi dengan pelanggan, terutama dalam hal yang menguntungkan. Dan pelanggan akan terus meningkatkan serta mengharapkan kontak ribadi dengan perusahaan.pengarah dan penjualan pribadi juga membolehkan prusahaan untuk mengukur efektivitas menurut kalkulasi profitabilitas untuk merek </a:t>
            </a:r>
            <a:endParaRPr lang="en-GB" dirty="0"/>
          </a:p>
        </p:txBody>
      </p:sp>
    </p:spTree>
    <p:extLst>
      <p:ext uri="{BB962C8B-B14F-4D97-AF65-F5344CB8AC3E}">
        <p14:creationId xmlns:p14="http://schemas.microsoft.com/office/powerpoint/2010/main" val="291371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4">
                                            <p:txEl>
                                              <p:pRg st="0" end="0"/>
                                            </p:txEl>
                                          </p:spTgt>
                                        </p:tgtEl>
                                      </p:cBhvr>
                                      <p:to x="80000" y="100000"/>
                                    </p:animScale>
                                    <p:anim by="(#ppt_w*0.10)" calcmode="lin" valueType="num">
                                      <p:cBhvr>
                                        <p:cTn id="7" dur="250" autoRev="1" fill="hold">
                                          <p:stCondLst>
                                            <p:cond delay="0"/>
                                          </p:stCondLst>
                                        </p:cTn>
                                        <p:tgtEl>
                                          <p:spTgt spid="4">
                                            <p:txEl>
                                              <p:pRg st="0" end="0"/>
                                            </p:txEl>
                                          </p:spTgt>
                                        </p:tgtEl>
                                        <p:attrNameLst>
                                          <p:attrName>ppt_x</p:attrName>
                                        </p:attrNameLst>
                                      </p:cBhvr>
                                    </p:anim>
                                    <p:anim by="(-#ppt_w*0.10)" calcmode="lin" valueType="num">
                                      <p:cBhvr>
                                        <p:cTn id="8" dur="250" autoRev="1" fill="hold">
                                          <p:stCondLst>
                                            <p:cond delay="0"/>
                                          </p:stCondLst>
                                        </p:cTn>
                                        <p:tgtEl>
                                          <p:spTgt spid="4">
                                            <p:txEl>
                                              <p:pRg st="0" end="0"/>
                                            </p:txEl>
                                          </p:spTgt>
                                        </p:tgtEl>
                                        <p:attrNameLst>
                                          <p:attrName>ppt_y</p:attrName>
                                        </p:attrNameLst>
                                      </p:cBhvr>
                                    </p:anim>
                                    <p:animRot by="-480000">
                                      <p:cBhvr>
                                        <p:cTn id="9" dur="250" autoRev="1"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800" smtClean="0">
                <a:latin typeface="Benguiat Bk BT" pitchFamily="18" charset="0"/>
              </a:rPr>
              <a:t>MANFAAT/KELEBIHAN</a:t>
            </a:r>
            <a:endParaRPr lang="en-GB" sz="4800" smtClean="0">
              <a:latin typeface="Benguiat Bk BT" pitchFamily="18" charset="0"/>
            </a:endParaRPr>
          </a:p>
        </p:txBody>
      </p:sp>
      <p:sp>
        <p:nvSpPr>
          <p:cNvPr id="8195" name="Rectangle 3"/>
          <p:cNvSpPr>
            <a:spLocks noGrp="1" noChangeArrowheads="1"/>
          </p:cNvSpPr>
          <p:nvPr>
            <p:ph idx="1"/>
          </p:nvPr>
        </p:nvSpPr>
        <p:spPr/>
        <p:txBody>
          <a:bodyPr/>
          <a:lstStyle/>
          <a:p>
            <a:pPr>
              <a:lnSpc>
                <a:spcPct val="90000"/>
              </a:lnSpc>
            </a:pPr>
            <a:r>
              <a:rPr lang="en-US" dirty="0" err="1" smtClean="0">
                <a:latin typeface="Kozuka Gothic Std EL" pitchFamily="34" charset="-128"/>
              </a:rPr>
              <a:t>Untuk</a:t>
            </a:r>
            <a:r>
              <a:rPr lang="en-US" dirty="0" smtClean="0">
                <a:latin typeface="Kozuka Gothic Std EL" pitchFamily="34" charset="-128"/>
              </a:rPr>
              <a:t> </a:t>
            </a:r>
            <a:r>
              <a:rPr lang="en-US" dirty="0" err="1" smtClean="0">
                <a:latin typeface="Kozuka Gothic Std EL" pitchFamily="34" charset="-128"/>
              </a:rPr>
              <a:t>memudahkan</a:t>
            </a:r>
            <a:r>
              <a:rPr lang="en-US" dirty="0" smtClean="0">
                <a:latin typeface="Kozuka Gothic Std EL" pitchFamily="34" charset="-128"/>
              </a:rPr>
              <a:t> </a:t>
            </a:r>
            <a:r>
              <a:rPr lang="en-US" dirty="0" err="1" smtClean="0">
                <a:latin typeface="Kozuka Gothic Std EL" pitchFamily="34" charset="-128"/>
              </a:rPr>
              <a:t>mengukur</a:t>
            </a:r>
            <a:r>
              <a:rPr lang="en-US" dirty="0" smtClean="0">
                <a:latin typeface="Kozuka Gothic Std EL" pitchFamily="34" charset="-128"/>
              </a:rPr>
              <a:t> </a:t>
            </a:r>
            <a:r>
              <a:rPr lang="en-US" dirty="0" err="1" smtClean="0">
                <a:latin typeface="Kozuka Gothic Std EL" pitchFamily="34" charset="-128"/>
              </a:rPr>
              <a:t>efektifitas</a:t>
            </a:r>
            <a:r>
              <a:rPr lang="en-US" dirty="0" smtClean="0">
                <a:latin typeface="Kozuka Gothic Std EL" pitchFamily="34" charset="-128"/>
              </a:rPr>
              <a:t> </a:t>
            </a:r>
            <a:r>
              <a:rPr lang="en-US" dirty="0" err="1" smtClean="0">
                <a:latin typeface="Kozuka Gothic Std EL" pitchFamily="34" charset="-128"/>
              </a:rPr>
              <a:t>dan</a:t>
            </a:r>
            <a:r>
              <a:rPr lang="en-US" dirty="0" smtClean="0">
                <a:latin typeface="Kozuka Gothic Std EL" pitchFamily="34" charset="-128"/>
              </a:rPr>
              <a:t> </a:t>
            </a:r>
            <a:r>
              <a:rPr lang="en-US" dirty="0" err="1" smtClean="0">
                <a:latin typeface="Kozuka Gothic Std EL" pitchFamily="34" charset="-128"/>
              </a:rPr>
              <a:t>banyaknya</a:t>
            </a:r>
            <a:r>
              <a:rPr lang="en-US" dirty="0" smtClean="0">
                <a:latin typeface="Kozuka Gothic Std EL" pitchFamily="34" charset="-128"/>
              </a:rPr>
              <a:t> </a:t>
            </a:r>
            <a:r>
              <a:rPr lang="en-US" dirty="0" err="1" smtClean="0">
                <a:latin typeface="Kozuka Gothic Std EL" pitchFamily="34" charset="-128"/>
              </a:rPr>
              <a:t>pelanggan,dengan</a:t>
            </a:r>
            <a:r>
              <a:rPr lang="en-US" dirty="0" smtClean="0">
                <a:latin typeface="Kozuka Gothic Std EL" pitchFamily="34" charset="-128"/>
              </a:rPr>
              <a:t> </a:t>
            </a:r>
            <a:r>
              <a:rPr lang="en-US" dirty="0" err="1" smtClean="0">
                <a:latin typeface="Kozuka Gothic Std EL" pitchFamily="34" charset="-128"/>
              </a:rPr>
              <a:t>demikian</a:t>
            </a:r>
            <a:r>
              <a:rPr lang="en-US" dirty="0" smtClean="0">
                <a:latin typeface="Kozuka Gothic Std EL" pitchFamily="34" charset="-128"/>
              </a:rPr>
              <a:t> </a:t>
            </a:r>
            <a:r>
              <a:rPr lang="en-US" dirty="0" err="1" smtClean="0">
                <a:latin typeface="Kozuka Gothic Std EL" pitchFamily="34" charset="-128"/>
              </a:rPr>
              <a:t>kita</a:t>
            </a:r>
            <a:r>
              <a:rPr lang="en-US" dirty="0" smtClean="0">
                <a:latin typeface="Kozuka Gothic Std EL" pitchFamily="34" charset="-128"/>
              </a:rPr>
              <a:t> </a:t>
            </a:r>
            <a:r>
              <a:rPr lang="en-US" dirty="0" err="1" smtClean="0">
                <a:latin typeface="Kozuka Gothic Std EL" pitchFamily="34" charset="-128"/>
              </a:rPr>
              <a:t>lebih</a:t>
            </a:r>
            <a:r>
              <a:rPr lang="en-US" dirty="0" smtClean="0">
                <a:latin typeface="Kozuka Gothic Std EL" pitchFamily="34" charset="-128"/>
              </a:rPr>
              <a:t> </a:t>
            </a:r>
            <a:r>
              <a:rPr lang="en-US" dirty="0" err="1" smtClean="0">
                <a:latin typeface="Kozuka Gothic Std EL" pitchFamily="34" charset="-128"/>
              </a:rPr>
              <a:t>mudah</a:t>
            </a:r>
            <a:r>
              <a:rPr lang="en-US" dirty="0" smtClean="0">
                <a:latin typeface="Kozuka Gothic Std EL" pitchFamily="34" charset="-128"/>
              </a:rPr>
              <a:t> </a:t>
            </a:r>
            <a:r>
              <a:rPr lang="en-US" dirty="0" err="1" smtClean="0">
                <a:latin typeface="Kozuka Gothic Std EL" pitchFamily="34" charset="-128"/>
              </a:rPr>
              <a:t>mengkalkulasi</a:t>
            </a:r>
            <a:r>
              <a:rPr lang="en-US" dirty="0" smtClean="0">
                <a:latin typeface="Kozuka Gothic Std EL" pitchFamily="34" charset="-128"/>
              </a:rPr>
              <a:t> </a:t>
            </a:r>
            <a:r>
              <a:rPr lang="en-US" dirty="0" err="1" smtClean="0">
                <a:latin typeface="Kozuka Gothic Std EL" pitchFamily="34" charset="-128"/>
              </a:rPr>
              <a:t>profitabilitas</a:t>
            </a:r>
            <a:r>
              <a:rPr lang="en-US" dirty="0" smtClean="0">
                <a:latin typeface="Kozuka Gothic Std EL" pitchFamily="34" charset="-128"/>
              </a:rPr>
              <a:t> </a:t>
            </a:r>
            <a:r>
              <a:rPr lang="en-US" dirty="0" err="1" smtClean="0">
                <a:latin typeface="Kozuka Gothic Std EL" pitchFamily="34" charset="-128"/>
              </a:rPr>
              <a:t>untuk</a:t>
            </a:r>
            <a:r>
              <a:rPr lang="en-US" dirty="0" smtClean="0">
                <a:latin typeface="Kozuka Gothic Std EL" pitchFamily="34" charset="-128"/>
              </a:rPr>
              <a:t> </a:t>
            </a:r>
            <a:r>
              <a:rPr lang="en-US" dirty="0" err="1" smtClean="0">
                <a:latin typeface="Kozuka Gothic Std EL" pitchFamily="34" charset="-128"/>
              </a:rPr>
              <a:t>masing-masing</a:t>
            </a:r>
            <a:r>
              <a:rPr lang="en-US" dirty="0" smtClean="0">
                <a:latin typeface="Kozuka Gothic Std EL" pitchFamily="34" charset="-128"/>
              </a:rPr>
              <a:t> </a:t>
            </a:r>
            <a:r>
              <a:rPr lang="en-US" dirty="0" err="1" smtClean="0">
                <a:latin typeface="Kozuka Gothic Std EL" pitchFamily="34" charset="-128"/>
              </a:rPr>
              <a:t>pelanggan</a:t>
            </a:r>
            <a:endParaRPr lang="en-US" dirty="0" smtClean="0">
              <a:latin typeface="Kozuka Gothic Std EL" pitchFamily="34" charset="-128"/>
            </a:endParaRPr>
          </a:p>
          <a:p>
            <a:pPr>
              <a:lnSpc>
                <a:spcPct val="90000"/>
              </a:lnSpc>
            </a:pPr>
            <a:r>
              <a:rPr lang="en-US" dirty="0" err="1" smtClean="0">
                <a:latin typeface="Kozuka Gothic Std EL" pitchFamily="34" charset="-128"/>
              </a:rPr>
              <a:t>Lebih</a:t>
            </a:r>
            <a:r>
              <a:rPr lang="en-US" dirty="0" smtClean="0">
                <a:latin typeface="Kozuka Gothic Std EL" pitchFamily="34" charset="-128"/>
              </a:rPr>
              <a:t> </a:t>
            </a:r>
            <a:r>
              <a:rPr lang="en-US" dirty="0" err="1" smtClean="0">
                <a:latin typeface="Kozuka Gothic Std EL" pitchFamily="34" charset="-128"/>
              </a:rPr>
              <a:t>mudah</a:t>
            </a:r>
            <a:r>
              <a:rPr lang="en-US" dirty="0" smtClean="0">
                <a:latin typeface="Kozuka Gothic Std EL" pitchFamily="34" charset="-128"/>
              </a:rPr>
              <a:t> </a:t>
            </a:r>
            <a:r>
              <a:rPr lang="en-US" dirty="0" err="1" smtClean="0">
                <a:latin typeface="Kozuka Gothic Std EL" pitchFamily="34" charset="-128"/>
              </a:rPr>
              <a:t>memahami</a:t>
            </a:r>
            <a:r>
              <a:rPr lang="en-US" dirty="0" smtClean="0">
                <a:latin typeface="Kozuka Gothic Std EL" pitchFamily="34" charset="-128"/>
              </a:rPr>
              <a:t> </a:t>
            </a:r>
            <a:r>
              <a:rPr lang="en-US" dirty="0" err="1" smtClean="0">
                <a:latin typeface="Kozuka Gothic Std EL" pitchFamily="34" charset="-128"/>
              </a:rPr>
              <a:t>keinginan</a:t>
            </a:r>
            <a:r>
              <a:rPr lang="en-US" dirty="0" smtClean="0">
                <a:latin typeface="Kozuka Gothic Std EL" pitchFamily="34" charset="-128"/>
              </a:rPr>
              <a:t> </a:t>
            </a:r>
            <a:r>
              <a:rPr lang="en-US" dirty="0" err="1" smtClean="0">
                <a:latin typeface="Kozuka Gothic Std EL" pitchFamily="34" charset="-128"/>
              </a:rPr>
              <a:t>konsumen</a:t>
            </a:r>
            <a:r>
              <a:rPr lang="en-US" dirty="0" smtClean="0">
                <a:latin typeface="Kozuka Gothic Std EL" pitchFamily="34" charset="-128"/>
              </a:rPr>
              <a:t>, </a:t>
            </a:r>
            <a:r>
              <a:rPr lang="en-US" dirty="0" err="1" smtClean="0">
                <a:latin typeface="Kozuka Gothic Std EL" pitchFamily="34" charset="-128"/>
              </a:rPr>
              <a:t>dengan</a:t>
            </a:r>
            <a:r>
              <a:rPr lang="en-US" dirty="0" smtClean="0">
                <a:latin typeface="Kozuka Gothic Std EL" pitchFamily="34" charset="-128"/>
              </a:rPr>
              <a:t> </a:t>
            </a:r>
            <a:r>
              <a:rPr lang="en-US" dirty="0" err="1" smtClean="0">
                <a:latin typeface="Kozuka Gothic Std EL" pitchFamily="34" charset="-128"/>
              </a:rPr>
              <a:t>demikian</a:t>
            </a:r>
            <a:r>
              <a:rPr lang="en-US" dirty="0" smtClean="0">
                <a:latin typeface="Kozuka Gothic Std EL" pitchFamily="34" charset="-128"/>
              </a:rPr>
              <a:t> </a:t>
            </a:r>
            <a:r>
              <a:rPr lang="en-US" dirty="0" err="1" smtClean="0">
                <a:latin typeface="Kozuka Gothic Std EL" pitchFamily="34" charset="-128"/>
              </a:rPr>
              <a:t>dapat</a:t>
            </a:r>
            <a:r>
              <a:rPr lang="en-US" dirty="0" smtClean="0">
                <a:latin typeface="Kozuka Gothic Std EL" pitchFamily="34" charset="-128"/>
              </a:rPr>
              <a:t> </a:t>
            </a:r>
            <a:r>
              <a:rPr lang="en-US" dirty="0" err="1" smtClean="0">
                <a:latin typeface="Kozuka Gothic Std EL" pitchFamily="34" charset="-128"/>
              </a:rPr>
              <a:t>mengevaluasi</a:t>
            </a:r>
            <a:r>
              <a:rPr lang="en-US" dirty="0" smtClean="0">
                <a:latin typeface="Kozuka Gothic Std EL" pitchFamily="34" charset="-128"/>
              </a:rPr>
              <a:t> </a:t>
            </a:r>
            <a:r>
              <a:rPr lang="en-US" dirty="0" err="1" smtClean="0">
                <a:latin typeface="Kozuka Gothic Std EL" pitchFamily="34" charset="-128"/>
              </a:rPr>
              <a:t>sifat</a:t>
            </a:r>
            <a:r>
              <a:rPr lang="en-US" dirty="0" smtClean="0">
                <a:latin typeface="Kozuka Gothic Std EL" pitchFamily="34" charset="-128"/>
              </a:rPr>
              <a:t> </a:t>
            </a:r>
            <a:r>
              <a:rPr lang="en-US" dirty="0" err="1" smtClean="0">
                <a:latin typeface="Kozuka Gothic Std EL" pitchFamily="34" charset="-128"/>
              </a:rPr>
              <a:t>konsumen</a:t>
            </a:r>
            <a:r>
              <a:rPr lang="en-US" dirty="0" smtClean="0">
                <a:latin typeface="Kozuka Gothic Std EL" pitchFamily="34" charset="-128"/>
              </a:rPr>
              <a:t> yang </a:t>
            </a:r>
            <a:r>
              <a:rPr lang="en-US" dirty="0" err="1" smtClean="0">
                <a:latin typeface="Kozuka Gothic Std EL" pitchFamily="34" charset="-128"/>
              </a:rPr>
              <a:t>sensitif</a:t>
            </a:r>
            <a:r>
              <a:rPr lang="en-US" dirty="0" smtClean="0">
                <a:latin typeface="Kozuka Gothic Std EL" pitchFamily="34" charset="-128"/>
              </a:rPr>
              <a:t>/</a:t>
            </a:r>
            <a:r>
              <a:rPr lang="en-US" dirty="0" err="1" smtClean="0">
                <a:latin typeface="Kozuka Gothic Std EL" pitchFamily="34" charset="-128"/>
              </a:rPr>
              <a:t>peka</a:t>
            </a:r>
            <a:r>
              <a:rPr lang="en-US" dirty="0" smtClean="0">
                <a:latin typeface="Kozuka Gothic Std EL" pitchFamily="34" charset="-128"/>
              </a:rPr>
              <a:t> </a:t>
            </a:r>
            <a:r>
              <a:rPr lang="en-US" dirty="0" err="1" smtClean="0">
                <a:latin typeface="Kozuka Gothic Std EL" pitchFamily="34" charset="-128"/>
              </a:rPr>
              <a:t>terhadap</a:t>
            </a:r>
            <a:r>
              <a:rPr lang="en-US" dirty="0" smtClean="0">
                <a:latin typeface="Kozuka Gothic Std EL" pitchFamily="34" charset="-128"/>
              </a:rPr>
              <a:t> </a:t>
            </a:r>
            <a:r>
              <a:rPr lang="en-US" dirty="0" err="1" smtClean="0">
                <a:latin typeface="Kozuka Gothic Std EL" pitchFamily="34" charset="-128"/>
              </a:rPr>
              <a:t>pelayanan</a:t>
            </a:r>
            <a:r>
              <a:rPr lang="en-US" dirty="0" smtClean="0">
                <a:latin typeface="Kozuka Gothic Std EL" pitchFamily="34" charset="-128"/>
              </a:rPr>
              <a:t> </a:t>
            </a:r>
            <a:r>
              <a:rPr lang="en-US" dirty="0" err="1" smtClean="0">
                <a:latin typeface="Kozuka Gothic Std EL" pitchFamily="34" charset="-128"/>
              </a:rPr>
              <a:t>produk</a:t>
            </a:r>
            <a:endParaRPr lang="en-GB" dirty="0" smtClean="0">
              <a:latin typeface="Kozuka Gothic Std EL" pitchFamily="34" charset="-128"/>
            </a:endParaRPr>
          </a:p>
        </p:txBody>
      </p:sp>
    </p:spTree>
    <p:extLst>
      <p:ext uri="{BB962C8B-B14F-4D97-AF65-F5344CB8AC3E}">
        <p14:creationId xmlns:p14="http://schemas.microsoft.com/office/powerpoint/2010/main" val="3698248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5400" smtClean="0">
                <a:latin typeface="Benguiat Bk BT" pitchFamily="18" charset="0"/>
              </a:rPr>
              <a:t>FUNGSI</a:t>
            </a:r>
            <a:endParaRPr lang="en-GB" sz="5400" smtClean="0">
              <a:latin typeface="Benguiat Bk BT" pitchFamily="18" charset="0"/>
            </a:endParaRPr>
          </a:p>
        </p:txBody>
      </p:sp>
      <p:sp>
        <p:nvSpPr>
          <p:cNvPr id="9219" name="Rectangle 3"/>
          <p:cNvSpPr>
            <a:spLocks noGrp="1" noChangeArrowheads="1"/>
          </p:cNvSpPr>
          <p:nvPr>
            <p:ph idx="1"/>
          </p:nvPr>
        </p:nvSpPr>
        <p:spPr/>
        <p:txBody>
          <a:bodyPr/>
          <a:lstStyle/>
          <a:p>
            <a:pPr>
              <a:buFontTx/>
              <a:buNone/>
            </a:pPr>
            <a:r>
              <a:rPr lang="en-US" smtClean="0"/>
              <a:t>	</a:t>
            </a:r>
          </a:p>
          <a:p>
            <a:pPr>
              <a:buFontTx/>
              <a:buNone/>
            </a:pPr>
            <a:r>
              <a:rPr lang="en-US" smtClean="0"/>
              <a:t>	</a:t>
            </a:r>
            <a:r>
              <a:rPr lang="en-US" b="1" smtClean="0">
                <a:latin typeface="Kozuka Gothic Std EL" pitchFamily="34" charset="-128"/>
              </a:rPr>
              <a:t>Mampu untuk menangani secara lengkap dalam proses untuk menciptakan kesadaran suatu masalah/kesempatan dan membantu pelanggan untuk meninjau ulang dalam mengambil keputusan. </a:t>
            </a:r>
            <a:endParaRPr lang="en-GB" b="1" smtClean="0">
              <a:latin typeface="Kozuka Gothic Std EL" pitchFamily="34" charset="-128"/>
            </a:endParaRPr>
          </a:p>
        </p:txBody>
      </p:sp>
    </p:spTree>
    <p:extLst>
      <p:ext uri="{BB962C8B-B14F-4D97-AF65-F5344CB8AC3E}">
        <p14:creationId xmlns:p14="http://schemas.microsoft.com/office/powerpoint/2010/main" val="2179199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09600"/>
            <a:ext cx="8229600" cy="1143000"/>
          </a:xfrm>
        </p:spPr>
        <p:txBody>
          <a:bodyPr rtlCol="0">
            <a:noAutofit/>
          </a:bodyPr>
          <a:lstStyle/>
          <a:p>
            <a:pPr fontAlgn="auto">
              <a:spcAft>
                <a:spcPts val="0"/>
              </a:spcAft>
              <a:defRPr/>
            </a:pPr>
            <a:r>
              <a:rPr lang="en-US" sz="3200" b="1" dirty="0" smtClean="0">
                <a:latin typeface="Benguiat Bk BT" pitchFamily="18" charset="0"/>
              </a:rPr>
              <a:t>KEKUATAN KUNCI</a:t>
            </a:r>
            <a:r>
              <a:rPr lang="en-US" sz="2800" b="1" dirty="0" smtClean="0">
                <a:latin typeface="Benguiat Bk BT" pitchFamily="18" charset="0"/>
              </a:rPr>
              <a:t/>
            </a:r>
            <a:br>
              <a:rPr lang="en-US" sz="2800" b="1" dirty="0" smtClean="0">
                <a:latin typeface="Benguiat Bk BT" pitchFamily="18" charset="0"/>
              </a:rPr>
            </a:br>
            <a:r>
              <a:rPr lang="en-US" sz="2400" b="1" i="1" dirty="0" smtClean="0">
                <a:latin typeface="Benguiat Bk BT" pitchFamily="18" charset="0"/>
              </a:rPr>
              <a:t>(</a:t>
            </a:r>
            <a:r>
              <a:rPr lang="en-US" sz="2400" b="1" i="1" dirty="0" err="1" smtClean="0">
                <a:latin typeface="Benguiat Bk BT" pitchFamily="18" charset="0"/>
              </a:rPr>
              <a:t>Langkah-langkah</a:t>
            </a:r>
            <a:r>
              <a:rPr lang="en-US" sz="2400" b="1" i="1" dirty="0" smtClean="0">
                <a:latin typeface="Benguiat Bk BT" pitchFamily="18" charset="0"/>
              </a:rPr>
              <a:t> yang </a:t>
            </a:r>
            <a:r>
              <a:rPr lang="en-US" sz="2400" b="1" i="1" dirty="0" err="1" smtClean="0">
                <a:latin typeface="Benguiat Bk BT" pitchFamily="18" charset="0"/>
              </a:rPr>
              <a:t>harus</a:t>
            </a:r>
            <a:r>
              <a:rPr lang="en-US" sz="2400" b="1" i="1" dirty="0" smtClean="0">
                <a:latin typeface="Benguiat Bk BT" pitchFamily="18" charset="0"/>
              </a:rPr>
              <a:t> </a:t>
            </a:r>
            <a:r>
              <a:rPr lang="en-US" sz="2400" b="1" i="1" dirty="0" err="1" smtClean="0">
                <a:latin typeface="Benguiat Bk BT" pitchFamily="18" charset="0"/>
              </a:rPr>
              <a:t>dilakukan</a:t>
            </a:r>
            <a:r>
              <a:rPr lang="en-US" sz="2400" b="1" i="1" dirty="0" smtClean="0">
                <a:latin typeface="Benguiat Bk BT" pitchFamily="18" charset="0"/>
              </a:rPr>
              <a:t> </a:t>
            </a:r>
            <a:r>
              <a:rPr lang="en-US" sz="2400" b="1" i="1" dirty="0" err="1" smtClean="0">
                <a:latin typeface="Benguiat Bk BT" pitchFamily="18" charset="0"/>
              </a:rPr>
              <a:t>untuk</a:t>
            </a:r>
            <a:r>
              <a:rPr lang="en-US" sz="2400" b="1" i="1" dirty="0" smtClean="0">
                <a:latin typeface="Benguiat Bk BT" pitchFamily="18" charset="0"/>
              </a:rPr>
              <a:t> </a:t>
            </a:r>
            <a:r>
              <a:rPr lang="en-US" sz="2400" b="1" i="1" dirty="0" err="1" smtClean="0">
                <a:latin typeface="Benguiat Bk BT" pitchFamily="18" charset="0"/>
              </a:rPr>
              <a:t>memasarkan</a:t>
            </a:r>
            <a:r>
              <a:rPr lang="en-US" sz="2400" b="1" i="1" dirty="0" smtClean="0">
                <a:latin typeface="Benguiat Bk BT" pitchFamily="18" charset="0"/>
              </a:rPr>
              <a:t> </a:t>
            </a:r>
            <a:r>
              <a:rPr lang="en-US" sz="2400" b="1" i="1" dirty="0" err="1" smtClean="0">
                <a:latin typeface="Benguiat Bk BT" pitchFamily="18" charset="0"/>
              </a:rPr>
              <a:t>produk</a:t>
            </a:r>
            <a:r>
              <a:rPr lang="en-US" sz="2400" b="1" i="1" dirty="0" smtClean="0">
                <a:latin typeface="Benguiat Bk BT" pitchFamily="18" charset="0"/>
              </a:rPr>
              <a:t>)</a:t>
            </a:r>
            <a:endParaRPr lang="en-GB" sz="2400" b="1" i="1" dirty="0" smtClean="0">
              <a:latin typeface="Benguiat Bk BT" pitchFamily="18" charset="0"/>
            </a:endParaRPr>
          </a:p>
        </p:txBody>
      </p:sp>
      <p:sp>
        <p:nvSpPr>
          <p:cNvPr id="10243" name="Rectangle 3"/>
          <p:cNvSpPr>
            <a:spLocks noGrp="1" noChangeArrowheads="1"/>
          </p:cNvSpPr>
          <p:nvPr>
            <p:ph idx="1"/>
          </p:nvPr>
        </p:nvSpPr>
        <p:spPr>
          <a:xfrm>
            <a:off x="457200" y="1951037"/>
            <a:ext cx="8229600" cy="4525963"/>
          </a:xfrm>
        </p:spPr>
        <p:txBody>
          <a:bodyPr/>
          <a:lstStyle/>
          <a:p>
            <a:pPr marL="609600" indent="-609600">
              <a:buFontTx/>
              <a:buNone/>
            </a:pPr>
            <a:r>
              <a:rPr lang="en-US" sz="2400" dirty="0" smtClean="0">
                <a:latin typeface="Kozuka Gothic Std EL" pitchFamily="34" charset="-128"/>
              </a:rPr>
              <a:t>1.	</a:t>
            </a:r>
            <a:r>
              <a:rPr lang="en-US" sz="2400" dirty="0" err="1" smtClean="0">
                <a:latin typeface="Kozuka Gothic Std EL" pitchFamily="34" charset="-128"/>
              </a:rPr>
              <a:t>Melakukan</a:t>
            </a:r>
            <a:r>
              <a:rPr lang="en-US" sz="2400" dirty="0" smtClean="0">
                <a:latin typeface="Kozuka Gothic Std EL" pitchFamily="34" charset="-128"/>
              </a:rPr>
              <a:t> </a:t>
            </a:r>
            <a:r>
              <a:rPr lang="en-US" sz="2400" dirty="0" err="1" smtClean="0">
                <a:latin typeface="Kozuka Gothic Std EL" pitchFamily="34" charset="-128"/>
              </a:rPr>
              <a:t>penelitian</a:t>
            </a:r>
            <a:endParaRPr lang="en-US" sz="2400" dirty="0" smtClean="0">
              <a:latin typeface="Kozuka Gothic Std EL" pitchFamily="34" charset="-128"/>
            </a:endParaRPr>
          </a:p>
          <a:p>
            <a:pPr marL="609600" indent="-609600">
              <a:buFontTx/>
              <a:buNone/>
            </a:pPr>
            <a:r>
              <a:rPr lang="en-US" sz="2400" dirty="0" smtClean="0">
                <a:latin typeface="Kozuka Gothic Std EL" pitchFamily="34" charset="-128"/>
              </a:rPr>
              <a:t>	</a:t>
            </a:r>
            <a:r>
              <a:rPr lang="en-US" sz="2400" dirty="0" err="1" smtClean="0">
                <a:latin typeface="Kozuka Gothic Std EL" pitchFamily="34" charset="-128"/>
              </a:rPr>
              <a:t>Memperkenalkan</a:t>
            </a:r>
            <a:r>
              <a:rPr lang="en-US" sz="2400" dirty="0" smtClean="0">
                <a:latin typeface="Kozuka Gothic Std EL" pitchFamily="34" charset="-128"/>
              </a:rPr>
              <a:t> </a:t>
            </a:r>
            <a:r>
              <a:rPr lang="en-US" sz="2400" dirty="0" err="1" smtClean="0">
                <a:latin typeface="Kozuka Gothic Std EL" pitchFamily="34" charset="-128"/>
              </a:rPr>
              <a:t>produk-produk</a:t>
            </a:r>
            <a:r>
              <a:rPr lang="en-US" sz="2400" dirty="0" smtClean="0">
                <a:latin typeface="Kozuka Gothic Std EL" pitchFamily="34" charset="-128"/>
              </a:rPr>
              <a:t> </a:t>
            </a:r>
            <a:r>
              <a:rPr lang="en-US" sz="2400" dirty="0" err="1" smtClean="0">
                <a:latin typeface="Kozuka Gothic Std EL" pitchFamily="34" charset="-128"/>
              </a:rPr>
              <a:t>kita</a:t>
            </a:r>
            <a:r>
              <a:rPr lang="en-US" sz="2400" dirty="0" smtClean="0">
                <a:latin typeface="Kozuka Gothic Std EL" pitchFamily="34" charset="-128"/>
              </a:rPr>
              <a:t> </a:t>
            </a:r>
            <a:r>
              <a:rPr lang="en-US" sz="2400" dirty="0" err="1" smtClean="0">
                <a:latin typeface="Kozuka Gothic Std EL" pitchFamily="34" charset="-128"/>
              </a:rPr>
              <a:t>kepada</a:t>
            </a:r>
            <a:r>
              <a:rPr lang="en-US" sz="2400" dirty="0" smtClean="0">
                <a:latin typeface="Kozuka Gothic Std EL" pitchFamily="34" charset="-128"/>
              </a:rPr>
              <a:t> orang-orang </a:t>
            </a:r>
            <a:r>
              <a:rPr lang="en-US" sz="2400" dirty="0" err="1" smtClean="0">
                <a:latin typeface="Kozuka Gothic Std EL" pitchFamily="34" charset="-128"/>
              </a:rPr>
              <a:t>terdekat</a:t>
            </a:r>
            <a:r>
              <a:rPr lang="en-US" sz="2400" dirty="0" smtClean="0">
                <a:latin typeface="Kozuka Gothic Std EL" pitchFamily="34" charset="-128"/>
              </a:rPr>
              <a:t> </a:t>
            </a:r>
            <a:r>
              <a:rPr lang="en-US" sz="2400" dirty="0" err="1" smtClean="0">
                <a:latin typeface="Kozuka Gothic Std EL" pitchFamily="34" charset="-128"/>
              </a:rPr>
              <a:t>disekitar</a:t>
            </a:r>
            <a:r>
              <a:rPr lang="en-US" sz="2400" dirty="0" smtClean="0">
                <a:latin typeface="Kozuka Gothic Std EL" pitchFamily="34" charset="-128"/>
              </a:rPr>
              <a:t> </a:t>
            </a:r>
            <a:r>
              <a:rPr lang="en-US" sz="2400" dirty="0" err="1" smtClean="0">
                <a:latin typeface="Kozuka Gothic Std EL" pitchFamily="34" charset="-128"/>
              </a:rPr>
              <a:t>kita</a:t>
            </a:r>
            <a:r>
              <a:rPr lang="en-US" sz="2400" dirty="0" smtClean="0">
                <a:latin typeface="Kozuka Gothic Std EL" pitchFamily="34" charset="-128"/>
              </a:rPr>
              <a:t>.</a:t>
            </a:r>
          </a:p>
          <a:p>
            <a:pPr marL="609600" indent="-609600">
              <a:buFontTx/>
              <a:buNone/>
            </a:pPr>
            <a:r>
              <a:rPr lang="en-US" sz="2400" dirty="0" smtClean="0">
                <a:latin typeface="Kozuka Gothic Std EL" pitchFamily="34" charset="-128"/>
              </a:rPr>
              <a:t>2.	</a:t>
            </a:r>
            <a:r>
              <a:rPr lang="en-US" sz="2400" dirty="0" err="1" smtClean="0">
                <a:latin typeface="Kozuka Gothic Std EL" pitchFamily="34" charset="-128"/>
              </a:rPr>
              <a:t>Untuk</a:t>
            </a:r>
            <a:r>
              <a:rPr lang="en-US" sz="2400" dirty="0" smtClean="0">
                <a:latin typeface="Kozuka Gothic Std EL" pitchFamily="34" charset="-128"/>
              </a:rPr>
              <a:t> </a:t>
            </a:r>
            <a:r>
              <a:rPr lang="en-US" sz="2400" dirty="0" err="1" smtClean="0">
                <a:latin typeface="Kozuka Gothic Std EL" pitchFamily="34" charset="-128"/>
              </a:rPr>
              <a:t>menjangkau</a:t>
            </a:r>
            <a:r>
              <a:rPr lang="en-US" sz="2400" dirty="0" smtClean="0">
                <a:latin typeface="Kozuka Gothic Std EL" pitchFamily="34" charset="-128"/>
              </a:rPr>
              <a:t> </a:t>
            </a:r>
            <a:r>
              <a:rPr lang="en-US" sz="2400" dirty="0" err="1" smtClean="0">
                <a:latin typeface="Kozuka Gothic Std EL" pitchFamily="34" charset="-128"/>
              </a:rPr>
              <a:t>manajemen</a:t>
            </a:r>
            <a:r>
              <a:rPr lang="en-US" sz="2400" dirty="0" smtClean="0">
                <a:latin typeface="Kozuka Gothic Std EL" pitchFamily="34" charset="-128"/>
              </a:rPr>
              <a:t> </a:t>
            </a:r>
            <a:r>
              <a:rPr lang="en-US" sz="2400" dirty="0" err="1" smtClean="0">
                <a:latin typeface="Kozuka Gothic Std EL" pitchFamily="34" charset="-128"/>
              </a:rPr>
              <a:t>atas</a:t>
            </a:r>
            <a:r>
              <a:rPr lang="en-US" sz="2400" dirty="0" smtClean="0">
                <a:latin typeface="Kozuka Gothic Std EL" pitchFamily="34" charset="-128"/>
              </a:rPr>
              <a:t> </a:t>
            </a:r>
            <a:r>
              <a:rPr lang="en-US" sz="2400" dirty="0" err="1" smtClean="0">
                <a:latin typeface="Kozuka Gothic Std EL" pitchFamily="34" charset="-128"/>
              </a:rPr>
              <a:t>tujuan</a:t>
            </a:r>
            <a:r>
              <a:rPr lang="en-US" sz="2400" dirty="0" smtClean="0">
                <a:latin typeface="Kozuka Gothic Std EL" pitchFamily="34" charset="-128"/>
              </a:rPr>
              <a:t> </a:t>
            </a:r>
            <a:r>
              <a:rPr lang="en-US" sz="2400" dirty="0" err="1" smtClean="0">
                <a:latin typeface="Kozuka Gothic Std EL" pitchFamily="34" charset="-128"/>
              </a:rPr>
              <a:t>merek</a:t>
            </a:r>
            <a:endParaRPr lang="en-US" sz="2400" dirty="0" smtClean="0">
              <a:latin typeface="Kozuka Gothic Std EL" pitchFamily="34" charset="-128"/>
            </a:endParaRPr>
          </a:p>
          <a:p>
            <a:pPr marL="609600" indent="-609600">
              <a:buFontTx/>
              <a:buNone/>
            </a:pPr>
            <a:r>
              <a:rPr lang="en-US" sz="2400" dirty="0" smtClean="0">
                <a:latin typeface="Kozuka Gothic Std EL" pitchFamily="34" charset="-128"/>
              </a:rPr>
              <a:t>3.	</a:t>
            </a:r>
            <a:r>
              <a:rPr lang="en-US" sz="2400" dirty="0" err="1" smtClean="0">
                <a:latin typeface="Kozuka Gothic Std EL" pitchFamily="34" charset="-128"/>
              </a:rPr>
              <a:t>Untuk</a:t>
            </a:r>
            <a:r>
              <a:rPr lang="en-US" sz="2400" dirty="0" smtClean="0">
                <a:latin typeface="Kozuka Gothic Std EL" pitchFamily="34" charset="-128"/>
              </a:rPr>
              <a:t> </a:t>
            </a:r>
            <a:r>
              <a:rPr lang="en-US" sz="2400" dirty="0" err="1" smtClean="0">
                <a:latin typeface="Kozuka Gothic Std EL" pitchFamily="34" charset="-128"/>
              </a:rPr>
              <a:t>memulai</a:t>
            </a:r>
            <a:r>
              <a:rPr lang="en-US" sz="2400" dirty="0" smtClean="0">
                <a:latin typeface="Kozuka Gothic Std EL" pitchFamily="34" charset="-128"/>
              </a:rPr>
              <a:t> </a:t>
            </a:r>
            <a:r>
              <a:rPr lang="en-US" sz="2400" dirty="0" err="1" smtClean="0">
                <a:latin typeface="Kozuka Gothic Std EL" pitchFamily="34" charset="-128"/>
              </a:rPr>
              <a:t>suatu</a:t>
            </a:r>
            <a:r>
              <a:rPr lang="en-US" sz="2400" dirty="0" smtClean="0">
                <a:latin typeface="Kozuka Gothic Std EL" pitchFamily="34" charset="-128"/>
              </a:rPr>
              <a:t> </a:t>
            </a:r>
            <a:r>
              <a:rPr lang="en-US" sz="2400" dirty="0" err="1" smtClean="0">
                <a:latin typeface="Kozuka Gothic Std EL" pitchFamily="34" charset="-128"/>
              </a:rPr>
              <a:t>promosi</a:t>
            </a:r>
            <a:r>
              <a:rPr lang="en-US" sz="2400" dirty="0" smtClean="0">
                <a:latin typeface="Kozuka Gothic Std EL" pitchFamily="34" charset="-128"/>
              </a:rPr>
              <a:t>, </a:t>
            </a:r>
            <a:r>
              <a:rPr lang="en-US" sz="2400" dirty="0" err="1" smtClean="0">
                <a:latin typeface="Kozuka Gothic Std EL" pitchFamily="34" charset="-128"/>
              </a:rPr>
              <a:t>kita</a:t>
            </a:r>
            <a:r>
              <a:rPr lang="en-US" sz="2400" dirty="0" smtClean="0">
                <a:latin typeface="Kozuka Gothic Std EL" pitchFamily="34" charset="-128"/>
              </a:rPr>
              <a:t> </a:t>
            </a:r>
            <a:r>
              <a:rPr lang="en-US" sz="2400" dirty="0" err="1" smtClean="0">
                <a:latin typeface="Kozuka Gothic Std EL" pitchFamily="34" charset="-128"/>
              </a:rPr>
              <a:t>harus</a:t>
            </a:r>
            <a:r>
              <a:rPr lang="en-US" sz="2400" dirty="0" smtClean="0">
                <a:latin typeface="Kozuka Gothic Std EL" pitchFamily="34" charset="-128"/>
              </a:rPr>
              <a:t> </a:t>
            </a:r>
            <a:r>
              <a:rPr lang="en-US" sz="2400" dirty="0" err="1" smtClean="0">
                <a:latin typeface="Kozuka Gothic Std EL" pitchFamily="34" charset="-128"/>
              </a:rPr>
              <a:t>mengetahui</a:t>
            </a:r>
            <a:r>
              <a:rPr lang="en-US" sz="2400" dirty="0" smtClean="0">
                <a:latin typeface="Kozuka Gothic Std EL" pitchFamily="34" charset="-128"/>
              </a:rPr>
              <a:t> </a:t>
            </a:r>
            <a:r>
              <a:rPr lang="en-US" sz="2400" dirty="0" err="1" smtClean="0">
                <a:latin typeface="Kozuka Gothic Std EL" pitchFamily="34" charset="-128"/>
              </a:rPr>
              <a:t>kekuatan</a:t>
            </a:r>
            <a:r>
              <a:rPr lang="en-US" sz="2400" dirty="0" smtClean="0">
                <a:latin typeface="Kozuka Gothic Std EL" pitchFamily="34" charset="-128"/>
              </a:rPr>
              <a:t> </a:t>
            </a:r>
            <a:r>
              <a:rPr lang="en-US" sz="2400" dirty="0" err="1" smtClean="0">
                <a:latin typeface="Kozuka Gothic Std EL" pitchFamily="34" charset="-128"/>
              </a:rPr>
              <a:t>merek</a:t>
            </a:r>
            <a:r>
              <a:rPr lang="en-US" sz="2400" dirty="0" smtClean="0">
                <a:latin typeface="Kozuka Gothic Std EL" pitchFamily="34" charset="-128"/>
              </a:rPr>
              <a:t> </a:t>
            </a:r>
            <a:r>
              <a:rPr lang="en-US" sz="2400" dirty="0" err="1" smtClean="0">
                <a:latin typeface="Kozuka Gothic Std EL" pitchFamily="34" charset="-128"/>
              </a:rPr>
              <a:t>dipasarkan</a:t>
            </a:r>
            <a:endParaRPr lang="en-US" sz="2400" dirty="0" smtClean="0">
              <a:latin typeface="Kozuka Gothic Std EL" pitchFamily="34" charset="-128"/>
            </a:endParaRPr>
          </a:p>
          <a:p>
            <a:pPr marL="609600" indent="-609600">
              <a:buFontTx/>
              <a:buNone/>
            </a:pPr>
            <a:r>
              <a:rPr lang="en-US" sz="2400" dirty="0" smtClean="0">
                <a:latin typeface="Kozuka Gothic Std EL" pitchFamily="34" charset="-128"/>
              </a:rPr>
              <a:t>	</a:t>
            </a:r>
            <a:r>
              <a:rPr lang="en-US" sz="2400" dirty="0" err="1" smtClean="0">
                <a:latin typeface="Kozuka Gothic Std EL" pitchFamily="34" charset="-128"/>
              </a:rPr>
              <a:t>Desain</a:t>
            </a:r>
            <a:r>
              <a:rPr lang="en-US" sz="2400" dirty="0" smtClean="0">
                <a:latin typeface="Kozuka Gothic Std EL" pitchFamily="34" charset="-128"/>
              </a:rPr>
              <a:t> </a:t>
            </a:r>
            <a:r>
              <a:rPr lang="en-US" sz="2400" dirty="0" err="1" smtClean="0">
                <a:latin typeface="Kozuka Gothic Std EL" pitchFamily="34" charset="-128"/>
              </a:rPr>
              <a:t>tersebut</a:t>
            </a:r>
            <a:r>
              <a:rPr lang="en-US" sz="2400" dirty="0" smtClean="0">
                <a:latin typeface="Kozuka Gothic Std EL" pitchFamily="34" charset="-128"/>
              </a:rPr>
              <a:t> </a:t>
            </a:r>
            <a:r>
              <a:rPr lang="en-US" sz="2400" dirty="0" err="1" smtClean="0">
                <a:latin typeface="Kozuka Gothic Std EL" pitchFamily="34" charset="-128"/>
              </a:rPr>
              <a:t>dapat</a:t>
            </a:r>
            <a:r>
              <a:rPr lang="en-US" sz="2400" dirty="0" smtClean="0">
                <a:latin typeface="Kozuka Gothic Std EL" pitchFamily="34" charset="-128"/>
              </a:rPr>
              <a:t> </a:t>
            </a:r>
            <a:r>
              <a:rPr lang="en-US" sz="2400" dirty="0" err="1" smtClean="0">
                <a:latin typeface="Kozuka Gothic Std EL" pitchFamily="34" charset="-128"/>
              </a:rPr>
              <a:t>dilakukan</a:t>
            </a:r>
            <a:r>
              <a:rPr lang="en-US" sz="2400" dirty="0" smtClean="0">
                <a:latin typeface="Kozuka Gothic Std EL" pitchFamily="34" charset="-128"/>
              </a:rPr>
              <a:t> </a:t>
            </a:r>
            <a:r>
              <a:rPr lang="en-US" sz="2400" dirty="0" err="1" smtClean="0">
                <a:latin typeface="Kozuka Gothic Std EL" pitchFamily="34" charset="-128"/>
              </a:rPr>
              <a:t>apabila</a:t>
            </a:r>
            <a:r>
              <a:rPr lang="en-US" sz="2400" dirty="0" smtClean="0">
                <a:latin typeface="Kozuka Gothic Std EL" pitchFamily="34" charset="-128"/>
              </a:rPr>
              <a:t> </a:t>
            </a:r>
            <a:r>
              <a:rPr lang="en-US" sz="2400" dirty="0" err="1" smtClean="0">
                <a:latin typeface="Kozuka Gothic Std EL" pitchFamily="34" charset="-128"/>
              </a:rPr>
              <a:t>kita</a:t>
            </a:r>
            <a:r>
              <a:rPr lang="en-US" sz="2400" dirty="0" smtClean="0">
                <a:latin typeface="Kozuka Gothic Std EL" pitchFamily="34" charset="-128"/>
              </a:rPr>
              <a:t> </a:t>
            </a:r>
            <a:r>
              <a:rPr lang="en-US" sz="2400" dirty="0" err="1" smtClean="0">
                <a:latin typeface="Kozuka Gothic Std EL" pitchFamily="34" charset="-128"/>
              </a:rPr>
              <a:t>sudah</a:t>
            </a:r>
            <a:r>
              <a:rPr lang="en-US" sz="2400" dirty="0" smtClean="0">
                <a:latin typeface="Kozuka Gothic Std EL" pitchFamily="34" charset="-128"/>
              </a:rPr>
              <a:t> </a:t>
            </a:r>
            <a:r>
              <a:rPr lang="en-US" sz="2400" dirty="0" err="1" smtClean="0">
                <a:latin typeface="Kozuka Gothic Std EL" pitchFamily="34" charset="-128"/>
              </a:rPr>
              <a:t>mengetahui</a:t>
            </a:r>
            <a:r>
              <a:rPr lang="en-US" sz="2400" dirty="0" smtClean="0">
                <a:latin typeface="Kozuka Gothic Std EL" pitchFamily="34" charset="-128"/>
              </a:rPr>
              <a:t> </a:t>
            </a:r>
            <a:r>
              <a:rPr lang="en-US" sz="2400" dirty="0" err="1" smtClean="0">
                <a:latin typeface="Kozuka Gothic Std EL" pitchFamily="34" charset="-128"/>
              </a:rPr>
              <a:t>segmen</a:t>
            </a:r>
            <a:r>
              <a:rPr lang="en-US" sz="2400" dirty="0" smtClean="0">
                <a:latin typeface="Kozuka Gothic Std EL" pitchFamily="34" charset="-128"/>
              </a:rPr>
              <a:t> </a:t>
            </a:r>
            <a:r>
              <a:rPr lang="en-US" sz="2400" dirty="0" err="1" smtClean="0">
                <a:latin typeface="Kozuka Gothic Std EL" pitchFamily="34" charset="-128"/>
              </a:rPr>
              <a:t>pesaingnya</a:t>
            </a:r>
            <a:r>
              <a:rPr lang="en-US" sz="2400" dirty="0" smtClean="0">
                <a:latin typeface="Kozuka Gothic Std EL" pitchFamily="34" charset="-128"/>
              </a:rPr>
              <a:t>.</a:t>
            </a:r>
            <a:endParaRPr lang="en-GB" sz="2400" dirty="0" smtClean="0">
              <a:latin typeface="Kozuka Gothic Std EL" pitchFamily="34" charset="-128"/>
            </a:endParaRPr>
          </a:p>
        </p:txBody>
      </p:sp>
    </p:spTree>
    <p:extLst>
      <p:ext uri="{BB962C8B-B14F-4D97-AF65-F5344CB8AC3E}">
        <p14:creationId xmlns:p14="http://schemas.microsoft.com/office/powerpoint/2010/main" val="681572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09600"/>
            <a:ext cx="8229600" cy="1143000"/>
          </a:xfrm>
        </p:spPr>
        <p:txBody>
          <a:bodyPr rtlCol="0">
            <a:normAutofit/>
          </a:bodyPr>
          <a:lstStyle/>
          <a:p>
            <a:pPr fontAlgn="auto">
              <a:spcAft>
                <a:spcPts val="0"/>
              </a:spcAft>
              <a:defRPr/>
            </a:pPr>
            <a:r>
              <a:rPr lang="en-US" sz="3600" dirty="0" smtClean="0">
                <a:latin typeface="Benguiat Bk BT" pitchFamily="18" charset="0"/>
              </a:rPr>
              <a:t>3 </a:t>
            </a:r>
            <a:r>
              <a:rPr lang="en-US" sz="3600" dirty="0" err="1" smtClean="0">
                <a:latin typeface="Benguiat Bk BT" pitchFamily="18" charset="0"/>
              </a:rPr>
              <a:t>Pengertian</a:t>
            </a:r>
            <a:r>
              <a:rPr lang="en-US" sz="3600" dirty="0" smtClean="0">
                <a:latin typeface="Benguiat Bk BT" pitchFamily="18" charset="0"/>
              </a:rPr>
              <a:t> </a:t>
            </a:r>
            <a:r>
              <a:rPr lang="en-US" sz="3600" dirty="0" err="1" smtClean="0">
                <a:latin typeface="Benguiat Bk BT" pitchFamily="18" charset="0"/>
              </a:rPr>
              <a:t>dari</a:t>
            </a:r>
            <a:r>
              <a:rPr lang="en-US" sz="3600" dirty="0" smtClean="0">
                <a:latin typeface="Benguiat Bk BT" pitchFamily="18" charset="0"/>
              </a:rPr>
              <a:t> </a:t>
            </a:r>
            <a:r>
              <a:rPr lang="en-US" sz="3600" dirty="0" err="1" smtClean="0">
                <a:latin typeface="Benguiat Bk BT" pitchFamily="18" charset="0"/>
              </a:rPr>
              <a:t>kekuatan</a:t>
            </a:r>
            <a:r>
              <a:rPr lang="en-US" sz="3600" dirty="0" smtClean="0">
                <a:latin typeface="Benguiat Bk BT" pitchFamily="18" charset="0"/>
              </a:rPr>
              <a:t> </a:t>
            </a:r>
            <a:r>
              <a:rPr lang="en-US" sz="3600" dirty="0" err="1" smtClean="0">
                <a:latin typeface="Benguiat Bk BT" pitchFamily="18" charset="0"/>
              </a:rPr>
              <a:t>kunci</a:t>
            </a:r>
            <a:r>
              <a:rPr lang="en-US" sz="3600" dirty="0" smtClean="0">
                <a:latin typeface="Benguiat Bk BT" pitchFamily="18" charset="0"/>
              </a:rPr>
              <a:t> </a:t>
            </a:r>
            <a:r>
              <a:rPr lang="en-US" sz="3600" dirty="0" err="1" smtClean="0">
                <a:latin typeface="Benguiat Bk BT" pitchFamily="18" charset="0"/>
              </a:rPr>
              <a:t>diatas</a:t>
            </a:r>
            <a:r>
              <a:rPr lang="en-US" sz="3600" dirty="0" smtClean="0">
                <a:latin typeface="Benguiat Bk BT" pitchFamily="18" charset="0"/>
              </a:rPr>
              <a:t> :</a:t>
            </a:r>
            <a:endParaRPr lang="en-GB" sz="3600" dirty="0" smtClean="0">
              <a:latin typeface="Benguiat Bk BT" pitchFamily="18" charset="0"/>
            </a:endParaRPr>
          </a:p>
        </p:txBody>
      </p:sp>
      <p:sp>
        <p:nvSpPr>
          <p:cNvPr id="9219" name="Rectangle 3"/>
          <p:cNvSpPr>
            <a:spLocks noGrp="1" noChangeArrowheads="1"/>
          </p:cNvSpPr>
          <p:nvPr>
            <p:ph idx="1"/>
          </p:nvPr>
        </p:nvSpPr>
        <p:spPr/>
        <p:txBody>
          <a:bodyPr rtlCol="0">
            <a:normAutofit/>
          </a:bodyPr>
          <a:lstStyle/>
          <a:p>
            <a:pPr marL="609600" indent="-609600" fontAlgn="auto">
              <a:lnSpc>
                <a:spcPct val="90000"/>
              </a:lnSpc>
              <a:spcAft>
                <a:spcPts val="0"/>
              </a:spcAft>
              <a:buClr>
                <a:schemeClr val="accent3"/>
              </a:buClr>
              <a:buFontTx/>
              <a:buAutoNum type="arabicPeriod"/>
              <a:defRPr/>
            </a:pPr>
            <a:endParaRPr lang="en-US" sz="2400" b="1" dirty="0" smtClean="0">
              <a:latin typeface="Kozuka Gothic Std EL" pitchFamily="34" charset="-128"/>
            </a:endParaRPr>
          </a:p>
          <a:p>
            <a:pPr marL="609600" indent="-609600" fontAlgn="auto">
              <a:lnSpc>
                <a:spcPct val="90000"/>
              </a:lnSpc>
              <a:spcAft>
                <a:spcPts val="0"/>
              </a:spcAft>
              <a:buClr>
                <a:schemeClr val="accent3"/>
              </a:buClr>
              <a:buFontTx/>
              <a:buNone/>
              <a:defRPr/>
            </a:pPr>
            <a:r>
              <a:rPr lang="en-US" sz="2400" b="1" dirty="0" smtClean="0">
                <a:latin typeface="Kozuka Gothic Std EL" pitchFamily="34" charset="-128"/>
              </a:rPr>
              <a:t>1.	</a:t>
            </a:r>
            <a:r>
              <a:rPr lang="en-US" sz="2400" b="1" dirty="0" err="1" smtClean="0">
                <a:latin typeface="Kozuka Gothic Std EL" pitchFamily="34" charset="-128"/>
              </a:rPr>
              <a:t>Pelanggan</a:t>
            </a:r>
            <a:r>
              <a:rPr lang="en-US" sz="2400" b="1" dirty="0" smtClean="0">
                <a:latin typeface="Kozuka Gothic Std EL" pitchFamily="34" charset="-128"/>
              </a:rPr>
              <a:t> </a:t>
            </a:r>
            <a:r>
              <a:rPr lang="en-US" sz="2400" b="1" dirty="0" err="1" smtClean="0">
                <a:latin typeface="Kozuka Gothic Std EL" pitchFamily="34" charset="-128"/>
              </a:rPr>
              <a:t>berpikir</a:t>
            </a:r>
            <a:r>
              <a:rPr lang="en-US" sz="2400" b="1" dirty="0" smtClean="0">
                <a:latin typeface="Kozuka Gothic Std EL" pitchFamily="34" charset="-128"/>
              </a:rPr>
              <a:t> </a:t>
            </a:r>
            <a:r>
              <a:rPr lang="en-US" sz="2400" b="1" dirty="0" err="1" smtClean="0">
                <a:latin typeface="Kozuka Gothic Std EL" pitchFamily="34" charset="-128"/>
              </a:rPr>
              <a:t>tentang</a:t>
            </a:r>
            <a:r>
              <a:rPr lang="en-US" sz="2400" b="1" dirty="0" smtClean="0">
                <a:latin typeface="Kozuka Gothic Std EL" pitchFamily="34" charset="-128"/>
              </a:rPr>
              <a:t> </a:t>
            </a:r>
            <a:r>
              <a:rPr lang="en-US" sz="2400" b="1" dirty="0" err="1" smtClean="0">
                <a:latin typeface="Kozuka Gothic Std EL" pitchFamily="34" charset="-128"/>
              </a:rPr>
              <a:t>merk</a:t>
            </a:r>
            <a:r>
              <a:rPr lang="en-US" sz="2400" b="1" dirty="0" smtClean="0">
                <a:latin typeface="Kozuka Gothic Std EL" pitchFamily="34" charset="-128"/>
              </a:rPr>
              <a:t> </a:t>
            </a:r>
            <a:r>
              <a:rPr lang="en-US" sz="2400" b="1" dirty="0" err="1" smtClean="0">
                <a:latin typeface="Kozuka Gothic Std EL" pitchFamily="34" charset="-128"/>
              </a:rPr>
              <a:t>dan</a:t>
            </a:r>
            <a:r>
              <a:rPr lang="en-US" sz="2400" b="1" dirty="0" smtClean="0">
                <a:latin typeface="Kozuka Gothic Std EL" pitchFamily="34" charset="-128"/>
              </a:rPr>
              <a:t> </a:t>
            </a:r>
            <a:r>
              <a:rPr lang="en-US" sz="2400" b="1" dirty="0" err="1" smtClean="0">
                <a:latin typeface="Kozuka Gothic Std EL" pitchFamily="34" charset="-128"/>
              </a:rPr>
              <a:t>produk</a:t>
            </a:r>
            <a:r>
              <a:rPr lang="en-US" sz="2400" b="1" dirty="0" smtClean="0">
                <a:latin typeface="Kozuka Gothic Std EL" pitchFamily="34" charset="-128"/>
              </a:rPr>
              <a:t> </a:t>
            </a:r>
            <a:r>
              <a:rPr lang="en-US" sz="2400" b="1" dirty="0" err="1" smtClean="0">
                <a:latin typeface="Kozuka Gothic Std EL" pitchFamily="34" charset="-128"/>
              </a:rPr>
              <a:t>kita</a:t>
            </a:r>
            <a:r>
              <a:rPr lang="en-US" sz="2400" b="1" dirty="0" smtClean="0">
                <a:latin typeface="Kozuka Gothic Std EL" pitchFamily="34" charset="-128"/>
              </a:rPr>
              <a:t>, </a:t>
            </a:r>
            <a:r>
              <a:rPr lang="en-US" sz="2400" b="1" dirty="0" err="1" smtClean="0">
                <a:latin typeface="Kozuka Gothic Std EL" pitchFamily="34" charset="-128"/>
              </a:rPr>
              <a:t>dengan</a:t>
            </a:r>
            <a:r>
              <a:rPr lang="en-US" sz="2400" b="1" dirty="0" smtClean="0">
                <a:latin typeface="Kozuka Gothic Std EL" pitchFamily="34" charset="-128"/>
              </a:rPr>
              <a:t> </a:t>
            </a:r>
            <a:r>
              <a:rPr lang="en-US" sz="2400" b="1" dirty="0" err="1" smtClean="0">
                <a:latin typeface="Kozuka Gothic Std EL" pitchFamily="34" charset="-128"/>
              </a:rPr>
              <a:t>sendirinya</a:t>
            </a:r>
            <a:r>
              <a:rPr lang="en-US" sz="2400" b="1" dirty="0" smtClean="0">
                <a:latin typeface="Kozuka Gothic Std EL" pitchFamily="34" charset="-128"/>
              </a:rPr>
              <a:t> </a:t>
            </a:r>
            <a:r>
              <a:rPr lang="en-US" sz="2400" b="1" dirty="0" err="1" smtClean="0">
                <a:latin typeface="Kozuka Gothic Std EL" pitchFamily="34" charset="-128"/>
              </a:rPr>
              <a:t>pelanggan</a:t>
            </a:r>
            <a:r>
              <a:rPr lang="en-US" sz="2400" b="1" dirty="0" smtClean="0">
                <a:latin typeface="Kozuka Gothic Std EL" pitchFamily="34" charset="-128"/>
              </a:rPr>
              <a:t> </a:t>
            </a:r>
            <a:r>
              <a:rPr lang="en-US" sz="2400" b="1" dirty="0" err="1" smtClean="0">
                <a:latin typeface="Kozuka Gothic Std EL" pitchFamily="34" charset="-128"/>
              </a:rPr>
              <a:t>akan</a:t>
            </a:r>
            <a:r>
              <a:rPr lang="en-US" sz="2400" b="1" dirty="0" smtClean="0">
                <a:latin typeface="Kozuka Gothic Std EL" pitchFamily="34" charset="-128"/>
              </a:rPr>
              <a:t> </a:t>
            </a:r>
            <a:r>
              <a:rPr lang="en-US" sz="2400" b="1" dirty="0" err="1" smtClean="0">
                <a:latin typeface="Kozuka Gothic Std EL" pitchFamily="34" charset="-128"/>
              </a:rPr>
              <a:t>berpikir</a:t>
            </a:r>
            <a:r>
              <a:rPr lang="en-US" sz="2400" b="1" dirty="0" smtClean="0">
                <a:latin typeface="Kozuka Gothic Std EL" pitchFamily="34" charset="-128"/>
              </a:rPr>
              <a:t> </a:t>
            </a:r>
            <a:r>
              <a:rPr lang="en-US" sz="2400" b="1" dirty="0" err="1" smtClean="0">
                <a:latin typeface="Kozuka Gothic Std EL" pitchFamily="34" charset="-128"/>
              </a:rPr>
              <a:t>tentang</a:t>
            </a:r>
            <a:r>
              <a:rPr lang="en-US" sz="2400" b="1" dirty="0" smtClean="0">
                <a:latin typeface="Kozuka Gothic Std EL" pitchFamily="34" charset="-128"/>
              </a:rPr>
              <a:t> </a:t>
            </a:r>
            <a:r>
              <a:rPr lang="en-US" sz="2400" b="1" dirty="0" err="1" smtClean="0">
                <a:latin typeface="Kozuka Gothic Std EL" pitchFamily="34" charset="-128"/>
              </a:rPr>
              <a:t>produk</a:t>
            </a:r>
            <a:r>
              <a:rPr lang="en-US" sz="2400" b="1" dirty="0" smtClean="0">
                <a:latin typeface="Kozuka Gothic Std EL" pitchFamily="34" charset="-128"/>
              </a:rPr>
              <a:t> </a:t>
            </a:r>
            <a:r>
              <a:rPr lang="en-US" sz="2400" b="1" dirty="0" err="1" smtClean="0">
                <a:latin typeface="Kozuka Gothic Std EL" pitchFamily="34" charset="-128"/>
              </a:rPr>
              <a:t>kita</a:t>
            </a:r>
            <a:r>
              <a:rPr lang="en-US" sz="2400" b="1" dirty="0" smtClean="0">
                <a:latin typeface="Kozuka Gothic Std EL" pitchFamily="34" charset="-128"/>
              </a:rPr>
              <a:t>.</a:t>
            </a:r>
          </a:p>
          <a:p>
            <a:pPr marL="609600" indent="-609600" fontAlgn="auto">
              <a:lnSpc>
                <a:spcPct val="90000"/>
              </a:lnSpc>
              <a:spcAft>
                <a:spcPts val="0"/>
              </a:spcAft>
              <a:buClr>
                <a:schemeClr val="accent3"/>
              </a:buClr>
              <a:buFontTx/>
              <a:buNone/>
              <a:defRPr/>
            </a:pPr>
            <a:r>
              <a:rPr lang="en-US" sz="2400" b="1" dirty="0" smtClean="0">
                <a:latin typeface="Kozuka Gothic Std EL" pitchFamily="34" charset="-128"/>
              </a:rPr>
              <a:t>2. 	</a:t>
            </a:r>
            <a:r>
              <a:rPr lang="en-US" sz="2400" b="1" dirty="0" err="1" smtClean="0">
                <a:latin typeface="Kozuka Gothic Std EL" pitchFamily="34" charset="-128"/>
              </a:rPr>
              <a:t>Harus</a:t>
            </a:r>
            <a:r>
              <a:rPr lang="en-US" sz="2400" b="1" dirty="0" smtClean="0">
                <a:latin typeface="Kozuka Gothic Std EL" pitchFamily="34" charset="-128"/>
              </a:rPr>
              <a:t> </a:t>
            </a:r>
            <a:r>
              <a:rPr lang="en-US" sz="2400" b="1" dirty="0" err="1" smtClean="0">
                <a:latin typeface="Kozuka Gothic Std EL" pitchFamily="34" charset="-128"/>
              </a:rPr>
              <a:t>mempunyai</a:t>
            </a:r>
            <a:r>
              <a:rPr lang="en-US" sz="2400" b="1" dirty="0" smtClean="0">
                <a:latin typeface="Kozuka Gothic Std EL" pitchFamily="34" charset="-128"/>
              </a:rPr>
              <a:t> </a:t>
            </a:r>
            <a:r>
              <a:rPr lang="en-US" sz="2400" b="1" dirty="0" err="1" smtClean="0">
                <a:latin typeface="Kozuka Gothic Std EL" pitchFamily="34" charset="-128"/>
              </a:rPr>
              <a:t>suatu</a:t>
            </a:r>
            <a:r>
              <a:rPr lang="en-US" sz="2400" b="1" dirty="0" smtClean="0">
                <a:latin typeface="Kozuka Gothic Std EL" pitchFamily="34" charset="-128"/>
              </a:rPr>
              <a:t> </a:t>
            </a:r>
            <a:r>
              <a:rPr lang="en-US" sz="2400" b="1" dirty="0" err="1" smtClean="0">
                <a:latin typeface="Kozuka Gothic Std EL" pitchFamily="34" charset="-128"/>
              </a:rPr>
              <a:t>reputasi</a:t>
            </a:r>
            <a:r>
              <a:rPr lang="en-US" sz="2400" b="1" dirty="0" smtClean="0">
                <a:latin typeface="Kozuka Gothic Std EL" pitchFamily="34" charset="-128"/>
              </a:rPr>
              <a:t> </a:t>
            </a:r>
            <a:r>
              <a:rPr lang="en-US" sz="2400" b="1" dirty="0" err="1" smtClean="0">
                <a:latin typeface="Kozuka Gothic Std EL" pitchFamily="34" charset="-128"/>
              </a:rPr>
              <a:t>untuk</a:t>
            </a:r>
            <a:r>
              <a:rPr lang="en-US" sz="2400" b="1" dirty="0" smtClean="0">
                <a:latin typeface="Kozuka Gothic Std EL" pitchFamily="34" charset="-128"/>
              </a:rPr>
              <a:t> </a:t>
            </a:r>
            <a:r>
              <a:rPr lang="en-US" sz="2400" b="1" dirty="0" err="1" smtClean="0">
                <a:latin typeface="Kozuka Gothic Std EL" pitchFamily="34" charset="-128"/>
              </a:rPr>
              <a:t>kejujuran</a:t>
            </a:r>
            <a:r>
              <a:rPr lang="en-US" sz="2400" b="1" dirty="0" smtClean="0">
                <a:latin typeface="Kozuka Gothic Std EL" pitchFamily="34" charset="-128"/>
              </a:rPr>
              <a:t> </a:t>
            </a:r>
            <a:r>
              <a:rPr lang="en-US" sz="2400" b="1" dirty="0" err="1" smtClean="0">
                <a:latin typeface="Kozuka Gothic Std EL" pitchFamily="34" charset="-128"/>
              </a:rPr>
              <a:t>dan</a:t>
            </a:r>
            <a:r>
              <a:rPr lang="en-US" sz="2400" b="1" dirty="0" smtClean="0">
                <a:latin typeface="Kozuka Gothic Std EL" pitchFamily="34" charset="-128"/>
              </a:rPr>
              <a:t> </a:t>
            </a:r>
            <a:r>
              <a:rPr lang="en-US" sz="2400" b="1" dirty="0" err="1" smtClean="0">
                <a:latin typeface="Kozuka Gothic Std EL" pitchFamily="34" charset="-128"/>
              </a:rPr>
              <a:t>integritas</a:t>
            </a:r>
            <a:r>
              <a:rPr lang="en-US" sz="2400" b="1" dirty="0" smtClean="0">
                <a:latin typeface="Kozuka Gothic Std EL" pitchFamily="34" charset="-128"/>
              </a:rPr>
              <a:t> </a:t>
            </a:r>
            <a:r>
              <a:rPr lang="en-US" sz="2400" b="1" dirty="0" err="1" smtClean="0">
                <a:latin typeface="Kozuka Gothic Std EL" pitchFamily="34" charset="-128"/>
              </a:rPr>
              <a:t>suatu</a:t>
            </a:r>
            <a:r>
              <a:rPr lang="en-US" sz="2400" b="1" dirty="0" smtClean="0">
                <a:latin typeface="Kozuka Gothic Std EL" pitchFamily="34" charset="-128"/>
              </a:rPr>
              <a:t> </a:t>
            </a:r>
            <a:r>
              <a:rPr lang="en-US" sz="2400" b="1" dirty="0" err="1" smtClean="0">
                <a:latin typeface="Kozuka Gothic Std EL" pitchFamily="34" charset="-128"/>
              </a:rPr>
              <a:t>produk</a:t>
            </a:r>
            <a:r>
              <a:rPr lang="en-US" sz="2400" b="1" dirty="0" smtClean="0">
                <a:latin typeface="Kozuka Gothic Std EL" pitchFamily="34" charset="-128"/>
              </a:rPr>
              <a:t> </a:t>
            </a:r>
            <a:r>
              <a:rPr lang="en-US" sz="2400" b="1" dirty="0" err="1" smtClean="0">
                <a:latin typeface="Kozuka Gothic Std EL" pitchFamily="34" charset="-128"/>
              </a:rPr>
              <a:t>dalam</a:t>
            </a:r>
            <a:r>
              <a:rPr lang="en-US" sz="2400" b="1" dirty="0" smtClean="0">
                <a:latin typeface="Kozuka Gothic Std EL" pitchFamily="34" charset="-128"/>
              </a:rPr>
              <a:t> </a:t>
            </a:r>
            <a:r>
              <a:rPr lang="en-US" sz="2400" b="1" dirty="0" err="1" smtClean="0">
                <a:latin typeface="Kozuka Gothic Std EL" pitchFamily="34" charset="-128"/>
              </a:rPr>
              <a:t>kekurangan</a:t>
            </a:r>
            <a:r>
              <a:rPr lang="en-US" sz="2400" b="1" dirty="0" smtClean="0">
                <a:latin typeface="Kozuka Gothic Std EL" pitchFamily="34" charset="-128"/>
              </a:rPr>
              <a:t> </a:t>
            </a:r>
            <a:r>
              <a:rPr lang="en-US" sz="2400" b="1" dirty="0" err="1" smtClean="0">
                <a:latin typeface="Kozuka Gothic Std EL" pitchFamily="34" charset="-128"/>
              </a:rPr>
              <a:t>dari</a:t>
            </a:r>
            <a:r>
              <a:rPr lang="en-US" sz="2400" b="1" dirty="0" smtClean="0">
                <a:latin typeface="Kozuka Gothic Std EL" pitchFamily="34" charset="-128"/>
              </a:rPr>
              <a:t> </a:t>
            </a:r>
            <a:r>
              <a:rPr lang="en-US" sz="2400" b="1" dirty="0" err="1" smtClean="0">
                <a:latin typeface="Kozuka Gothic Std EL" pitchFamily="34" charset="-128"/>
              </a:rPr>
              <a:t>merk</a:t>
            </a:r>
            <a:r>
              <a:rPr lang="en-US" sz="2400" b="1" dirty="0" smtClean="0">
                <a:latin typeface="Kozuka Gothic Std EL" pitchFamily="34" charset="-128"/>
              </a:rPr>
              <a:t> </a:t>
            </a:r>
            <a:r>
              <a:rPr lang="en-US" sz="2400" b="1" dirty="0" err="1" smtClean="0">
                <a:latin typeface="Kozuka Gothic Std EL" pitchFamily="34" charset="-128"/>
              </a:rPr>
              <a:t>dan</a:t>
            </a:r>
            <a:r>
              <a:rPr lang="en-US" sz="2400" b="1" dirty="0" smtClean="0">
                <a:latin typeface="Kozuka Gothic Std EL" pitchFamily="34" charset="-128"/>
              </a:rPr>
              <a:t> </a:t>
            </a:r>
            <a:r>
              <a:rPr lang="en-US" sz="2400" b="1" dirty="0" err="1" smtClean="0">
                <a:latin typeface="Kozuka Gothic Std EL" pitchFamily="34" charset="-128"/>
              </a:rPr>
              <a:t>produk</a:t>
            </a:r>
            <a:r>
              <a:rPr lang="en-US" sz="2400" b="1" dirty="0" smtClean="0">
                <a:latin typeface="Kozuka Gothic Std EL" pitchFamily="34" charset="-128"/>
              </a:rPr>
              <a:t> </a:t>
            </a:r>
            <a:r>
              <a:rPr lang="en-US" sz="2400" b="1" dirty="0" err="1" smtClean="0">
                <a:latin typeface="Kozuka Gothic Std EL" pitchFamily="34" charset="-128"/>
              </a:rPr>
              <a:t>tersebut</a:t>
            </a:r>
            <a:endParaRPr lang="en-US" sz="2400" b="1" dirty="0" smtClean="0">
              <a:latin typeface="Kozuka Gothic Std EL" pitchFamily="34" charset="-128"/>
            </a:endParaRPr>
          </a:p>
          <a:p>
            <a:pPr marL="609600" indent="-609600" fontAlgn="auto">
              <a:lnSpc>
                <a:spcPct val="90000"/>
              </a:lnSpc>
              <a:spcAft>
                <a:spcPts val="0"/>
              </a:spcAft>
              <a:buClr>
                <a:schemeClr val="accent3"/>
              </a:buClr>
              <a:buFontTx/>
              <a:buNone/>
              <a:defRPr/>
            </a:pPr>
            <a:r>
              <a:rPr lang="en-US" sz="2400" b="1" dirty="0" smtClean="0">
                <a:latin typeface="Kozuka Gothic Std EL" pitchFamily="34" charset="-128"/>
              </a:rPr>
              <a:t>3.	</a:t>
            </a:r>
            <a:r>
              <a:rPr lang="en-US" sz="2400" b="1" dirty="0" err="1" smtClean="0">
                <a:latin typeface="Kozuka Gothic Std EL" pitchFamily="34" charset="-128"/>
              </a:rPr>
              <a:t>Kesetiaan</a:t>
            </a:r>
            <a:r>
              <a:rPr lang="en-US" sz="2400" b="1" dirty="0" smtClean="0">
                <a:latin typeface="Kozuka Gothic Std EL" pitchFamily="34" charset="-128"/>
              </a:rPr>
              <a:t> </a:t>
            </a:r>
            <a:r>
              <a:rPr lang="en-US" sz="2400" b="1" dirty="0" err="1" smtClean="0">
                <a:latin typeface="Kozuka Gothic Std EL" pitchFamily="34" charset="-128"/>
              </a:rPr>
              <a:t>merk</a:t>
            </a:r>
            <a:r>
              <a:rPr lang="en-US" sz="2400" b="1" dirty="0" smtClean="0">
                <a:latin typeface="Kozuka Gothic Std EL" pitchFamily="34" charset="-128"/>
              </a:rPr>
              <a:t> </a:t>
            </a:r>
            <a:r>
              <a:rPr lang="en-US" sz="2400" b="1" dirty="0" err="1" smtClean="0">
                <a:latin typeface="Kozuka Gothic Std EL" pitchFamily="34" charset="-128"/>
              </a:rPr>
              <a:t>dan</a:t>
            </a:r>
            <a:r>
              <a:rPr lang="en-US" sz="2400" b="1" dirty="0" smtClean="0">
                <a:latin typeface="Kozuka Gothic Std EL" pitchFamily="34" charset="-128"/>
              </a:rPr>
              <a:t> </a:t>
            </a:r>
            <a:r>
              <a:rPr lang="en-US" sz="2400" b="1" dirty="0" err="1" smtClean="0">
                <a:latin typeface="Kozuka Gothic Std EL" pitchFamily="34" charset="-128"/>
              </a:rPr>
              <a:t>produk</a:t>
            </a:r>
            <a:r>
              <a:rPr lang="en-US" sz="2400" b="1" dirty="0" smtClean="0">
                <a:latin typeface="Kozuka Gothic Std EL" pitchFamily="34" charset="-128"/>
              </a:rPr>
              <a:t> </a:t>
            </a:r>
            <a:r>
              <a:rPr lang="en-US" sz="2400" b="1" dirty="0" err="1" smtClean="0">
                <a:latin typeface="Kozuka Gothic Std EL" pitchFamily="34" charset="-128"/>
              </a:rPr>
              <a:t>dalam</a:t>
            </a:r>
            <a:r>
              <a:rPr lang="en-US" sz="2400" b="1" dirty="0" smtClean="0">
                <a:latin typeface="Kozuka Gothic Std EL" pitchFamily="34" charset="-128"/>
              </a:rPr>
              <a:t> </a:t>
            </a:r>
            <a:r>
              <a:rPr lang="en-US" sz="2400" b="1" dirty="0" err="1" smtClean="0">
                <a:latin typeface="Kozuka Gothic Std EL" pitchFamily="34" charset="-128"/>
              </a:rPr>
              <a:t>memuaskan</a:t>
            </a:r>
            <a:r>
              <a:rPr lang="en-US" sz="2400" b="1" dirty="0" smtClean="0">
                <a:latin typeface="Kozuka Gothic Std EL" pitchFamily="34" charset="-128"/>
              </a:rPr>
              <a:t> </a:t>
            </a:r>
            <a:r>
              <a:rPr lang="en-US" sz="2400" b="1" dirty="0" err="1" smtClean="0">
                <a:latin typeface="Kozuka Gothic Std EL" pitchFamily="34" charset="-128"/>
              </a:rPr>
              <a:t>pelanggan</a:t>
            </a:r>
            <a:r>
              <a:rPr lang="en-US" sz="2400" b="1" dirty="0" smtClean="0">
                <a:latin typeface="Kozuka Gothic Std EL" pitchFamily="34" charset="-128"/>
              </a:rPr>
              <a:t> </a:t>
            </a:r>
            <a:r>
              <a:rPr lang="en-US" sz="2400" b="1" dirty="0" err="1" smtClean="0">
                <a:latin typeface="Kozuka Gothic Std EL" pitchFamily="34" charset="-128"/>
              </a:rPr>
              <a:t>karena</a:t>
            </a:r>
            <a:r>
              <a:rPr lang="en-US" sz="2400" b="1" dirty="0" smtClean="0">
                <a:latin typeface="Kozuka Gothic Std EL" pitchFamily="34" charset="-128"/>
              </a:rPr>
              <a:t> </a:t>
            </a:r>
            <a:r>
              <a:rPr lang="en-US" sz="2400" b="1" dirty="0" err="1" smtClean="0">
                <a:latin typeface="Kozuka Gothic Std EL" pitchFamily="34" charset="-128"/>
              </a:rPr>
              <a:t>itu</a:t>
            </a:r>
            <a:r>
              <a:rPr lang="en-US" sz="2400" b="1" dirty="0" smtClean="0">
                <a:latin typeface="Kozuka Gothic Std EL" pitchFamily="34" charset="-128"/>
              </a:rPr>
              <a:t> </a:t>
            </a:r>
            <a:r>
              <a:rPr lang="en-US" sz="2400" b="1" dirty="0" err="1" smtClean="0">
                <a:latin typeface="Kozuka Gothic Std EL" pitchFamily="34" charset="-128"/>
              </a:rPr>
              <a:t>merupakan</a:t>
            </a:r>
            <a:r>
              <a:rPr lang="en-US" sz="2400" b="1" dirty="0" smtClean="0">
                <a:latin typeface="Kozuka Gothic Std EL" pitchFamily="34" charset="-128"/>
              </a:rPr>
              <a:t> </a:t>
            </a:r>
            <a:r>
              <a:rPr lang="en-US" sz="2400" b="1" dirty="0" err="1" smtClean="0">
                <a:latin typeface="Kozuka Gothic Std EL" pitchFamily="34" charset="-128"/>
              </a:rPr>
              <a:t>suatu</a:t>
            </a:r>
            <a:r>
              <a:rPr lang="en-US" sz="2400" b="1" dirty="0" smtClean="0">
                <a:latin typeface="Kozuka Gothic Std EL" pitchFamily="34" charset="-128"/>
              </a:rPr>
              <a:t> </a:t>
            </a:r>
            <a:r>
              <a:rPr lang="en-US" sz="2400" b="1" dirty="0" err="1" smtClean="0">
                <a:latin typeface="Kozuka Gothic Std EL" pitchFamily="34" charset="-128"/>
              </a:rPr>
              <a:t>fakta</a:t>
            </a:r>
            <a:r>
              <a:rPr lang="en-US" sz="2400" b="1" dirty="0" smtClean="0">
                <a:latin typeface="Kozuka Gothic Std EL" pitchFamily="34" charset="-128"/>
              </a:rPr>
              <a:t> </a:t>
            </a:r>
            <a:r>
              <a:rPr lang="en-US" sz="2400" b="1" dirty="0" err="1" smtClean="0">
                <a:latin typeface="Kozuka Gothic Std EL" pitchFamily="34" charset="-128"/>
              </a:rPr>
              <a:t>bagi</a:t>
            </a:r>
            <a:r>
              <a:rPr lang="en-US" sz="2400" b="1" dirty="0" smtClean="0">
                <a:latin typeface="Kozuka Gothic Std EL" pitchFamily="34" charset="-128"/>
              </a:rPr>
              <a:t> </a:t>
            </a:r>
            <a:r>
              <a:rPr lang="en-US" sz="2400" b="1" dirty="0" err="1" smtClean="0">
                <a:latin typeface="Kozuka Gothic Std EL" pitchFamily="34" charset="-128"/>
              </a:rPr>
              <a:t>banyak</a:t>
            </a:r>
            <a:r>
              <a:rPr lang="en-US" sz="2400" b="1" dirty="0" smtClean="0">
                <a:latin typeface="Kozuka Gothic Std EL" pitchFamily="34" charset="-128"/>
              </a:rPr>
              <a:t> </a:t>
            </a:r>
            <a:r>
              <a:rPr lang="en-US" sz="2400" b="1" dirty="0" err="1" smtClean="0">
                <a:latin typeface="Kozuka Gothic Std EL" pitchFamily="34" charset="-128"/>
              </a:rPr>
              <a:t>pelanggan</a:t>
            </a:r>
            <a:r>
              <a:rPr lang="en-US" sz="2400" b="1" dirty="0" smtClean="0">
                <a:latin typeface="Kozuka Gothic Std EL" pitchFamily="34" charset="-128"/>
              </a:rPr>
              <a:t> yang </a:t>
            </a:r>
            <a:r>
              <a:rPr lang="en-US" sz="2400" b="1" dirty="0" err="1" smtClean="0">
                <a:latin typeface="Kozuka Gothic Std EL" pitchFamily="34" charset="-128"/>
              </a:rPr>
              <a:t>setia</a:t>
            </a:r>
            <a:r>
              <a:rPr lang="en-US" sz="2400" b="1" dirty="0" smtClean="0">
                <a:latin typeface="Kozuka Gothic Std EL" pitchFamily="34" charset="-128"/>
              </a:rPr>
              <a:t> </a:t>
            </a:r>
            <a:r>
              <a:rPr lang="en-US" sz="2400" b="1" dirty="0" err="1" smtClean="0">
                <a:latin typeface="Kozuka Gothic Std EL" pitchFamily="34" charset="-128"/>
              </a:rPr>
              <a:t>terhadap</a:t>
            </a:r>
            <a:r>
              <a:rPr lang="en-US" sz="2400" b="1" dirty="0" smtClean="0">
                <a:latin typeface="Kozuka Gothic Std EL" pitchFamily="34" charset="-128"/>
              </a:rPr>
              <a:t> </a:t>
            </a:r>
            <a:r>
              <a:rPr lang="en-US" sz="2400" b="1" dirty="0" err="1" smtClean="0">
                <a:latin typeface="Kozuka Gothic Std EL" pitchFamily="34" charset="-128"/>
              </a:rPr>
              <a:t>merk</a:t>
            </a:r>
            <a:r>
              <a:rPr lang="en-US" sz="2400" b="1" dirty="0" smtClean="0">
                <a:latin typeface="Kozuka Gothic Std EL" pitchFamily="34" charset="-128"/>
              </a:rPr>
              <a:t> </a:t>
            </a:r>
            <a:r>
              <a:rPr lang="en-US" sz="2400" b="1" dirty="0" err="1" smtClean="0">
                <a:latin typeface="Kozuka Gothic Std EL" pitchFamily="34" charset="-128"/>
              </a:rPr>
              <a:t>kita</a:t>
            </a:r>
            <a:endParaRPr lang="en-GB" sz="2400" b="1" dirty="0" smtClean="0">
              <a:latin typeface="Kozuka Gothic Std EL" pitchFamily="34" charset="-128"/>
            </a:endParaRPr>
          </a:p>
        </p:txBody>
      </p:sp>
    </p:spTree>
    <p:extLst>
      <p:ext uri="{BB962C8B-B14F-4D97-AF65-F5344CB8AC3E}">
        <p14:creationId xmlns:p14="http://schemas.microsoft.com/office/powerpoint/2010/main" val="2871458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latin typeface="Benguiat Bk BT" pitchFamily="18" charset="0"/>
              </a:rPr>
              <a:t>PERSONAL SELLING</a:t>
            </a:r>
            <a:endParaRPr lang="en-GB" smtClean="0">
              <a:latin typeface="Benguiat Bk BT" pitchFamily="18" charset="0"/>
            </a:endParaRPr>
          </a:p>
        </p:txBody>
      </p:sp>
      <p:sp>
        <p:nvSpPr>
          <p:cNvPr id="12291" name="Rectangle 3"/>
          <p:cNvSpPr>
            <a:spLocks noGrp="1" noChangeArrowheads="1"/>
          </p:cNvSpPr>
          <p:nvPr>
            <p:ph idx="1"/>
          </p:nvPr>
        </p:nvSpPr>
        <p:spPr/>
        <p:txBody>
          <a:bodyPr/>
          <a:lstStyle/>
          <a:p>
            <a:pPr>
              <a:lnSpc>
                <a:spcPct val="90000"/>
              </a:lnSpc>
              <a:buFontTx/>
              <a:buNone/>
            </a:pPr>
            <a:r>
              <a:rPr lang="en-US" sz="2400" smtClean="0"/>
              <a:t>	</a:t>
            </a:r>
            <a:r>
              <a:rPr lang="en-US" sz="2400" u="sng" smtClean="0">
                <a:latin typeface="Benguiat Bk BT" pitchFamily="18" charset="0"/>
              </a:rPr>
              <a:t>Personal selling</a:t>
            </a:r>
            <a:r>
              <a:rPr lang="en-US" sz="2400" smtClean="0">
                <a:latin typeface="Benguiat Bk BT" pitchFamily="18" charset="0"/>
              </a:rPr>
              <a:t> adalah improvisasi dari penjualan dengan menggunakan komunikasi </a:t>
            </a:r>
            <a:r>
              <a:rPr lang="en-US" sz="2400" i="1" smtClean="0">
                <a:latin typeface="Benguiat Bk BT" pitchFamily="18" charset="0"/>
              </a:rPr>
              <a:t>person to person</a:t>
            </a:r>
            <a:r>
              <a:rPr lang="en-US" sz="2400" smtClean="0">
                <a:latin typeface="Benguiat Bk BT" pitchFamily="18" charset="0"/>
              </a:rPr>
              <a:t>. Personal selling sangat dominan dalam industri. Personal selling menyediakan kesempatan kesempatan bagi perusahaan untuk memberi konsumen perhatian secara individual, sehingga konsumen dapat mengadaptasi pesan dari perusahaan, memusatkan kepada pasar sasaran khusus, mendapatkan umpan balik dengan cepat, dan menyediakan peluang untuk mendekatkan hubungan antara perusahaan dengan konsumennya. </a:t>
            </a:r>
            <a:endParaRPr lang="en-GB" sz="2400" smtClean="0">
              <a:latin typeface="Benguiat Bk BT" pitchFamily="18" charset="0"/>
            </a:endParaRPr>
          </a:p>
        </p:txBody>
      </p:sp>
    </p:spTree>
    <p:extLst>
      <p:ext uri="{BB962C8B-B14F-4D97-AF65-F5344CB8AC3E}">
        <p14:creationId xmlns:p14="http://schemas.microsoft.com/office/powerpoint/2010/main" val="1433678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1559</TotalTime>
  <Words>514</Words>
  <Application>Microsoft Office PowerPoint</Application>
  <PresentationFormat>On-screen Show (4:3)</PresentationFormat>
  <Paragraphs>66</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PENGERTIAN</vt:lpstr>
      <vt:lpstr>PowerPoint Presentation</vt:lpstr>
      <vt:lpstr>MANFAAT/KELEBIHAN</vt:lpstr>
      <vt:lpstr>FUNGSI</vt:lpstr>
      <vt:lpstr>KEKUATAN KUNCI (Langkah-langkah yang harus dilakukan untuk memasarkan produk)</vt:lpstr>
      <vt:lpstr>3 Pengertian dari kekuatan kunci diatas :</vt:lpstr>
      <vt:lpstr>PERSONAL SELLING</vt:lpstr>
      <vt:lpstr>Tujuh langkah proses penjualan sebagai berikut :</vt:lpstr>
      <vt:lpstr>Kelemahan Personal Selling, yaitu:  </vt:lpstr>
      <vt:lpstr>Direct Respons </vt:lpstr>
      <vt:lpstr>PowerPoint Presentation</vt:lpstr>
      <vt:lpstr>Manfaat pemasaran langsung </vt:lpstr>
      <vt:lpstr>Basis Data Pelanggan dan Pemasaran Langsung </vt:lpstr>
      <vt:lpstr>Saluran Utama Pemasaran Langsung </vt:lpstr>
      <vt:lpstr>Contoh</vt:lpstr>
      <vt:lpstr>PowerPoint Presentation</vt:lpstr>
      <vt:lpstr>PowerPoint Presentation</vt:lpstr>
      <vt:lpstr>Pemasaran melalui kios</vt:lpstr>
      <vt:lpstr>PowerPoint Presentation</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NURUL</cp:lastModifiedBy>
  <cp:revision>241</cp:revision>
  <cp:lastPrinted>2019-11-12T05:55:15Z</cp:lastPrinted>
  <dcterms:created xsi:type="dcterms:W3CDTF">2010-08-24T06:47:44Z</dcterms:created>
  <dcterms:modified xsi:type="dcterms:W3CDTF">2019-12-12T05:39:25Z</dcterms:modified>
</cp:coreProperties>
</file>