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3" r:id="rId14"/>
    <p:sldId id="265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556966-2023-4EC8-97C3-01BE39E96908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68C9AD-518F-4472-8C80-3E54A41901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rjanaku.com/2012/06/pengertian-tenaga-kerja-undang-undang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err="1" smtClean="0"/>
              <a:t>Penganggaran</a:t>
            </a:r>
            <a:r>
              <a:rPr lang="en-US" sz="4000" dirty="0" smtClean="0"/>
              <a:t> </a:t>
            </a:r>
            <a:r>
              <a:rPr lang="en-US" sz="4000" dirty="0" err="1" smtClean="0"/>
              <a:t>bISNIS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81000"/>
            <a:ext cx="8503920" cy="5718048"/>
          </a:xfrm>
        </p:spPr>
        <p:txBody>
          <a:bodyPr/>
          <a:lstStyle/>
          <a:p>
            <a:pPr marL="47625" indent="-47625" algn="ctr">
              <a:buNone/>
            </a:pPr>
            <a:r>
              <a:rPr lang="en-US" sz="2000" dirty="0" err="1" smtClean="0"/>
              <a:t>Anggaran</a:t>
            </a:r>
            <a:r>
              <a:rPr lang="en-US" sz="2000" dirty="0" smtClean="0"/>
              <a:t> jam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(Direct Labor Hour </a:t>
            </a:r>
            <a:r>
              <a:rPr lang="en-US" sz="2000" dirty="0" err="1" smtClean="0"/>
              <a:t>Buget</a:t>
            </a:r>
            <a:r>
              <a:rPr lang="en-US" sz="2000" dirty="0" smtClean="0"/>
              <a:t>)</a:t>
            </a:r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r>
              <a:rPr lang="en-US" sz="2000" dirty="0" err="1" smtClean="0"/>
              <a:t>Anggaran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Upah</a:t>
            </a:r>
            <a:r>
              <a:rPr lang="en-US" sz="2000" dirty="0" smtClean="0"/>
              <a:t> </a:t>
            </a:r>
            <a:r>
              <a:rPr lang="en-US" sz="2000" dirty="0" err="1" smtClean="0"/>
              <a:t>Buruh</a:t>
            </a:r>
            <a:r>
              <a:rPr lang="en-US" sz="2000" dirty="0" smtClean="0"/>
              <a:t> (Direct Labor Cost Budget)</a:t>
            </a:r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 algn="ctr">
              <a:buNone/>
            </a:pPr>
            <a:endParaRPr lang="en-US" sz="2000" dirty="0" smtClean="0"/>
          </a:p>
          <a:p>
            <a:pPr marL="47625" indent="-47625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838201"/>
          <a:ext cx="83820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Triwulan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Depertemen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Satu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Standart</a:t>
                      </a:r>
                      <a:r>
                        <a:rPr lang="en-US" sz="1200" dirty="0" smtClean="0"/>
                        <a:t> 2 jam </a:t>
                      </a:r>
                      <a:r>
                        <a:rPr lang="en-US" sz="1200" dirty="0" err="1" smtClean="0"/>
                        <a:t>kerja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Departemen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Dua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(</a:t>
                      </a:r>
                      <a:r>
                        <a:rPr lang="en-US" sz="1200" baseline="0" dirty="0" err="1" smtClean="0"/>
                        <a:t>Standart</a:t>
                      </a:r>
                      <a:r>
                        <a:rPr lang="en-US" sz="1200" baseline="0" dirty="0" smtClean="0"/>
                        <a:t> 3 jam </a:t>
                      </a:r>
                      <a:r>
                        <a:rPr lang="en-US" sz="1200" baseline="0" dirty="0" err="1" smtClean="0"/>
                        <a:t>kerja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Unit </a:t>
                      </a:r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Produksi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Jumlah</a:t>
                      </a:r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(jam)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Unit </a:t>
                      </a:r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Produksi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Jumlah</a:t>
                      </a:r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(jam)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700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700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2.100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6.600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810000"/>
          <a:ext cx="83820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Triwulan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Depertemen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Satu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Standart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Upah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Rp</a:t>
                      </a:r>
                      <a:r>
                        <a:rPr lang="en-US" sz="1200" baseline="0" dirty="0" smtClean="0"/>
                        <a:t> 4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Departemen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Dua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(</a:t>
                      </a:r>
                      <a:r>
                        <a:rPr lang="en-US" sz="1200" baseline="0" dirty="0" err="1" smtClean="0"/>
                        <a:t>Standart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Upah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Rp</a:t>
                      </a:r>
                      <a:r>
                        <a:rPr lang="en-US" sz="1200" baseline="0" dirty="0" smtClean="0"/>
                        <a:t> 5)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Unit </a:t>
                      </a:r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Produksi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Jumlah</a:t>
                      </a:r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(jam)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Unit </a:t>
                      </a:r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Produksi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Jumlah</a:t>
                      </a:r>
                      <a:r>
                        <a:rPr lang="en-US" sz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(jam)</a:t>
                      </a:r>
                      <a:endParaRPr lang="en-US" sz="12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3. 200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1.000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1.500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1.200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1.800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9.000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1.400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2.100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4.400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17.600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33.000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Perusahaan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. Data yang </a:t>
            </a:r>
            <a:r>
              <a:rPr lang="en-US" dirty="0" err="1" smtClean="0"/>
              <a:t>tersedia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Prediksi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: </a:t>
            </a:r>
            <a:r>
              <a:rPr lang="en-US" dirty="0" err="1" smtClean="0"/>
              <a:t>Produk</a:t>
            </a:r>
            <a:r>
              <a:rPr lang="en-US" dirty="0" smtClean="0"/>
              <a:t> A=200 unit, B=300 unit, </a:t>
            </a:r>
            <a:r>
              <a:rPr lang="en-US" dirty="0" err="1" smtClean="0"/>
              <a:t>dan</a:t>
            </a:r>
            <a:r>
              <a:rPr lang="en-US" dirty="0" smtClean="0"/>
              <a:t> C=400 unit.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unit </a:t>
            </a:r>
            <a:r>
              <a:rPr lang="en-US" dirty="0" err="1" smtClean="0"/>
              <a:t>persedian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A=10 unit, B=20 unit, </a:t>
            </a:r>
            <a:r>
              <a:rPr lang="en-US" dirty="0" err="1" smtClean="0"/>
              <a:t>dan</a:t>
            </a:r>
            <a:r>
              <a:rPr lang="en-US" dirty="0" smtClean="0"/>
              <a:t>  C= 30 unit.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A= 5 unit B= 10 unit C = 15 unit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AX, BX, </a:t>
            </a:r>
            <a:r>
              <a:rPr lang="en-US" dirty="0" err="1" smtClean="0"/>
              <a:t>dan</a:t>
            </a:r>
            <a:r>
              <a:rPr lang="en-US" dirty="0" smtClean="0"/>
              <a:t> CX 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1400" dirty="0" err="1" smtClean="0"/>
              <a:t>Standar</a:t>
            </a:r>
            <a:r>
              <a:rPr lang="en-US" sz="1400" dirty="0" smtClean="0"/>
              <a:t> Jam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Tarif</a:t>
            </a:r>
            <a:r>
              <a:rPr lang="en-US" sz="1400" dirty="0" smtClean="0"/>
              <a:t> </a:t>
            </a:r>
            <a:r>
              <a:rPr lang="en-US" sz="1400" dirty="0" err="1" smtClean="0"/>
              <a:t>Upah</a:t>
            </a: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400" dirty="0" smtClean="0"/>
              <a:t> </a:t>
            </a:r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905000"/>
          <a:ext cx="7924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</a:t>
                      </a:r>
                      <a:r>
                        <a:rPr lang="en-US" sz="1400" baseline="0" dirty="0" smtClean="0"/>
                        <a:t> 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Depart. BX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Depart.</a:t>
                      </a:r>
                      <a:r>
                        <a:rPr lang="en-US" sz="1400" baseline="0" dirty="0" smtClean="0"/>
                        <a:t> CX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Jam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 jam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 jam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 jam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 jam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 jam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jam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jam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Tarif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Upah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7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Solusinya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6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 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 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Penjualan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Persedian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ahir</a:t>
                      </a:r>
                      <a:r>
                        <a:rPr lang="en-US" dirty="0" smtClean="0"/>
                        <a:t>(+)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Persediaan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awal</a:t>
                      </a:r>
                      <a:r>
                        <a:rPr lang="en-US" dirty="0" smtClean="0"/>
                        <a:t> (-)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Anggaran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jam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langsung</a:t>
            </a:r>
            <a:r>
              <a:rPr lang="en-US" sz="1400" dirty="0" smtClean="0"/>
              <a:t> Dept. AX</a:t>
            </a:r>
          </a:p>
          <a:p>
            <a:pPr algn="ctr">
              <a:buNone/>
            </a:pPr>
            <a:r>
              <a:rPr lang="en-US" sz="1400" dirty="0" smtClean="0"/>
              <a:t>(Direct Labor Hour Budget)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 Jam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Langsug</a:t>
            </a:r>
            <a:r>
              <a:rPr lang="en-US" sz="1400" dirty="0" smtClean="0"/>
              <a:t> Dept. BX</a:t>
            </a:r>
          </a:p>
          <a:p>
            <a:pPr algn="ctr">
              <a:buNone/>
            </a:pPr>
            <a:r>
              <a:rPr lang="en-US" sz="1400" dirty="0" smtClean="0"/>
              <a:t>(Direct Labor  Hour </a:t>
            </a:r>
            <a:r>
              <a:rPr lang="en-US" sz="1400" dirty="0" err="1" smtClean="0"/>
              <a:t>Buget</a:t>
            </a:r>
            <a:r>
              <a:rPr lang="en-US" sz="1400" dirty="0" smtClean="0"/>
              <a:t>)</a:t>
            </a:r>
          </a:p>
          <a:p>
            <a:pPr algn="ctr">
              <a:buNone/>
            </a:pP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143000"/>
          <a:ext cx="83058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AX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1.155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1.930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343400"/>
          <a:ext cx="80772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BX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870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1.645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jam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langsung</a:t>
            </a:r>
            <a:r>
              <a:rPr lang="en-US" sz="1400" dirty="0" smtClean="0"/>
              <a:t> Dept. CX</a:t>
            </a:r>
          </a:p>
          <a:p>
            <a:pPr algn="ctr">
              <a:buNone/>
            </a:pPr>
            <a:r>
              <a:rPr lang="en-US" sz="1400" dirty="0" smtClean="0"/>
              <a:t>(Direct Labor Hour Budget)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 </a:t>
            </a:r>
            <a:r>
              <a:rPr lang="en-US" sz="1400" dirty="0" err="1" smtClean="0"/>
              <a:t>Upah</a:t>
            </a:r>
            <a:r>
              <a:rPr lang="en-US" sz="1400" dirty="0" smtClean="0"/>
              <a:t> </a:t>
            </a:r>
            <a:r>
              <a:rPr lang="en-US" sz="1400" dirty="0" err="1" smtClean="0"/>
              <a:t>Buruh</a:t>
            </a:r>
            <a:r>
              <a:rPr lang="en-US" sz="1400" dirty="0" smtClean="0"/>
              <a:t> Dept. AX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143000"/>
          <a:ext cx="83058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CX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1.550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962400"/>
          <a:ext cx="80772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AX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975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8.085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12.540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</a:t>
            </a:r>
            <a:r>
              <a:rPr lang="en-US" sz="1400" dirty="0" err="1" smtClean="0"/>
              <a:t>Upah</a:t>
            </a:r>
            <a:r>
              <a:rPr lang="en-US" sz="1400" dirty="0" smtClean="0"/>
              <a:t> </a:t>
            </a:r>
            <a:r>
              <a:rPr lang="en-US" sz="1400" dirty="0" err="1" smtClean="0"/>
              <a:t>Buruh</a:t>
            </a:r>
            <a:r>
              <a:rPr lang="en-US" sz="1400" dirty="0" smtClean="0"/>
              <a:t> Dept. BX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400" dirty="0" err="1" smtClean="0"/>
              <a:t>Anggaran</a:t>
            </a:r>
            <a:r>
              <a:rPr lang="en-US" sz="1400" dirty="0" smtClean="0"/>
              <a:t>  </a:t>
            </a:r>
            <a:r>
              <a:rPr lang="en-US" sz="1400" dirty="0" err="1" smtClean="0"/>
              <a:t>Upah</a:t>
            </a:r>
            <a:r>
              <a:rPr lang="en-US" sz="1400" dirty="0" smtClean="0"/>
              <a:t> </a:t>
            </a:r>
            <a:r>
              <a:rPr lang="en-US" sz="1400" dirty="0" err="1" smtClean="0"/>
              <a:t>Buruh</a:t>
            </a:r>
            <a:r>
              <a:rPr lang="en-US" sz="1400" dirty="0" smtClean="0"/>
              <a:t> Dept. </a:t>
            </a:r>
            <a:r>
              <a:rPr lang="en-US" sz="1400" smtClean="0"/>
              <a:t>CX</a:t>
            </a:r>
            <a:endParaRPr lang="en-US" sz="1400" dirty="0" smtClean="0"/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143000"/>
          <a:ext cx="83058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BX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1.950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5.220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2.695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9.865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962400"/>
          <a:ext cx="8077200" cy="191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75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Produk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Departemen</a:t>
                      </a:r>
                      <a:r>
                        <a:rPr lang="en-US" dirty="0" smtClean="0"/>
                        <a:t> CX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 </a:t>
                      </a:r>
                      <a:r>
                        <a:rPr lang="en-US" sz="1400" dirty="0" err="1" smtClean="0"/>
                        <a:t>Produksi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Standart</a:t>
                      </a:r>
                      <a:r>
                        <a:rPr lang="en-US" sz="1400" baseline="0" dirty="0" smtClean="0"/>
                        <a:t> Jam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2.925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3.480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2.695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3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9.100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Versus </a:t>
            </a:r>
            <a:r>
              <a:rPr lang="en-US" dirty="0" err="1" smtClean="0"/>
              <a:t>Aktual</a:t>
            </a:r>
            <a:r>
              <a:rPr lang="en-US" dirty="0" smtClean="0"/>
              <a:t> (</a:t>
            </a:r>
            <a:r>
              <a:rPr lang="en-US" dirty="0" err="1" smtClean="0"/>
              <a:t>Kinerja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data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unit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A 55 unit, B 44 unit </a:t>
            </a:r>
            <a:r>
              <a:rPr lang="en-US" dirty="0" err="1" smtClean="0"/>
              <a:t>dan</a:t>
            </a:r>
            <a:r>
              <a:rPr lang="en-US" dirty="0" smtClean="0"/>
              <a:t> C 11 unit,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perunit</a:t>
            </a:r>
            <a:r>
              <a:rPr lang="en-US" dirty="0" smtClean="0"/>
              <a:t> A </a:t>
            </a:r>
            <a:r>
              <a:rPr lang="en-US" dirty="0" err="1" smtClean="0"/>
              <a:t>Rp</a:t>
            </a:r>
            <a:r>
              <a:rPr lang="en-US" dirty="0" smtClean="0"/>
              <a:t> 43, B </a:t>
            </a:r>
            <a:r>
              <a:rPr lang="en-US" dirty="0" err="1" smtClean="0"/>
              <a:t>Rp</a:t>
            </a:r>
            <a:r>
              <a:rPr lang="en-US" dirty="0" smtClean="0"/>
              <a:t> 35,dan C </a:t>
            </a:r>
            <a:r>
              <a:rPr lang="en-US" dirty="0" err="1" smtClean="0"/>
              <a:t>Rp</a:t>
            </a:r>
            <a:r>
              <a:rPr lang="en-US" dirty="0" smtClean="0"/>
              <a:t> 25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stndart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7,50 per jam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 5 jam per 100 unit output.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dipabrik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) </a:t>
            </a:r>
            <a:r>
              <a:rPr lang="en-US" dirty="0" err="1" smtClean="0"/>
              <a:t>adalah</a:t>
            </a:r>
            <a:r>
              <a:rPr lang="en-US" dirty="0" smtClean="0"/>
              <a:t> output </a:t>
            </a:r>
            <a:r>
              <a:rPr lang="en-US" dirty="0" err="1" smtClean="0"/>
              <a:t>riil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hasilkan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3.234 unit semen  </a:t>
            </a:r>
            <a:r>
              <a:rPr lang="en-US" dirty="0" err="1" smtClean="0"/>
              <a:t>jadi</a:t>
            </a:r>
            <a:r>
              <a:rPr lang="en-US" dirty="0" smtClean="0"/>
              <a:t> yang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dipasar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3.000  unit,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A 2000 unit @ </a:t>
            </a:r>
            <a:r>
              <a:rPr lang="en-US" dirty="0" err="1" smtClean="0"/>
              <a:t>Rp</a:t>
            </a:r>
            <a:r>
              <a:rPr lang="en-US" dirty="0" smtClean="0"/>
              <a:t> 44, B 1.200 unit @ </a:t>
            </a:r>
            <a:r>
              <a:rPr lang="en-US" dirty="0" err="1" smtClean="0"/>
              <a:t>Rp</a:t>
            </a:r>
            <a:r>
              <a:rPr lang="en-US" dirty="0" smtClean="0"/>
              <a:t> 37  </a:t>
            </a:r>
            <a:r>
              <a:rPr lang="en-US" dirty="0" err="1" smtClean="0"/>
              <a:t>dan</a:t>
            </a:r>
            <a:r>
              <a:rPr lang="en-US" dirty="0" smtClean="0"/>
              <a:t> C 500 unit @ 24.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A 1.870 unit, B 1.100 unit, </a:t>
            </a:r>
            <a:r>
              <a:rPr lang="en-US" dirty="0" err="1" smtClean="0"/>
              <a:t>dan</a:t>
            </a:r>
            <a:r>
              <a:rPr lang="en-US" dirty="0" smtClean="0"/>
              <a:t> C 440 unit,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dicatata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yang </a:t>
            </a:r>
            <a:r>
              <a:rPr lang="en-US" dirty="0" err="1" smtClean="0"/>
              <a:t>dibayarkan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7,95  per jam </a:t>
            </a:r>
            <a:r>
              <a:rPr lang="en-US" dirty="0" err="1" smtClean="0"/>
              <a:t>pada</a:t>
            </a:r>
            <a:r>
              <a:rPr lang="en-US" dirty="0" smtClean="0"/>
              <a:t>  jam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 15.800 jam</a:t>
            </a:r>
          </a:p>
          <a:p>
            <a:pPr marL="514350" indent="-514350" algn="just">
              <a:buNone/>
            </a:pPr>
            <a:r>
              <a:rPr lang="en-US" dirty="0" err="1" smtClean="0"/>
              <a:t>Diminta</a:t>
            </a:r>
            <a:r>
              <a:rPr lang="en-US" dirty="0" smtClean="0"/>
              <a:t> </a:t>
            </a:r>
          </a:p>
          <a:p>
            <a:pPr marL="514350" indent="-514350" algn="just">
              <a:buNone/>
            </a:pPr>
            <a:r>
              <a:rPr lang="en-US" sz="3200" b="1" dirty="0" smtClean="0"/>
              <a:t>Varian </a:t>
            </a:r>
            <a:r>
              <a:rPr lang="en-US" sz="3200" b="1" dirty="0" err="1" smtClean="0"/>
              <a:t>Upah</a:t>
            </a:r>
            <a:r>
              <a:rPr lang="en-US" sz="3200" b="1" dirty="0" smtClean="0"/>
              <a:t> ?</a:t>
            </a:r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04800"/>
            <a:ext cx="8503920" cy="5794248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Perhitungan</a:t>
            </a:r>
            <a:r>
              <a:rPr lang="en-US" dirty="0" smtClean="0"/>
              <a:t> Varian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1400" dirty="0" err="1" smtClean="0"/>
              <a:t>Kerrangan</a:t>
            </a:r>
            <a:r>
              <a:rPr lang="en-US" sz="1400" dirty="0" smtClean="0"/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baku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gunakan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proses</a:t>
            </a:r>
            <a:r>
              <a:rPr lang="en-US" sz="1400" dirty="0" smtClean="0"/>
              <a:t> </a:t>
            </a:r>
            <a:r>
              <a:rPr lang="en-US" sz="1400" dirty="0" err="1" smtClean="0"/>
              <a:t>produksi</a:t>
            </a:r>
            <a:r>
              <a:rPr lang="en-US" sz="1400" dirty="0" smtClean="0"/>
              <a:t> 3.410 unit – material A 1.870 unit, B 1.100 unit, </a:t>
            </a:r>
            <a:r>
              <a:rPr lang="en-US" sz="1400" dirty="0" err="1" smtClean="0"/>
              <a:t>dan</a:t>
            </a:r>
            <a:r>
              <a:rPr lang="en-US" sz="1400" dirty="0" smtClean="0"/>
              <a:t> C 440 unit.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400" dirty="0" smtClean="0"/>
              <a:t>Input </a:t>
            </a:r>
            <a:r>
              <a:rPr lang="en-US" sz="1400" dirty="0" err="1" smtClean="0"/>
              <a:t>sebesar</a:t>
            </a:r>
            <a:r>
              <a:rPr lang="en-US" sz="1400" dirty="0" smtClean="0"/>
              <a:t> 110 unit = A 55 unit, B 44 unit </a:t>
            </a:r>
            <a:r>
              <a:rPr lang="en-US" sz="1400" dirty="0" err="1" smtClean="0"/>
              <a:t>dan</a:t>
            </a:r>
            <a:r>
              <a:rPr lang="en-US" sz="1400" dirty="0" smtClean="0"/>
              <a:t> C 11 unit.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menghasilkan</a:t>
            </a:r>
            <a:r>
              <a:rPr lang="en-US" sz="1400" dirty="0" smtClean="0"/>
              <a:t> output 100 unit </a:t>
            </a:r>
            <a:r>
              <a:rPr lang="en-US" sz="1400" dirty="0" err="1" smtClean="0"/>
              <a:t>dikonsumsi</a:t>
            </a:r>
            <a:r>
              <a:rPr lang="en-US" sz="1400" dirty="0" smtClean="0"/>
              <a:t> </a:t>
            </a:r>
            <a:r>
              <a:rPr lang="en-US" sz="1400" dirty="0" err="1" smtClean="0"/>
              <a:t>matetial</a:t>
            </a:r>
            <a:r>
              <a:rPr lang="en-US" sz="1400" dirty="0" smtClean="0"/>
              <a:t> 110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waktu</a:t>
            </a:r>
            <a:r>
              <a:rPr lang="en-US" sz="1400" dirty="0" smtClean="0"/>
              <a:t> 5 jam, </a:t>
            </a:r>
            <a:r>
              <a:rPr lang="en-US" sz="1400" dirty="0" err="1" smtClean="0"/>
              <a:t>jadi</a:t>
            </a:r>
            <a:r>
              <a:rPr lang="en-US" sz="1400" dirty="0" smtClean="0"/>
              <a:t> yang </a:t>
            </a:r>
            <a:r>
              <a:rPr lang="en-US" sz="1400" dirty="0" err="1" smtClean="0"/>
              <a:t>stadar</a:t>
            </a:r>
            <a:r>
              <a:rPr lang="en-US" sz="1400" dirty="0" smtClean="0"/>
              <a:t> = (3.410/110)x100x5 jam=15.500 jam</a:t>
            </a:r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914399"/>
          <a:ext cx="8610600" cy="263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707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707">
                <a:tc>
                  <a:txBody>
                    <a:bodyPr/>
                    <a:lstStyle/>
                    <a:p>
                      <a:r>
                        <a:rPr lang="en-US" dirty="0" smtClean="0"/>
                        <a:t>Jam </a:t>
                      </a:r>
                      <a:r>
                        <a:rPr lang="en-US" dirty="0" err="1" smtClean="0"/>
                        <a:t>aktual</a:t>
                      </a:r>
                      <a:r>
                        <a:rPr lang="en-US" dirty="0" smtClean="0"/>
                        <a:t> x </a:t>
                      </a:r>
                      <a:r>
                        <a:rPr lang="en-US" dirty="0" err="1" smtClean="0"/>
                        <a:t>tarif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 = 15.800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7,50</a:t>
                      </a:r>
                    </a:p>
                    <a:p>
                      <a:r>
                        <a:rPr lang="en-US" baseline="0" dirty="0" smtClean="0"/>
                        <a:t>Jam </a:t>
                      </a:r>
                      <a:r>
                        <a:rPr lang="en-US" baseline="0" dirty="0" err="1" smtClean="0"/>
                        <a:t>standar</a:t>
                      </a:r>
                      <a:r>
                        <a:rPr lang="en-US" baseline="0" dirty="0" smtClean="0"/>
                        <a:t> x </a:t>
                      </a:r>
                      <a:r>
                        <a:rPr lang="en-US" baseline="0" dirty="0" err="1" smtClean="0"/>
                        <a:t>tarif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 =  (4310/110) x 100 x 5 jam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. 7,50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15.500 jam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. 7,50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118.500</a:t>
                      </a:r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116.250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7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Penyimpagan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efisiensi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upah</a:t>
                      </a:r>
                      <a:r>
                        <a:rPr lang="en-US" baseline="0" dirty="0" smtClean="0"/>
                        <a:t> (tm) = (15.800-15.500)</a:t>
                      </a:r>
                      <a:r>
                        <a:rPr lang="en-US" baseline="0" dirty="0" err="1" smtClean="0"/>
                        <a:t>xRp</a:t>
                      </a:r>
                      <a:r>
                        <a:rPr lang="en-US" baseline="0" dirty="0" smtClean="0"/>
                        <a:t>. 7,50 jam </a:t>
                      </a:r>
                      <a:r>
                        <a:rPr lang="en-US" baseline="0" dirty="0" err="1" smtClean="0"/>
                        <a:t>standar</a:t>
                      </a:r>
                      <a:r>
                        <a:rPr lang="en-US" baseline="0" dirty="0" smtClean="0"/>
                        <a:t> =(3410/110)x100x5 jam=15.500 jam </a:t>
                      </a:r>
                      <a:r>
                        <a:rPr lang="en-US" baseline="0" dirty="0" err="1" smtClean="0"/>
                        <a:t>berdasarkan</a:t>
                      </a:r>
                      <a:r>
                        <a:rPr lang="en-US" baseline="0" dirty="0" smtClean="0"/>
                        <a:t> output </a:t>
                      </a:r>
                      <a:r>
                        <a:rPr lang="en-US" baseline="0" dirty="0" err="1" smtClean="0"/>
                        <a:t>diharapkan</a:t>
                      </a:r>
                      <a:r>
                        <a:rPr lang="en-US" baseline="0" dirty="0" smtClean="0"/>
                        <a:t>, jam </a:t>
                      </a:r>
                      <a:r>
                        <a:rPr lang="en-US" baseline="0" dirty="0" err="1" smtClean="0"/>
                        <a:t>aktual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besar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jam </a:t>
                      </a:r>
                      <a:r>
                        <a:rPr lang="en-US" baseline="0" dirty="0" err="1" smtClean="0"/>
                        <a:t>standar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maka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penyimpangan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meguntungkan</a:t>
                      </a:r>
                      <a:r>
                        <a:rPr lang="en-US" baseline="0" dirty="0" smtClean="0"/>
                        <a:t>(tm)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2.250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57200"/>
            <a:ext cx="8503920" cy="56418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err="1" smtClean="0"/>
              <a:t>Perhitungan</a:t>
            </a:r>
            <a:r>
              <a:rPr lang="en-US" dirty="0" smtClean="0"/>
              <a:t> Varian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err="1" smtClean="0"/>
              <a:t>Keterangan</a:t>
            </a:r>
            <a:r>
              <a:rPr lang="en-US" sz="1600" dirty="0" smtClean="0"/>
              <a:t>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Angka</a:t>
            </a:r>
            <a:r>
              <a:rPr lang="en-US" sz="1600" dirty="0" smtClean="0"/>
              <a:t> 3.557,4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output </a:t>
            </a:r>
            <a:r>
              <a:rPr lang="en-US" sz="1600" dirty="0" err="1" smtClean="0"/>
              <a:t>aktual</a:t>
            </a:r>
            <a:r>
              <a:rPr lang="en-US" sz="1600" dirty="0" smtClean="0"/>
              <a:t> ; 3.234 unit </a:t>
            </a:r>
            <a:r>
              <a:rPr lang="en-US" sz="1600" dirty="0" err="1" smtClean="0"/>
              <a:t>membutuhkan</a:t>
            </a:r>
            <a:r>
              <a:rPr lang="en-US" sz="1600" dirty="0" smtClean="0"/>
              <a:t> </a:t>
            </a:r>
            <a:r>
              <a:rPr lang="en-US" sz="1600" dirty="0" err="1" smtClean="0"/>
              <a:t>seharusnya</a:t>
            </a:r>
            <a:r>
              <a:rPr lang="en-US" sz="1600" dirty="0" smtClean="0"/>
              <a:t> </a:t>
            </a:r>
            <a:r>
              <a:rPr lang="en-US" sz="1600" dirty="0" err="1" smtClean="0"/>
              <a:t>membutuhkan</a:t>
            </a:r>
            <a:r>
              <a:rPr lang="en-US" sz="1600" dirty="0" smtClean="0"/>
              <a:t> input (3.234/100)x110 unit=3.557,4 unit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memproses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output </a:t>
            </a:r>
            <a:r>
              <a:rPr lang="en-US" sz="1600" dirty="0" err="1" smtClean="0"/>
              <a:t>dibutuhkan</a:t>
            </a:r>
            <a:r>
              <a:rPr lang="en-US" sz="1600" dirty="0" smtClean="0"/>
              <a:t> </a:t>
            </a:r>
            <a:r>
              <a:rPr lang="en-US" sz="1600" dirty="0" err="1" smtClean="0"/>
              <a:t>waktu</a:t>
            </a:r>
            <a:r>
              <a:rPr lang="en-US" sz="1600" dirty="0" smtClean="0"/>
              <a:t> = (3.557,4/110) x 100 x 5 jam = 16.170 jam, </a:t>
            </a:r>
            <a:r>
              <a:rPr lang="en-US" sz="1600" dirty="0" err="1" smtClean="0"/>
              <a:t>ini</a:t>
            </a:r>
            <a:r>
              <a:rPr lang="en-US" sz="1600" dirty="0" smtClean="0"/>
              <a:t> 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jam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</a:t>
            </a:r>
            <a:r>
              <a:rPr lang="en-US" sz="1600" dirty="0" err="1" smtClean="0"/>
              <a:t>aktual</a:t>
            </a:r>
            <a:r>
              <a:rPr lang="en-US" sz="1600" dirty="0" smtClean="0"/>
              <a:t> output.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Jam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output </a:t>
            </a:r>
            <a:r>
              <a:rPr lang="en-US" sz="1600" dirty="0" err="1" smtClean="0"/>
              <a:t>diharafkan</a:t>
            </a:r>
            <a:r>
              <a:rPr lang="en-US" sz="1600" dirty="0" smtClean="0"/>
              <a:t> </a:t>
            </a:r>
            <a:r>
              <a:rPr lang="en-US" sz="1600" dirty="0" err="1" smtClean="0"/>
              <a:t>dibandingkan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jam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</a:t>
            </a:r>
            <a:r>
              <a:rPr lang="en-US" sz="1600" dirty="0" err="1" smtClean="0"/>
              <a:t>bersarkan</a:t>
            </a:r>
            <a:r>
              <a:rPr lang="en-US" sz="1600" dirty="0" smtClean="0"/>
              <a:t> </a:t>
            </a:r>
            <a:r>
              <a:rPr lang="en-US" sz="1600" dirty="0" err="1" smtClean="0"/>
              <a:t>ourput</a:t>
            </a:r>
            <a:r>
              <a:rPr lang="en-US" sz="1600" dirty="0" smtClean="0"/>
              <a:t> </a:t>
            </a:r>
            <a:r>
              <a:rPr lang="en-US" sz="1600" dirty="0" err="1" smtClean="0"/>
              <a:t>aktual</a:t>
            </a:r>
            <a:r>
              <a:rPr lang="en-US" sz="1600" dirty="0" smtClean="0"/>
              <a:t> </a:t>
            </a:r>
            <a:r>
              <a:rPr lang="en-US" sz="1600" dirty="0" err="1" smtClean="0"/>
              <a:t>dikalikan</a:t>
            </a:r>
            <a:r>
              <a:rPr lang="en-US" sz="1600" dirty="0" smtClean="0"/>
              <a:t> </a:t>
            </a:r>
            <a:r>
              <a:rPr lang="en-US" sz="1600" dirty="0" err="1" smtClean="0"/>
              <a:t>tarif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</a:t>
            </a:r>
            <a:r>
              <a:rPr lang="en-US" sz="1600" dirty="0" err="1" smtClean="0"/>
              <a:t>melahirkan</a:t>
            </a:r>
            <a:r>
              <a:rPr lang="en-US" sz="1600" dirty="0" smtClean="0"/>
              <a:t> </a:t>
            </a:r>
            <a:r>
              <a:rPr lang="en-US" sz="1600" dirty="0" err="1" smtClean="0"/>
              <a:t>varian</a:t>
            </a:r>
            <a:r>
              <a:rPr lang="en-US" sz="1600" dirty="0" smtClean="0"/>
              <a:t> </a:t>
            </a:r>
            <a:r>
              <a:rPr lang="en-US" sz="1600" dirty="0" err="1" smtClean="0"/>
              <a:t>upah</a:t>
            </a:r>
            <a:r>
              <a:rPr lang="en-US" sz="1600" dirty="0" smtClean="0"/>
              <a:t>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(labor yield variance)</a:t>
            </a:r>
          </a:p>
          <a:p>
            <a:pPr>
              <a:buNone/>
            </a:pP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990600"/>
          <a:ext cx="85344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Keteragan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2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Jam </a:t>
                      </a:r>
                      <a:r>
                        <a:rPr lang="en-US" baseline="0" dirty="0" err="1" smtClean="0"/>
                        <a:t>standar</a:t>
                      </a:r>
                      <a:r>
                        <a:rPr lang="en-US" baseline="0" dirty="0" smtClean="0"/>
                        <a:t> x </a:t>
                      </a:r>
                      <a:r>
                        <a:rPr lang="en-US" baseline="0" dirty="0" err="1" smtClean="0"/>
                        <a:t>tarif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 =  (3410/110) x 100 x 5 jam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. 7,50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(jam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berdasarkan</a:t>
                      </a:r>
                      <a:r>
                        <a:rPr lang="en-US" baseline="0" dirty="0" smtClean="0"/>
                        <a:t> output yang </a:t>
                      </a:r>
                      <a:r>
                        <a:rPr lang="en-US" baseline="0" dirty="0" err="1" smtClean="0"/>
                        <a:t>diharafkan</a:t>
                      </a:r>
                      <a:r>
                        <a:rPr lang="en-US" baseline="0" dirty="0" smtClean="0"/>
                        <a:t>)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15.500 jam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. 7,50</a:t>
                      </a:r>
                    </a:p>
                    <a:p>
                      <a:r>
                        <a:rPr lang="en-US" baseline="0" dirty="0" smtClean="0"/>
                        <a:t>Jam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x </a:t>
                      </a:r>
                      <a:r>
                        <a:rPr lang="en-US" baseline="0" dirty="0" err="1" smtClean="0"/>
                        <a:t>tarif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standar</a:t>
                      </a:r>
                      <a:r>
                        <a:rPr lang="en-US" baseline="0" dirty="0" smtClean="0"/>
                        <a:t> = (3.557,4 /110) x 100 x 5 jam 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7,50 (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jam </a:t>
                      </a:r>
                      <a:r>
                        <a:rPr lang="en-US" baseline="0" dirty="0" err="1" smtClean="0"/>
                        <a:t>standart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berdasarkan</a:t>
                      </a:r>
                      <a:r>
                        <a:rPr lang="en-US" baseline="0" dirty="0" smtClean="0"/>
                        <a:t>   </a:t>
                      </a:r>
                      <a:r>
                        <a:rPr lang="en-US" baseline="0" dirty="0" err="1" smtClean="0"/>
                        <a:t>outpur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aktual</a:t>
                      </a:r>
                      <a:r>
                        <a:rPr lang="en-US" baseline="0" dirty="0" smtClean="0"/>
                        <a:t>) </a:t>
                      </a:r>
                      <a:r>
                        <a:rPr lang="en-US" baseline="0" dirty="0" err="1" smtClean="0"/>
                        <a:t>atau</a:t>
                      </a:r>
                      <a:r>
                        <a:rPr lang="en-US" baseline="0" dirty="0" smtClean="0"/>
                        <a:t> 16.170 jam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7,50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116.250</a:t>
                      </a:r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121.275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9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Penyimpangan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Upah</a:t>
                      </a:r>
                      <a:r>
                        <a:rPr lang="en-US" baseline="0" dirty="0" smtClean="0"/>
                        <a:t> (labor Yield Variance)</a:t>
                      </a:r>
                    </a:p>
                    <a:p>
                      <a:r>
                        <a:rPr lang="en-US" baseline="0" dirty="0" smtClean="0"/>
                        <a:t>134 x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 7,50 x 5 jam (m) </a:t>
                      </a:r>
                      <a:r>
                        <a:rPr lang="en-US" baseline="0" dirty="0" err="1" smtClean="0"/>
                        <a:t>karena</a:t>
                      </a:r>
                      <a:r>
                        <a:rPr lang="en-US" baseline="0" dirty="0" smtClean="0"/>
                        <a:t> output </a:t>
                      </a:r>
                      <a:r>
                        <a:rPr lang="en-US" baseline="0" dirty="0" err="1" smtClean="0"/>
                        <a:t>menguntungkan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maka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penyimpangan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upah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menguntungkan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5.025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Tenaga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r>
              <a:rPr lang="en-US" b="1" dirty="0" smtClean="0"/>
              <a:t>,</a:t>
            </a:r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1 </a:t>
            </a:r>
            <a:r>
              <a:rPr lang="en-US" dirty="0" err="1" smtClean="0"/>
              <a:t>angka</a:t>
            </a:r>
            <a:r>
              <a:rPr lang="en-US" dirty="0" smtClean="0"/>
              <a:t> 2 </a:t>
            </a:r>
          </a:p>
          <a:p>
            <a:pPr marL="273050" indent="11113" algn="just">
              <a:buNone/>
            </a:pPr>
            <a:r>
              <a:rPr lang="en-US" b="1" dirty="0" err="1" smtClean="0"/>
              <a:t>Undang-Undang</a:t>
            </a:r>
            <a:r>
              <a:rPr lang="en-US" b="1" dirty="0" smtClean="0"/>
              <a:t> No. 13 </a:t>
            </a:r>
            <a:r>
              <a:rPr lang="en-US" b="1" dirty="0" err="1" smtClean="0"/>
              <a:t>tahun</a:t>
            </a:r>
            <a:r>
              <a:rPr lang="en-US" b="1" dirty="0" smtClean="0"/>
              <a:t> 2003 </a:t>
            </a:r>
            <a:r>
              <a:rPr lang="en-US" b="1" dirty="0" err="1" smtClean="0">
                <a:hlinkClick r:id="rId2"/>
              </a:rPr>
              <a:t>tentang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err="1" smtClean="0">
                <a:hlinkClick r:id="rId2"/>
              </a:rPr>
              <a:t>ketenagakerjaan</a:t>
            </a:r>
            <a:r>
              <a:rPr lang="en-US" dirty="0" smtClean="0"/>
              <a:t> 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57200"/>
            <a:ext cx="8503920" cy="5641848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Perhitungan</a:t>
            </a:r>
            <a:r>
              <a:rPr lang="en-US" dirty="0" smtClean="0"/>
              <a:t> Varian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1600" dirty="0" err="1" smtClean="0"/>
              <a:t>Keterangan</a:t>
            </a:r>
            <a:r>
              <a:rPr lang="en-US" sz="1600" dirty="0" smtClean="0"/>
              <a:t> :</a:t>
            </a:r>
          </a:p>
          <a:p>
            <a:pPr algn="just"/>
            <a:r>
              <a:rPr lang="en-US" sz="1600" dirty="0" smtClean="0"/>
              <a:t>tm =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menguntungkan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unfaforabel</a:t>
            </a:r>
            <a:endParaRPr lang="en-US" sz="1600" dirty="0" smtClean="0"/>
          </a:p>
          <a:p>
            <a:pPr algn="just"/>
            <a:r>
              <a:rPr lang="en-US" sz="1600" dirty="0" smtClean="0"/>
              <a:t>m    = </a:t>
            </a:r>
            <a:r>
              <a:rPr lang="en-US" sz="1600" dirty="0" err="1" smtClean="0"/>
              <a:t>menguntungkan</a:t>
            </a:r>
            <a:endParaRPr lang="en-US" sz="1600" dirty="0" smtClean="0"/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066800"/>
          <a:ext cx="83058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Penyimpangan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tarif</a:t>
                      </a:r>
                      <a:r>
                        <a:rPr lang="en-US" baseline="0" dirty="0" smtClean="0"/>
                        <a:t> (labor rate variance ) (tm)</a:t>
                      </a:r>
                    </a:p>
                    <a:p>
                      <a:r>
                        <a:rPr lang="en-US" baseline="0" dirty="0" err="1" smtClean="0"/>
                        <a:t>Penyimpangan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efisiensi</a:t>
                      </a:r>
                      <a:r>
                        <a:rPr lang="en-US" baseline="0" dirty="0" smtClean="0"/>
                        <a:t> (labor efficiency variance) (tm)</a:t>
                      </a:r>
                    </a:p>
                    <a:p>
                      <a:r>
                        <a:rPr lang="en-US" baseline="0" dirty="0" err="1" smtClean="0"/>
                        <a:t>Penyimpangan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upah</a:t>
                      </a:r>
                      <a:r>
                        <a:rPr lang="en-US" baseline="0" dirty="0" smtClean="0"/>
                        <a:t> (labor yield variance) 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7,110</a:t>
                      </a:r>
                    </a:p>
                    <a:p>
                      <a:pPr algn="r"/>
                      <a:r>
                        <a:rPr lang="en-US" dirty="0" smtClean="0"/>
                        <a:t>2.250</a:t>
                      </a:r>
                    </a:p>
                    <a:p>
                      <a:pPr algn="r"/>
                      <a:r>
                        <a:rPr lang="en-US" dirty="0" smtClean="0"/>
                        <a:t>5.025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penyimpangan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upah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buruh</a:t>
                      </a:r>
                      <a:r>
                        <a:rPr lang="en-US" dirty="0" smtClean="0"/>
                        <a:t> (tm)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4.335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minimum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pengupahan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produktifitas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 </a:t>
            </a:r>
            <a:r>
              <a:rPr lang="en-US" dirty="0" err="1" smtClean="0"/>
              <a:t>Upah</a:t>
            </a:r>
            <a:r>
              <a:rPr lang="en-US" dirty="0" smtClean="0"/>
              <a:t> minimum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gubernur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</a:t>
            </a:r>
            <a:r>
              <a:rPr lang="en-US" dirty="0" err="1" smtClean="0"/>
              <a:t>kabupaten</a:t>
            </a:r>
            <a:r>
              <a:rPr lang="en-US" dirty="0" smtClean="0"/>
              <a:t>/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sektoral</a:t>
            </a:r>
            <a:r>
              <a:rPr lang="en-US" dirty="0" smtClean="0"/>
              <a:t>,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rekomendasi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pengupahan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pengupahan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/</a:t>
            </a:r>
            <a:r>
              <a:rPr lang="en-US" dirty="0" err="1" smtClean="0"/>
              <a:t>kota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1125" indent="0" algn="just">
              <a:buNone/>
            </a:pP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/</a:t>
            </a:r>
            <a:r>
              <a:rPr lang="en-US" dirty="0" err="1" smtClean="0"/>
              <a:t>buruh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/</a:t>
            </a:r>
            <a:r>
              <a:rPr lang="en-US" dirty="0" err="1" smtClean="0"/>
              <a:t>buruh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dibayarkan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kesepakatan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</a:t>
            </a:r>
            <a:r>
              <a:rPr lang="en-US" dirty="0" smtClean="0"/>
              <a:t> </a:t>
            </a:r>
            <a:r>
              <a:rPr lang="en-US" dirty="0" err="1" smtClean="0"/>
              <a:t>undangan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tunjangan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/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keluarganya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bisnis</a:t>
            </a:r>
            <a:r>
              <a:rPr lang="en-US" sz="3200" dirty="0" smtClean="0"/>
              <a:t> </a:t>
            </a:r>
            <a:r>
              <a:rPr lang="en-US" sz="3200" dirty="0" err="1" smtClean="0"/>
              <a:t>ialah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</a:t>
            </a:r>
            <a:r>
              <a:rPr lang="en-US" sz="3200" dirty="0" err="1" smtClean="0"/>
              <a:t>laba</a:t>
            </a:r>
            <a:r>
              <a:rPr lang="en-US" sz="3200" dirty="0" smtClean="0"/>
              <a:t>. </a:t>
            </a:r>
          </a:p>
          <a:p>
            <a:pPr algn="just">
              <a:buNone/>
            </a:pPr>
            <a:r>
              <a:rPr lang="en-US" sz="3200" dirty="0" err="1" smtClean="0"/>
              <a:t>Laba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diperoleh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perpaduan</a:t>
            </a:r>
            <a:r>
              <a:rPr lang="en-US" sz="3200" dirty="0" smtClean="0"/>
              <a:t> </a:t>
            </a:r>
            <a:r>
              <a:rPr lang="en-US" sz="3200" dirty="0" err="1" smtClean="0"/>
              <a:t>unsur</a:t>
            </a:r>
            <a:r>
              <a:rPr lang="en-US" sz="3200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endParaRPr lang="en-US" sz="3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endParaRPr lang="en-US" sz="3200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(direct labor)</a:t>
            </a:r>
          </a:p>
          <a:p>
            <a:pPr marL="514350" indent="-51435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dikerahkan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 startAt="2"/>
              <a:tabLst>
                <a:tab pos="468313" algn="l"/>
              </a:tabLst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(indirect labor)</a:t>
            </a:r>
          </a:p>
          <a:p>
            <a:pPr marL="514350" indent="1588" algn="just">
              <a:buNone/>
              <a:tabLst>
                <a:tab pos="468313" algn="l"/>
              </a:tabLst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dikerahkan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 </a:t>
            </a:r>
            <a:r>
              <a:rPr lang="en-US" dirty="0" err="1" smtClean="0"/>
              <a:t>jadi</a:t>
            </a:r>
            <a:r>
              <a:rPr lang="en-US" dirty="0" smtClean="0"/>
              <a:t>.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penyelia</a:t>
            </a:r>
            <a:r>
              <a:rPr lang="en-US" dirty="0" smtClean="0"/>
              <a:t> (</a:t>
            </a:r>
            <a:r>
              <a:rPr lang="en-US" dirty="0" err="1" smtClean="0"/>
              <a:t>supervesor</a:t>
            </a:r>
            <a:r>
              <a:rPr lang="en-US" dirty="0" smtClean="0"/>
              <a:t>),  </a:t>
            </a:r>
            <a:r>
              <a:rPr lang="en-US" dirty="0" err="1" smtClean="0"/>
              <a:t>klerk</a:t>
            </a:r>
            <a:r>
              <a:rPr lang="en-US" dirty="0" smtClean="0"/>
              <a:t> </a:t>
            </a:r>
            <a:r>
              <a:rPr lang="en-US" dirty="0" err="1" smtClean="0"/>
              <a:t>gudang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lain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514350" indent="-514350" algn="just"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Faktor-faktor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penyusunan</a:t>
            </a:r>
            <a:r>
              <a:rPr lang="en-US" sz="2800" dirty="0" smtClean="0"/>
              <a:t> </a:t>
            </a:r>
            <a:r>
              <a:rPr lang="en-US" sz="2800" dirty="0" err="1" smtClean="0"/>
              <a:t>anggaran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.</a:t>
            </a:r>
          </a:p>
          <a:p>
            <a:pPr marL="514350" indent="-514350" algn="just"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Ditentukan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volume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volume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</a:t>
            </a:r>
            <a:r>
              <a:rPr lang="en-US" sz="3200" dirty="0" err="1" smtClean="0"/>
              <a:t>ditentukan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volume </a:t>
            </a:r>
            <a:r>
              <a:rPr lang="en-US" sz="3200" dirty="0" err="1" smtClean="0"/>
              <a:t>penjualan</a:t>
            </a:r>
            <a:r>
              <a:rPr lang="en-US" sz="3200" dirty="0" smtClean="0"/>
              <a:t>.</a:t>
            </a:r>
          </a:p>
          <a:p>
            <a:pPr marL="514350" indent="-514350" algn="just">
              <a:buNone/>
            </a:pPr>
            <a:r>
              <a:rPr lang="en-US" sz="3200" dirty="0" smtClean="0"/>
              <a:t>2.	</a:t>
            </a:r>
            <a:r>
              <a:rPr lang="en-US" sz="3200" dirty="0" err="1" smtClean="0"/>
              <a:t>Teknologi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endParaRPr lang="en-US" sz="3200" dirty="0" smtClean="0"/>
          </a:p>
          <a:p>
            <a:pPr marL="1030288" indent="-514350" algn="just">
              <a:buFont typeface="+mj-lt"/>
              <a:buAutoNum type="alphaLcPeriod"/>
            </a:pPr>
            <a:r>
              <a:rPr lang="en-US" sz="3200" dirty="0" err="1" smtClean="0"/>
              <a:t>Padat</a:t>
            </a:r>
            <a:r>
              <a:rPr lang="en-US" sz="3200" dirty="0" smtClean="0"/>
              <a:t> </a:t>
            </a:r>
            <a:r>
              <a:rPr lang="en-US" sz="3200" dirty="0" err="1" smtClean="0"/>
              <a:t>karya</a:t>
            </a:r>
            <a:endParaRPr lang="en-US" sz="3200" dirty="0" smtClean="0"/>
          </a:p>
          <a:p>
            <a:pPr marL="1030288" indent="-514350" algn="just">
              <a:buFont typeface="+mj-lt"/>
              <a:buAutoNum type="alphaLcPeriod"/>
            </a:pPr>
            <a:r>
              <a:rPr lang="en-US" sz="3200" dirty="0" err="1" smtClean="0"/>
              <a:t>Padat</a:t>
            </a:r>
            <a:r>
              <a:rPr lang="en-US" sz="3200" dirty="0" smtClean="0"/>
              <a:t> modal</a:t>
            </a:r>
            <a:endParaRPr lang="en-US" sz="3200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pedoman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manajer</a:t>
            </a:r>
            <a:r>
              <a:rPr lang="en-US" sz="3200" dirty="0" smtClean="0"/>
              <a:t> </a:t>
            </a:r>
            <a:r>
              <a:rPr lang="en-US" sz="3200" dirty="0" err="1" smtClean="0"/>
              <a:t>lini</a:t>
            </a:r>
            <a:r>
              <a:rPr lang="en-US" sz="3200" dirty="0" smtClean="0"/>
              <a:t> (</a:t>
            </a:r>
            <a:r>
              <a:rPr lang="en-US" sz="3200" dirty="0" err="1" smtClean="0"/>
              <a:t>kepala</a:t>
            </a:r>
            <a:r>
              <a:rPr lang="en-US" sz="3200" dirty="0" smtClean="0"/>
              <a:t> </a:t>
            </a:r>
            <a:r>
              <a:rPr lang="en-US" sz="3200" dirty="0" err="1" smtClean="0"/>
              <a:t>seksi</a:t>
            </a:r>
            <a:r>
              <a:rPr lang="en-US" sz="3200" dirty="0" smtClean="0"/>
              <a:t>)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mandor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mendorong</a:t>
            </a:r>
            <a:r>
              <a:rPr lang="en-US" sz="3200" dirty="0" smtClean="0"/>
              <a:t> </a:t>
            </a:r>
            <a:r>
              <a:rPr lang="en-US" sz="3200" dirty="0" err="1" smtClean="0"/>
              <a:t>efektivitas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buruh</a:t>
            </a:r>
            <a:r>
              <a:rPr lang="en-US" sz="3200" dirty="0" smtClean="0"/>
              <a:t> </a:t>
            </a:r>
            <a:r>
              <a:rPr lang="en-US" sz="3200" dirty="0" err="1" smtClean="0"/>
              <a:t>mencapai</a:t>
            </a:r>
            <a:r>
              <a:rPr lang="en-US" sz="3200" dirty="0" smtClean="0"/>
              <a:t> </a:t>
            </a:r>
            <a:r>
              <a:rPr lang="en-US" sz="3200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ukur</a:t>
            </a:r>
            <a:r>
              <a:rPr lang="en-US" sz="3200" dirty="0" smtClean="0"/>
              <a:t> </a:t>
            </a:r>
            <a:r>
              <a:rPr lang="en-US" sz="3200" dirty="0" err="1" smtClean="0"/>
              <a:t>efesiensi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</a:t>
            </a:r>
            <a:r>
              <a:rPr lang="en-US" sz="3200" dirty="0" err="1" smtClean="0"/>
              <a:t>penyimpangan</a:t>
            </a:r>
            <a:r>
              <a:rPr lang="en-US" sz="3200" dirty="0" smtClean="0"/>
              <a:t> </a:t>
            </a:r>
            <a:r>
              <a:rPr lang="en-US" sz="3200" dirty="0" err="1" smtClean="0"/>
              <a:t>tarif</a:t>
            </a:r>
            <a:r>
              <a:rPr lang="en-US" sz="3200" dirty="0" smtClean="0"/>
              <a:t> </a:t>
            </a:r>
            <a:r>
              <a:rPr lang="en-US" sz="3200" dirty="0" err="1" smtClean="0"/>
              <a:t>upah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jam </a:t>
            </a:r>
            <a:r>
              <a:rPr lang="en-US" sz="3200" dirty="0" err="1" smtClean="0"/>
              <a:t>kerja</a:t>
            </a:r>
            <a:r>
              <a:rPr lang="en-US" sz="32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harga</a:t>
            </a:r>
            <a:r>
              <a:rPr lang="en-US" sz="3200" dirty="0" smtClean="0"/>
              <a:t> </a:t>
            </a:r>
            <a:r>
              <a:rPr lang="en-US" sz="3200" dirty="0" err="1" smtClean="0"/>
              <a:t>pokok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endParaRPr lang="en-US" sz="3200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Angga</a:t>
            </a:r>
            <a:r>
              <a:rPr lang="id-ID" dirty="0" smtClean="0"/>
              <a:t>r</a:t>
            </a:r>
            <a:r>
              <a:rPr lang="en-US" dirty="0" smtClean="0"/>
              <a:t>an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Perusahaan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. </a:t>
            </a:r>
            <a:r>
              <a:rPr lang="en-US" dirty="0" err="1" smtClean="0"/>
              <a:t>Prosees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.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0" indent="0" algn="just">
              <a:buNone/>
            </a:pPr>
            <a:r>
              <a:rPr lang="en-US" dirty="0" err="1" smtClean="0"/>
              <a:t>Triwulan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400 unit, </a:t>
            </a:r>
            <a:r>
              <a:rPr lang="en-US" dirty="0" err="1" smtClean="0"/>
              <a:t>tirwulan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500 unit, </a:t>
            </a:r>
            <a:r>
              <a:rPr lang="en-US" dirty="0" err="1" smtClean="0"/>
              <a:t>Triwulan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600 unit,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triwuan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700 unit. </a:t>
            </a:r>
            <a:r>
              <a:rPr lang="en-US" dirty="0" err="1" smtClean="0"/>
              <a:t>Standart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r>
              <a:rPr lang="en-US" dirty="0" smtClean="0"/>
              <a:t> per unit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2 jam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departeman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3 jam, 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tarit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4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departe</a:t>
            </a:r>
            <a:r>
              <a:rPr lang="id-ID" dirty="0" smtClean="0"/>
              <a:t>m</a:t>
            </a:r>
            <a:r>
              <a:rPr lang="en-US" dirty="0" smtClean="0"/>
              <a:t>en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540</TotalTime>
  <Words>1337</Words>
  <Application>Microsoft Office PowerPoint</Application>
  <PresentationFormat>On-screen Show (4:3)</PresentationFormat>
  <Paragraphs>391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Georgia</vt:lpstr>
      <vt:lpstr>Wingdings</vt:lpstr>
      <vt:lpstr>Wingdings 2</vt:lpstr>
      <vt:lpstr>Civic</vt:lpstr>
      <vt:lpstr>Anggaran Tenaga kerja</vt:lpstr>
      <vt:lpstr>PowerPoint Presentation</vt:lpstr>
      <vt:lpstr>PowerPoint Presentation</vt:lpstr>
      <vt:lpstr>PowerPoint Presentation</vt:lpstr>
      <vt:lpstr>pendahuluan</vt:lpstr>
      <vt:lpstr>PowerPoint Presentation</vt:lpstr>
      <vt:lpstr>Faktor-faktor yang mempengaruhi penyusunan anggaran tenaga kerja</vt:lpstr>
      <vt:lpstr>Manfaat anggaran tenaga kerja</vt:lpstr>
      <vt:lpstr>Teknik Perhitungan Anggaran Tenaga Kerja</vt:lpstr>
      <vt:lpstr>PowerPoint Presentation</vt:lpstr>
      <vt:lpstr>PowerPoint Presentation</vt:lpstr>
      <vt:lpstr>PowerPoint Presentation</vt:lpstr>
      <vt:lpstr>Solusinya  adalah</vt:lpstr>
      <vt:lpstr>PowerPoint Presentation</vt:lpstr>
      <vt:lpstr>PowerPoint Presentation</vt:lpstr>
      <vt:lpstr>PowerPoint Presentation</vt:lpstr>
      <vt:lpstr>Anggaran Tenaga Kerja Versus Aktual (Kinerja)</vt:lpstr>
      <vt:lpstr>PowerPoint Presentation</vt:lpstr>
      <vt:lpstr>PowerPoint Presentation</vt:lpstr>
      <vt:lpstr>PowerPoint Presentation</vt:lpstr>
    </vt:vector>
  </TitlesOfParts>
  <Company>Asus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Tenaga kerja</dc:title>
  <dc:creator>Alvin</dc:creator>
  <cp:lastModifiedBy>LENOVO</cp:lastModifiedBy>
  <cp:revision>52</cp:revision>
  <dcterms:created xsi:type="dcterms:W3CDTF">2011-03-29T03:35:08Z</dcterms:created>
  <dcterms:modified xsi:type="dcterms:W3CDTF">2019-10-14T16:59:17Z</dcterms:modified>
</cp:coreProperties>
</file>