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72" r:id="rId4"/>
    <p:sldId id="273" r:id="rId5"/>
    <p:sldId id="293" r:id="rId6"/>
    <p:sldId id="274" r:id="rId7"/>
    <p:sldId id="277" r:id="rId8"/>
    <p:sldId id="275" r:id="rId9"/>
    <p:sldId id="278" r:id="rId10"/>
    <p:sldId id="271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2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2179887"/>
            <a:ext cx="6477000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6706-YULI A. ROZALI,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M.Psi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., Psi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-14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PSI207 PSIKOLOGI SOSIAL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Penalaran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Deduktif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Induktif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Silogisme</a:t>
            </a:r>
            <a:r>
              <a:rPr lang="en-US" altLang="en-US" dirty="0">
                <a:latin typeface="Arial" charset="0"/>
                <a:cs typeface="Arial" charset="0"/>
              </a:rPr>
              <a:t> </a:t>
            </a:r>
            <a:r>
              <a:rPr lang="en-US" altLang="en-US" dirty="0" err="1">
                <a:latin typeface="Arial" charset="0"/>
                <a:cs typeface="Arial" charset="0"/>
              </a:rPr>
              <a:t>Kategorial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208912" cy="4724400"/>
          </a:xfrm>
        </p:spPr>
        <p:txBody>
          <a:bodyPr/>
          <a:lstStyle/>
          <a:p>
            <a:pPr marL="6858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KategorialSilogisme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kategorial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terjadi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tiga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Dua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merupakan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merupakan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marL="6858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Subjek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disebut</a:t>
            </a:r>
            <a:r>
              <a:rPr lang="en-US" sz="2000" dirty="0">
                <a:latin typeface="Comic Sans MS" pitchFamily="66" charset="0"/>
              </a:rPr>
              <a:t> term minor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predikat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disebut</a:t>
            </a:r>
            <a:r>
              <a:rPr lang="en-US" sz="2000" dirty="0">
                <a:latin typeface="Comic Sans MS" pitchFamily="66" charset="0"/>
              </a:rPr>
              <a:t> term mayor.</a:t>
            </a:r>
          </a:p>
          <a:p>
            <a:pPr marL="6858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Comic Sans MS" pitchFamily="66" charset="0"/>
              </a:rPr>
              <a:t>Contoh</a:t>
            </a:r>
            <a:r>
              <a:rPr lang="en-US" sz="2000" dirty="0">
                <a:latin typeface="Comic Sans MS" pitchFamily="66" charset="0"/>
              </a:rPr>
              <a:t> :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manusia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bijaksana</a:t>
            </a:r>
            <a:r>
              <a:rPr lang="en-US" sz="2000" dirty="0">
                <a:latin typeface="Comic Sans MS" pitchFamily="66" charset="0"/>
              </a:rPr>
              <a:t>. (PU)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polisi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manusia</a:t>
            </a:r>
            <a:r>
              <a:rPr lang="en-US" sz="2000" dirty="0">
                <a:latin typeface="Comic Sans MS" pitchFamily="66" charset="0"/>
              </a:rPr>
              <a:t>. (PK)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>
                <a:latin typeface="Comic Sans MS" pitchFamily="66" charset="0"/>
              </a:rPr>
              <a:t>Jadi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polisi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bijaksana</a:t>
            </a:r>
            <a:r>
              <a:rPr lang="en-US" sz="2000" dirty="0">
                <a:latin typeface="Comic Sans MS" pitchFamily="66" charset="0"/>
              </a:rPr>
              <a:t>. (S)</a:t>
            </a:r>
          </a:p>
          <a:p>
            <a:pPr indent="3429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Comic Sans MS" pitchFamily="66" charset="0"/>
            </a:endParaRPr>
          </a:p>
          <a:p>
            <a:pPr indent="342900" algn="just" fontAlgn="auto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CONTOH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PU	: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profesor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pandai</a:t>
            </a: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PK	: Pak </a:t>
            </a:r>
            <a:r>
              <a:rPr lang="en-US" sz="2000" dirty="0" err="1">
                <a:latin typeface="Comic Sans MS" pitchFamily="66" charset="0"/>
              </a:rPr>
              <a:t>Habibie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profesor</a:t>
            </a: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S	: Pak Habibie </a:t>
            </a:r>
            <a:r>
              <a:rPr lang="en-US" sz="2000" dirty="0" err="1">
                <a:latin typeface="Comic Sans MS" pitchFamily="66" charset="0"/>
              </a:rPr>
              <a:t>pandai</a:t>
            </a: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Pernyataan</a:t>
            </a:r>
            <a:r>
              <a:rPr lang="en-US" sz="2000" dirty="0">
                <a:latin typeface="Comic Sans MS" pitchFamily="66" charset="0"/>
              </a:rPr>
              <a:t> di </a:t>
            </a:r>
            <a:r>
              <a:rPr lang="en-US" sz="2000" dirty="0" err="1">
                <a:latin typeface="Comic Sans MS" pitchFamily="66" charset="0"/>
              </a:rPr>
              <a:t>atas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dapat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dianaisis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sebagai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berikut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PU	: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profesor</a:t>
            </a:r>
            <a:r>
              <a:rPr lang="en-US" sz="2000" dirty="0">
                <a:latin typeface="Comic Sans MS" pitchFamily="66" charset="0"/>
              </a:rPr>
              <a:t> (A) </a:t>
            </a:r>
            <a:r>
              <a:rPr lang="en-US" sz="2000" dirty="0" err="1">
                <a:latin typeface="Comic Sans MS" pitchFamily="66" charset="0"/>
              </a:rPr>
              <a:t>pandai</a:t>
            </a:r>
            <a:r>
              <a:rPr lang="en-US" sz="2000" dirty="0">
                <a:latin typeface="Comic Sans MS" pitchFamily="66" charset="0"/>
              </a:rPr>
              <a:t> (B)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PK	: Pak </a:t>
            </a:r>
            <a:r>
              <a:rPr lang="en-US" sz="2000" dirty="0" err="1">
                <a:latin typeface="Comic Sans MS" pitchFamily="66" charset="0"/>
              </a:rPr>
              <a:t>Habibie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profesor</a:t>
            </a:r>
            <a:r>
              <a:rPr lang="en-US" sz="2000" dirty="0">
                <a:latin typeface="Comic Sans MS" pitchFamily="66" charset="0"/>
              </a:rPr>
              <a:t> (A)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S	: Pak </a:t>
            </a:r>
            <a:r>
              <a:rPr lang="en-US" sz="2000" dirty="0" err="1">
                <a:latin typeface="Comic Sans MS" pitchFamily="66" charset="0"/>
              </a:rPr>
              <a:t>Habibie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pandai</a:t>
            </a:r>
            <a:r>
              <a:rPr lang="en-US" sz="2000" dirty="0">
                <a:latin typeface="Comic Sans MS" pitchFamily="66" charset="0"/>
              </a:rPr>
              <a:t> (B)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Note: Kata 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dapat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disebutkan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dapat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diganti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dengan</a:t>
            </a:r>
            <a:r>
              <a:rPr lang="en-US" sz="2000" dirty="0">
                <a:latin typeface="Comic Sans MS" pitchFamily="66" charset="0"/>
              </a:rPr>
              <a:t> kata 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setiap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tiap-tiap</a:t>
            </a:r>
            <a:endParaRPr lang="en-US" sz="2000" b="1" dirty="0">
              <a:solidFill>
                <a:srgbClr val="C00000"/>
              </a:solidFill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 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304800" y="990600"/>
            <a:ext cx="82296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 err="1">
                <a:latin typeface="Comic Sans MS" pitchFamily="66" charset="0"/>
                <a:cs typeface="Arial" charset="0"/>
              </a:rPr>
              <a:t>Aturan</a:t>
            </a:r>
            <a:r>
              <a:rPr lang="en-US" altLang="en-US" sz="2400" dirty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>
                <a:latin typeface="Comic Sans MS" pitchFamily="66" charset="0"/>
                <a:cs typeface="Arial" charset="0"/>
              </a:rPr>
              <a:t>Umum</a:t>
            </a:r>
            <a:r>
              <a:rPr lang="en-US" altLang="en-US" sz="2400" dirty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>
                <a:latin typeface="Comic Sans MS" pitchFamily="66" charset="0"/>
                <a:cs typeface="Arial" charset="0"/>
              </a:rPr>
              <a:t>Silogisme</a:t>
            </a:r>
            <a:r>
              <a:rPr lang="en-US" altLang="en-US" sz="2400" dirty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dirty="0" err="1">
                <a:latin typeface="Comic Sans MS" pitchFamily="66" charset="0"/>
                <a:cs typeface="Arial" charset="0"/>
              </a:rPr>
              <a:t>Kategorial</a:t>
            </a:r>
            <a:endParaRPr lang="en-US" altLang="en-US" sz="2400" dirty="0">
              <a:latin typeface="Comic Sans MS" pitchFamily="66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8208912" cy="4176712"/>
          </a:xfrm>
        </p:spPr>
        <p:txBody>
          <a:bodyPr/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harus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terdiri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tiga</a:t>
            </a:r>
            <a:r>
              <a:rPr lang="en-US" sz="2000" dirty="0">
                <a:latin typeface="Comic Sans MS" pitchFamily="66" charset="0"/>
              </a:rPr>
              <a:t> term, term mayor, term minor, dan term </a:t>
            </a:r>
            <a:r>
              <a:rPr lang="en-US" sz="2000" dirty="0" err="1">
                <a:latin typeface="Comic Sans MS" pitchFamily="66" charset="0"/>
              </a:rPr>
              <a:t>penengah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marL="344488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Kalau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lebih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empat</a:t>
            </a:r>
            <a:r>
              <a:rPr lang="en-US" sz="2000" dirty="0">
                <a:latin typeface="Comic Sans MS" pitchFamily="66" charset="0"/>
              </a:rPr>
              <a:t> term,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menjadi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dapat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ditarik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kseimpulan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Contoh</a:t>
            </a:r>
            <a:r>
              <a:rPr lang="en-US" sz="2000" dirty="0">
                <a:latin typeface="Comic Sans MS" pitchFamily="66" charset="0"/>
              </a:rPr>
              <a:t> :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Gambar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menempel</a:t>
            </a:r>
            <a:r>
              <a:rPr lang="en-US" sz="2000" dirty="0">
                <a:latin typeface="Comic Sans MS" pitchFamily="66" charset="0"/>
              </a:rPr>
              <a:t> di </a:t>
            </a:r>
            <a:r>
              <a:rPr lang="en-US" sz="2000" dirty="0" err="1">
                <a:latin typeface="Comic Sans MS" pitchFamily="66" charset="0"/>
              </a:rPr>
              <a:t>dinding</a:t>
            </a:r>
            <a:endParaRPr lang="en-US" sz="2000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Dinding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menempel</a:t>
            </a:r>
            <a:r>
              <a:rPr lang="en-US" sz="2000" dirty="0">
                <a:latin typeface="Comic Sans MS" pitchFamily="66" charset="0"/>
              </a:rPr>
              <a:t> di </a:t>
            </a:r>
            <a:r>
              <a:rPr lang="en-US" sz="2000" dirty="0" err="1">
                <a:latin typeface="Comic Sans MS" pitchFamily="66" charset="0"/>
              </a:rPr>
              <a:t>tiang</a:t>
            </a:r>
            <a:endParaRPr lang="en-US" sz="2000" dirty="0">
              <a:latin typeface="Comic Sans MS" pitchFamily="66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2000" dirty="0" err="1">
                <a:latin typeface="Comic Sans MS" pitchFamily="66" charset="0"/>
              </a:rPr>
              <a:t>Silogisme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terdiri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tiga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proposisi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yaitu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mayo, 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minor,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simpulan</a:t>
            </a: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533400"/>
            <a:ext cx="8208912" cy="555942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err="1">
                <a:latin typeface="Comic Sans MS" pitchFamily="66" charset="0"/>
              </a:rPr>
              <a:t>Aturan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Umum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Silogisme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Kategorial</a:t>
            </a:r>
            <a:endParaRPr lang="en-US" b="1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dirty="0" err="1">
                <a:latin typeface="Comic Sans MS" pitchFamily="66" charset="0"/>
              </a:rPr>
              <a:t>Dua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menghasilkan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US" dirty="0" err="1">
                <a:latin typeface="Comic Sans MS" pitchFamily="66" charset="0"/>
              </a:rPr>
              <a:t>Contoh</a:t>
            </a:r>
            <a:r>
              <a:rPr lang="en-US" dirty="0">
                <a:latin typeface="Comic Sans MS" pitchFamily="66" charset="0"/>
              </a:rPr>
              <a:t>: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manusia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bijaksana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>
                <a:latin typeface="Comic Sans MS" pitchFamily="66" charset="0"/>
              </a:rPr>
              <a:t>	 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kera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manusia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dirty="0" err="1">
                <a:latin typeface="Comic Sans MS" pitchFamily="66" charset="0"/>
              </a:rPr>
              <a:t>Bila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negatif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>
                <a:latin typeface="Comic Sans MS" pitchFamily="66" charset="0"/>
              </a:rPr>
              <a:t>Contoh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baik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selalu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mengerjakan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pekerjaan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rumah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>
                <a:latin typeface="Comic Sans MS" pitchFamily="66" charset="0"/>
              </a:rPr>
              <a:t>Asep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baik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dirty="0" err="1">
                <a:latin typeface="Comic Sans MS" pitchFamily="66" charset="0"/>
              </a:rPr>
              <a:t>Asep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mengerjakan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pekerjaan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rumah</a:t>
            </a: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4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287963"/>
          </a:xfrm>
        </p:spPr>
        <p:txBody>
          <a:bodyPr/>
          <a:lstStyle/>
          <a:p>
            <a:pPr algn="l"/>
            <a:r>
              <a:rPr lang="en-US" sz="2400" dirty="0">
                <a:latin typeface="Comic Sans MS" pitchFamily="66" charset="0"/>
              </a:rPr>
              <a:t> </a:t>
            </a:r>
            <a:r>
              <a:rPr lang="en-US" sz="2400" b="1" dirty="0" err="1">
                <a:latin typeface="Comic Sans MS" pitchFamily="66" charset="0"/>
              </a:rPr>
              <a:t>Aturan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Umum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Silogisme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Kategorial</a:t>
            </a:r>
            <a:endParaRPr lang="en-US" sz="2400" b="1" dirty="0">
              <a:latin typeface="Comic Sans MS" pitchFamily="66" charset="0"/>
            </a:endParaRPr>
          </a:p>
          <a:p>
            <a:pPr algn="l"/>
            <a:endParaRPr lang="en-US" sz="2400" dirty="0">
              <a:latin typeface="Comic Sans MS" pitchFamily="66" charset="0"/>
            </a:endParaRPr>
          </a:p>
          <a:p>
            <a:pPr marL="457200" indent="-457200" algn="l">
              <a:buFont typeface="+mj-lt"/>
              <a:buAutoNum type="arabicPeriod" startAt="5"/>
            </a:pPr>
            <a:r>
              <a:rPr lang="en-US" sz="2400" dirty="0">
                <a:latin typeface="Comic Sans MS" pitchFamily="66" charset="0"/>
              </a:rPr>
              <a:t>Dari </a:t>
            </a:r>
            <a:r>
              <a:rPr lang="en-US" sz="2400" dirty="0" err="1">
                <a:latin typeface="Comic Sans MS" pitchFamily="66" charset="0"/>
              </a:rPr>
              <a:t>dua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ditarik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/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Sebagian</a:t>
            </a:r>
            <a:r>
              <a:rPr lang="en-US" sz="2400" dirty="0">
                <a:latin typeface="Comic Sans MS" pitchFamily="66" charset="0"/>
              </a:rPr>
              <a:t> orang </a:t>
            </a:r>
            <a:r>
              <a:rPr lang="en-US" sz="2400" dirty="0" err="1">
                <a:latin typeface="Comic Sans MS" pitchFamily="66" charset="0"/>
              </a:rPr>
              <a:t>jujur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petani.Sebagian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pegawai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negeri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orang </a:t>
            </a:r>
            <a:r>
              <a:rPr lang="en-US" sz="2400" dirty="0" err="1">
                <a:latin typeface="Comic Sans MS" pitchFamily="66" charset="0"/>
              </a:rPr>
              <a:t>jujur.Jadi</a:t>
            </a:r>
            <a:r>
              <a:rPr lang="en-US" sz="2400" dirty="0">
                <a:latin typeface="Comic Sans MS" pitchFamily="66" charset="0"/>
              </a:rPr>
              <a:t>, (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algn="l"/>
            <a:endParaRPr lang="en-US" sz="2400" dirty="0">
              <a:latin typeface="Comic Sans MS" pitchFamily="66" charset="0"/>
            </a:endParaRPr>
          </a:p>
          <a:p>
            <a:pPr marL="457200" indent="-457200" algn="l">
              <a:buFont typeface="+mj-lt"/>
              <a:buAutoNum type="arabicPeriod" startAt="6"/>
            </a:pPr>
            <a:r>
              <a:rPr lang="en-US" sz="2400" dirty="0" err="1">
                <a:latin typeface="Comic Sans MS" pitchFamily="66" charset="0"/>
              </a:rPr>
              <a:t>Bila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bersifat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/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Semua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mahasiswa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lulusan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SLTA.Sebagian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pemuda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mahasiswa.Jadi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sebagian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pemuda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lulusan</a:t>
            </a:r>
            <a:r>
              <a:rPr lang="en-US" sz="2400" dirty="0">
                <a:latin typeface="Comic Sans MS" pitchFamily="66" charset="0"/>
              </a:rPr>
              <a:t> SLTA.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01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b="1" dirty="0" err="1">
                <a:latin typeface="Comic Sans MS" pitchFamily="66" charset="0"/>
              </a:rPr>
              <a:t>Aturan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Umum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Silogisme</a:t>
            </a:r>
            <a:r>
              <a:rPr lang="en-US" sz="2400" b="1" dirty="0">
                <a:latin typeface="Comic Sans MS" pitchFamily="66" charset="0"/>
              </a:rPr>
              <a:t> </a:t>
            </a:r>
            <a:r>
              <a:rPr lang="en-US" sz="2400" b="1" dirty="0" err="1">
                <a:latin typeface="Comic Sans MS" pitchFamily="66" charset="0"/>
              </a:rPr>
              <a:t>Kategorial</a:t>
            </a:r>
            <a:endParaRPr lang="en-US" sz="2400" b="1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b="1" dirty="0">
              <a:latin typeface="Comic Sans MS" pitchFamily="66" charset="0"/>
            </a:endParaRPr>
          </a:p>
          <a:p>
            <a:pPr marL="457200" indent="-457200" algn="l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7"/>
            </a:pPr>
            <a:r>
              <a:rPr lang="en-US" sz="2400" dirty="0">
                <a:latin typeface="Comic Sans MS" pitchFamily="66" charset="0"/>
              </a:rPr>
              <a:t>Dari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mayor yang </a:t>
            </a:r>
            <a:r>
              <a:rPr lang="en-US" sz="2400" dirty="0" err="1">
                <a:latin typeface="Comic Sans MS" pitchFamily="66" charset="0"/>
              </a:rPr>
              <a:t>khusus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minor yang </a:t>
            </a:r>
            <a:r>
              <a:rPr lang="en-US" sz="2400" dirty="0" err="1">
                <a:latin typeface="Comic Sans MS" pitchFamily="66" charset="0"/>
              </a:rPr>
              <a:t>negatif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ditarik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simpulan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Beberapa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manusia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bijaksana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seekor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binatang</a:t>
            </a:r>
            <a:r>
              <a:rPr lang="en-US" sz="2400" dirty="0">
                <a:latin typeface="Comic Sans MS" pitchFamily="66" charset="0"/>
              </a:rPr>
              <a:t> pun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manusia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... (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</a:t>
            </a:r>
            <a:r>
              <a:rPr lang="en-US" sz="2400" dirty="0">
                <a:latin typeface="Comic Sans MS" pitchFamily="66" charset="0"/>
              </a:rPr>
              <a:t>)</a:t>
            </a:r>
            <a:br>
              <a:rPr lang="en-US" sz="2400" dirty="0">
                <a:latin typeface="Comic Sans MS" pitchFamily="66" charset="0"/>
              </a:rPr>
            </a:b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9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Hipotesis</a:t>
            </a:r>
            <a:endParaRPr lang="en-US" sz="2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hipotetis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adalah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terdiri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atas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mayor yang </a:t>
            </a:r>
            <a:r>
              <a:rPr lang="en-US" sz="2400" dirty="0" err="1">
                <a:latin typeface="Comic Sans MS" pitchFamily="66" charset="0"/>
              </a:rPr>
              <a:t>berproposisi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kondisional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hipotesis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>
                <a:latin typeface="Comic Sans MS" pitchFamily="66" charset="0"/>
              </a:rPr>
              <a:t>Kalau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minornya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membenarkan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anteseden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membenarkan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konsekuen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US" sz="2400" dirty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dirty="0" err="1">
                <a:latin typeface="Comic Sans MS" pitchFamily="66" charset="0"/>
              </a:rPr>
              <a:t>Kalau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minornya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menolak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anteseden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juga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menolak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konsekuen</a:t>
            </a:r>
            <a:r>
              <a:rPr lang="en-US" sz="2400" dirty="0">
                <a:latin typeface="Comic Sans MS" pitchFamily="66" charset="0"/>
              </a:rPr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20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Hipotesis</a:t>
            </a:r>
            <a:endParaRPr lang="en-US" sz="2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 :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Jika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Comic Sans MS" pitchFamily="66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Jika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dipanaskan</a:t>
            </a:r>
            <a:r>
              <a:rPr lang="en-US" sz="2400" dirty="0">
                <a:latin typeface="Comic Sans MS" pitchFamily="66" charset="0"/>
              </a:rPr>
              <a:t>.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>
                <a:latin typeface="Comic Sans MS" pitchFamily="66" charset="0"/>
              </a:rPr>
              <a:t>Jadi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besi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memuai</a:t>
            </a:r>
            <a:r>
              <a:rPr lang="en-US" sz="2400" dirty="0">
                <a:latin typeface="Comic Sans MS" pitchFamily="66" charset="0"/>
              </a:rPr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0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algn="l"/>
            <a:r>
              <a:rPr lang="en-US" sz="2400" dirty="0" err="1">
                <a:latin typeface="Comic Sans MS" pitchFamily="66" charset="0"/>
              </a:rPr>
              <a:t>Silogisme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Hipotesis</a:t>
            </a:r>
            <a:endParaRPr lang="en-US" sz="2400" dirty="0">
              <a:latin typeface="Comic Sans MS" pitchFamily="66" charset="0"/>
            </a:endParaRPr>
          </a:p>
          <a:p>
            <a:pPr algn="l"/>
            <a:endParaRPr lang="en-US" sz="2400" dirty="0">
              <a:latin typeface="Comic Sans MS" pitchFamily="66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mayor </a:t>
            </a:r>
            <a:r>
              <a:rPr lang="en-US" sz="2400" dirty="0" err="1">
                <a:latin typeface="Comic Sans MS" pitchFamily="66" charset="0"/>
              </a:rPr>
              <a:t>berupa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hipotetis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jika</a:t>
            </a:r>
            <a:r>
              <a:rPr lang="en-US" sz="2400" dirty="0">
                <a:latin typeface="Comic Sans MS" pitchFamily="66" charset="0"/>
              </a:rPr>
              <a:t>), </a:t>
            </a:r>
            <a:r>
              <a:rPr lang="en-US" sz="2400" dirty="0" err="1">
                <a:latin typeface="Comic Sans MS" pitchFamily="66" charset="0"/>
              </a:rPr>
              <a:t>sementara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premis</a:t>
            </a:r>
            <a:r>
              <a:rPr lang="en-US" sz="2400" dirty="0">
                <a:latin typeface="Comic Sans MS" pitchFamily="66" charset="0"/>
              </a:rPr>
              <a:t> minor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kesimpulannya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berupa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proposisi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kategoris</a:t>
            </a:r>
            <a:r>
              <a:rPr lang="en-US" sz="2400" dirty="0">
                <a:latin typeface="Comic Sans MS" pitchFamily="66" charset="0"/>
              </a:rPr>
              <a:t>.</a:t>
            </a:r>
          </a:p>
          <a:p>
            <a:pPr algn="l"/>
            <a:endParaRPr lang="en-US" sz="2400" dirty="0">
              <a:latin typeface="Comic Sans MS" pitchFamily="66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algn="l"/>
            <a:r>
              <a:rPr lang="en-US" sz="2400" dirty="0">
                <a:latin typeface="Comic Sans MS" pitchFamily="66" charset="0"/>
              </a:rPr>
              <a:t>	PU :  </a:t>
            </a:r>
            <a:r>
              <a:rPr lang="en-US" sz="2400" dirty="0" err="1">
                <a:latin typeface="Comic Sans MS" pitchFamily="66" charset="0"/>
              </a:rPr>
              <a:t>Jika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hujan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saya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datang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</a:t>
            </a:r>
            <a:r>
              <a:rPr lang="en-US" sz="2400" dirty="0">
                <a:latin typeface="Comic Sans MS" pitchFamily="66" charset="0"/>
              </a:rPr>
              <a:t> 	        </a:t>
            </a:r>
            <a:r>
              <a:rPr lang="en-US" sz="2400" dirty="0" err="1">
                <a:latin typeface="Comic Sans MS" pitchFamily="66" charset="0"/>
              </a:rPr>
              <a:t>rumahmu</a:t>
            </a:r>
            <a:endParaRPr lang="en-US" sz="2400" dirty="0">
              <a:latin typeface="Comic Sans MS" pitchFamily="66" charset="0"/>
            </a:endParaRPr>
          </a:p>
          <a:p>
            <a:pPr algn="l"/>
            <a:r>
              <a:rPr lang="en-US" sz="2400" dirty="0">
                <a:latin typeface="Comic Sans MS" pitchFamily="66" charset="0"/>
              </a:rPr>
              <a:t>	PK : </a:t>
            </a:r>
            <a:r>
              <a:rPr lang="en-US" sz="2400" dirty="0" err="1">
                <a:latin typeface="Comic Sans MS" pitchFamily="66" charset="0"/>
              </a:rPr>
              <a:t>Hari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ujan</a:t>
            </a:r>
            <a:endParaRPr lang="en-US" sz="2400" dirty="0">
              <a:latin typeface="Comic Sans MS" pitchFamily="66" charset="0"/>
            </a:endParaRPr>
          </a:p>
          <a:p>
            <a:pPr algn="l"/>
            <a:r>
              <a:rPr lang="en-US" sz="2400" dirty="0">
                <a:latin typeface="Comic Sans MS" pitchFamily="66" charset="0"/>
              </a:rPr>
              <a:t>	S : </a:t>
            </a:r>
            <a:r>
              <a:rPr lang="en-US" sz="2400" dirty="0" err="1">
                <a:latin typeface="Comic Sans MS" pitchFamily="66" charset="0"/>
              </a:rPr>
              <a:t>Saya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datang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rumahmu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16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2117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endParaRPr lang="en-US" dirty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terdiri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berupa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proposisi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Proposisi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minornya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membenarkan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simpulannya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menolak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alternatif</a:t>
            </a:r>
            <a:r>
              <a:rPr lang="en-US" dirty="0">
                <a:latin typeface="Comic Sans MS" pitchFamily="66" charset="0"/>
              </a:rPr>
              <a:t> yang lain. 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dirty="0">
              <a:latin typeface="Comic Sans MS" pitchFamily="66" charset="0"/>
            </a:endParaRP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Contoh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	PU: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Bandung </a:t>
            </a:r>
            <a:r>
              <a:rPr lang="en-US" dirty="0" err="1">
                <a:latin typeface="Comic Sans MS" pitchFamily="66" charset="0"/>
              </a:rPr>
              <a:t>atau</a:t>
            </a:r>
            <a:r>
              <a:rPr lang="en-US" dirty="0">
                <a:latin typeface="Comic Sans MS" pitchFamily="66" charset="0"/>
              </a:rPr>
              <a:t> Bogor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	PK: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Bandung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	K 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berada</a:t>
            </a:r>
            <a:r>
              <a:rPr lang="en-US" dirty="0">
                <a:latin typeface="Comic Sans MS" pitchFamily="66" charset="0"/>
              </a:rPr>
              <a:t> di Bogor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9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381000"/>
            <a:ext cx="8208912" cy="571182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non </a:t>
            </a:r>
            <a:r>
              <a:rPr lang="en-US" sz="2800" dirty="0" err="1"/>
              <a:t>ilmiah</a:t>
            </a:r>
            <a:r>
              <a:rPr lang="en-US" sz="2800" dirty="0"/>
              <a:t>. Dari </a:t>
            </a:r>
            <a:r>
              <a:rPr lang="en-US" sz="2800" dirty="0" err="1"/>
              <a:t>prosesnya</a:t>
            </a:r>
            <a:r>
              <a:rPr lang="en-US" sz="2800" dirty="0"/>
              <a:t>,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dibedakan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deduktif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induktif</a:t>
            </a:r>
            <a:r>
              <a:rPr lang="en-US" sz="2800" dirty="0"/>
              <a:t>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Deduktif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deduktif</a:t>
            </a:r>
            <a:r>
              <a:rPr lang="en-US" sz="2800" dirty="0"/>
              <a:t> </a:t>
            </a:r>
            <a:r>
              <a:rPr lang="en-US" sz="2800" dirty="0" err="1"/>
              <a:t>bertolak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konklusi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simpulan</a:t>
            </a:r>
            <a:r>
              <a:rPr lang="en-US" sz="2800" dirty="0"/>
              <a:t> yang </a:t>
            </a:r>
            <a:r>
              <a:rPr lang="en-US" sz="2800" dirty="0" err="1"/>
              <a:t>didapat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pernyataan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umum.Penalaran</a:t>
            </a:r>
            <a:r>
              <a:rPr lang="en-US" sz="2800" dirty="0"/>
              <a:t> </a:t>
            </a:r>
            <a:r>
              <a:rPr lang="en-US" sz="2800" dirty="0" err="1"/>
              <a:t>Induktif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2"/>
              <a:defRPr/>
            </a:pPr>
            <a:r>
              <a:rPr lang="en-US" sz="2800" dirty="0" err="1"/>
              <a:t>Penalaran</a:t>
            </a:r>
            <a:r>
              <a:rPr lang="en-US" sz="2800" dirty="0"/>
              <a:t> </a:t>
            </a:r>
            <a:r>
              <a:rPr lang="en-US" sz="2800" dirty="0" err="1"/>
              <a:t>induktif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penalaran</a:t>
            </a:r>
            <a:r>
              <a:rPr lang="en-US" sz="2800" dirty="0"/>
              <a:t> yang </a:t>
            </a:r>
            <a:r>
              <a:rPr lang="en-US" sz="2800" dirty="0" err="1"/>
              <a:t>bertolak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pernyataan-pernyataan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simpulan</a:t>
            </a:r>
            <a:r>
              <a:rPr lang="en-US" sz="2800" dirty="0"/>
              <a:t> yang </a:t>
            </a:r>
            <a:r>
              <a:rPr lang="en-US" sz="2800" dirty="0" err="1"/>
              <a:t>umum</a:t>
            </a:r>
            <a:r>
              <a:rPr lang="en-US" sz="2800" dirty="0"/>
              <a:t>.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l"/>
            <a:r>
              <a:rPr lang="en-US" sz="2800" dirty="0" err="1">
                <a:latin typeface="Comic Sans MS" pitchFamily="66" charset="0"/>
              </a:rPr>
              <a:t>Silogisme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Alternatif</a:t>
            </a:r>
            <a:endParaRPr lang="en-US" sz="2800" dirty="0">
              <a:latin typeface="Comic Sans MS" pitchFamily="66" charset="0"/>
            </a:endParaRPr>
          </a:p>
          <a:p>
            <a:pPr algn="l"/>
            <a:endParaRPr lang="en-US" sz="2800" dirty="0">
              <a:latin typeface="Comic Sans MS" pitchFamily="66" charset="0"/>
            </a:endParaRPr>
          </a:p>
          <a:p>
            <a:pPr algn="l"/>
            <a:r>
              <a:rPr lang="en-US" sz="2800" dirty="0" err="1">
                <a:latin typeface="Comic Sans MS" pitchFamily="66" charset="0"/>
              </a:rPr>
              <a:t>Contoh</a:t>
            </a:r>
            <a:r>
              <a:rPr lang="en-US" sz="2800" dirty="0">
                <a:latin typeface="Comic Sans MS" pitchFamily="66" charset="0"/>
              </a:rPr>
              <a:t> : </a:t>
            </a:r>
          </a:p>
          <a:p>
            <a:pPr algn="l"/>
            <a:r>
              <a:rPr lang="en-US" sz="2800" dirty="0">
                <a:latin typeface="Comic Sans MS" pitchFamily="66" charset="0"/>
              </a:rPr>
              <a:t>PU :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adalah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guru </a:t>
            </a:r>
            <a:r>
              <a:rPr lang="en-US" sz="2800" dirty="0" err="1">
                <a:latin typeface="Comic Sans MS" pitchFamily="66" charset="0"/>
              </a:rPr>
              <a:t>atau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musisi</a:t>
            </a:r>
            <a:endParaRPr lang="en-US" sz="2800" dirty="0">
              <a:latin typeface="Comic Sans MS" pitchFamily="66" charset="0"/>
            </a:endParaRPr>
          </a:p>
          <a:p>
            <a:pPr algn="l"/>
            <a:r>
              <a:rPr lang="en-US" sz="2800" dirty="0">
                <a:latin typeface="Comic Sans MS" pitchFamily="66" charset="0"/>
              </a:rPr>
              <a:t>PK :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guru </a:t>
            </a:r>
          </a:p>
          <a:p>
            <a:pPr algn="l"/>
            <a:r>
              <a:rPr lang="en-US" sz="2800" dirty="0">
                <a:latin typeface="Comic Sans MS" pitchFamily="66" charset="0"/>
              </a:rPr>
              <a:t>S : </a:t>
            </a:r>
            <a:r>
              <a:rPr lang="en-US" sz="2800" dirty="0" err="1">
                <a:latin typeface="Comic Sans MS" pitchFamily="66" charset="0"/>
              </a:rPr>
              <a:t>Jadi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dia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bukan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seorang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musisi</a:t>
            </a:r>
            <a:br>
              <a:rPr lang="en-US" sz="2800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619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ENTIMEN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Suatu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mempunyai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mayor </a:t>
            </a:r>
            <a:r>
              <a:rPr lang="en-US" dirty="0" err="1">
                <a:latin typeface="Comic Sans MS" pitchFamily="66" charset="0"/>
              </a:rPr>
              <a:t>itu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sudah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diketahui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umum</a:t>
            </a:r>
            <a:r>
              <a:rPr lang="en-US" dirty="0">
                <a:latin typeface="Comic Sans MS" pitchFamily="66" charset="0"/>
              </a:rPr>
              <a:t>, yang </a:t>
            </a:r>
            <a:r>
              <a:rPr lang="en-US" dirty="0" err="1">
                <a:latin typeface="Comic Sans MS" pitchFamily="66" charset="0"/>
              </a:rPr>
              <a:t>dikemukakan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hanya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minor </a:t>
            </a:r>
            <a:r>
              <a:rPr lang="en-US" dirty="0" err="1">
                <a:latin typeface="Comic Sans MS" pitchFamily="66" charset="0"/>
              </a:rPr>
              <a:t>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Rumus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    C=B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C=A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err="1">
                <a:latin typeface="Comic Sans MS" pitchFamily="66" charset="0"/>
              </a:rPr>
              <a:t>Contoh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   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    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seorang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     </a:t>
            </a:r>
            <a:r>
              <a:rPr lang="en-US" dirty="0" err="1">
                <a:latin typeface="Comic Sans MS" pitchFamily="66" charset="0"/>
              </a:rPr>
              <a:t>Jadi</a:t>
            </a:r>
            <a:r>
              <a:rPr lang="en-US" dirty="0">
                <a:latin typeface="Comic Sans MS" pitchFamily="66" charset="0"/>
              </a:rPr>
              <a:t>, 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>
                <a:latin typeface="Comic Sans MS" pitchFamily="66" charset="0"/>
              </a:rPr>
              <a:t>Entimen</a:t>
            </a:r>
            <a:r>
              <a:rPr lang="en-US" dirty="0">
                <a:latin typeface="Comic Sans MS" pitchFamily="66" charset="0"/>
              </a:rPr>
              <a:t> 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“Ali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cerdas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adalah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seorang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sarjana</a:t>
            </a:r>
            <a:r>
              <a:rPr lang="en-US" dirty="0">
                <a:latin typeface="Comic Sans MS" pitchFamily="66" charset="0"/>
              </a:rPr>
              <a:t>”.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77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CONTOH</a:t>
            </a: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PU: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di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di </a:t>
            </a:r>
            <a:r>
              <a:rPr lang="en-US" dirty="0" err="1">
                <a:latin typeface="Comic Sans MS" pitchFamily="66" charset="0"/>
              </a:rPr>
              <a:t>impikan</a:t>
            </a:r>
            <a:r>
              <a:rPr lang="en-US" dirty="0">
                <a:latin typeface="Comic Sans MS" pitchFamily="66" charset="0"/>
              </a:rPr>
              <a:t>. (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A=B) </a:t>
            </a: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PK: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 (C=A) </a:t>
            </a: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dirty="0">
                <a:latin typeface="Comic Sans MS" pitchFamily="66" charset="0"/>
              </a:rPr>
              <a:t>K : </a:t>
            </a: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di </a:t>
            </a:r>
            <a:r>
              <a:rPr lang="en-US" dirty="0" err="1">
                <a:latin typeface="Comic Sans MS" pitchFamily="66" charset="0"/>
              </a:rPr>
              <a:t>impikan</a:t>
            </a:r>
            <a:r>
              <a:rPr lang="en-US" dirty="0">
                <a:latin typeface="Comic Sans MS" pitchFamily="66" charset="0"/>
              </a:rPr>
              <a:t>(C=B) </a:t>
            </a: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endParaRPr lang="en-US" dirty="0">
              <a:latin typeface="Comic Sans MS" pitchFamily="66" charset="0"/>
            </a:endParaRPr>
          </a:p>
          <a:p>
            <a:pPr marL="511175" indent="-511175" algn="l">
              <a:lnSpc>
                <a:spcPct val="150000"/>
              </a:lnSpc>
              <a:spcBef>
                <a:spcPts val="0"/>
              </a:spcBef>
            </a:pPr>
            <a:r>
              <a:rPr lang="en-US" b="1" dirty="0" err="1">
                <a:latin typeface="Comic Sans MS" pitchFamily="66" charset="0"/>
              </a:rPr>
              <a:t>Bentuk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Entimennya</a:t>
            </a:r>
            <a:r>
              <a:rPr lang="en-US" b="1" dirty="0">
                <a:latin typeface="Comic Sans MS" pitchFamily="66" charset="0"/>
              </a:rPr>
              <a:t>: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dirty="0" err="1">
                <a:latin typeface="Comic Sans MS" pitchFamily="66" charset="0"/>
              </a:rPr>
              <a:t>Boim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masuk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universitas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favorit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diimpikan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siswa</a:t>
            </a:r>
            <a:r>
              <a:rPr lang="en-US" dirty="0">
                <a:latin typeface="Comic Sans MS" pitchFamily="66" charset="0"/>
              </a:rPr>
              <a:t> SMAN 1 </a:t>
            </a:r>
            <a:r>
              <a:rPr lang="en-US" dirty="0" err="1">
                <a:latin typeface="Comic Sans MS" pitchFamily="66" charset="0"/>
              </a:rPr>
              <a:t>Indramayu</a:t>
            </a:r>
            <a:r>
              <a:rPr lang="en-US" dirty="0">
                <a:latin typeface="Comic Sans MS" pitchFamily="66" charset="0"/>
              </a:rPr>
              <a:t>. (C=B </a:t>
            </a:r>
            <a:r>
              <a:rPr lang="en-US" dirty="0" err="1">
                <a:latin typeface="Comic Sans MS" pitchFamily="66" charset="0"/>
              </a:rPr>
              <a:t>Karena</a:t>
            </a:r>
            <a:r>
              <a:rPr lang="en-US" dirty="0">
                <a:latin typeface="Comic Sans MS" pitchFamily="66" charset="0"/>
              </a:rPr>
              <a:t> C=A)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63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/>
              <a:t>Terima</a:t>
            </a:r>
            <a:r>
              <a:rPr lang="en-US" sz="2800" dirty="0"/>
              <a:t> </a:t>
            </a:r>
            <a:r>
              <a:rPr lang="en-US" sz="2800" dirty="0" err="1"/>
              <a:t>Kasih</a:t>
            </a:r>
            <a:endParaRPr 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1600200"/>
            <a:ext cx="3810000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369953" y="1816925"/>
            <a:ext cx="21336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ysClr val="windowText" lastClr="000000"/>
                </a:solidFill>
              </a:rPr>
              <a:t>Penalaran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b="1" dirty="0" err="1">
                <a:solidFill>
                  <a:sysClr val="windowText" lastClr="000000"/>
                </a:solidFill>
              </a:rPr>
              <a:t>Deduktif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00100" y="2995502"/>
            <a:ext cx="533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M</a:t>
            </a:r>
          </a:p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57749" y="4473931"/>
            <a:ext cx="13716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KHUSUS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12968" y="3605404"/>
            <a:ext cx="1444007" cy="409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KHUSUS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87736" y="2725339"/>
            <a:ext cx="1431634" cy="433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KHUSUS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1333500" y="3757502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333500" y="2914836"/>
            <a:ext cx="1447800" cy="842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333500" y="3747407"/>
            <a:ext cx="14478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798888" cy="3962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715000" y="1816925"/>
            <a:ext cx="2286000" cy="457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Penalaran</a:t>
            </a:r>
            <a:r>
              <a:rPr lang="en-US" dirty="0"/>
              <a:t> </a:t>
            </a:r>
            <a:r>
              <a:rPr lang="en-US" dirty="0" err="1"/>
              <a:t>Induktif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105400" y="2871258"/>
            <a:ext cx="457200" cy="17522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  <a:p>
            <a:pPr algn="ctr"/>
            <a:r>
              <a:rPr lang="en-US" dirty="0"/>
              <a:t>H</a:t>
            </a:r>
          </a:p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S</a:t>
            </a:r>
          </a:p>
          <a:p>
            <a:pPr algn="ctr"/>
            <a:r>
              <a:rPr lang="en-US" dirty="0"/>
              <a:t>U</a:t>
            </a:r>
          </a:p>
          <a:p>
            <a:pPr algn="ctr"/>
            <a:r>
              <a:rPr lang="en-US" dirty="0"/>
              <a:t>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140534" y="2914836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UMUM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140534" y="3652832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UMUM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7086600" y="4338620"/>
            <a:ext cx="1143000" cy="361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UMUM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562600" y="3095718"/>
            <a:ext cx="1524000" cy="714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>
            <a:off x="5562600" y="3833714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>
            <a:endCxn id="29" idx="1"/>
          </p:cNvCxnSpPr>
          <p:nvPr/>
        </p:nvCxnSpPr>
        <p:spPr>
          <a:xfrm>
            <a:off x="5562600" y="3833714"/>
            <a:ext cx="1524000" cy="685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530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charset="0"/>
                <a:cs typeface="Arial" charset="0"/>
              </a:rPr>
              <a:t>Penalaran</a:t>
            </a:r>
            <a:r>
              <a:rPr lang="en-US" alt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Arial" charset="0"/>
                <a:cs typeface="Arial" charset="0"/>
              </a:rPr>
              <a:t>Deduktif</a:t>
            </a: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447800"/>
            <a:ext cx="89916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Menarik</a:t>
            </a:r>
            <a:r>
              <a:rPr lang="en-US" sz="2000" dirty="0">
                <a:latin typeface="Calibri Light" pitchFamily="34" charset="0"/>
                <a:cs typeface="Calibri Light" pitchFamily="34" charset="0"/>
              </a:rPr>
              <a:t> 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simpulan</a:t>
            </a:r>
            <a:r>
              <a:rPr lang="en-US" sz="2000" b="1" dirty="0">
                <a:latin typeface="Calibri Light" pitchFamily="34" charset="0"/>
                <a:cs typeface="Calibri Light" pitchFamily="34" charset="0"/>
              </a:rPr>
              <a:t> 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secara</a:t>
            </a:r>
            <a:r>
              <a:rPr lang="en-US" sz="2000" b="1" dirty="0">
                <a:latin typeface="Calibri Light" pitchFamily="34" charset="0"/>
                <a:cs typeface="Calibri Light" pitchFamily="34" charset="0"/>
              </a:rPr>
              <a:t> </a:t>
            </a:r>
            <a:r>
              <a:rPr lang="en-US" sz="2000" b="1" dirty="0" err="1">
                <a:latin typeface="Calibri Light" pitchFamily="34" charset="0"/>
                <a:cs typeface="Calibri Light" pitchFamily="34" charset="0"/>
              </a:rPr>
              <a:t>langsung</a:t>
            </a:r>
            <a:r>
              <a:rPr lang="en-US" sz="2000" b="1" dirty="0">
                <a:latin typeface="Calibri Light" pitchFamily="34" charset="0"/>
                <a:cs typeface="Calibri Light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1600" b="1" dirty="0" err="1">
                <a:latin typeface="Calibri Light" pitchFamily="34" charset="0"/>
                <a:cs typeface="Calibri Light" pitchFamily="34" charset="0"/>
              </a:rPr>
              <a:t>Misalnya</a:t>
            </a:r>
            <a:r>
              <a:rPr lang="en-US" sz="1600" b="1" dirty="0">
                <a:latin typeface="Calibri Light" pitchFamily="34" charset="0"/>
                <a:cs typeface="Calibri Light" pitchFamily="34" charset="0"/>
              </a:rPr>
              <a:t> 1:				</a:t>
            </a:r>
            <a:r>
              <a:rPr lang="en-US" sz="1600" b="1" dirty="0" err="1">
                <a:latin typeface="Calibri Light" pitchFamily="34" charset="0"/>
                <a:cs typeface="Calibri Light" pitchFamily="34" charset="0"/>
              </a:rPr>
              <a:t>Misalnya</a:t>
            </a:r>
            <a:r>
              <a:rPr lang="en-US" sz="1600" b="1" dirty="0">
                <a:latin typeface="Calibri Light" pitchFamily="34" charset="0"/>
                <a:cs typeface="Calibri Light" pitchFamily="34" charset="0"/>
              </a:rPr>
              <a:t> 2:</a:t>
            </a:r>
            <a:br>
              <a:rPr lang="en-US" sz="1600" dirty="0">
                <a:latin typeface="Calibri Light" pitchFamily="34" charset="0"/>
                <a:cs typeface="Calibri Light" pitchFamily="34" charset="0"/>
              </a:rPr>
            </a:b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Semua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P. (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Premis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)		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Tidak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satu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pun S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P.(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Premis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Sebagian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 (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simpulan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) 	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Tidak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satu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pun P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adalah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 S.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</a:rPr>
              <a:t>impulan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Comic Sans MS" pitchFamily="66" charset="0"/>
              </a:rPr>
              <a:t>Contoh</a:t>
            </a:r>
            <a:r>
              <a:rPr lang="en-US" sz="1600" dirty="0">
                <a:latin typeface="Comic Sans MS" pitchFamily="66" charset="0"/>
              </a:rPr>
              <a:t> :					</a:t>
            </a:r>
            <a:r>
              <a:rPr lang="en-US" sz="1600" dirty="0" err="1">
                <a:latin typeface="Comic Sans MS" pitchFamily="66" charset="0"/>
              </a:rPr>
              <a:t>Contoh</a:t>
            </a:r>
            <a:r>
              <a:rPr lang="en-US" sz="1600" dirty="0">
                <a:latin typeface="Comic Sans MS" pitchFamily="66" charset="0"/>
              </a:rPr>
              <a:t> :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Comic Sans MS" pitchFamily="66" charset="0"/>
              </a:rPr>
              <a:t>Semua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ikan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berdarah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dingin</a:t>
            </a:r>
            <a:r>
              <a:rPr lang="en-US" sz="1600" dirty="0">
                <a:latin typeface="Comic Sans MS" pitchFamily="66" charset="0"/>
              </a:rPr>
              <a:t>.		</a:t>
            </a:r>
            <a:r>
              <a:rPr lang="en-US" sz="1600" dirty="0" err="1">
                <a:latin typeface="Comic Sans MS" pitchFamily="66" charset="0"/>
              </a:rPr>
              <a:t>Tidak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seekor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nyamuk</a:t>
            </a:r>
            <a:r>
              <a:rPr lang="en-US" sz="1600" dirty="0">
                <a:latin typeface="Comic Sans MS" pitchFamily="66" charset="0"/>
              </a:rPr>
              <a:t> pun </a:t>
            </a: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lalat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Premis</a:t>
            </a:r>
            <a:r>
              <a:rPr lang="en-US" sz="1600" dirty="0">
                <a:latin typeface="Comic Sans MS" pitchFamily="66" charset="0"/>
              </a:rPr>
              <a:t>) </a:t>
            </a:r>
            <a:r>
              <a:rPr lang="en-US" sz="1600" dirty="0" err="1">
                <a:latin typeface="Comic Sans MS" pitchFamily="66" charset="0"/>
              </a:rPr>
              <a:t>Sebagian</a:t>
            </a:r>
            <a:r>
              <a:rPr lang="en-US" sz="1600" dirty="0">
                <a:latin typeface="Comic Sans MS" pitchFamily="66" charset="0"/>
              </a:rPr>
              <a:t> yang </a:t>
            </a:r>
            <a:r>
              <a:rPr lang="en-US" sz="1600" dirty="0" err="1">
                <a:latin typeface="Comic Sans MS" pitchFamily="66" charset="0"/>
              </a:rPr>
              <a:t>berdarah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dingin</a:t>
            </a:r>
            <a:r>
              <a:rPr lang="en-US" sz="1600" dirty="0">
                <a:latin typeface="Comic Sans MS" pitchFamily="66" charset="0"/>
              </a:rPr>
              <a:t> 	</a:t>
            </a:r>
            <a:r>
              <a:rPr lang="en-US" sz="1600" dirty="0" err="1">
                <a:latin typeface="Comic Sans MS" pitchFamily="66" charset="0"/>
              </a:rPr>
              <a:t>Tidak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seekor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lalat</a:t>
            </a:r>
            <a:r>
              <a:rPr lang="en-US" sz="1600" dirty="0">
                <a:latin typeface="Comic Sans MS" pitchFamily="66" charset="0"/>
              </a:rPr>
              <a:t> pun </a:t>
            </a: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Comic Sans MS" pitchFamily="66" charset="0"/>
              </a:rPr>
              <a:t>adalah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err="1">
                <a:latin typeface="Comic Sans MS" pitchFamily="66" charset="0"/>
              </a:rPr>
              <a:t>ikan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simpulan</a:t>
            </a:r>
            <a:r>
              <a:rPr lang="en-US" sz="1600" dirty="0">
                <a:latin typeface="Comic Sans MS" pitchFamily="66" charset="0"/>
              </a:rPr>
              <a:t>) 		</a:t>
            </a:r>
            <a:r>
              <a:rPr lang="en-US" sz="1600" dirty="0" err="1">
                <a:latin typeface="Comic Sans MS" pitchFamily="66" charset="0"/>
              </a:rPr>
              <a:t>nyamuk</a:t>
            </a:r>
            <a:r>
              <a:rPr lang="en-US" sz="1600" dirty="0">
                <a:latin typeface="Comic Sans MS" pitchFamily="66" charset="0"/>
              </a:rPr>
              <a:t>. (</a:t>
            </a:r>
            <a:r>
              <a:rPr lang="en-US" sz="1600" dirty="0" err="1">
                <a:latin typeface="Comic Sans MS" pitchFamily="66" charset="0"/>
              </a:rPr>
              <a:t>Simpulan</a:t>
            </a:r>
            <a:r>
              <a:rPr lang="en-US" sz="1600" dirty="0">
                <a:latin typeface="Comic Sans MS" pitchFamily="66" charset="0"/>
              </a:rPr>
              <a:t>) (</a:t>
            </a:r>
            <a:r>
              <a:rPr lang="en-US" sz="1600" dirty="0" err="1">
                <a:latin typeface="Comic Sans MS" pitchFamily="66" charset="0"/>
              </a:rPr>
              <a:t>Premis</a:t>
            </a:r>
            <a:r>
              <a:rPr lang="en-US" sz="1600" dirty="0">
                <a:latin typeface="Comic Sans MS" pitchFamily="66" charset="0"/>
              </a:rPr>
              <a:t>)</a:t>
            </a:r>
          </a:p>
          <a:p>
            <a:pPr>
              <a:lnSpc>
                <a:spcPct val="200000"/>
              </a:lnSpc>
            </a:pPr>
            <a:endParaRPr lang="en-US" sz="1600" dirty="0"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en-US" sz="1600" dirty="0">
                <a:latin typeface="Comic Sans MS" pitchFamily="66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dirty="0" err="1"/>
              <a:t>Penalaran</a:t>
            </a:r>
            <a:r>
              <a:rPr lang="en-US" sz="4000" dirty="0"/>
              <a:t> </a:t>
            </a:r>
            <a:r>
              <a:rPr lang="en-US" sz="4000" dirty="0" err="1"/>
              <a:t>Deduktif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err="1">
                <a:solidFill>
                  <a:schemeClr val="tx1"/>
                </a:solidFill>
              </a:rPr>
              <a:t>Misalnya</a:t>
            </a:r>
            <a:r>
              <a:rPr lang="en-US" sz="2400" dirty="0">
                <a:solidFill>
                  <a:schemeClr val="tx1"/>
                </a:solidFill>
              </a:rPr>
              <a:t> 3:</a:t>
            </a:r>
          </a:p>
          <a:p>
            <a:pPr algn="just"/>
            <a:r>
              <a:rPr lang="en-US" sz="2400" dirty="0" err="1">
                <a:solidFill>
                  <a:srgbClr val="C00000"/>
                </a:solidFill>
              </a:rPr>
              <a:t>Semua</a:t>
            </a:r>
            <a:r>
              <a:rPr lang="en-US" sz="2400" dirty="0">
                <a:solidFill>
                  <a:srgbClr val="C00000"/>
                </a:solidFill>
              </a:rPr>
              <a:t> S </a:t>
            </a:r>
            <a:r>
              <a:rPr lang="en-US" sz="2400" dirty="0" err="1">
                <a:solidFill>
                  <a:srgbClr val="C00000"/>
                </a:solidFill>
              </a:rPr>
              <a:t>adalah</a:t>
            </a:r>
            <a:r>
              <a:rPr lang="en-US" sz="2400" dirty="0">
                <a:solidFill>
                  <a:srgbClr val="C00000"/>
                </a:solidFill>
              </a:rPr>
              <a:t> P. (</a:t>
            </a:r>
            <a:r>
              <a:rPr lang="en-US" sz="2400" dirty="0" err="1">
                <a:solidFill>
                  <a:srgbClr val="C00000"/>
                </a:solidFill>
              </a:rPr>
              <a:t>Premis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en-US" sz="2400" dirty="0" err="1">
                <a:solidFill>
                  <a:srgbClr val="C00000"/>
                </a:solidFill>
              </a:rPr>
              <a:t>Tidak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satupun</a:t>
            </a:r>
            <a:r>
              <a:rPr lang="en-US" sz="2400" dirty="0">
                <a:solidFill>
                  <a:srgbClr val="C00000"/>
                </a:solidFill>
              </a:rPr>
              <a:t> S </a:t>
            </a:r>
            <a:r>
              <a:rPr lang="en-US" sz="2400" dirty="0" err="1">
                <a:solidFill>
                  <a:srgbClr val="C00000"/>
                </a:solidFill>
              </a:rPr>
              <a:t>adalah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tidak</a:t>
            </a:r>
            <a:r>
              <a:rPr lang="en-US" sz="2400" dirty="0">
                <a:solidFill>
                  <a:srgbClr val="C00000"/>
                </a:solidFill>
              </a:rPr>
              <a:t>-P. (</a:t>
            </a:r>
            <a:r>
              <a:rPr lang="en-US" sz="2400" dirty="0" err="1">
                <a:solidFill>
                  <a:srgbClr val="C00000"/>
                </a:solidFill>
              </a:rPr>
              <a:t>simpulan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Contoh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Semua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rudal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senjata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berbahaya</a:t>
            </a:r>
            <a:r>
              <a:rPr lang="en-US" sz="2400" dirty="0">
                <a:solidFill>
                  <a:schemeClr val="tx1"/>
                </a:solidFill>
              </a:rPr>
              <a:t>. (</a:t>
            </a:r>
            <a:r>
              <a:rPr lang="en-US" sz="2400" dirty="0" err="1">
                <a:solidFill>
                  <a:schemeClr val="tx1"/>
                </a:solidFill>
              </a:rPr>
              <a:t>Premis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satupun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rudal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senjata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berbahaya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simpulan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err="1">
                <a:solidFill>
                  <a:schemeClr val="tx1"/>
                </a:solidFill>
              </a:rPr>
              <a:t>Misalnya</a:t>
            </a:r>
            <a:r>
              <a:rPr lang="en-US" sz="2400" dirty="0">
                <a:solidFill>
                  <a:schemeClr val="tx1"/>
                </a:solidFill>
              </a:rPr>
              <a:t> 4:</a:t>
            </a:r>
          </a:p>
          <a:p>
            <a:pPr algn="just"/>
            <a:r>
              <a:rPr lang="en-US" sz="2400" dirty="0" err="1">
                <a:solidFill>
                  <a:srgbClr val="C00000"/>
                </a:solidFill>
              </a:rPr>
              <a:t>Tidak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satu</a:t>
            </a:r>
            <a:r>
              <a:rPr lang="en-US" sz="2400" dirty="0">
                <a:solidFill>
                  <a:srgbClr val="C00000"/>
                </a:solidFill>
              </a:rPr>
              <a:t> pun S </a:t>
            </a:r>
            <a:r>
              <a:rPr lang="en-US" sz="2400" dirty="0" err="1">
                <a:solidFill>
                  <a:srgbClr val="C00000"/>
                </a:solidFill>
              </a:rPr>
              <a:t>adalah</a:t>
            </a:r>
            <a:r>
              <a:rPr lang="en-US" sz="2400" dirty="0">
                <a:solidFill>
                  <a:srgbClr val="C00000"/>
                </a:solidFill>
              </a:rPr>
              <a:t> P.(</a:t>
            </a:r>
            <a:r>
              <a:rPr lang="en-US" sz="2400" dirty="0" err="1">
                <a:solidFill>
                  <a:srgbClr val="C00000"/>
                </a:solidFill>
              </a:rPr>
              <a:t>Premis</a:t>
            </a:r>
            <a:endParaRPr lang="en-US" sz="2400" dirty="0">
              <a:solidFill>
                <a:srgbClr val="C00000"/>
              </a:solidFill>
            </a:endParaRPr>
          </a:p>
          <a:p>
            <a:pPr algn="just"/>
            <a:r>
              <a:rPr lang="en-US" sz="2400" dirty="0" err="1">
                <a:solidFill>
                  <a:srgbClr val="C00000"/>
                </a:solidFill>
              </a:rPr>
              <a:t>Semua</a:t>
            </a:r>
            <a:r>
              <a:rPr lang="en-US" sz="2400" dirty="0">
                <a:solidFill>
                  <a:srgbClr val="C00000"/>
                </a:solidFill>
              </a:rPr>
              <a:t> S </a:t>
            </a:r>
            <a:r>
              <a:rPr lang="en-US" sz="2400" dirty="0" err="1">
                <a:solidFill>
                  <a:srgbClr val="C00000"/>
                </a:solidFill>
              </a:rPr>
              <a:t>adalah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tidak</a:t>
            </a:r>
            <a:r>
              <a:rPr lang="en-US" sz="2400" dirty="0">
                <a:solidFill>
                  <a:srgbClr val="C00000"/>
                </a:solidFill>
              </a:rPr>
              <a:t> P. (</a:t>
            </a:r>
            <a:r>
              <a:rPr lang="en-US" sz="2400" dirty="0" err="1">
                <a:solidFill>
                  <a:srgbClr val="C00000"/>
                </a:solidFill>
              </a:rPr>
              <a:t>simpulan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Contoh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Tidak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seekor</a:t>
            </a:r>
            <a:r>
              <a:rPr lang="en-US" sz="2400" dirty="0">
                <a:solidFill>
                  <a:schemeClr val="tx1"/>
                </a:solidFill>
              </a:rPr>
              <a:t> pun </a:t>
            </a:r>
            <a:r>
              <a:rPr lang="en-US" sz="2400" dirty="0" err="1">
                <a:solidFill>
                  <a:schemeClr val="tx1"/>
                </a:solidFill>
              </a:rPr>
              <a:t>harimau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singa</a:t>
            </a:r>
            <a:r>
              <a:rPr lang="en-US" sz="2400" dirty="0">
                <a:solidFill>
                  <a:schemeClr val="tx1"/>
                </a:solidFill>
              </a:rPr>
              <a:t>. (</a:t>
            </a:r>
            <a:r>
              <a:rPr lang="en-US" sz="2400" dirty="0" err="1">
                <a:solidFill>
                  <a:schemeClr val="tx1"/>
                </a:solidFill>
              </a:rPr>
              <a:t>Premis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Semua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harimau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singa</a:t>
            </a:r>
            <a:r>
              <a:rPr lang="en-US" sz="2400" dirty="0">
                <a:solidFill>
                  <a:schemeClr val="tx1"/>
                </a:solidFill>
              </a:rPr>
              <a:t>. (</a:t>
            </a:r>
            <a:r>
              <a:rPr lang="en-US" sz="2400" dirty="0" err="1">
                <a:solidFill>
                  <a:schemeClr val="tx1"/>
                </a:solidFill>
              </a:rPr>
              <a:t>Simpulan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1029793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Penalaran</a:t>
            </a:r>
            <a:r>
              <a:rPr lang="en-US" b="1" dirty="0"/>
              <a:t> </a:t>
            </a:r>
            <a:r>
              <a:rPr lang="en-US" b="1" dirty="0" err="1"/>
              <a:t>Deduktif</a:t>
            </a:r>
            <a:r>
              <a:rPr lang="en-US" b="1" dirty="0"/>
              <a:t> </a:t>
            </a:r>
            <a:r>
              <a:rPr lang="en-US" b="1" dirty="0" err="1"/>
              <a:t>Menarik</a:t>
            </a:r>
            <a:r>
              <a:rPr lang="en-US" b="1" dirty="0"/>
              <a:t> </a:t>
            </a:r>
            <a:r>
              <a:rPr lang="en-US" b="1" dirty="0" err="1"/>
              <a:t>simpulan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9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609600"/>
            <a:ext cx="8208912" cy="5483225"/>
          </a:xfrm>
        </p:spPr>
        <p:txBody>
          <a:bodyPr/>
          <a:lstStyle/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Penalaran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mic Sans MS" pitchFamily="66" charset="0"/>
              </a:rPr>
              <a:t>Deduktif</a:t>
            </a:r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>
                <a:latin typeface="Comic Sans MS" pitchFamily="66" charset="0"/>
              </a:rPr>
              <a:t>Menarik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simpulan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secara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b="1" dirty="0" err="1">
                <a:latin typeface="Comic Sans MS" pitchFamily="66" charset="0"/>
              </a:rPr>
              <a:t>langsung</a:t>
            </a:r>
            <a:r>
              <a:rPr lang="en-US" sz="2000" b="1" dirty="0">
                <a:latin typeface="Comic Sans MS" pitchFamily="66" charset="0"/>
              </a:rPr>
              <a:t> </a:t>
            </a: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b="1" dirty="0">
              <a:latin typeface="Comic Sans MS" pitchFamily="66" charset="0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err="1">
                <a:latin typeface="Comic Sans MS" pitchFamily="66" charset="0"/>
              </a:rPr>
              <a:t>Misalnya</a:t>
            </a:r>
            <a:r>
              <a:rPr lang="en-US" sz="2000" b="1" dirty="0">
                <a:latin typeface="Comic Sans MS" pitchFamily="66" charset="0"/>
              </a:rPr>
              <a:t> 5: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Semua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S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Premis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satu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pun S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-P.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Simpulan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satu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pun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tidak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P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adalah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S. (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Simpulan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Contoh</a:t>
            </a:r>
            <a:r>
              <a:rPr lang="en-US" sz="2000" dirty="0">
                <a:latin typeface="Comic Sans MS" pitchFamily="66" charset="0"/>
              </a:rPr>
              <a:t> :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pun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satu</a:t>
            </a:r>
            <a:r>
              <a:rPr lang="en-US" sz="2000" dirty="0">
                <a:latin typeface="Comic Sans MS" pitchFamily="66" charset="0"/>
              </a:rPr>
              <a:t> pun yang </a:t>
            </a:r>
            <a:r>
              <a:rPr lang="en-US" sz="2000" dirty="0" err="1">
                <a:latin typeface="Comic Sans MS" pitchFamily="66" charset="0"/>
              </a:rPr>
              <a:t>tidak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berbelalai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gajah</a:t>
            </a:r>
            <a:r>
              <a:rPr lang="en-US" sz="2000" dirty="0">
                <a:latin typeface="Comic Sans MS" pitchFamily="66" charset="0"/>
              </a:rPr>
              <a:t>. (</a:t>
            </a: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)</a:t>
            </a:r>
            <a:br>
              <a:rPr lang="en-US" sz="2000" dirty="0">
                <a:latin typeface="Comic Sans MS" pitchFamily="66" charset="0"/>
              </a:rPr>
            </a:b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762000"/>
            <a:ext cx="8208912" cy="5486400"/>
          </a:xfrm>
        </p:spPr>
        <p:txBody>
          <a:bodyPr/>
          <a:lstStyle/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err="1">
                <a:latin typeface="Comic Sans MS" pitchFamily="66" charset="0"/>
              </a:rPr>
              <a:t>Penalaran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Deduktif</a:t>
            </a:r>
            <a:r>
              <a:rPr lang="en-US" b="1" dirty="0">
                <a:latin typeface="Comic Sans MS" pitchFamily="66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en-US" b="1" dirty="0" err="1">
                <a:latin typeface="Comic Sans MS" pitchFamily="66" charset="0"/>
              </a:rPr>
              <a:t>Menarik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simpulan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secara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tidak</a:t>
            </a:r>
            <a:r>
              <a:rPr lang="en-US" b="1" dirty="0">
                <a:latin typeface="Comic Sans MS" pitchFamily="66" charset="0"/>
              </a:rPr>
              <a:t> </a:t>
            </a:r>
            <a:r>
              <a:rPr lang="en-US" b="1" dirty="0" err="1">
                <a:latin typeface="Comic Sans MS" pitchFamily="66" charset="0"/>
              </a:rPr>
              <a:t>langsung</a:t>
            </a:r>
            <a:br>
              <a:rPr lang="en-US" dirty="0">
                <a:latin typeface="Comic Sans MS" pitchFamily="66" charset="0"/>
              </a:rPr>
            </a:br>
            <a:r>
              <a:rPr lang="en-US" dirty="0" err="1">
                <a:latin typeface="Comic Sans MS" pitchFamily="66" charset="0"/>
              </a:rPr>
              <a:t>Untuk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menarik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secara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tidak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langsung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ini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kita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memerlukan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suatu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premis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pernyataan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dasar</a:t>
            </a:r>
            <a:r>
              <a:rPr lang="en-US" dirty="0">
                <a:latin typeface="Comic Sans MS" pitchFamily="66" charset="0"/>
              </a:rPr>
              <a:t>) yang </a:t>
            </a:r>
            <a:r>
              <a:rPr lang="en-US" dirty="0" err="1">
                <a:latin typeface="Comic Sans MS" pitchFamily="66" charset="0"/>
              </a:rPr>
              <a:t>bersifat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pengetahuan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orang </a:t>
            </a:r>
            <a:r>
              <a:rPr lang="en-US" dirty="0" err="1">
                <a:latin typeface="Comic Sans MS" pitchFamily="66" charset="0"/>
              </a:rPr>
              <a:t>sudah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tahu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endParaRPr lang="en-US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en-US" dirty="0" err="1">
                <a:latin typeface="Comic Sans MS" pitchFamily="66" charset="0"/>
              </a:rPr>
              <a:t>Silogisme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merupakan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penalaran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dengan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menghubung-hubungkan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dua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pernyataan</a:t>
            </a:r>
            <a:r>
              <a:rPr lang="en-US" dirty="0">
                <a:latin typeface="Comic Sans MS" pitchFamily="66" charset="0"/>
              </a:rPr>
              <a:t> yang </a:t>
            </a:r>
            <a:r>
              <a:rPr lang="en-US" dirty="0" err="1">
                <a:latin typeface="Comic Sans MS" pitchFamily="66" charset="0"/>
              </a:rPr>
              <a:t>berlainan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untuk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dapat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ditarik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simpulannya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533400" y="838200"/>
            <a:ext cx="82296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Unsur-unsur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yang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terdapat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dalam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Silogisme</a:t>
            </a:r>
            <a:br>
              <a:rPr lang="en-US" sz="2800" dirty="0">
                <a:solidFill>
                  <a:srgbClr val="C00000"/>
                </a:solidFill>
                <a:latin typeface="Comic Sans MS" pitchFamily="66" charset="0"/>
              </a:rPr>
            </a:br>
            <a:endParaRPr lang="en-US" altLang="en-US" sz="28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8208912" cy="4176712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Umum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Mayor)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semua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anggota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golongan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tertentu</a:t>
            </a:r>
            <a:r>
              <a:rPr lang="en-US" sz="2000" dirty="0">
                <a:latin typeface="Comic Sans MS" pitchFamily="66" charset="0"/>
              </a:rPr>
              <a:t> (A) </a:t>
            </a:r>
            <a:r>
              <a:rPr lang="en-US" sz="2000" dirty="0" err="1">
                <a:latin typeface="Comic Sans MS" pitchFamily="66" charset="0"/>
              </a:rPr>
              <a:t>memiliki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sifat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hal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tersebut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pada</a:t>
            </a:r>
            <a:r>
              <a:rPr lang="en-US" sz="2000" dirty="0">
                <a:latin typeface="Comic Sans MS" pitchFamily="66" charset="0"/>
              </a:rPr>
              <a:t> (B)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Khusus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Premis</a:t>
            </a:r>
            <a:r>
              <a:rPr lang="en-US" sz="2000" dirty="0">
                <a:latin typeface="Comic Sans MS" pitchFamily="66" charset="0"/>
              </a:rPr>
              <a:t> Minor)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sesuatu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seseorang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adalah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anggota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golongan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tertentu</a:t>
            </a:r>
            <a:r>
              <a:rPr lang="en-US" sz="2000" dirty="0">
                <a:latin typeface="Comic Sans MS" pitchFamily="66" charset="0"/>
              </a:rPr>
              <a:t> (A)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 err="1">
                <a:latin typeface="Comic Sans MS" pitchFamily="66" charset="0"/>
              </a:rPr>
              <a:t>Simpulan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menyatakan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bahwa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sesuatu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seseoarng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itu</a:t>
            </a:r>
            <a:r>
              <a:rPr lang="en-US" sz="2000" dirty="0">
                <a:latin typeface="Comic Sans MS" pitchFamily="66" charset="0"/>
              </a:rPr>
              <a:t> (C) </a:t>
            </a:r>
            <a:r>
              <a:rPr lang="en-US" sz="2000" dirty="0" err="1">
                <a:latin typeface="Comic Sans MS" pitchFamily="66" charset="0"/>
              </a:rPr>
              <a:t>memiliki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sifat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atau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hal</a:t>
            </a:r>
            <a:r>
              <a:rPr lang="en-US" sz="2000" dirty="0">
                <a:latin typeface="Comic Sans MS" pitchFamily="66" charset="0"/>
              </a:rPr>
              <a:t> yang </a:t>
            </a:r>
            <a:r>
              <a:rPr lang="en-US" sz="2000" dirty="0" err="1">
                <a:latin typeface="Comic Sans MS" pitchFamily="66" charset="0"/>
              </a:rPr>
              <a:t>tersebut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pada</a:t>
            </a:r>
            <a:r>
              <a:rPr lang="en-US" sz="2000" dirty="0">
                <a:latin typeface="Comic Sans MS" pitchFamily="66" charset="0"/>
              </a:rPr>
              <a:t> B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>
                <a:latin typeface="Comic Sans MS" pitchFamily="66" charset="0"/>
              </a:rPr>
              <a:t>RUMUS 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>
              <a:latin typeface="Comic Sans MS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86000" y="4267200"/>
            <a:ext cx="2362200" cy="1295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Comic Sans MS" pitchFamily="66" charset="0"/>
              </a:rPr>
              <a:t>PU   : 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A=B</a:t>
            </a:r>
          </a:p>
          <a:p>
            <a:pPr algn="just"/>
            <a:r>
              <a:rPr lang="en-US" dirty="0">
                <a:latin typeface="Comic Sans MS" pitchFamily="66" charset="0"/>
              </a:rPr>
              <a:t>PK   : 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C =A</a:t>
            </a:r>
          </a:p>
          <a:p>
            <a:pPr algn="just"/>
            <a:r>
              <a:rPr lang="en-US" dirty="0">
                <a:latin typeface="Comic Sans MS" pitchFamily="66" charset="0"/>
              </a:rPr>
              <a:t>S     :  </a:t>
            </a:r>
            <a:r>
              <a:rPr lang="en-US" dirty="0" err="1">
                <a:latin typeface="Comic Sans MS" pitchFamily="66" charset="0"/>
              </a:rPr>
              <a:t>Semua</a:t>
            </a:r>
            <a:r>
              <a:rPr lang="en-US" dirty="0">
                <a:latin typeface="Comic Sans MS" pitchFamily="66" charset="0"/>
              </a:rPr>
              <a:t> C =B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err="1"/>
              <a:t>Jenis-Jenis</a:t>
            </a:r>
            <a:r>
              <a:rPr lang="en-US" sz="2800" dirty="0"/>
              <a:t> </a:t>
            </a:r>
            <a:r>
              <a:rPr lang="en-US" sz="2800" dirty="0" err="1"/>
              <a:t>Silogisme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1981200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Silogisme</a:t>
            </a:r>
            <a:r>
              <a:rPr lang="en-US" dirty="0"/>
              <a:t> </a:t>
            </a:r>
            <a:r>
              <a:rPr lang="en-US" dirty="0" err="1"/>
              <a:t>Kategorial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362200" y="2817423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Silogisme</a:t>
            </a:r>
            <a:r>
              <a:rPr lang="en-US" dirty="0"/>
              <a:t> </a:t>
            </a:r>
            <a:r>
              <a:rPr lang="en-US" dirty="0" err="1"/>
              <a:t>Hipotesis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362200" y="3636818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Silogisme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362200" y="4419600"/>
            <a:ext cx="2514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Entimen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415</TotalTime>
  <Words>1262</Words>
  <Application>Microsoft Office PowerPoint</Application>
  <PresentationFormat>On-screen Show (4:3)</PresentationFormat>
  <Paragraphs>191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Courier New</vt:lpstr>
      <vt:lpstr>Wingdings</vt:lpstr>
      <vt:lpstr>0-Blanko-PPT-sesi-2-14 baru (1)</vt:lpstr>
      <vt:lpstr>6706-YULI A. ROZALI, M.Psi., Psi</vt:lpstr>
      <vt:lpstr>PowerPoint Presentation</vt:lpstr>
      <vt:lpstr>PowerPoint Presentation</vt:lpstr>
      <vt:lpstr>Penalaran Deduktif</vt:lpstr>
      <vt:lpstr>Penalaran Deduktif</vt:lpstr>
      <vt:lpstr>PowerPoint Presentation</vt:lpstr>
      <vt:lpstr>PowerPoint Presentation</vt:lpstr>
      <vt:lpstr>Unsur-unsur yang terdapat dalam Silogisme </vt:lpstr>
      <vt:lpstr>PowerPoint Presentation</vt:lpstr>
      <vt:lpstr>Silogisme Kategorial</vt:lpstr>
      <vt:lpstr>PowerPoint Presentation</vt:lpstr>
      <vt:lpstr>Aturan Umum Silogisme Kategorial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JUVAN</cp:lastModifiedBy>
  <cp:revision>17</cp:revision>
  <dcterms:created xsi:type="dcterms:W3CDTF">2019-09-17T08:28:18Z</dcterms:created>
  <dcterms:modified xsi:type="dcterms:W3CDTF">2020-08-12T12:08:18Z</dcterms:modified>
</cp:coreProperties>
</file>