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56" r:id="rId3"/>
  </p:sldMasterIdLst>
  <p:notesMasterIdLst>
    <p:notesMasterId r:id="rId46"/>
  </p:notesMasterIdLst>
  <p:sldIdLst>
    <p:sldId id="969" r:id="rId4"/>
    <p:sldId id="959" r:id="rId5"/>
    <p:sldId id="986" r:id="rId6"/>
    <p:sldId id="907" r:id="rId7"/>
    <p:sldId id="1025" r:id="rId8"/>
    <p:sldId id="1032" r:id="rId9"/>
    <p:sldId id="1052" r:id="rId10"/>
    <p:sldId id="1031" r:id="rId11"/>
    <p:sldId id="3709" r:id="rId12"/>
    <p:sldId id="263" r:id="rId13"/>
    <p:sldId id="262" r:id="rId14"/>
    <p:sldId id="1013" r:id="rId15"/>
    <p:sldId id="3711" r:id="rId16"/>
    <p:sldId id="1060" r:id="rId17"/>
    <p:sldId id="1059" r:id="rId18"/>
    <p:sldId id="1061" r:id="rId19"/>
    <p:sldId id="1062" r:id="rId20"/>
    <p:sldId id="1063" r:id="rId21"/>
    <p:sldId id="1077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15" r:id="rId31"/>
    <p:sldId id="1074" r:id="rId32"/>
    <p:sldId id="1075" r:id="rId33"/>
    <p:sldId id="1016" r:id="rId34"/>
    <p:sldId id="1017" r:id="rId35"/>
    <p:sldId id="1014" r:id="rId36"/>
    <p:sldId id="1019" r:id="rId37"/>
    <p:sldId id="1045" r:id="rId38"/>
    <p:sldId id="1039" r:id="rId39"/>
    <p:sldId id="1038" r:id="rId40"/>
    <p:sldId id="1054" r:id="rId41"/>
    <p:sldId id="1055" r:id="rId42"/>
    <p:sldId id="1056" r:id="rId43"/>
    <p:sldId id="1034" r:id="rId44"/>
    <p:sldId id="95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2A29"/>
    <a:srgbClr val="004846"/>
    <a:srgbClr val="0066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119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77D8-B443-4FF0-8632-06D0D429A5C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9616-B675-4BEF-816E-0D60CFBCE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C43FBC-62E4-455F-88C4-952B84680443}" type="slidenum">
              <a:rPr lang="id-ID">
                <a:solidFill>
                  <a:srgbClr val="000000"/>
                </a:solidFill>
              </a:rPr>
              <a:pPr/>
              <a:t>2</a:t>
            </a:fld>
            <a:endParaRPr lang="id-ID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62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581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A7CB4E-1BC3-0D47-95AB-693C1138DBA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A7CB4E-1BC3-0D47-95AB-693C1138DBA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2B0-AB78-4CA4-9803-0B4A75C7B17C}" type="datetime1">
              <a:rPr lang="en-US" smtClean="0"/>
              <a:t>9/19/19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F89D-ABD0-424A-8AFD-7EE6EE7A3FE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69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6D0E-A018-4691-A9B5-84E8D93314E9}" type="datetime1">
              <a:rPr lang="en-US" smtClean="0"/>
              <a:t>9/19/19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5DFE-4955-DF4C-905E-91F5E78596D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31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5D69-2C93-4642-BB2B-4055F89A81D9}" type="datetime1">
              <a:rPr lang="en-US" smtClean="0"/>
              <a:t>9/19/19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8651-6982-5249-87BE-0D9C236A521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7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7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7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4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4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7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D2C-BEAA-4816-B8A6-BE192E59CF1B}" type="datetime1">
              <a:rPr lang="en-US" smtClean="0"/>
              <a:t>9/19/19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7D92-23E3-7441-B361-A6F3B83CBBF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9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6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3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5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2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8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9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8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6AE7-0D02-42D3-85F3-05979430A52B}" type="datetime1">
              <a:rPr lang="en-US" smtClean="0"/>
              <a:t>9/19/19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4B21-CB60-C240-95B8-175B7C65D17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9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86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B3A9-C9CC-4042-985D-2CCD037D8E08}" type="datetime1">
              <a:rPr lang="en-US" smtClean="0"/>
              <a:t>9/19/19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FA4D-6A03-A34E-B231-13291FF908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900F-FBF5-473A-93B4-F6B2D1E1DCFD}" type="datetime1">
              <a:rPr lang="en-US" smtClean="0"/>
              <a:t>9/19/19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11DB-586D-4240-A6B1-9E90CF83F8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5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C8E2-DF1E-433F-9AA3-732AA1050E3A}" type="datetime1">
              <a:rPr lang="en-US" smtClean="0"/>
              <a:t>9/19/19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637-5057-F442-89E8-8AAB2FE5FF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9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A491-426D-4EDC-96E0-4FB0931C89C9}" type="datetime1">
              <a:rPr lang="en-US" smtClean="0"/>
              <a:t>9/19/19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AB58-9B08-334E-9B7D-95528E4848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9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113-F773-4BE0-B2A3-18A147BAF769}" type="datetime1">
              <a:rPr lang="en-US" smtClean="0"/>
              <a:t>9/19/19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F5C2-E7E9-9548-8539-2630F3DE42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1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F4DF-8BAA-4155-9C7F-253E49574F06}" type="datetime1">
              <a:rPr lang="en-US" smtClean="0"/>
              <a:t>9/19/19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7C59-B039-1F4E-A8D3-69204E9BE2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DA9FD-6838-4E89-80D3-6FC9D55F80CF}" type="datetime1">
              <a:rPr lang="en-US" smtClean="0">
                <a:ea typeface="ＭＳ Ｐゴシック" charset="0"/>
              </a:rPr>
              <a:t>9/19/19</a:t>
            </a:fld>
            <a:endParaRPr lang="id-ID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A4CD6-278E-4646-A975-DA8B274D4A83}" type="slidenum">
              <a:rPr lang="id-ID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9/19/19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file://localhost/Users/djonidarmadjaja/Documents/CV%20Dr.%20Djoni/02.%20FIRST%20AY%20OF%20SCHOOL.mp3" TargetMode="External"/><Relationship Id="rId1" Type="http://schemas.microsoft.com/office/2007/relationships/media" Target="file://localhost/Users/djonidarmadjaja/Documents/CV%20Dr.%20Djoni/02.%20FIRST%20AY%20OF%20SCHOOL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lfa\Desktop\KEMENKES\PICTURE\psien\KPS\Healthcare-Profession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40" y="979731"/>
            <a:ext cx="6292065" cy="3430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825041" y="4785900"/>
            <a:ext cx="6400800" cy="137086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ASUHAN PASIEN TERINTEGRASI</a:t>
            </a:r>
          </a:p>
          <a:p>
            <a:pPr marL="0" indent="0" algn="ctr">
              <a:buNone/>
            </a:pP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Dr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Djoni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Darmadjaja,SpB,FinaCS,MARS</a:t>
            </a:r>
            <a:endParaRPr lang="en-US" b="1" dirty="0">
              <a:ln w="11430"/>
              <a:solidFill>
                <a:srgbClr val="8E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2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752600" y="990600"/>
            <a:ext cx="83058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600200" y="914400"/>
            <a:ext cx="8839200" cy="85648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PENGELOLAAN PASIEN DI RUMAH SAKIT </a:t>
            </a:r>
          </a:p>
        </p:txBody>
      </p:sp>
      <p:sp>
        <p:nvSpPr>
          <p:cNvPr id="5" name="Down Arrow 4"/>
          <p:cNvSpPr/>
          <p:nvPr/>
        </p:nvSpPr>
        <p:spPr>
          <a:xfrm rot="1792205">
            <a:off x="4273742" y="4408032"/>
            <a:ext cx="309024" cy="1332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289396">
            <a:off x="7087761" y="4459219"/>
            <a:ext cx="354719" cy="1303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936376" y="5353653"/>
            <a:ext cx="4083424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FASILITASI ASUHAN  PASIEN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6629400" y="5334000"/>
            <a:ext cx="296548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ASUHAN PASIEN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2805953" y="6100884"/>
            <a:ext cx="1892300" cy="533716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(Services)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6781801" y="5715000"/>
            <a:ext cx="3297017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(Care of Patient)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986" y="2068975"/>
            <a:ext cx="5764191" cy="28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209800" y="826008"/>
            <a:ext cx="77724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SIFAT KEGIATAN PPA DI RUMAH SAKIT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1828800" cy="1581150"/>
          </a:xfrm>
          <a:prstGeom prst="rect">
            <a:avLst/>
          </a:prstGeom>
        </p:spPr>
        <p:txBody>
          <a:bodyPr vert="horz" lIns="0" tIns="45720" rIns="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Asesmen</a:t>
            </a: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886200" y="2057400"/>
            <a:ext cx="24384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Care Plan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6019800" y="2032000"/>
            <a:ext cx="26289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Imlementas</a:t>
            </a:r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8648700" y="2057400"/>
            <a:ext cx="19431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Discharge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638808" y="4876800"/>
            <a:ext cx="18415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Otonomi</a:t>
            </a:r>
            <a:endParaRPr lang="en-US" sz="3200" dirty="0"/>
          </a:p>
        </p:txBody>
      </p:sp>
      <p:sp>
        <p:nvSpPr>
          <p:cNvPr id="14" name="Down Arrow 13"/>
          <p:cNvSpPr/>
          <p:nvPr/>
        </p:nvSpPr>
        <p:spPr>
          <a:xfrm>
            <a:off x="2438400" y="3429000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876800" y="3429000"/>
            <a:ext cx="2286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421562" y="3429000"/>
            <a:ext cx="22383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359900" y="3429000"/>
            <a:ext cx="26035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3937000" y="4876800"/>
            <a:ext cx="16891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Integrasi</a:t>
            </a:r>
            <a:endParaRPr lang="en-US" sz="3600" dirty="0"/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6019800" y="4876800"/>
            <a:ext cx="190738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Integrasi</a:t>
            </a:r>
            <a:endParaRPr lang="en-US" sz="3600" dirty="0"/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8534400" y="4876800"/>
            <a:ext cx="1701800" cy="856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Integrasi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847529" y="817903"/>
            <a:ext cx="8470651" cy="584323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1775520" y="4235128"/>
            <a:ext cx="133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Skrining</a:t>
            </a:r>
            <a:endParaRPr lang="en-US" dirty="0"/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2999656" y="1547903"/>
            <a:ext cx="1339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4583832" y="1391153"/>
            <a:ext cx="133985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Rencana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asuhan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8760297" y="4293096"/>
            <a:ext cx="1338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pulang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45445" y="3789040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496623" y="3717033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51984" y="378904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47728" y="2382839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2290482" y="245774"/>
            <a:ext cx="7549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PROSES ASUHAN PASIEN DI 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19536" y="1887538"/>
            <a:ext cx="144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Registrasi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640261" y="2406650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7392144" y="1230138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</a:rPr>
              <a:t>Transfer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7964214" y="2132856"/>
            <a:ext cx="3994" cy="72439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7968208" y="1628800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0000FF"/>
                </a:solidFill>
              </a:rPr>
              <a:t>Rujuk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612286" y="2132856"/>
            <a:ext cx="3994" cy="72439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8544272" y="1230138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</a:rPr>
              <a:t>Terminal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9228658" y="2060848"/>
            <a:ext cx="35694" cy="79640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6351130" y="1296709"/>
            <a:ext cx="1339850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 err="1">
                <a:solidFill>
                  <a:srgbClr val="FF6600"/>
                </a:solidFill>
              </a:rPr>
              <a:t>Asesmen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Ulang</a:t>
            </a:r>
            <a:endParaRPr lang="en-US" sz="2000" dirty="0">
              <a:solidFill>
                <a:srgbClr val="FF66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Rencana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asuhan</a:t>
            </a:r>
            <a:endParaRPr lang="en-US" sz="20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104112" y="2401021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60296" y="515719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Ringkasan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pulang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7688" y="13314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Lab, Rad</a:t>
            </a: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6456040" y="4653136"/>
            <a:ext cx="1080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3366FF"/>
                </a:solidFill>
              </a:rPr>
              <a:t>Risiko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tinggi</a:t>
            </a:r>
            <a:endParaRPr lang="en-US" sz="2000" dirty="0">
              <a:solidFill>
                <a:srgbClr val="3366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032104" y="3789040"/>
            <a:ext cx="0" cy="864096"/>
          </a:xfrm>
          <a:prstGeom prst="straightConnector1">
            <a:avLst/>
          </a:prstGeom>
          <a:ln w="38100" cmpd="sng"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6"/>
          <p:cNvSpPr txBox="1">
            <a:spLocks noChangeArrowheads="1"/>
          </p:cNvSpPr>
          <p:nvPr/>
        </p:nvSpPr>
        <p:spPr bwMode="auto">
          <a:xfrm>
            <a:off x="6312024" y="5301208"/>
            <a:ext cx="1339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3366FF"/>
                </a:solidFill>
              </a:rPr>
              <a:t>Restraint</a:t>
            </a: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575720" y="4665330"/>
            <a:ext cx="1368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3366FF"/>
                </a:solidFill>
              </a:rPr>
              <a:t>Risiko</a:t>
            </a:r>
            <a:endParaRPr lang="en-US" sz="2000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n-US" sz="2000" dirty="0" err="1">
                <a:solidFill>
                  <a:srgbClr val="3366FF"/>
                </a:solidFill>
              </a:rPr>
              <a:t>malnutrisi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3143672" y="4017258"/>
            <a:ext cx="12961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3366FF"/>
                </a:solidFill>
              </a:rPr>
              <a:t>Asesmen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nyeri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4223792" y="4029452"/>
            <a:ext cx="11521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3366FF"/>
                </a:solidFill>
              </a:rPr>
              <a:t>Risiko</a:t>
            </a:r>
            <a:endParaRPr lang="en-US" sz="2000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n-US" sz="2000" dirty="0" err="1">
                <a:solidFill>
                  <a:srgbClr val="3366FF"/>
                </a:solidFill>
              </a:rPr>
              <a:t>jatuh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5231904" y="692696"/>
            <a:ext cx="1584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0000FF"/>
                </a:solidFill>
              </a:rPr>
              <a:t>Analisis</a:t>
            </a:r>
            <a:r>
              <a:rPr lang="en-US" sz="2000" dirty="0">
                <a:solidFill>
                  <a:srgbClr val="0000FF"/>
                </a:solidFill>
              </a:rPr>
              <a:t> data -&gt;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3503712" y="692696"/>
            <a:ext cx="2088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0000FF"/>
                </a:solidFill>
              </a:rPr>
              <a:t>Pengumpulan</a:t>
            </a:r>
            <a:r>
              <a:rPr lang="en-US" sz="2000" dirty="0">
                <a:solidFill>
                  <a:srgbClr val="0000FF"/>
                </a:solidFill>
              </a:rPr>
              <a:t> data </a:t>
            </a:r>
            <a:r>
              <a:rPr lang="en-US" sz="2000" dirty="0" err="1">
                <a:solidFill>
                  <a:srgbClr val="0000FF"/>
                </a:solidFill>
              </a:rPr>
              <a:t>klinis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5051884" y="1520789"/>
            <a:ext cx="432048" cy="10801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03912" y="2420889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4943872" y="4293096"/>
            <a:ext cx="216024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Implementasi</a:t>
            </a:r>
            <a:endParaRPr lang="en-US" dirty="0"/>
          </a:p>
          <a:p>
            <a:pPr algn="ctr" eaLnBrk="1" hangingPunct="1"/>
            <a:r>
              <a:rPr lang="en-US" dirty="0" err="1"/>
              <a:t>Rencana</a:t>
            </a:r>
            <a:endParaRPr lang="en-US" dirty="0"/>
          </a:p>
          <a:p>
            <a:pPr algn="ctr" eaLnBrk="1" hangingPunct="1"/>
            <a:r>
              <a:rPr lang="en-US" dirty="0" err="1"/>
              <a:t>asuhan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35560" y="2996952"/>
            <a:ext cx="7992888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Pelayanan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:        MULTI PROFESI - ASUHAN – EDUKASI</a:t>
            </a:r>
          </a:p>
        </p:txBody>
      </p:sp>
      <p:sp>
        <p:nvSpPr>
          <p:cNvPr id="55" name="Left Brace 54"/>
          <p:cNvSpPr/>
          <p:nvPr/>
        </p:nvSpPr>
        <p:spPr>
          <a:xfrm rot="5400000" flipV="1">
            <a:off x="4115780" y="3392995"/>
            <a:ext cx="432048" cy="10801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575721" y="2996953"/>
            <a:ext cx="5233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Case Manager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896200" y="378904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6888088" y="4293097"/>
            <a:ext cx="2160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FF6600"/>
                </a:solidFill>
              </a:rPr>
              <a:t>Implementasi</a:t>
            </a:r>
            <a:endParaRPr lang="en-US" sz="2000" dirty="0">
              <a:solidFill>
                <a:srgbClr val="FF6600"/>
              </a:solidFill>
            </a:endParaRPr>
          </a:p>
          <a:p>
            <a:pPr algn="ctr" eaLnBrk="1" hangingPunct="1"/>
            <a:r>
              <a:rPr lang="en-US" sz="2000" dirty="0" err="1">
                <a:solidFill>
                  <a:srgbClr val="FF6600"/>
                </a:solidFill>
              </a:rPr>
              <a:t>Rencana</a:t>
            </a:r>
            <a:endParaRPr lang="en-US" sz="2000" dirty="0">
              <a:solidFill>
                <a:srgbClr val="FF6600"/>
              </a:solidFill>
            </a:endParaRPr>
          </a:p>
          <a:p>
            <a:pPr algn="ctr" eaLnBrk="1" hangingPunct="1"/>
            <a:r>
              <a:rPr lang="en-US" sz="2000" dirty="0" err="1">
                <a:solidFill>
                  <a:srgbClr val="FF6600"/>
                </a:solidFill>
              </a:rPr>
              <a:t>asuhan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67" grpId="0"/>
      <p:bldP spid="66570" grpId="0"/>
      <p:bldP spid="5" grpId="0"/>
      <p:bldP spid="41" grpId="0"/>
      <p:bldP spid="43" grpId="0"/>
      <p:bldP spid="45" grpId="0"/>
      <p:bldP spid="47" grpId="0" build="p" bldLvl="2"/>
      <p:bldP spid="23" grpId="0"/>
      <p:bldP spid="24" grpId="0"/>
      <p:bldP spid="60" grpId="0"/>
      <p:bldP spid="80" grpId="0"/>
      <p:bldP spid="49" grpId="0"/>
      <p:bldP spid="53" grpId="0"/>
      <p:bldP spid="54" grpId="0"/>
      <p:bldP spid="57" grpId="0"/>
      <p:bldP spid="58" grpId="0"/>
      <p:bldP spid="4" grpId="0" animBg="1"/>
      <p:bldP spid="65" grpId="0"/>
      <p:bldP spid="55" grpId="0" animBg="1"/>
      <p:bldP spid="59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02659" y="1936376"/>
            <a:ext cx="9856694" cy="329453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PADA RS YANG BERMUTU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ADA STANDAR SEPANJANG PERJALANAN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PASIEN DI RS</a:t>
            </a:r>
          </a:p>
        </p:txBody>
      </p:sp>
    </p:spTree>
    <p:extLst>
      <p:ext uri="{BB962C8B-B14F-4D97-AF65-F5344CB8AC3E}">
        <p14:creationId xmlns:p14="http://schemas.microsoft.com/office/powerpoint/2010/main" val="159030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873822" y="836712"/>
            <a:ext cx="8470651" cy="55832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3335824" y="2015952"/>
            <a:ext cx="13398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Asesmen</a:t>
            </a:r>
            <a:r>
              <a:rPr lang="en-US" sz="2200" dirty="0"/>
              <a:t> 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4799856" y="1837652"/>
            <a:ext cx="133985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000000"/>
                </a:solidFill>
              </a:rPr>
              <a:t>Rencana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asuhan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272511" y="3717033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36749" y="3690409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83896" y="2457535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2709348" y="116632"/>
            <a:ext cx="7093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 PROSES ASUHAN PASIEN IGD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2924" y="1981201"/>
            <a:ext cx="1441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err="1"/>
              <a:t>Registrasi</a:t>
            </a:r>
            <a:endParaRPr lang="en-US" sz="2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908122" y="2460519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8293788" y="1657290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</a:rPr>
              <a:t>Transfer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8925880" y="2132856"/>
            <a:ext cx="0" cy="10854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9062864" y="1657290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0000FF"/>
                </a:solidFill>
              </a:rPr>
              <a:t>Rujuk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9673406" y="2132856"/>
            <a:ext cx="3994" cy="72439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51848" y="16862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Lab, Rad</a:t>
            </a: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215680" y="4815166"/>
            <a:ext cx="1368152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Risiko</a:t>
            </a:r>
            <a:endParaRPr lang="en-US" sz="1800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malnutrisi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2783632" y="4267751"/>
            <a:ext cx="1296144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Asesmen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 err="1">
                <a:solidFill>
                  <a:srgbClr val="3366FF"/>
                </a:solidFill>
              </a:rPr>
              <a:t>nyeri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3863752" y="4279945"/>
            <a:ext cx="1152128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Risiko</a:t>
            </a:r>
            <a:endParaRPr lang="en-US" sz="1800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jatuh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5519936" y="769675"/>
            <a:ext cx="1584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0000FF"/>
                </a:solidFill>
              </a:rPr>
              <a:t>Analisis</a:t>
            </a:r>
            <a:r>
              <a:rPr lang="en-US" sz="2000" dirty="0">
                <a:solidFill>
                  <a:srgbClr val="0000FF"/>
                </a:solidFill>
              </a:rPr>
              <a:t> data --&gt;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3791744" y="769675"/>
            <a:ext cx="2088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0000FF"/>
                </a:solidFill>
              </a:rPr>
              <a:t>Pengumpulan</a:t>
            </a:r>
            <a:r>
              <a:rPr lang="en-US" sz="2000" dirty="0">
                <a:solidFill>
                  <a:srgbClr val="0000FF"/>
                </a:solidFill>
              </a:rPr>
              <a:t> data </a:t>
            </a:r>
            <a:r>
              <a:rPr lang="en-US" sz="2000" dirty="0" err="1">
                <a:solidFill>
                  <a:srgbClr val="0000FF"/>
                </a:solidFill>
              </a:rPr>
              <a:t>klinis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5267908" y="949696"/>
            <a:ext cx="432048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466604" y="2497868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4871865" y="4149081"/>
            <a:ext cx="1745539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Implementasi</a:t>
            </a:r>
            <a:endParaRPr lang="en-US" sz="2200" dirty="0"/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asuhan</a:t>
            </a:r>
            <a:endParaRPr lang="en-US" sz="2200" dirty="0"/>
          </a:p>
        </p:txBody>
      </p:sp>
      <p:sp>
        <p:nvSpPr>
          <p:cNvPr id="6" name="Right Arrow 5"/>
          <p:cNvSpPr/>
          <p:nvPr/>
        </p:nvSpPr>
        <p:spPr>
          <a:xfrm>
            <a:off x="2135560" y="2996952"/>
            <a:ext cx="7992888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Pelayanan </a:t>
            </a: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pasien</a:t>
            </a:r>
            <a:r>
              <a:rPr lang="en-US" sz="2200" dirty="0"/>
              <a:t>:        MULTI PROFESI - ASUHAN – EDUKASI</a:t>
            </a:r>
          </a:p>
        </p:txBody>
      </p:sp>
      <p:sp>
        <p:nvSpPr>
          <p:cNvPr id="55" name="Left Brace 54"/>
          <p:cNvSpPr/>
          <p:nvPr/>
        </p:nvSpPr>
        <p:spPr>
          <a:xfrm rot="5400000" flipV="1">
            <a:off x="3845260" y="3485965"/>
            <a:ext cx="432048" cy="10801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458760" y="1352976"/>
            <a:ext cx="1241115" cy="108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80000"/>
              </a:lnSpc>
              <a:buFont typeface="Arial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Hak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Pasien</a:t>
            </a:r>
            <a:endParaRPr lang="en-US" sz="1600" dirty="0">
              <a:solidFill>
                <a:srgbClr val="FF0000"/>
              </a:solidFill>
            </a:endParaRPr>
          </a:p>
          <a:p>
            <a:pPr marL="92075" indent="-92075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General consent</a:t>
            </a:r>
          </a:p>
          <a:p>
            <a:pPr marL="92075" indent="-92075">
              <a:lnSpc>
                <a:spcPct val="80000"/>
              </a:lnSpc>
              <a:buFont typeface="Arial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Informasi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asuhan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1" name="TextBox 23"/>
          <p:cNvSpPr txBox="1">
            <a:spLocks noChangeArrowheads="1"/>
          </p:cNvSpPr>
          <p:nvPr/>
        </p:nvSpPr>
        <p:spPr bwMode="auto">
          <a:xfrm>
            <a:off x="2039680" y="1990002"/>
            <a:ext cx="12961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/>
              <a:t>Triage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09348" y="2478858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5"/>
          <p:cNvSpPr txBox="1">
            <a:spLocks noChangeArrowheads="1"/>
          </p:cNvSpPr>
          <p:nvPr/>
        </p:nvSpPr>
        <p:spPr bwMode="auto">
          <a:xfrm>
            <a:off x="6800158" y="4170763"/>
            <a:ext cx="17032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Identifikasi</a:t>
            </a:r>
            <a:endParaRPr lang="en-US" sz="2200" dirty="0"/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8526241" y="4162872"/>
            <a:ext cx="15052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Stabilisasi</a:t>
            </a:r>
            <a:endParaRPr lang="en-US" sz="2200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7661761" y="3691997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07568" y="1412777"/>
            <a:ext cx="1224136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1.1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43672" y="220486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8008" y="17728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832304" y="4437113"/>
            <a:ext cx="1224136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   1.1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76120" y="436510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76120" y="234888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2.1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04312" y="137270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31904" y="4581129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</a:t>
            </a:r>
          </a:p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2.3</a:t>
            </a:r>
          </a:p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2.4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192" y="4695528"/>
            <a:ext cx="14485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87416" y="4695528"/>
            <a:ext cx="1088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1.4.1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4152" y="764705"/>
            <a:ext cx="1584176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5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6.3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56802" y="1609453"/>
            <a:ext cx="1565057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2.1</a:t>
            </a:r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5908784" y="4612882"/>
            <a:ext cx="201684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 err="1">
                <a:solidFill>
                  <a:srgbClr val="3366FF"/>
                </a:solidFill>
              </a:rPr>
              <a:t>Skrining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pelayanan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2214" y="5196844"/>
            <a:ext cx="179181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1.2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24876" y="2348880"/>
            <a:ext cx="1291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SPO </a:t>
            </a:r>
            <a:r>
              <a:rPr lang="en-US" sz="1600" dirty="0" err="1">
                <a:solidFill>
                  <a:srgbClr val="3366FF"/>
                </a:solidFill>
              </a:rPr>
              <a:t>Yandok</a:t>
            </a:r>
            <a:endParaRPr lang="en-US" sz="1600" dirty="0">
              <a:solidFill>
                <a:srgbClr val="3366FF"/>
              </a:solidFill>
            </a:endParaRPr>
          </a:p>
          <a:p>
            <a:r>
              <a:rPr lang="en-US" sz="1600" dirty="0" err="1">
                <a:solidFill>
                  <a:srgbClr val="3366FF"/>
                </a:solidFill>
              </a:rPr>
              <a:t>Askep</a:t>
            </a:r>
            <a:endParaRPr lang="en-US" sz="1600" dirty="0">
              <a:solidFill>
                <a:srgbClr val="3366FF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723014" y="3717032"/>
            <a:ext cx="21059" cy="864096"/>
          </a:xfrm>
          <a:prstGeom prst="straightConnector1">
            <a:avLst/>
          </a:prstGeom>
          <a:ln w="38100" cmpd="sng"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31904" y="119675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79776" y="2564904"/>
            <a:ext cx="1656184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  <a:p>
            <a:pPr>
              <a:lnSpc>
                <a:spcPct val="80000"/>
              </a:lnSpc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Informasi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78" name="TextBox 22"/>
          <p:cNvSpPr txBox="1">
            <a:spLocks noChangeArrowheads="1"/>
          </p:cNvSpPr>
          <p:nvPr/>
        </p:nvSpPr>
        <p:spPr bwMode="auto">
          <a:xfrm>
            <a:off x="3071664" y="5805265"/>
            <a:ext cx="792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HPK</a:t>
            </a:r>
          </a:p>
        </p:txBody>
      </p:sp>
      <p:sp>
        <p:nvSpPr>
          <p:cNvPr id="79" name="TextBox 27"/>
          <p:cNvSpPr txBox="1">
            <a:spLocks noChangeArrowheads="1"/>
          </p:cNvSpPr>
          <p:nvPr/>
        </p:nvSpPr>
        <p:spPr bwMode="auto">
          <a:xfrm>
            <a:off x="6668619" y="5805265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MIRM</a:t>
            </a:r>
          </a:p>
        </p:txBody>
      </p:sp>
      <p:sp>
        <p:nvSpPr>
          <p:cNvPr id="80" name="TextBox 28"/>
          <p:cNvSpPr txBox="1">
            <a:spLocks noChangeArrowheads="1"/>
          </p:cNvSpPr>
          <p:nvPr/>
        </p:nvSpPr>
        <p:spPr bwMode="auto">
          <a:xfrm>
            <a:off x="7964762" y="5805265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PPI</a:t>
            </a:r>
          </a:p>
        </p:txBody>
      </p:sp>
      <p:sp>
        <p:nvSpPr>
          <p:cNvPr id="81" name="TextBox 36"/>
          <p:cNvSpPr txBox="1">
            <a:spLocks noChangeArrowheads="1"/>
          </p:cNvSpPr>
          <p:nvPr/>
        </p:nvSpPr>
        <p:spPr bwMode="auto">
          <a:xfrm>
            <a:off x="5447928" y="5805264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SKP</a:t>
            </a:r>
          </a:p>
        </p:txBody>
      </p:sp>
      <p:sp>
        <p:nvSpPr>
          <p:cNvPr id="82" name="TextBox 36"/>
          <p:cNvSpPr txBox="1">
            <a:spLocks noChangeArrowheads="1"/>
          </p:cNvSpPr>
          <p:nvPr/>
        </p:nvSpPr>
        <p:spPr bwMode="auto">
          <a:xfrm>
            <a:off x="4223792" y="5805264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PPK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EFDF36-9181-8444-AD3D-E9A5614C74A6}"/>
              </a:ext>
            </a:extLst>
          </p:cNvPr>
          <p:cNvSpPr txBox="1"/>
          <p:nvPr/>
        </p:nvSpPr>
        <p:spPr>
          <a:xfrm>
            <a:off x="8643726" y="2076019"/>
            <a:ext cx="980666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3.3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27764D2-724E-A24F-A62C-C413733E7E33}"/>
              </a:ext>
            </a:extLst>
          </p:cNvPr>
          <p:cNvSpPr txBox="1"/>
          <p:nvPr/>
        </p:nvSpPr>
        <p:spPr>
          <a:xfrm>
            <a:off x="2912308" y="5307595"/>
            <a:ext cx="161485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31086D9-D696-0F42-BF71-B4B09A25C4F6}"/>
              </a:ext>
            </a:extLst>
          </p:cNvPr>
          <p:cNvSpPr txBox="1"/>
          <p:nvPr/>
        </p:nvSpPr>
        <p:spPr>
          <a:xfrm>
            <a:off x="3067120" y="253210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F2295F8-5488-2648-B36C-5BC86066553A}"/>
              </a:ext>
            </a:extLst>
          </p:cNvPr>
          <p:cNvSpPr txBox="1"/>
          <p:nvPr/>
        </p:nvSpPr>
        <p:spPr>
          <a:xfrm>
            <a:off x="3045209" y="27793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6</a:t>
            </a:r>
          </a:p>
        </p:txBody>
      </p:sp>
    </p:spTree>
    <p:extLst>
      <p:ext uri="{BB962C8B-B14F-4D97-AF65-F5344CB8AC3E}">
        <p14:creationId xmlns:p14="http://schemas.microsoft.com/office/powerpoint/2010/main" val="35933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bldLvl="3"/>
      <p:bldP spid="45" grpId="0"/>
      <p:bldP spid="46" grpId="0"/>
      <p:bldP spid="47" grpId="0"/>
      <p:bldP spid="48" grpId="0"/>
      <p:bldP spid="52" grpId="0"/>
      <p:bldP spid="56" grpId="0"/>
      <p:bldP spid="59" grpId="0"/>
      <p:bldP spid="60" grpId="0"/>
      <p:bldP spid="62" grpId="0"/>
      <p:bldP spid="63" grpId="0"/>
      <p:bldP spid="69" grpId="0" build="p" bldLvl="2"/>
      <p:bldP spid="72" grpId="0"/>
      <p:bldP spid="73" grpId="0"/>
      <p:bldP spid="74" grpId="0"/>
      <p:bldP spid="75" grpId="0" build="p" bldLvl="2"/>
      <p:bldP spid="77" grpId="0"/>
      <p:bldP spid="68" grpId="0"/>
      <p:bldP spid="83" grpId="0"/>
      <p:bldP spid="84" grpId="0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Callout 23"/>
          <p:cNvSpPr/>
          <p:nvPr/>
        </p:nvSpPr>
        <p:spPr>
          <a:xfrm flipH="1">
            <a:off x="6643817" y="3273999"/>
            <a:ext cx="864096" cy="57606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050827"/>
            <a:ext cx="1512168" cy="654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188" y="1844824"/>
            <a:ext cx="1378556" cy="595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3593" y="476672"/>
            <a:ext cx="114005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1.1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727848" y="927085"/>
            <a:ext cx="1296144" cy="843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864" y="476673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9452" y="1844825"/>
            <a:ext cx="1378556" cy="1089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1.4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8008" y="1521660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6500428" y="44066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40488" y="476674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60816" y="4050379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Implementasi asuhan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61645" y="3517878"/>
            <a:ext cx="1224135" cy="59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1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3693" y="3241767"/>
            <a:ext cx="171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asuhan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937" y="4063369"/>
            <a:ext cx="334020" cy="7948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60442" y="33460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1</a:t>
            </a:r>
          </a:p>
        </p:txBody>
      </p:sp>
      <p:sp>
        <p:nvSpPr>
          <p:cNvPr id="25" name="Donut 24"/>
          <p:cNvSpPr/>
          <p:nvPr/>
        </p:nvSpPr>
        <p:spPr>
          <a:xfrm>
            <a:off x="7291889" y="3922071"/>
            <a:ext cx="216024" cy="14401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7579916" y="4088212"/>
            <a:ext cx="144016" cy="8039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5400000" flipH="1">
            <a:off x="6275404" y="3980093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657" y="3656057"/>
            <a:ext cx="792088" cy="8642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82625" y="3321860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26641" y="4616667"/>
            <a:ext cx="1296144" cy="1089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5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6.3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2.1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2417273" y="3604346"/>
            <a:ext cx="1296144" cy="843799"/>
          </a:xfrm>
          <a:prstGeom prst="rect">
            <a:avLst/>
          </a:prstGeom>
        </p:spPr>
      </p:pic>
      <p:sp>
        <p:nvSpPr>
          <p:cNvPr id="32" name="Down Arrow 31"/>
          <p:cNvSpPr/>
          <p:nvPr/>
        </p:nvSpPr>
        <p:spPr>
          <a:xfrm rot="5400000" flipH="1">
            <a:off x="4137206" y="3980093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33296" y="45201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5353896"/>
            <a:ext cx="1512168" cy="654221"/>
          </a:xfrm>
          <a:prstGeom prst="rect">
            <a:avLst/>
          </a:prstGeom>
        </p:spPr>
      </p:pic>
      <p:sp>
        <p:nvSpPr>
          <p:cNvPr id="35" name="Down Arrow 34"/>
          <p:cNvSpPr/>
          <p:nvPr/>
        </p:nvSpPr>
        <p:spPr>
          <a:xfrm>
            <a:off x="3630497" y="5168225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42465" y="5986155"/>
            <a:ext cx="2385982" cy="595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5, ARK 6.3 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MIRM 13.1.1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17959" y="5014918"/>
            <a:ext cx="114005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1.1</a:t>
            </a:r>
          </a:p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EP 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4273" y="4366024"/>
            <a:ext cx="1440160" cy="595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1.2</a:t>
            </a:r>
          </a:p>
          <a:p>
            <a:pPr>
              <a:lnSpc>
                <a:spcPct val="90000"/>
              </a:lnSpc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588" y="2147690"/>
            <a:ext cx="1336596" cy="921270"/>
          </a:xfrm>
          <a:prstGeom prst="rect">
            <a:avLst/>
          </a:prstGeom>
        </p:spPr>
      </p:pic>
      <p:sp>
        <p:nvSpPr>
          <p:cNvPr id="40" name="Down Arrow 39"/>
          <p:cNvSpPr/>
          <p:nvPr/>
        </p:nvSpPr>
        <p:spPr>
          <a:xfrm>
            <a:off x="8976320" y="366269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1518">
            <a:off x="2703904" y="2848731"/>
            <a:ext cx="533627" cy="853216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 rot="16200000">
            <a:off x="8065989" y="46006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12469" y="46811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Diagnosis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8929220" y="95554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13216" y="1415762"/>
            <a:ext cx="177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Rekonsiliasi Obat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354" y="2235610"/>
            <a:ext cx="836518" cy="55907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27850" y="2360359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2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8979095" y="1836675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8979095" y="2867452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742484-C7DB-C14D-A06F-A91E68EBD4F8}"/>
              </a:ext>
            </a:extLst>
          </p:cNvPr>
          <p:cNvSpPr txBox="1"/>
          <p:nvPr/>
        </p:nvSpPr>
        <p:spPr>
          <a:xfrm>
            <a:off x="8733151" y="4396614"/>
            <a:ext cx="1224135" cy="59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2.3</a:t>
            </a:r>
          </a:p>
          <a:p>
            <a:pPr>
              <a:lnSpc>
                <a:spcPct val="90000"/>
              </a:lnSpc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2.4</a:t>
            </a:r>
          </a:p>
        </p:txBody>
      </p:sp>
    </p:spTree>
    <p:extLst>
      <p:ext uri="{BB962C8B-B14F-4D97-AF65-F5344CB8AC3E}">
        <p14:creationId xmlns:p14="http://schemas.microsoft.com/office/powerpoint/2010/main" val="27410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build="p" bldLvl="3"/>
      <p:bldP spid="6" grpId="0"/>
      <p:bldP spid="9" grpId="0"/>
      <p:bldP spid="10" grpId="0" build="p" bldLvl="3"/>
      <p:bldP spid="11" grpId="0"/>
      <p:bldP spid="13" grpId="0" animBg="1"/>
      <p:bldP spid="14" grpId="0"/>
      <p:bldP spid="17" grpId="0"/>
      <p:bldP spid="19" grpId="0"/>
      <p:bldP spid="20" grpId="0"/>
      <p:bldP spid="23" grpId="0"/>
      <p:bldP spid="25" grpId="0" animBg="1"/>
      <p:bldP spid="26" grpId="0" animBg="1"/>
      <p:bldP spid="27" grpId="0" animBg="1"/>
      <p:bldP spid="29" grpId="0"/>
      <p:bldP spid="30" grpId="0" build="p" bldLvl="2"/>
      <p:bldP spid="32" grpId="0" animBg="1"/>
      <p:bldP spid="33" grpId="0"/>
      <p:bldP spid="35" grpId="0" animBg="1"/>
      <p:bldP spid="36" grpId="0"/>
      <p:bldP spid="37" grpId="0"/>
      <p:bldP spid="38" grpId="0"/>
      <p:bldP spid="40" grpId="0" animBg="1"/>
      <p:bldP spid="41" grpId="0" animBg="1"/>
      <p:bldP spid="42" grpId="0"/>
      <p:bldP spid="43" grpId="0" animBg="1"/>
      <p:bldP spid="44" grpId="0"/>
      <p:bldP spid="46" grpId="0"/>
      <p:bldP spid="47" grpId="0" animBg="1"/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197" y="417844"/>
            <a:ext cx="7212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 AKREDITASI PADA ASUHAN IGD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24000"/>
              </p:ext>
            </p:extLst>
          </p:nvPr>
        </p:nvGraphicFramePr>
        <p:xfrm>
          <a:off x="2439515" y="1048277"/>
          <a:ext cx="7393638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Standar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Elemen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Penilaian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ARK 1.1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Evidence base triage process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1.3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Asesmen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gawat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darurat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1.1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Asesmen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(EP 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1.3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darurat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HPK 1.2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Wajib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simpan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rahasia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HPK 1.4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Perlindungan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kelompok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berisiko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HPK 2.1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diberi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tentang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kondisi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klinis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tindakan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ARK 1.2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Skrining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sesuai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ARK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Pendaftaran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SKP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Identifikasi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SKP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terkait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obat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Pelayanan dan </a:t>
                      </a:r>
                      <a:r>
                        <a:rPr lang="en-US" dirty="0" err="1"/>
                        <a:t>asuhan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seragam</a:t>
                      </a:r>
                      <a:r>
                        <a:rPr lang="en-US" dirty="0"/>
                        <a:t> (SPO </a:t>
                      </a:r>
                      <a:r>
                        <a:rPr lang="en-US" dirty="0" err="1"/>
                        <a:t>Yandok</a:t>
                      </a:r>
                      <a:r>
                        <a:rPr lang="en-US" baseline="0" dirty="0"/>
                        <a:t> dan </a:t>
                      </a:r>
                      <a:r>
                        <a:rPr lang="en-US" baseline="0" dirty="0" err="1"/>
                        <a:t>Askep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2.1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Stabilisasi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sebelum</a:t>
                      </a:r>
                      <a:r>
                        <a:rPr lang="en-US" dirty="0"/>
                        <a:t> transfer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ARK 6.3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Transfer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rujuk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/>
              <a:pPr>
                <a:defRPr/>
              </a:pPr>
              <a:t>17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4079776" y="692696"/>
            <a:ext cx="436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REKAM MEDIS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752" y="2060849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429750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Triage</a:t>
            </a:r>
          </a:p>
          <a:p>
            <a:pPr marL="285750" indent="-429750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Asesmen dokter dan perawat</a:t>
            </a:r>
          </a:p>
          <a:p>
            <a:pPr marL="285750" indent="-429750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Progress notes</a:t>
            </a:r>
          </a:p>
          <a:p>
            <a:pPr marL="285750" indent="-429750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Nursing notes</a:t>
            </a:r>
          </a:p>
          <a:p>
            <a:pPr marL="285750" indent="-429750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Formulir transfer</a:t>
            </a:r>
          </a:p>
        </p:txBody>
      </p:sp>
    </p:spTree>
    <p:extLst>
      <p:ext uri="{BB962C8B-B14F-4D97-AF65-F5344CB8AC3E}">
        <p14:creationId xmlns:p14="http://schemas.microsoft.com/office/powerpoint/2010/main" val="1508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4111137" y="2967335"/>
            <a:ext cx="3969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Rawat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inap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3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0701"/>
            <a:ext cx="9144000" cy="5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2. FIRST AY OF SCHOO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8" name="Picture 8" descr="D:\PICTURE\MANAGEMENT\gambar\master05_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" y="242047"/>
            <a:ext cx="11583580" cy="6591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lfa\Desktop\KEMENKES\CV Dr Djoni\Foto\20131113_0731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298639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3591442" y="4969042"/>
            <a:ext cx="66193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D</a:t>
            </a:r>
            <a:r>
              <a:rPr lang="en-US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r</a:t>
            </a:r>
            <a:r>
              <a:rPr lang="en-US" sz="30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.</a:t>
            </a:r>
            <a:r>
              <a:rPr lang="id-ID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 </a:t>
            </a:r>
            <a:r>
              <a:rPr lang="en-GB" sz="40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DJONI DARMADJAJA</a:t>
            </a:r>
            <a:r>
              <a:rPr lang="id-ID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,</a:t>
            </a:r>
            <a:r>
              <a:rPr lang="en-GB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 </a:t>
            </a:r>
          </a:p>
          <a:p>
            <a:r>
              <a:rPr lang="en-GB" sz="3200" b="1" spc="50" dirty="0" err="1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SpB</a:t>
            </a:r>
            <a:r>
              <a:rPr lang="en-GB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. </a:t>
            </a:r>
            <a:r>
              <a:rPr lang="en-US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MARS, F</a:t>
            </a:r>
            <a:r>
              <a:rPr lang="id-ID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I</a:t>
            </a:r>
            <a:r>
              <a:rPr lang="en-US" sz="3200" b="1" spc="50" dirty="0" err="1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naCS</a:t>
            </a:r>
            <a:r>
              <a:rPr lang="en-US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,</a:t>
            </a:r>
            <a:r>
              <a:rPr lang="id-ID" sz="3200" b="1" spc="50" dirty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 FICS</a:t>
            </a:r>
            <a:endParaRPr lang="en-US" sz="3200" b="1" spc="50" dirty="0">
              <a:ln w="11430">
                <a:solidFill>
                  <a:schemeClr val="accent1">
                    <a:lumMod val="2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1981200" y="457200"/>
            <a:ext cx="3733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HP  08129146524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1981201" y="1026696"/>
            <a:ext cx="4532403" cy="8021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kapuyux@centrin.net.id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kapuyux@gmail.com</a:t>
            </a:r>
          </a:p>
        </p:txBody>
      </p:sp>
    </p:spTree>
    <p:extLst>
      <p:ext uri="{BB962C8B-B14F-4D97-AF65-F5344CB8AC3E}">
        <p14:creationId xmlns:p14="http://schemas.microsoft.com/office/powerpoint/2010/main" val="15021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3466556" y="116632"/>
            <a:ext cx="5136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PROSES ASESMEN AWAL PASIEN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35560" y="2990306"/>
            <a:ext cx="6696744" cy="7987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Pelayanan </a:t>
            </a: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pasien</a:t>
            </a:r>
            <a:r>
              <a:rPr lang="en-US" sz="2200" dirty="0"/>
              <a:t>:        MULTI PROFESI - ASUHAN </a:t>
            </a:r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2674468" y="3710388"/>
            <a:ext cx="975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HPK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809" y="1955335"/>
            <a:ext cx="1433736" cy="945452"/>
          </a:xfrm>
          <a:prstGeom prst="rect">
            <a:avLst/>
          </a:prstGeom>
        </p:spPr>
      </p:pic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4182242" y="1484784"/>
            <a:ext cx="1745539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Asesmen</a:t>
            </a:r>
            <a:r>
              <a:rPr lang="en-US" sz="2200" dirty="0"/>
              <a:t> </a:t>
            </a:r>
            <a:r>
              <a:rPr lang="en-US" sz="2200" dirty="0" err="1"/>
              <a:t>awal</a:t>
            </a:r>
            <a:endParaRPr lang="en-US" sz="2200" dirty="0"/>
          </a:p>
        </p:txBody>
      </p:sp>
      <p:sp>
        <p:nvSpPr>
          <p:cNvPr id="56" name="Rectangle 55"/>
          <p:cNvSpPr/>
          <p:nvPr/>
        </p:nvSpPr>
        <p:spPr>
          <a:xfrm>
            <a:off x="4654108" y="930648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13188" y="4293096"/>
            <a:ext cx="159458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1.6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4</a:t>
            </a:r>
          </a:p>
        </p:txBody>
      </p: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841206" y="3021458"/>
            <a:ext cx="1447659" cy="7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Rencana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asuhan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3" name="TextBox 23"/>
          <p:cNvSpPr txBox="1">
            <a:spLocks noChangeArrowheads="1"/>
          </p:cNvSpPr>
          <p:nvPr/>
        </p:nvSpPr>
        <p:spPr bwMode="auto">
          <a:xfrm>
            <a:off x="7824192" y="1785010"/>
            <a:ext cx="1584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0000FF"/>
                </a:solidFill>
              </a:rPr>
              <a:t>Analisis</a:t>
            </a:r>
            <a:r>
              <a:rPr lang="en-US" sz="2000" dirty="0">
                <a:solidFill>
                  <a:srgbClr val="0000FF"/>
                </a:solidFill>
              </a:rPr>
              <a:t> data --&gt;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824192" y="920914"/>
            <a:ext cx="1714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0000FF"/>
                </a:solidFill>
              </a:rPr>
              <a:t>Pengumpulan</a:t>
            </a:r>
            <a:r>
              <a:rPr lang="en-US" sz="2000" dirty="0">
                <a:solidFill>
                  <a:srgbClr val="0000FF"/>
                </a:solidFill>
              </a:rPr>
              <a:t> data </a:t>
            </a:r>
            <a:r>
              <a:rPr lang="en-US" sz="2000" dirty="0" err="1">
                <a:solidFill>
                  <a:srgbClr val="0000FF"/>
                </a:solidFill>
              </a:rPr>
              <a:t>klinis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7" name="Left Brace 76"/>
          <p:cNvSpPr/>
          <p:nvPr/>
        </p:nvSpPr>
        <p:spPr>
          <a:xfrm>
            <a:off x="7104112" y="1268760"/>
            <a:ext cx="589348" cy="9288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2060848"/>
            <a:ext cx="360039" cy="856720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 rot="16200000">
            <a:off x="3395700" y="2528901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99657" y="2052138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SKP 5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735960" y="1551288"/>
            <a:ext cx="1584176" cy="5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23838" indent="-223838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Dokter</a:t>
            </a:r>
          </a:p>
          <a:p>
            <a:pPr marL="223838" indent="-223838" eaLnBrk="1" hangingPunct="1">
              <a:lnSpc>
                <a:spcPct val="70000"/>
              </a:lnSpc>
              <a:buFont typeface="Arial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Perawat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11825" y="3708322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23792" y="4293096"/>
            <a:ext cx="159458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1.1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1.2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1.4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1580" y="997871"/>
            <a:ext cx="159458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20337" y="1332058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35561" y="1548082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93708" y="2420889"/>
            <a:ext cx="15945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1.5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MIRM 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23992" y="4293097"/>
            <a:ext cx="15945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1.6</a:t>
            </a:r>
          </a:p>
          <a:p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03936" y="2484186"/>
            <a:ext cx="934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41420" y="3636313"/>
            <a:ext cx="1235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 1</a:t>
            </a:r>
          </a:p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 2 </a:t>
            </a:r>
          </a:p>
        </p:txBody>
      </p:sp>
    </p:spTree>
    <p:extLst>
      <p:ext uri="{BB962C8B-B14F-4D97-AF65-F5344CB8AC3E}">
        <p14:creationId xmlns:p14="http://schemas.microsoft.com/office/powerpoint/2010/main" val="34418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/>
      <p:bldP spid="56" grpId="0"/>
      <p:bldP spid="59" grpId="0" build="p" bldLvl="3"/>
      <p:bldP spid="72" grpId="0"/>
      <p:bldP spid="73" grpId="0"/>
      <p:bldP spid="74" grpId="0"/>
      <p:bldP spid="77" grpId="0" animBg="1"/>
      <p:bldP spid="31" grpId="0" animBg="1"/>
      <p:bldP spid="32" grpId="0"/>
      <p:bldP spid="28" grpId="0"/>
      <p:bldP spid="33" grpId="0"/>
      <p:bldP spid="36" grpId="0" build="p" bldLvl="3"/>
      <p:bldP spid="37" grpId="0" build="p" bldLvl="3"/>
      <p:bldP spid="38" grpId="0"/>
      <p:bldP spid="39" grpId="0"/>
      <p:bldP spid="41" grpId="0" build="p" bldLvl="3"/>
      <p:bldP spid="42" grpId="0" build="p" bldLvl="3"/>
      <p:bldP spid="27" grpId="0"/>
      <p:bldP spid="2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135560" y="836713"/>
            <a:ext cx="1656184" cy="1078187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712346" y="836712"/>
            <a:ext cx="2167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3148" y="2060848"/>
            <a:ext cx="15945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1.6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</a:t>
            </a:r>
          </a:p>
        </p:txBody>
      </p:sp>
      <p:sp>
        <p:nvSpPr>
          <p:cNvPr id="9" name="Down Arrow 8"/>
          <p:cNvSpPr/>
          <p:nvPr/>
        </p:nvSpPr>
        <p:spPr>
          <a:xfrm>
            <a:off x="4655840" y="162880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07768" y="2132857"/>
            <a:ext cx="1656184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843972" y="872716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28048" y="256490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2 EP 1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2 EP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528048" y="836714"/>
            <a:ext cx="1656184" cy="1078187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 rot="5400000" flipH="1">
            <a:off x="7068108" y="418508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4655840" y="3789041"/>
            <a:ext cx="1656184" cy="107818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95800" y="11967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</a:t>
            </a: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8176842" y="836712"/>
            <a:ext cx="2167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ulang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832304" y="11967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2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9120336" y="162880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472264" y="2132857"/>
            <a:ext cx="1872208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2.4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9120336" y="2996952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28248" y="3540726"/>
            <a:ext cx="2016224" cy="16214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5 </a:t>
            </a:r>
          </a:p>
          <a:p>
            <a:pPr>
              <a:lnSpc>
                <a:spcPct val="9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6</a:t>
            </a:r>
          </a:p>
          <a:p>
            <a:pPr>
              <a:lnSpc>
                <a:spcPct val="9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7</a:t>
            </a:r>
          </a:p>
          <a:p>
            <a:pPr>
              <a:lnSpc>
                <a:spcPct val="9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8</a:t>
            </a:r>
          </a:p>
          <a:p>
            <a:pPr>
              <a:lnSpc>
                <a:spcPct val="9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71664" y="3861048"/>
            <a:ext cx="1584176" cy="12865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1.5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1864" y="5037682"/>
            <a:ext cx="1728192" cy="6453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3.2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3.3</a:t>
            </a:r>
          </a:p>
        </p:txBody>
      </p:sp>
    </p:spTree>
    <p:extLst>
      <p:ext uri="{BB962C8B-B14F-4D97-AF65-F5344CB8AC3E}">
        <p14:creationId xmlns:p14="http://schemas.microsoft.com/office/powerpoint/2010/main" val="16258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bldLvl="3"/>
      <p:bldP spid="9" grpId="0" animBg="1"/>
      <p:bldP spid="10" grpId="0" build="p" bldLvl="2"/>
      <p:bldP spid="11" grpId="0" animBg="1"/>
      <p:bldP spid="18" grpId="0"/>
      <p:bldP spid="25" grpId="0" animBg="1"/>
      <p:bldP spid="33" grpId="0" build="p" bldLvl="2"/>
      <p:bldP spid="31" grpId="0"/>
      <p:bldP spid="34" grpId="0" build="p" bldLvl="2"/>
      <p:bldP spid="35" grpId="0" animBg="1"/>
      <p:bldP spid="36" grpId="0" build="p" bldLvl="2"/>
      <p:bldP spid="37" grpId="0" animBg="1"/>
      <p:bldP spid="38" grpId="0" build="p" bldLvl="4"/>
      <p:bldP spid="39" grpId="0" build="p" bldLvl="3"/>
      <p:bldP spid="40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135560" y="836713"/>
            <a:ext cx="1656184" cy="1078187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712346" y="836712"/>
            <a:ext cx="2167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3148" y="2060848"/>
            <a:ext cx="15945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1.6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1.1.1</a:t>
            </a:r>
          </a:p>
        </p:txBody>
      </p:sp>
      <p:sp>
        <p:nvSpPr>
          <p:cNvPr id="9" name="Down Arrow 8"/>
          <p:cNvSpPr/>
          <p:nvPr/>
        </p:nvSpPr>
        <p:spPr>
          <a:xfrm rot="18300000">
            <a:off x="5577900" y="1659601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39816" y="2430527"/>
            <a:ext cx="1656184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4.1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843972" y="872716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16080" y="302923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2 EP 6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2 EP 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528048" y="836714"/>
            <a:ext cx="1656184" cy="1078187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 rot="5400000" flipH="1">
            <a:off x="7716180" y="448275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784" y="1196753"/>
            <a:ext cx="1152128" cy="9787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</a:t>
            </a: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8176842" y="836712"/>
            <a:ext cx="2167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ulang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616280" y="1196753"/>
            <a:ext cx="1512168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2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2.1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9120336" y="198884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472264" y="2430527"/>
            <a:ext cx="1872208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2.4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9120336" y="3294622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67608" y="5310846"/>
            <a:ext cx="1728192" cy="12865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1.6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7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2.5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1.1.1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328248" y="4088643"/>
            <a:ext cx="1656184" cy="10781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88288" y="5382854"/>
            <a:ext cx="1728192" cy="9161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PP 3.1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PP 3.2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APK 1.4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5920" y="4277044"/>
            <a:ext cx="2056656" cy="8897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69572" y="5167992"/>
            <a:ext cx="159458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79976" y="3990644"/>
            <a:ext cx="1728192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APK 4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783632" y="3573016"/>
            <a:ext cx="12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dirty="0"/>
              <a:t>ICU</a:t>
            </a:r>
          </a:p>
        </p:txBody>
      </p:sp>
      <p:sp>
        <p:nvSpPr>
          <p:cNvPr id="30" name="Down Arrow 29"/>
          <p:cNvSpPr/>
          <p:nvPr/>
        </p:nvSpPr>
        <p:spPr>
          <a:xfrm rot="5400000" flipH="1">
            <a:off x="4619836" y="448275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524" y="2085320"/>
            <a:ext cx="1336596" cy="921270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 rot="5400000" flipH="1">
            <a:off x="7716180" y="253853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3" y="3850676"/>
            <a:ext cx="1495222" cy="12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bldLvl="3"/>
      <p:bldP spid="9" grpId="0" animBg="1"/>
      <p:bldP spid="10" grpId="0" build="p" bldLvl="2"/>
      <p:bldP spid="11" grpId="0" animBg="1"/>
      <p:bldP spid="18" grpId="0"/>
      <p:bldP spid="25" grpId="0" animBg="1"/>
      <p:bldP spid="33" grpId="0" build="p" bldLvl="2"/>
      <p:bldP spid="31" grpId="0"/>
      <p:bldP spid="34" grpId="0" build="p" bldLvl="2"/>
      <p:bldP spid="35" grpId="0" animBg="1"/>
      <p:bldP spid="36" grpId="0" build="p" bldLvl="2"/>
      <p:bldP spid="37" grpId="0" animBg="1"/>
      <p:bldP spid="39" grpId="0" build="p" bldLvl="3"/>
      <p:bldP spid="23" grpId="0" build="p" bldLvl="2"/>
      <p:bldP spid="26" grpId="0" build="p" bldLvl="3"/>
      <p:bldP spid="28" grpId="0" build="p" bldLvl="2"/>
      <p:bldP spid="29" grpId="0"/>
      <p:bldP spid="3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/>
              <a:pPr>
                <a:defRPr/>
              </a:pPr>
              <a:t>23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8" y="1540595"/>
            <a:ext cx="360039" cy="85671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4403812" y="1857255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71576" y="2412178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SKP 5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5920" y="260649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1</a:t>
            </a:r>
          </a:p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1.6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7068108" y="1880829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5866" y="1772817"/>
            <a:ext cx="114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 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85745" y="2420889"/>
            <a:ext cx="1505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HPK 2.5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573016"/>
            <a:ext cx="1336596" cy="92127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7140116" y="2996952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00057" y="450041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MKE 2 EP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5720" y="3276273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Pedoman Pasien Terminal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66" y="1321006"/>
            <a:ext cx="1335791" cy="11445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71575" y="4331713"/>
            <a:ext cx="1460080" cy="848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4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 3.2</a:t>
            </a:r>
          </a:p>
          <a:p>
            <a:pPr>
              <a:lnSpc>
                <a:spcPts val="264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 3.1</a:t>
            </a:r>
          </a:p>
        </p:txBody>
      </p:sp>
    </p:spTree>
    <p:extLst>
      <p:ext uri="{BB962C8B-B14F-4D97-AF65-F5344CB8AC3E}">
        <p14:creationId xmlns:p14="http://schemas.microsoft.com/office/powerpoint/2010/main" val="12016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 bldLvl="2"/>
      <p:bldP spid="8" grpId="0" animBg="1"/>
      <p:bldP spid="9" grpId="0"/>
      <p:bldP spid="10" grpId="0"/>
      <p:bldP spid="12" grpId="0" animBg="1"/>
      <p:bldP spid="13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861492" y="750740"/>
            <a:ext cx="8470651" cy="55832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2013256" y="1949202"/>
            <a:ext cx="133985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Asesmen</a:t>
            </a:r>
            <a:r>
              <a:rPr lang="en-US" sz="2200" dirty="0"/>
              <a:t> </a:t>
            </a:r>
            <a:r>
              <a:rPr lang="en-US" sz="2200" dirty="0" err="1"/>
              <a:t>awal</a:t>
            </a:r>
            <a:endParaRPr lang="en-US" sz="2200" dirty="0"/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4137482" y="1959565"/>
            <a:ext cx="133985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000000"/>
                </a:solidFill>
              </a:rPr>
              <a:t>Rencana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asuhan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8616281" y="1772817"/>
            <a:ext cx="1338263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Rencana</a:t>
            </a:r>
            <a:r>
              <a:rPr lang="en-US" sz="2200" dirty="0"/>
              <a:t> </a:t>
            </a:r>
            <a:r>
              <a:rPr lang="en-US" sz="2200" dirty="0" err="1"/>
              <a:t>pulang</a:t>
            </a:r>
            <a:endParaRPr lang="en-US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408368" y="3717033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76758" y="378904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1328" y="2555445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7" name="TextBox 22"/>
          <p:cNvSpPr txBox="1">
            <a:spLocks noChangeArrowheads="1"/>
          </p:cNvSpPr>
          <p:nvPr/>
        </p:nvSpPr>
        <p:spPr bwMode="auto">
          <a:xfrm>
            <a:off x="3071664" y="5847358"/>
            <a:ext cx="792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HPK</a:t>
            </a:r>
          </a:p>
        </p:txBody>
      </p:sp>
      <p:sp>
        <p:nvSpPr>
          <p:cNvPr id="66581" name="TextBox 27"/>
          <p:cNvSpPr txBox="1">
            <a:spLocks noChangeArrowheads="1"/>
          </p:cNvSpPr>
          <p:nvPr/>
        </p:nvSpPr>
        <p:spPr bwMode="auto">
          <a:xfrm>
            <a:off x="6668619" y="5847358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MIRM</a:t>
            </a:r>
          </a:p>
        </p:txBody>
      </p:sp>
      <p:sp>
        <p:nvSpPr>
          <p:cNvPr id="66582" name="TextBox 28"/>
          <p:cNvSpPr txBox="1">
            <a:spLocks noChangeArrowheads="1"/>
          </p:cNvSpPr>
          <p:nvPr/>
        </p:nvSpPr>
        <p:spPr bwMode="auto">
          <a:xfrm>
            <a:off x="7964762" y="5847358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PPI</a:t>
            </a:r>
          </a:p>
        </p:txBody>
      </p:sp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2445446" y="116632"/>
            <a:ext cx="7438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PROSES ASUHAN PASIEN RAWAT INAP</a:t>
            </a:r>
          </a:p>
        </p:txBody>
      </p:sp>
      <p:sp>
        <p:nvSpPr>
          <p:cNvPr id="66589" name="TextBox 36"/>
          <p:cNvSpPr txBox="1">
            <a:spLocks noChangeArrowheads="1"/>
          </p:cNvSpPr>
          <p:nvPr/>
        </p:nvSpPr>
        <p:spPr bwMode="auto">
          <a:xfrm>
            <a:off x="5447928" y="5847357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SKP</a:t>
            </a:r>
          </a:p>
        </p:txBody>
      </p: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8760296" y="4181018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</a:rPr>
              <a:t>Terminal</a:t>
            </a: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6096000" y="1910563"/>
            <a:ext cx="133985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Asesmen</a:t>
            </a:r>
            <a:endParaRPr lang="en-US" sz="22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ulang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820663" y="2573627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96674" y="1260048"/>
            <a:ext cx="1215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Ringkasan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pulang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9280" y="16273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Lab, Rad</a:t>
            </a: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5335660" y="4808380"/>
            <a:ext cx="169644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 err="1">
                <a:solidFill>
                  <a:srgbClr val="3366FF"/>
                </a:solidFill>
              </a:rPr>
              <a:t>Risiko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tinggi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4019102" y="4665330"/>
            <a:ext cx="1047874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 err="1">
                <a:solidFill>
                  <a:srgbClr val="3366FF"/>
                </a:solidFill>
              </a:rPr>
              <a:t>Risiko</a:t>
            </a:r>
            <a:endParaRPr lang="en-US" sz="1600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dirty="0" err="1">
                <a:solidFill>
                  <a:srgbClr val="3366FF"/>
                </a:solidFill>
              </a:rPr>
              <a:t>malnutrisi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3587054" y="4265863"/>
            <a:ext cx="1296144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 err="1">
                <a:solidFill>
                  <a:srgbClr val="3366FF"/>
                </a:solidFill>
              </a:rPr>
              <a:t>Asesmen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nyeri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4519214" y="4278057"/>
            <a:ext cx="901006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 err="1">
                <a:solidFill>
                  <a:srgbClr val="3366FF"/>
                </a:solidFill>
              </a:rPr>
              <a:t>Risiko</a:t>
            </a:r>
            <a:endParaRPr lang="en-US" sz="1600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dirty="0" err="1">
                <a:solidFill>
                  <a:srgbClr val="3366FF"/>
                </a:solidFill>
              </a:rPr>
              <a:t>jatuh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4832902" y="692697"/>
            <a:ext cx="1584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0000FF"/>
                </a:solidFill>
              </a:rPr>
              <a:t>Analisis</a:t>
            </a:r>
            <a:r>
              <a:rPr lang="en-US" sz="1800" dirty="0">
                <a:solidFill>
                  <a:srgbClr val="0000FF"/>
                </a:solidFill>
              </a:rPr>
              <a:t> data  --&gt; </a:t>
            </a:r>
            <a:r>
              <a:rPr lang="en-US" sz="1800" dirty="0" err="1">
                <a:solidFill>
                  <a:srgbClr val="0000FF"/>
                </a:solidFill>
              </a:rPr>
              <a:t>Dx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awal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3129370" y="692697"/>
            <a:ext cx="2088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0000FF"/>
                </a:solidFill>
              </a:rPr>
              <a:t>Pengumpulan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1800" dirty="0">
                <a:solidFill>
                  <a:srgbClr val="0000FF"/>
                </a:solidFill>
              </a:rPr>
              <a:t>data </a:t>
            </a:r>
            <a:r>
              <a:rPr lang="en-US" sz="1800" dirty="0" err="1">
                <a:solidFill>
                  <a:srgbClr val="0000FF"/>
                </a:solidFill>
              </a:rPr>
              <a:t>klinis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605534" y="996007"/>
            <a:ext cx="432048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85554" y="2593495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5068646" y="4293097"/>
            <a:ext cx="216024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Implementasi</a:t>
            </a:r>
            <a:endParaRPr lang="en-US" sz="2200" dirty="0"/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asuhan</a:t>
            </a:r>
            <a:endParaRPr lang="en-US" sz="2200" dirty="0"/>
          </a:p>
        </p:txBody>
      </p:sp>
      <p:sp>
        <p:nvSpPr>
          <p:cNvPr id="6" name="Right Arrow 5"/>
          <p:cNvSpPr/>
          <p:nvPr/>
        </p:nvSpPr>
        <p:spPr>
          <a:xfrm>
            <a:off x="2135560" y="2996952"/>
            <a:ext cx="7992888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Pelayanan </a:t>
            </a: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pasien</a:t>
            </a:r>
            <a:r>
              <a:rPr lang="en-US" sz="2200" dirty="0"/>
              <a:t>:        MULTI PROFESI - ASUHAN – EDUKASI</a:t>
            </a:r>
          </a:p>
        </p:txBody>
      </p:sp>
      <p:sp>
        <p:nvSpPr>
          <p:cNvPr id="55" name="Left Brace 54"/>
          <p:cNvSpPr/>
          <p:nvPr/>
        </p:nvSpPr>
        <p:spPr>
          <a:xfrm rot="5400000" flipV="1">
            <a:off x="4299397" y="3541788"/>
            <a:ext cx="432048" cy="8318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575721" y="3072824"/>
            <a:ext cx="5233399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Case Manager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824192" y="378904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6960096" y="4293097"/>
            <a:ext cx="1728192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Rencana</a:t>
            </a:r>
            <a:endParaRPr lang="en-US" sz="22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asuhan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6888088" y="1367408"/>
            <a:ext cx="216024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Implementasi</a:t>
            </a:r>
            <a:endParaRPr lang="en-US" sz="22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FF0000"/>
                </a:solidFill>
              </a:rPr>
              <a:t>asuhan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580" y="4197269"/>
            <a:ext cx="1926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/>
              <a:buChar char="•"/>
            </a:pPr>
            <a:r>
              <a:rPr lang="en-US" sz="1600" dirty="0" err="1"/>
              <a:t>Riwayat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endParaRPr lang="en-US" sz="1600" dirty="0"/>
          </a:p>
          <a:p>
            <a:pPr marL="85725" indent="-85725">
              <a:buFont typeface="Arial"/>
              <a:buChar char="•"/>
            </a:pPr>
            <a:r>
              <a:rPr lang="en-US" sz="1600" dirty="0" err="1"/>
              <a:t>Pemeriksaan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endParaRPr lang="en-US" sz="1600" dirty="0"/>
          </a:p>
          <a:p>
            <a:pPr marL="85725" indent="-85725">
              <a:buFont typeface="Arial"/>
              <a:buChar char="•"/>
            </a:pPr>
            <a:r>
              <a:rPr lang="en-US" sz="1600" dirty="0" err="1"/>
              <a:t>Psikologis</a:t>
            </a:r>
            <a:endParaRPr lang="en-US" sz="1600" dirty="0"/>
          </a:p>
          <a:p>
            <a:pPr marL="85725" indent="-85725">
              <a:buFont typeface="Arial"/>
              <a:buChar char="•"/>
            </a:pP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endParaRPr lang="en-US" sz="1600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2949461" y="378904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5346" y="2416482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Seragam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>
                <a:solidFill>
                  <a:srgbClr val="FF0000"/>
                </a:solidFill>
              </a:rPr>
              <a:t>Integrasi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83250" y="1982208"/>
            <a:ext cx="0" cy="101474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408368" y="3717032"/>
            <a:ext cx="11238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Asesmen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>
                <a:solidFill>
                  <a:srgbClr val="FF0000"/>
                </a:solidFill>
              </a:rPr>
              <a:t>Asuhan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336360" y="2399098"/>
            <a:ext cx="0" cy="597854"/>
          </a:xfrm>
          <a:prstGeom prst="straightConnector1">
            <a:avLst/>
          </a:prstGeom>
          <a:ln w="38100" cmpd="sng"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7312807" y="4827017"/>
            <a:ext cx="1294031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85725" indent="-85725" eaLnBrk="1" hangingPunct="1">
              <a:lnSpc>
                <a:spcPct val="80000"/>
              </a:lnSpc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sz="1600" b="1" dirty="0" err="1">
                <a:solidFill>
                  <a:srgbClr val="3366FF"/>
                </a:solidFill>
              </a:rPr>
              <a:t>Verifikasi</a:t>
            </a:r>
            <a:endParaRPr lang="en-US" sz="1600" b="1" dirty="0">
              <a:solidFill>
                <a:srgbClr val="3366FF"/>
              </a:solidFill>
            </a:endParaRPr>
          </a:p>
          <a:p>
            <a:pPr marL="85725" indent="-85725" eaLnBrk="1" hangingPunct="1">
              <a:lnSpc>
                <a:spcPct val="80000"/>
              </a:lnSpc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sz="1600" b="1" dirty="0" err="1">
                <a:solidFill>
                  <a:srgbClr val="3366FF"/>
                </a:solidFill>
              </a:rPr>
              <a:t>Notasi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67654" y="1268761"/>
            <a:ext cx="1852482" cy="6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FF0000"/>
              </a:buClr>
              <a:buSzPct val="80000"/>
              <a:buFont typeface="Wingdings" charset="2"/>
              <a:buChar char="v"/>
            </a:pPr>
            <a:r>
              <a:rPr lang="en-US" sz="1600" dirty="0" err="1">
                <a:solidFill>
                  <a:srgbClr val="3366FF"/>
                </a:solidFill>
              </a:rPr>
              <a:t>Darurat</a:t>
            </a:r>
            <a:endParaRPr lang="en-US" sz="1600" dirty="0">
              <a:solidFill>
                <a:srgbClr val="3366FF"/>
              </a:solidFill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SzPct val="80000"/>
              <a:buFont typeface="Wingdings" charset="2"/>
              <a:buChar char="v"/>
            </a:pPr>
            <a:r>
              <a:rPr lang="en-US" sz="1600" dirty="0" err="1">
                <a:solidFill>
                  <a:srgbClr val="3366FF"/>
                </a:solidFill>
              </a:rPr>
              <a:t>Operatif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</a:pP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1600" dirty="0" err="1">
                <a:solidFill>
                  <a:srgbClr val="3366FF"/>
                </a:solidFill>
                <a:sym typeface="Wingdings"/>
              </a:rPr>
              <a:t>Dx</a:t>
            </a:r>
            <a:r>
              <a:rPr lang="en-US" sz="1600" dirty="0">
                <a:solidFill>
                  <a:srgbClr val="3366FF"/>
                </a:solidFill>
                <a:sym typeface="Wingdings"/>
              </a:rPr>
              <a:t> </a:t>
            </a:r>
            <a:r>
              <a:rPr lang="en-US" sz="1600" dirty="0" err="1">
                <a:solidFill>
                  <a:srgbClr val="3366FF"/>
                </a:solidFill>
                <a:sym typeface="Wingdings"/>
              </a:rPr>
              <a:t>preoperasi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44" name="TextBox 36"/>
          <p:cNvSpPr txBox="1">
            <a:spLocks noChangeArrowheads="1"/>
          </p:cNvSpPr>
          <p:nvPr/>
        </p:nvSpPr>
        <p:spPr bwMode="auto">
          <a:xfrm>
            <a:off x="4223792" y="5847357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PPK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11624" y="242088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5560" y="52292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31704" y="40370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23792" y="504511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39816" y="119675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15680" y="1700809"/>
            <a:ext cx="1656184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682466" y="1700808"/>
            <a:ext cx="1372683" cy="3877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35960" y="5085185"/>
            <a:ext cx="1224136" cy="9787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3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4 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51984" y="234888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16080" y="5301208"/>
            <a:ext cx="2088232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2.1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760296" y="4526192"/>
            <a:ext cx="1440160" cy="9910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1.9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7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968208" y="1926470"/>
            <a:ext cx="1584176" cy="12865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1.11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3.5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72264" y="764705"/>
            <a:ext cx="1728192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3.2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ARK 3.2.1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96000" y="3669530"/>
            <a:ext cx="1728192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PAP    2.4</a:t>
            </a:r>
          </a:p>
        </p:txBody>
      </p:sp>
    </p:spTree>
    <p:extLst>
      <p:ext uri="{BB962C8B-B14F-4D97-AF65-F5344CB8AC3E}">
        <p14:creationId xmlns:p14="http://schemas.microsoft.com/office/powerpoint/2010/main" val="27616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  <p:bldP spid="52" grpId="0"/>
      <p:bldP spid="66" grpId="0"/>
      <p:bldP spid="67" grpId="0"/>
      <p:bldP spid="68" grpId="0" build="p" bldLvl="2"/>
      <p:bldP spid="70" grpId="0"/>
      <p:bldP spid="71" grpId="0" build="p" bldLvl="3"/>
      <p:bldP spid="72" grpId="0"/>
      <p:bldP spid="73" grpId="0"/>
      <p:bldP spid="74" grpId="0" build="p" bldLvl="3"/>
      <p:bldP spid="76" grpId="0" build="p" bldLvl="3"/>
      <p:bldP spid="77" grpId="0" build="p" bldLvl="2"/>
      <p:bldP spid="7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320" y="404028"/>
            <a:ext cx="7823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 AKREDITASI ASUHAN RAWAT INAP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14781"/>
              </p:ext>
            </p:extLst>
          </p:nvPr>
        </p:nvGraphicFramePr>
        <p:xfrm>
          <a:off x="2439515" y="1048277"/>
          <a:ext cx="7393638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Standar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Elemen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Penilaian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Asesmen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1.2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 </a:t>
                      </a:r>
                      <a:r>
                        <a:rPr lang="en-US" dirty="0" err="1"/>
                        <a:t>awal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1.3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medis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keperawatan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Pelayanan/</a:t>
                      </a:r>
                      <a:r>
                        <a:rPr lang="en-US" dirty="0" err="1"/>
                        <a:t>asuhan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seragam</a:t>
                      </a:r>
                      <a:r>
                        <a:rPr lang="en-US" dirty="0"/>
                        <a:t> (SPO </a:t>
                      </a:r>
                      <a:r>
                        <a:rPr lang="en-US" dirty="0" err="1"/>
                        <a:t>Yandok</a:t>
                      </a:r>
                      <a:r>
                        <a:rPr lang="en-US" baseline="0" dirty="0"/>
                        <a:t> dan </a:t>
                      </a:r>
                      <a:r>
                        <a:rPr lang="en-US" baseline="0" dirty="0" err="1"/>
                        <a:t>Askep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2.1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Rencana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individual </a:t>
                      </a:r>
                      <a:r>
                        <a:rPr lang="en-US" dirty="0" err="1"/>
                        <a:t>berdasar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asesmen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Pelayanan </a:t>
                      </a:r>
                      <a:r>
                        <a:rPr lang="en-US" dirty="0" err="1"/>
                        <a:t>risiko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tinggi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 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Asesmen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ulang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2.1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Rencana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 4, PAP 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Pemberian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nutrisi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nyeri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HPK 2.1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Pemberian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keluarga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ARK  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Rencana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pulang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APK 4.2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Ringkasan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pulang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/>
              <a:pPr>
                <a:defRPr/>
              </a:pPr>
              <a:t>26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4079776" y="692696"/>
            <a:ext cx="436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REKAM MEDIS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752" y="2060849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39738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Asesmen awal dokter untuk setiap disiplin klinis</a:t>
            </a:r>
          </a:p>
          <a:p>
            <a:pPr marL="454025" indent="-439738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Asesmen khusus</a:t>
            </a:r>
          </a:p>
          <a:p>
            <a:pPr marL="454025" indent="-439738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Asesmen awal perawat</a:t>
            </a:r>
          </a:p>
          <a:p>
            <a:pPr marL="454025" indent="-439738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Asesmen kebutuhan edukasi</a:t>
            </a:r>
          </a:p>
          <a:p>
            <a:pPr marL="454025" indent="-439738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Progress notes</a:t>
            </a:r>
          </a:p>
          <a:p>
            <a:pPr marL="454025" indent="-439738">
              <a:buClr>
                <a:srgbClr val="FF0000"/>
              </a:buClr>
              <a:buSzPct val="80000"/>
              <a:buFontTx/>
              <a:buChar char=""/>
            </a:pPr>
            <a:r>
              <a:rPr lang="en-US" sz="2800"/>
              <a:t>Nursing notes</a:t>
            </a:r>
          </a:p>
        </p:txBody>
      </p:sp>
    </p:spTree>
    <p:extLst>
      <p:ext uri="{BB962C8B-B14F-4D97-AF65-F5344CB8AC3E}">
        <p14:creationId xmlns:p14="http://schemas.microsoft.com/office/powerpoint/2010/main" val="38568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868866" y="2967335"/>
            <a:ext cx="445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Pasien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bedah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1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084881" y="936894"/>
            <a:ext cx="9980909" cy="55832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724150" y="3094038"/>
            <a:ext cx="6900242" cy="46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1847528" y="3694113"/>
            <a:ext cx="163862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/</a:t>
            </a:r>
          </a:p>
          <a:p>
            <a:pPr algn="ctr" eaLnBrk="1" hangingPunct="1"/>
            <a:r>
              <a:rPr lang="en-US" dirty="0" err="1"/>
              <a:t>Anestesi</a:t>
            </a:r>
            <a:endParaRPr lang="en-US" dirty="0"/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3647728" y="1898651"/>
            <a:ext cx="1339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Sign in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4655840" y="3645025"/>
            <a:ext cx="133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Time Out</a:t>
            </a: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8544273" y="3740151"/>
            <a:ext cx="165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Transfer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17813" y="3248025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496623" y="3262314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03912" y="323850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47803" y="2382839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758608" y="1883579"/>
            <a:ext cx="6276" cy="127213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7" name="TextBox 22"/>
          <p:cNvSpPr txBox="1">
            <a:spLocks noChangeArrowheads="1"/>
          </p:cNvSpPr>
          <p:nvPr/>
        </p:nvSpPr>
        <p:spPr bwMode="auto">
          <a:xfrm>
            <a:off x="4511825" y="5733257"/>
            <a:ext cx="176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HPK</a:t>
            </a:r>
          </a:p>
        </p:txBody>
      </p:sp>
      <p:sp>
        <p:nvSpPr>
          <p:cNvPr id="66581" name="TextBox 27"/>
          <p:cNvSpPr txBox="1">
            <a:spLocks noChangeArrowheads="1"/>
          </p:cNvSpPr>
          <p:nvPr/>
        </p:nvSpPr>
        <p:spPr bwMode="auto">
          <a:xfrm>
            <a:off x="6960097" y="5733257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MIRM</a:t>
            </a:r>
          </a:p>
        </p:txBody>
      </p:sp>
      <p:sp>
        <p:nvSpPr>
          <p:cNvPr id="66582" name="TextBox 28"/>
          <p:cNvSpPr txBox="1">
            <a:spLocks noChangeArrowheads="1"/>
          </p:cNvSpPr>
          <p:nvPr/>
        </p:nvSpPr>
        <p:spPr bwMode="auto">
          <a:xfrm>
            <a:off x="8544272" y="5733257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PPI</a:t>
            </a:r>
          </a:p>
        </p:txBody>
      </p:sp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3048000" y="30968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PELAYANAN PEMBEDAHAN</a:t>
            </a:r>
          </a:p>
        </p:txBody>
      </p:sp>
      <p:sp>
        <p:nvSpPr>
          <p:cNvPr id="66589" name="TextBox 36"/>
          <p:cNvSpPr txBox="1">
            <a:spLocks noChangeArrowheads="1"/>
          </p:cNvSpPr>
          <p:nvPr/>
        </p:nvSpPr>
        <p:spPr bwMode="auto">
          <a:xfrm>
            <a:off x="2999656" y="5733256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SKP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7528" y="1887539"/>
            <a:ext cx="2030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000301" y="2406650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8040216" y="892702"/>
            <a:ext cx="16987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Asesmen</a:t>
            </a:r>
            <a:endParaRPr lang="en-US" dirty="0"/>
          </a:p>
          <a:p>
            <a:pPr algn="ctr" eaLnBrk="1" hangingPunct="1"/>
            <a:r>
              <a:rPr lang="en-US" dirty="0" err="1"/>
              <a:t>Keluar</a:t>
            </a:r>
            <a:r>
              <a:rPr lang="en-US" dirty="0"/>
              <a:t> RR/</a:t>
            </a:r>
            <a:r>
              <a:rPr lang="en-US" dirty="0" err="1"/>
              <a:t>kriteria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688288" y="4510861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Kriteria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penjemput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pengantar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1704" y="16195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Marking</a:t>
            </a: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999656" y="4301480"/>
            <a:ext cx="2160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n-US" dirty="0" err="1">
                <a:solidFill>
                  <a:srgbClr val="3366FF"/>
                </a:solidFill>
              </a:rPr>
              <a:t>Indikasi</a:t>
            </a:r>
            <a:r>
              <a:rPr lang="en-US" dirty="0">
                <a:solidFill>
                  <a:srgbClr val="3366FF"/>
                </a:solidFill>
              </a:rPr>
              <a:t>/</a:t>
            </a:r>
            <a:r>
              <a:rPr lang="en-US" dirty="0" err="1">
                <a:solidFill>
                  <a:srgbClr val="3366FF"/>
                </a:solidFill>
              </a:rPr>
              <a:t>kriteria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Msk</a:t>
            </a:r>
            <a:r>
              <a:rPr lang="en-US" dirty="0">
                <a:solidFill>
                  <a:srgbClr val="3366FF"/>
                </a:solidFill>
              </a:rPr>
              <a:t> ICU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295800" y="3284984"/>
            <a:ext cx="0" cy="936104"/>
          </a:xfrm>
          <a:prstGeom prst="straightConnector1">
            <a:avLst/>
          </a:prstGeom>
          <a:ln w="38100" cmpd="sng"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3647728" y="816039"/>
            <a:ext cx="216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Save surgery Procedure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59868" y="1821359"/>
            <a:ext cx="0" cy="1296144"/>
          </a:xfrm>
          <a:prstGeom prst="straightConnector1">
            <a:avLst/>
          </a:prstGeom>
          <a:ln w="28575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4859868" y="1556793"/>
            <a:ext cx="15748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Monitoring </a:t>
            </a:r>
            <a:r>
              <a:rPr lang="en-US" dirty="0" err="1"/>
              <a:t>Pasien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87963" y="2401021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5159896" y="4301481"/>
            <a:ext cx="1944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anestesi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240016" y="3284984"/>
            <a:ext cx="0" cy="936104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032104" y="3212977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6960096" y="4301480"/>
            <a:ext cx="17281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Rencana</a:t>
            </a:r>
            <a:r>
              <a:rPr lang="en-US" dirty="0"/>
              <a:t> Asuhan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bedah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824192" y="3284984"/>
            <a:ext cx="0" cy="936104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6434750" y="1987982"/>
            <a:ext cx="1338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Sign Out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672064" y="2420889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72064" y="3694114"/>
            <a:ext cx="110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Lap </a:t>
            </a:r>
            <a:r>
              <a:rPr lang="en-US" dirty="0" err="1"/>
              <a:t>operasi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67" grpId="0"/>
      <p:bldP spid="66570" grpId="0"/>
      <p:bldP spid="66577" grpId="0"/>
      <p:bldP spid="66581" grpId="0"/>
      <p:bldP spid="66582" grpId="0"/>
      <p:bldP spid="66589" grpId="0"/>
      <p:bldP spid="5" grpId="0"/>
      <p:bldP spid="47" grpId="0"/>
      <p:bldP spid="23" grpId="0"/>
      <p:bldP spid="24" grpId="0"/>
      <p:bldP spid="49" grpId="0"/>
      <p:bldP spid="51" grpId="0"/>
      <p:bldP spid="53" grpId="0"/>
      <p:bldP spid="55" grpId="0"/>
      <p:bldP spid="62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7224-C598-CB4B-8E49-16EBF06AE0BA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135560" y="836713"/>
            <a:ext cx="1656184" cy="1078187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712346" y="836712"/>
            <a:ext cx="2167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6280" y="3358154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1.5.1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3148" y="2060848"/>
            <a:ext cx="15945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1.2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1.6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1.1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4725144"/>
            <a:ext cx="1430412" cy="122198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655840" y="162880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07768" y="2132857"/>
            <a:ext cx="1656184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4.1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843972" y="872716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232626" y="836712"/>
            <a:ext cx="2527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dirty="0"/>
              <a:t>Informed consent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040" y="11247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6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2.1 EP 3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320136" y="198884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44072" y="2420889"/>
            <a:ext cx="1656184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5.1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7.1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8220236" y="260090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16280" y="256606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2 EP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600056" y="3214910"/>
            <a:ext cx="1656184" cy="1078187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9120336" y="3861048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6280" y="4317602"/>
            <a:ext cx="1296144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4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3760" y="5131502"/>
            <a:ext cx="2056656" cy="889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15880" y="3356993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4 EP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12024" y="436510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4 EP 2</a:t>
            </a:r>
          </a:p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4 EP 3</a:t>
            </a:r>
          </a:p>
        </p:txBody>
      </p:sp>
      <p:sp>
        <p:nvSpPr>
          <p:cNvPr id="25" name="Down Arrow 24"/>
          <p:cNvSpPr/>
          <p:nvPr/>
        </p:nvSpPr>
        <p:spPr>
          <a:xfrm rot="5400000" flipH="1">
            <a:off x="6924092" y="5337212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99856" y="5973786"/>
            <a:ext cx="1872208" cy="6955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5.2</a:t>
            </a:r>
          </a:p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5.3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2279576" y="4119076"/>
            <a:ext cx="1656184" cy="1078187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 rot="4200000" flipH="1">
            <a:off x="4010164" y="550035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95600" y="62692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7.2</a:t>
            </a:r>
          </a:p>
        </p:txBody>
      </p:sp>
      <p:sp>
        <p:nvSpPr>
          <p:cNvPr id="30" name="Down Arrow 29"/>
          <p:cNvSpPr/>
          <p:nvPr/>
        </p:nvSpPr>
        <p:spPr>
          <a:xfrm flipV="1">
            <a:off x="2855640" y="368509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79576" y="32129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95800" y="11967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5400628"/>
            <a:ext cx="720080" cy="8366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79777" y="4257964"/>
            <a:ext cx="1018227" cy="37446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6</a:t>
            </a:r>
          </a:p>
        </p:txBody>
      </p:sp>
      <p:sp>
        <p:nvSpPr>
          <p:cNvPr id="34" name="Down Arrow 33"/>
          <p:cNvSpPr/>
          <p:nvPr/>
        </p:nvSpPr>
        <p:spPr>
          <a:xfrm rot="7800000" flipH="1">
            <a:off x="4094228" y="4843170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6" y="1268760"/>
            <a:ext cx="1336596" cy="9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 bldLvl="3"/>
      <p:bldP spid="9" grpId="0" animBg="1"/>
      <p:bldP spid="10" grpId="0" build="p" bldLvl="2"/>
      <p:bldP spid="11" grpId="0" animBg="1"/>
      <p:bldP spid="13" grpId="0"/>
      <p:bldP spid="14" grpId="0"/>
      <p:bldP spid="15" grpId="0" animBg="1"/>
      <p:bldP spid="16" grpId="0" build="p" bldLvl="2"/>
      <p:bldP spid="17" grpId="0" animBg="1"/>
      <p:bldP spid="18" grpId="0"/>
      <p:bldP spid="20" grpId="0" animBg="1"/>
      <p:bldP spid="21" grpId="0" build="p" bldLvl="2"/>
      <p:bldP spid="23" grpId="0"/>
      <p:bldP spid="24" grpId="0"/>
      <p:bldP spid="25" grpId="0" animBg="1"/>
      <p:bldP spid="26" grpId="0" build="p" bldLvl="2"/>
      <p:bldP spid="28" grpId="0" animBg="1"/>
      <p:bldP spid="29" grpId="0" build="p" bldLvl="2"/>
      <p:bldP spid="30" grpId="0" animBg="1"/>
      <p:bldP spid="32" grpId="0" build="p" bldLvl="2"/>
      <p:bldP spid="33" grpId="0" build="p" bldLvl="2"/>
      <p:bldP spid="12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 bwMode="auto">
          <a:xfrm>
            <a:off x="2451848" y="266131"/>
            <a:ext cx="7234517" cy="251051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sz="2800" dirty="0">
                <a:latin typeface="Helvetica" charset="0"/>
                <a:ea typeface="ＭＳ Ｐゴシック" charset="0"/>
              </a:rPr>
            </a:br>
            <a:r>
              <a:rPr lang="en-US" sz="2800" dirty="0">
                <a:latin typeface="Helvetica" charset="0"/>
                <a:ea typeface="ＭＳ Ｐゴシック" charset="0"/>
              </a:rPr>
              <a:t> </a:t>
            </a: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</a:rPr>
              <a:t>ASUHAN PASIEN TERINTEGRASI</a:t>
            </a:r>
            <a:br>
              <a:rPr lang="en-US" sz="2800" b="1" dirty="0">
                <a:solidFill>
                  <a:srgbClr val="FFFFFF"/>
                </a:solidFill>
                <a:latin typeface="Arial Black" pitchFamily="34" charset="0"/>
              </a:rPr>
            </a:br>
            <a:br>
              <a:rPr lang="en-US" sz="2800" b="1" dirty="0">
                <a:solidFill>
                  <a:srgbClr val="FFFFFF"/>
                </a:solidFill>
                <a:latin typeface="Arial Black" pitchFamily="34" charset="0"/>
              </a:rPr>
            </a:br>
            <a:r>
              <a:rPr lang="en-US" sz="3200" i="1" dirty="0" err="1">
                <a:solidFill>
                  <a:srgbClr val="FFFFFF"/>
                </a:solidFill>
                <a:latin typeface="Arial Narrow"/>
                <a:cs typeface="Arial Narrow"/>
              </a:rPr>
              <a:t>Sebagai</a:t>
            </a:r>
            <a:r>
              <a:rPr lang="en-US" sz="3200" i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Arial Narrow"/>
                <a:cs typeface="Arial Narrow"/>
              </a:rPr>
              <a:t>Implementasi</a:t>
            </a:r>
            <a:r>
              <a:rPr lang="en-US" sz="3200" i="1" dirty="0">
                <a:solidFill>
                  <a:srgbClr val="FFFFFF"/>
                </a:solidFill>
                <a:latin typeface="Arial Narrow"/>
                <a:cs typeface="Arial Narrow"/>
              </a:rPr>
              <a:t> PCC di RS</a:t>
            </a:r>
            <a:br>
              <a:rPr lang="en-US" sz="3200" i="1" dirty="0">
                <a:solidFill>
                  <a:srgbClr val="FFFFFF"/>
                </a:solidFill>
                <a:latin typeface="Arial Narrow"/>
                <a:cs typeface="Arial Narrow"/>
              </a:rPr>
            </a:br>
            <a:br>
              <a:rPr lang="en-US" sz="2800" b="1" dirty="0">
                <a:solidFill>
                  <a:srgbClr val="FFFFFF"/>
                </a:solidFill>
                <a:latin typeface="Arial Black" pitchFamily="34" charset="0"/>
              </a:rPr>
            </a:br>
            <a:r>
              <a:rPr lang="en-US" sz="2800" dirty="0">
                <a:latin typeface="Helvetica" charset="0"/>
                <a:ea typeface="ＭＳ Ｐゴシック" charset="0"/>
              </a:rPr>
              <a:t>     </a:t>
            </a:r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 bwMode="auto">
          <a:xfrm>
            <a:off x="2895600" y="4724400"/>
            <a:ext cx="6400800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dirty="0">
                <a:latin typeface="Helvetica" charset="0"/>
                <a:ea typeface="ＭＳ Ｐゴシック" charset="0"/>
              </a:rPr>
              <a:t>Dr Djoni Darmadjaja, </a:t>
            </a:r>
            <a:r>
              <a:rPr lang="en-US" dirty="0" err="1">
                <a:latin typeface="Helvetica" charset="0"/>
                <a:ea typeface="ＭＳ Ｐゴシック" charset="0"/>
              </a:rPr>
              <a:t>SpB,MARS,FICS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1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847529" y="692696"/>
            <a:ext cx="8470651" cy="55832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2272186" y="1793025"/>
            <a:ext cx="133985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Asesmen</a:t>
            </a:r>
            <a:r>
              <a:rPr lang="en-US" sz="2200" dirty="0"/>
              <a:t> </a:t>
            </a:r>
            <a:r>
              <a:rPr lang="en-US" sz="2200" dirty="0" err="1"/>
              <a:t>awal</a:t>
            </a:r>
            <a:endParaRPr lang="en-US" sz="2200" dirty="0"/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3600576" y="1793024"/>
            <a:ext cx="141185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>
                <a:solidFill>
                  <a:srgbClr val="000000"/>
                </a:solidFill>
              </a:rPr>
              <a:t>Rencana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asuhan</a:t>
            </a:r>
            <a:endParaRPr 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8616281" y="4226876"/>
            <a:ext cx="14487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Pemulihan</a:t>
            </a:r>
            <a:endParaRPr lang="en-US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400373" y="3717033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51984" y="3789041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32588" y="2478858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7" name="TextBox 22"/>
          <p:cNvSpPr txBox="1">
            <a:spLocks noChangeArrowheads="1"/>
          </p:cNvSpPr>
          <p:nvPr/>
        </p:nvSpPr>
        <p:spPr bwMode="auto">
          <a:xfrm>
            <a:off x="5735960" y="5847358"/>
            <a:ext cx="8640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SKP</a:t>
            </a:r>
          </a:p>
        </p:txBody>
      </p:sp>
      <p:sp>
        <p:nvSpPr>
          <p:cNvPr id="66581" name="TextBox 27"/>
          <p:cNvSpPr txBox="1">
            <a:spLocks noChangeArrowheads="1"/>
          </p:cNvSpPr>
          <p:nvPr/>
        </p:nvSpPr>
        <p:spPr bwMode="auto">
          <a:xfrm>
            <a:off x="7218016" y="5847358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MIRM</a:t>
            </a:r>
          </a:p>
        </p:txBody>
      </p:sp>
      <p:sp>
        <p:nvSpPr>
          <p:cNvPr id="66582" name="TextBox 28"/>
          <p:cNvSpPr txBox="1">
            <a:spLocks noChangeArrowheads="1"/>
          </p:cNvSpPr>
          <p:nvPr/>
        </p:nvSpPr>
        <p:spPr bwMode="auto">
          <a:xfrm>
            <a:off x="8544272" y="5847358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PPI</a:t>
            </a:r>
          </a:p>
        </p:txBody>
      </p:sp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3863752" y="116632"/>
            <a:ext cx="460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PROSES PELAYANAN BEDAH</a:t>
            </a:r>
          </a:p>
        </p:txBody>
      </p:sp>
      <p:sp>
        <p:nvSpPr>
          <p:cNvPr id="66589" name="TextBox 36"/>
          <p:cNvSpPr txBox="1">
            <a:spLocks noChangeArrowheads="1"/>
          </p:cNvSpPr>
          <p:nvPr/>
        </p:nvSpPr>
        <p:spPr bwMode="auto">
          <a:xfrm>
            <a:off x="4120084" y="5847357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MKE</a:t>
            </a:r>
          </a:p>
        </p:txBody>
      </p: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6744072" y="4797153"/>
            <a:ext cx="12241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00"/>
                </a:solidFill>
              </a:rPr>
              <a:t>Transfer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124056" y="2420888"/>
            <a:ext cx="0" cy="4363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88210" y="14754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Lab, Rad</a:t>
            </a: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613980" y="4762600"/>
            <a:ext cx="1368152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Risiko</a:t>
            </a:r>
            <a:endParaRPr lang="en-US" sz="1800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malnutrisi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2181932" y="4246350"/>
            <a:ext cx="1296144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Asesmen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 err="1">
                <a:solidFill>
                  <a:srgbClr val="3366FF"/>
                </a:solidFill>
              </a:rPr>
              <a:t>nyeri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3262052" y="4258544"/>
            <a:ext cx="1152128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Risiko</a:t>
            </a:r>
            <a:endParaRPr lang="en-US" sz="1800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3366FF"/>
                </a:solidFill>
              </a:rPr>
              <a:t>jatuh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4402100" y="874168"/>
            <a:ext cx="1261368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0000FF"/>
                </a:solidFill>
              </a:rPr>
              <a:t>Analisis</a:t>
            </a:r>
            <a:r>
              <a:rPr lang="en-US" sz="1800" dirty="0">
                <a:solidFill>
                  <a:srgbClr val="0000FF"/>
                </a:solidFill>
              </a:rPr>
              <a:t> data --&gt; </a:t>
            </a:r>
            <a:r>
              <a:rPr lang="en-US" sz="1800" dirty="0" err="1">
                <a:solidFill>
                  <a:srgbClr val="0000FF"/>
                </a:solidFill>
              </a:rPr>
              <a:t>Dx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2955902" y="874168"/>
            <a:ext cx="1696492" cy="4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800" dirty="0" err="1">
                <a:solidFill>
                  <a:srgbClr val="0000FF"/>
                </a:solidFill>
              </a:rPr>
              <a:t>Pengumpulan</a:t>
            </a:r>
            <a:r>
              <a:rPr lang="en-US" sz="1800" dirty="0">
                <a:solidFill>
                  <a:srgbClr val="0000FF"/>
                </a:solidFill>
              </a:rPr>
              <a:t> data </a:t>
            </a:r>
            <a:r>
              <a:rPr lang="en-US" sz="1800" dirty="0" err="1">
                <a:solidFill>
                  <a:srgbClr val="0000FF"/>
                </a:solidFill>
              </a:rPr>
              <a:t>klinis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076330" y="1052736"/>
            <a:ext cx="432048" cy="11521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92354" y="2478858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4943872" y="4293097"/>
            <a:ext cx="2160240" cy="8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Implementasi</a:t>
            </a:r>
            <a:endParaRPr lang="en-US" sz="2200" dirty="0"/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Rencana</a:t>
            </a:r>
            <a:endParaRPr lang="en-US" sz="2200" dirty="0"/>
          </a:p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asuhan</a:t>
            </a:r>
            <a:endParaRPr lang="en-US" sz="2200" dirty="0"/>
          </a:p>
        </p:txBody>
      </p:sp>
      <p:sp>
        <p:nvSpPr>
          <p:cNvPr id="6" name="Right Arrow 5"/>
          <p:cNvSpPr/>
          <p:nvPr/>
        </p:nvSpPr>
        <p:spPr>
          <a:xfrm>
            <a:off x="2135560" y="2996952"/>
            <a:ext cx="7992888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Pelayanan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:        MULTI PROFESI - ASUHAN – EDUKASI</a:t>
            </a:r>
          </a:p>
        </p:txBody>
      </p:sp>
      <p:sp>
        <p:nvSpPr>
          <p:cNvPr id="55" name="Left Brace 54"/>
          <p:cNvSpPr/>
          <p:nvPr/>
        </p:nvSpPr>
        <p:spPr>
          <a:xfrm rot="5400000" flipV="1">
            <a:off x="3154040" y="3465004"/>
            <a:ext cx="432048" cy="10801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863754" y="2924945"/>
            <a:ext cx="38884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Case Manager</a:t>
            </a: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6155180" y="1389199"/>
            <a:ext cx="1728192" cy="91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200" dirty="0" err="1"/>
              <a:t>Asesmen</a:t>
            </a:r>
            <a:r>
              <a:rPr lang="en-US" sz="2200" dirty="0"/>
              <a:t> </a:t>
            </a:r>
            <a:r>
              <a:rPr lang="en-US" sz="2200" dirty="0" err="1"/>
              <a:t>pra</a:t>
            </a:r>
            <a:r>
              <a:rPr lang="en-US" sz="2200" dirty="0"/>
              <a:t> </a:t>
            </a:r>
            <a:r>
              <a:rPr lang="en-US" sz="2200" dirty="0" err="1"/>
              <a:t>bedah</a:t>
            </a:r>
            <a:endParaRPr lang="en-US" sz="2200" dirty="0"/>
          </a:p>
          <a:p>
            <a:pPr algn="ctr" eaLnBrk="1" hangingPunct="1">
              <a:lnSpc>
                <a:spcPct val="80000"/>
              </a:lnSpc>
            </a:pPr>
            <a:r>
              <a:rPr lang="en-US" sz="2200" dirty="0"/>
              <a:t>&amp; </a:t>
            </a:r>
            <a:r>
              <a:rPr lang="en-US" sz="2200" dirty="0" err="1"/>
              <a:t>anestesi</a:t>
            </a:r>
            <a:endParaRPr lang="en-US" sz="2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45908" y="2420889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392144" y="3789042"/>
            <a:ext cx="0" cy="100811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3"/>
          <p:cNvSpPr txBox="1">
            <a:spLocks noChangeArrowheads="1"/>
          </p:cNvSpPr>
          <p:nvPr/>
        </p:nvSpPr>
        <p:spPr bwMode="auto">
          <a:xfrm>
            <a:off x="7764016" y="1916833"/>
            <a:ext cx="72008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000" dirty="0"/>
              <a:t>Sign in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8556104" y="1916833"/>
            <a:ext cx="64807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000" dirty="0"/>
              <a:t>Sign out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7824192" y="4005065"/>
            <a:ext cx="12961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000" dirty="0"/>
              <a:t>Time out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916144" y="2420888"/>
            <a:ext cx="0" cy="4363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44272" y="3784724"/>
            <a:ext cx="11832" cy="29234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303912" y="5085185"/>
            <a:ext cx="1368152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0000"/>
                </a:solidFill>
              </a:rPr>
              <a:t>Informed consent</a:t>
            </a:r>
          </a:p>
        </p:txBody>
      </p:sp>
      <p:sp>
        <p:nvSpPr>
          <p:cNvPr id="72" name="TextBox 36"/>
          <p:cNvSpPr txBox="1">
            <a:spLocks noChangeArrowheads="1"/>
          </p:cNvSpPr>
          <p:nvPr/>
        </p:nvSpPr>
        <p:spPr bwMode="auto">
          <a:xfrm>
            <a:off x="2495600" y="5847358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HPK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1010" y="11247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Site marking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0651" y="1296331"/>
            <a:ext cx="1852482" cy="6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FF0000"/>
              </a:buClr>
              <a:buSzPct val="80000"/>
              <a:buFont typeface="Wingdings" charset="2"/>
              <a:buChar char="v"/>
            </a:pPr>
            <a:r>
              <a:rPr lang="en-US" sz="1600" dirty="0" err="1">
                <a:solidFill>
                  <a:srgbClr val="3366FF"/>
                </a:solidFill>
              </a:rPr>
              <a:t>Darurat</a:t>
            </a:r>
            <a:endParaRPr lang="en-US" sz="1600" dirty="0">
              <a:solidFill>
                <a:srgbClr val="3366FF"/>
              </a:solidFill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SzPct val="80000"/>
              <a:buFont typeface="Wingdings" charset="2"/>
              <a:buChar char="v"/>
            </a:pPr>
            <a:r>
              <a:rPr lang="en-US" sz="1600" dirty="0" err="1">
                <a:solidFill>
                  <a:srgbClr val="3366FF"/>
                </a:solidFill>
              </a:rPr>
              <a:t>Operatif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80000"/>
            </a:pP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1600" dirty="0" err="1">
                <a:solidFill>
                  <a:srgbClr val="3366FF"/>
                </a:solidFill>
                <a:sym typeface="Wingdings"/>
              </a:rPr>
              <a:t>Dx</a:t>
            </a:r>
            <a:r>
              <a:rPr lang="en-US" sz="1600" dirty="0">
                <a:solidFill>
                  <a:srgbClr val="3366FF"/>
                </a:solidFill>
                <a:sym typeface="Wingdings"/>
              </a:rPr>
              <a:t> </a:t>
            </a:r>
            <a:r>
              <a:rPr lang="en-US" sz="1600" dirty="0" err="1">
                <a:solidFill>
                  <a:srgbClr val="3366FF"/>
                </a:solidFill>
                <a:sym typeface="Wingdings"/>
              </a:rPr>
              <a:t>praoperasi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94486" y="2342509"/>
            <a:ext cx="100811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rgbClr val="FF0000"/>
                </a:solidFill>
              </a:rPr>
              <a:t>Seragam</a:t>
            </a:r>
            <a:endParaRPr lang="en-US" sz="1600" dirty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1600" dirty="0" err="1">
                <a:solidFill>
                  <a:srgbClr val="FF0000"/>
                </a:solidFill>
              </a:rPr>
              <a:t>Integrasi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02507" y="2404898"/>
            <a:ext cx="1291204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3366FF"/>
                </a:solidFill>
              </a:rPr>
              <a:t>SPO </a:t>
            </a:r>
            <a:r>
              <a:rPr lang="en-US" sz="1600" dirty="0" err="1">
                <a:solidFill>
                  <a:srgbClr val="3366FF"/>
                </a:solidFill>
              </a:rPr>
              <a:t>Yandok</a:t>
            </a:r>
            <a:endParaRPr lang="en-US" sz="1600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solidFill>
                  <a:srgbClr val="3366FF"/>
                </a:solidFill>
              </a:rPr>
              <a:t>Askep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3148" y="235816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01746" y="4675809"/>
            <a:ext cx="1296144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28028" y="4675209"/>
            <a:ext cx="1296144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55840" y="2092787"/>
            <a:ext cx="936104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PP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84704" y="1196753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56510" y="50628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MKE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67808" y="5372009"/>
            <a:ext cx="1296144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HPK 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52718" y="2207632"/>
            <a:ext cx="1035370" cy="6453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4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98503" y="863569"/>
            <a:ext cx="1702060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40216" y="2838516"/>
            <a:ext cx="1080120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SKP 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12024" y="5303976"/>
            <a:ext cx="1401690" cy="6453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5.1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52184" y="1444715"/>
            <a:ext cx="1512168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 1.5.1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374830" y="3990644"/>
            <a:ext cx="1185666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6</a:t>
            </a:r>
          </a:p>
        </p:txBody>
      </p:sp>
      <p:sp>
        <p:nvSpPr>
          <p:cNvPr id="79" name="TextBox 23"/>
          <p:cNvSpPr txBox="1">
            <a:spLocks noChangeArrowheads="1"/>
          </p:cNvSpPr>
          <p:nvPr/>
        </p:nvSpPr>
        <p:spPr bwMode="auto">
          <a:xfrm>
            <a:off x="7896200" y="4618004"/>
            <a:ext cx="11723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2000" dirty="0" err="1"/>
              <a:t>Anestesi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8870774" y="4581128"/>
            <a:ext cx="1401690" cy="9161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5.2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5.3</a:t>
            </a:r>
          </a:p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7.3</a:t>
            </a:r>
          </a:p>
        </p:txBody>
      </p:sp>
      <p:sp>
        <p:nvSpPr>
          <p:cNvPr id="81" name="TextBox 23"/>
          <p:cNvSpPr txBox="1">
            <a:spLocks noChangeArrowheads="1"/>
          </p:cNvSpPr>
          <p:nvPr/>
        </p:nvSpPr>
        <p:spPr bwMode="auto">
          <a:xfrm>
            <a:off x="8112224" y="5373217"/>
            <a:ext cx="9361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2000" dirty="0" err="1"/>
              <a:t>Bedah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7896200" y="5646828"/>
            <a:ext cx="1401690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7.2</a:t>
            </a:r>
          </a:p>
        </p:txBody>
      </p:sp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8879159" y="2348881"/>
            <a:ext cx="1338263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200" dirty="0" err="1"/>
              <a:t>Pasca</a:t>
            </a:r>
            <a:r>
              <a:rPr lang="en-US" sz="2200" dirty="0"/>
              <a:t> </a:t>
            </a:r>
            <a:r>
              <a:rPr lang="en-US" sz="2200" dirty="0" err="1"/>
              <a:t>bedah</a:t>
            </a:r>
            <a:endParaRPr lang="en-US" sz="2200" dirty="0"/>
          </a:p>
        </p:txBody>
      </p:sp>
      <p:sp>
        <p:nvSpPr>
          <p:cNvPr id="84" name="TextBox 83"/>
          <p:cNvSpPr txBox="1"/>
          <p:nvPr/>
        </p:nvSpPr>
        <p:spPr>
          <a:xfrm>
            <a:off x="9014790" y="2060849"/>
            <a:ext cx="1401690" cy="37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PAB 7.4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8544272" y="4216772"/>
            <a:ext cx="0" cy="4363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544272" y="4936852"/>
            <a:ext cx="0" cy="4363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7" grpId="0" build="p" bldLvl="2"/>
      <p:bldP spid="48" grpId="0" build="p" bldLvl="2"/>
      <p:bldP spid="43" grpId="0"/>
      <p:bldP spid="44" grpId="0"/>
      <p:bldP spid="45" grpId="0"/>
      <p:bldP spid="60" grpId="0"/>
      <p:bldP spid="61" grpId="0"/>
      <p:bldP spid="62" grpId="0"/>
      <p:bldP spid="63" grpId="0"/>
      <p:bldP spid="73" grpId="0" build="p" bldLvl="2"/>
      <p:bldP spid="74" grpId="0"/>
      <p:bldP spid="75" grpId="0"/>
      <p:bldP spid="76" grpId="0" build="p" bldLvl="2"/>
      <p:bldP spid="77" grpId="0"/>
      <p:bldP spid="78" grpId="0"/>
      <p:bldP spid="80" grpId="0" build="p" bldLvl="3"/>
      <p:bldP spid="82" grpId="0"/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847529" y="850799"/>
            <a:ext cx="8470651" cy="55832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724150" y="3094038"/>
            <a:ext cx="6900242" cy="46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1847528" y="3694114"/>
            <a:ext cx="1479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Skrining</a:t>
            </a:r>
            <a:r>
              <a:rPr lang="en-US" dirty="0"/>
              <a:t> status </a:t>
            </a:r>
            <a:r>
              <a:rPr lang="en-US" dirty="0" err="1"/>
              <a:t>Gizi</a:t>
            </a:r>
            <a:endParaRPr lang="en-US" dirty="0"/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3359696" y="1782674"/>
            <a:ext cx="165618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Order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8534401" y="3740150"/>
            <a:ext cx="17837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algn="ctr" eaLnBrk="1" hangingPunct="1"/>
            <a:r>
              <a:rPr lang="en-US" dirty="0" err="1"/>
              <a:t>Penjamah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17813" y="3248025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496623" y="3262314"/>
            <a:ext cx="0" cy="446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11824" y="2605882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7" name="TextBox 22"/>
          <p:cNvSpPr txBox="1">
            <a:spLocks noChangeArrowheads="1"/>
          </p:cNvSpPr>
          <p:nvPr/>
        </p:nvSpPr>
        <p:spPr bwMode="auto">
          <a:xfrm>
            <a:off x="4511825" y="5733257"/>
            <a:ext cx="176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Hak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pasien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81" name="TextBox 27"/>
          <p:cNvSpPr txBox="1">
            <a:spLocks noChangeArrowheads="1"/>
          </p:cNvSpPr>
          <p:nvPr/>
        </p:nvSpPr>
        <p:spPr bwMode="auto">
          <a:xfrm>
            <a:off x="6960097" y="5733257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MKI</a:t>
            </a:r>
          </a:p>
        </p:txBody>
      </p:sp>
      <p:sp>
        <p:nvSpPr>
          <p:cNvPr id="66582" name="TextBox 28"/>
          <p:cNvSpPr txBox="1">
            <a:spLocks noChangeArrowheads="1"/>
          </p:cNvSpPr>
          <p:nvPr/>
        </p:nvSpPr>
        <p:spPr bwMode="auto">
          <a:xfrm>
            <a:off x="8544272" y="5733257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PPI</a:t>
            </a:r>
          </a:p>
        </p:txBody>
      </p:sp>
      <p:sp>
        <p:nvSpPr>
          <p:cNvPr id="66585" name="TextBox 32"/>
          <p:cNvSpPr txBox="1">
            <a:spLocks noChangeArrowheads="1"/>
          </p:cNvSpPr>
          <p:nvPr/>
        </p:nvSpPr>
        <p:spPr bwMode="auto">
          <a:xfrm>
            <a:off x="4583832" y="245118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PELAYANAN GIZI</a:t>
            </a:r>
          </a:p>
        </p:txBody>
      </p:sp>
      <p:sp>
        <p:nvSpPr>
          <p:cNvPr id="66589" name="TextBox 36"/>
          <p:cNvSpPr txBox="1">
            <a:spLocks noChangeArrowheads="1"/>
          </p:cNvSpPr>
          <p:nvPr/>
        </p:nvSpPr>
        <p:spPr bwMode="auto">
          <a:xfrm>
            <a:off x="2999656" y="5733256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SKP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7528" y="1887538"/>
            <a:ext cx="147987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Gizi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000301" y="2406650"/>
            <a:ext cx="0" cy="4460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48028" y="35018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Edukasi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Gizi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431704" y="4301480"/>
            <a:ext cx="172819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3366FF"/>
                </a:solidFill>
              </a:rPr>
              <a:t>Rencana</a:t>
            </a:r>
            <a:endParaRPr lang="en-US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3366FF"/>
                </a:solidFill>
              </a:rPr>
              <a:t>Asuhan </a:t>
            </a:r>
            <a:r>
              <a:rPr lang="en-US" dirty="0" err="1">
                <a:solidFill>
                  <a:srgbClr val="3366FF"/>
                </a:solidFill>
              </a:rPr>
              <a:t>Gizi</a:t>
            </a:r>
            <a:endParaRPr lang="en-US" dirty="0">
              <a:solidFill>
                <a:srgbClr val="3366FF"/>
              </a:solidFill>
            </a:endParaRPr>
          </a:p>
          <a:p>
            <a:pPr algn="ctr" eaLnBrk="1" hangingPunct="1"/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295800" y="3284984"/>
            <a:ext cx="0" cy="936104"/>
          </a:xfrm>
          <a:prstGeom prst="straightConnector1">
            <a:avLst/>
          </a:prstGeom>
          <a:ln w="38100" cmpd="sng"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3647728" y="692697"/>
            <a:ext cx="216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Pedoman</a:t>
            </a:r>
            <a:endParaRPr lang="en-US" dirty="0"/>
          </a:p>
          <a:p>
            <a:pPr algn="ctr" eaLnBrk="1" hangingPunct="1"/>
            <a:r>
              <a:rPr lang="en-US" dirty="0"/>
              <a:t> PGRS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015880" y="1556792"/>
            <a:ext cx="0" cy="1296144"/>
          </a:xfrm>
          <a:prstGeom prst="straightConnector1">
            <a:avLst/>
          </a:prstGeom>
          <a:ln w="28575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5045763" y="1377497"/>
            <a:ext cx="165618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Monitoring </a:t>
            </a:r>
          </a:p>
          <a:p>
            <a:pPr algn="ctr" eaLnBrk="1" hangingPunct="1"/>
            <a:r>
              <a:rPr lang="en-US" dirty="0"/>
              <a:t>Status </a:t>
            </a:r>
            <a:r>
              <a:rPr lang="en-US" dirty="0" err="1"/>
              <a:t>nutrisi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02904" y="2610198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5375920" y="4716979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Penyiapan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240016" y="3284984"/>
            <a:ext cx="0" cy="936104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032104" y="3212977"/>
            <a:ext cx="0" cy="4476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7130718" y="4301480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Dapur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824192" y="3284984"/>
            <a:ext cx="0" cy="936104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6536267" y="1556792"/>
            <a:ext cx="146794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asupan</a:t>
            </a:r>
            <a:endParaRPr lang="en-US" dirty="0"/>
          </a:p>
          <a:p>
            <a:pPr algn="ctr" eaLnBrk="1" hangingPunct="1"/>
            <a:r>
              <a:rPr lang="en-US" dirty="0" err="1"/>
              <a:t>kalori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672064" y="2420889"/>
            <a:ext cx="0" cy="446087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4267200" y="3352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70" grpId="0"/>
      <p:bldP spid="66577" grpId="0"/>
      <p:bldP spid="66581" grpId="0"/>
      <p:bldP spid="66582" grpId="0"/>
      <p:bldP spid="66589" grpId="0"/>
      <p:bldP spid="5" grpId="0"/>
      <p:bldP spid="23" grpId="0"/>
      <p:bldP spid="49" grpId="0"/>
      <p:bldP spid="51" grpId="0"/>
      <p:bldP spid="53" grpId="0"/>
      <p:bldP spid="55" grpId="0"/>
      <p:bldP spid="62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Sutoto KARS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082D-CAA9-4FE0-8A71-E184A559563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160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5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Sutoto.KARS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CC90-C895-4A55-B269-D5F236A9C8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4495800"/>
            <a:ext cx="5334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621268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Pencampuran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759540" y="2487544"/>
            <a:ext cx="193461" cy="560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5999" y="0"/>
            <a:ext cx="10160001" cy="6858000"/>
            <a:chOff x="-508001" y="0"/>
            <a:chExt cx="10160001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-508001" y="0"/>
              <a:ext cx="10160001" cy="6858000"/>
              <a:chOff x="-508001" y="0"/>
              <a:chExt cx="10160001" cy="68580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8001" y="0"/>
                <a:ext cx="10160001" cy="685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29556" y="2133600"/>
                <a:ext cx="1098324" cy="70788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RESEP</a:t>
                </a:r>
              </a:p>
              <a:p>
                <a:endParaRPr lang="en-US" sz="20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72000" y="3886200"/>
                <a:ext cx="933269" cy="64633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5 </a:t>
                </a:r>
                <a:r>
                  <a:rPr lang="en-US" b="1" dirty="0" err="1"/>
                  <a:t>tepat</a:t>
                </a:r>
                <a:r>
                  <a:rPr lang="en-US" b="1" dirty="0"/>
                  <a:t> </a:t>
                </a:r>
              </a:p>
              <a:p>
                <a:endParaRPr lang="en-US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19200" y="316468"/>
              <a:ext cx="701040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ORGANISASI, SELEKSI DAN PENGADAAN , PENYIMPANAN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714134" y="685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flipH="1">
            <a:off x="4572000" y="2487544"/>
            <a:ext cx="284268" cy="560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AutoShape 2"/>
          <p:cNvCxnSpPr>
            <a:cxnSpLocks noChangeShapeType="1"/>
          </p:cNvCxnSpPr>
          <p:nvPr/>
        </p:nvCxnSpPr>
        <p:spPr bwMode="auto">
          <a:xfrm>
            <a:off x="1752600" y="212725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0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479" tIns="41239" rIns="82479" bIns="41239" rtlCol="0" anchor="ctr"/>
          <a:lstStyle>
            <a:lvl1pPr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94F9374-CDDA-4358-9328-D919C6150C80}" type="slidenum">
              <a:rPr lang="en-US" sz="140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8214" y="787772"/>
            <a:ext cx="7488237" cy="3289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75050" y="1700684"/>
            <a:ext cx="1944688" cy="1562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3886200" y="2057401"/>
            <a:ext cx="1311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  <a:latin typeface="Arial Black" pitchFamily="34" charset="0"/>
              </a:rPr>
              <a:t>Dokter</a:t>
            </a:r>
            <a:endParaRPr lang="en-US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 Black" pitchFamily="34" charset="0"/>
              </a:rPr>
              <a:t>(DPJP)</a:t>
            </a:r>
          </a:p>
        </p:txBody>
      </p:sp>
      <p:sp>
        <p:nvSpPr>
          <p:cNvPr id="15" name="Oval 14"/>
          <p:cNvSpPr/>
          <p:nvPr/>
        </p:nvSpPr>
        <p:spPr>
          <a:xfrm>
            <a:off x="4151709" y="3335140"/>
            <a:ext cx="757238" cy="669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1450" y="2286398"/>
            <a:ext cx="755650" cy="669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35300" y="1268785"/>
            <a:ext cx="757238" cy="669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87825" y="981547"/>
            <a:ext cx="755650" cy="669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03838" y="1462559"/>
            <a:ext cx="804862" cy="74295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8762" y="2924945"/>
            <a:ext cx="757238" cy="669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4151313" y="1124422"/>
            <a:ext cx="830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Perawat</a:t>
            </a:r>
          </a:p>
        </p:txBody>
      </p:sp>
      <p:sp>
        <p:nvSpPr>
          <p:cNvPr id="22542" name="TextBox 22"/>
          <p:cNvSpPr txBox="1">
            <a:spLocks noChangeArrowheads="1"/>
          </p:cNvSpPr>
          <p:nvPr/>
        </p:nvSpPr>
        <p:spPr bwMode="auto">
          <a:xfrm>
            <a:off x="5232401" y="1629246"/>
            <a:ext cx="91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Apoteker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3078163" y="1340321"/>
            <a:ext cx="641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Fisio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 Narrow" pitchFamily="34" charset="0"/>
              </a:rPr>
              <a:t>terapi</a:t>
            </a:r>
          </a:p>
        </p:txBody>
      </p:sp>
      <p:sp>
        <p:nvSpPr>
          <p:cNvPr id="22544" name="TextBox 25"/>
          <p:cNvSpPr txBox="1">
            <a:spLocks noChangeArrowheads="1"/>
          </p:cNvSpPr>
          <p:nvPr/>
        </p:nvSpPr>
        <p:spPr bwMode="auto">
          <a:xfrm>
            <a:off x="5449887" y="2988444"/>
            <a:ext cx="50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pitchFamily="34" charset="0"/>
              </a:rPr>
              <a:t>Ahli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pitchFamily="34" charset="0"/>
              </a:rPr>
              <a:t>Gizi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545" name="TextBox 26"/>
          <p:cNvSpPr txBox="1">
            <a:spLocks noChangeArrowheads="1"/>
          </p:cNvSpPr>
          <p:nvPr/>
        </p:nvSpPr>
        <p:spPr bwMode="auto">
          <a:xfrm>
            <a:off x="4126310" y="3451026"/>
            <a:ext cx="81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pitchFamily="34" charset="0"/>
              </a:rPr>
              <a:t>Lainnya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546" name="TextBox 27"/>
          <p:cNvSpPr txBox="1">
            <a:spLocks noChangeArrowheads="1"/>
          </p:cNvSpPr>
          <p:nvPr/>
        </p:nvSpPr>
        <p:spPr bwMode="auto">
          <a:xfrm>
            <a:off x="2773364" y="2276873"/>
            <a:ext cx="66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</a:rPr>
              <a:t>Radio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pitchFamily="34" charset="0"/>
              </a:rPr>
              <a:t>grafer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32625" y="1768946"/>
            <a:ext cx="1943100" cy="15636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4426" y="2276947"/>
            <a:ext cx="10390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cs typeface="Arial" pitchFamily="34" charset="0"/>
              </a:rPr>
              <a:t>Pasien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49901" y="2276946"/>
            <a:ext cx="1482725" cy="48418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50" name="Rectangle 1"/>
          <p:cNvSpPr>
            <a:spLocks noChangeArrowheads="1"/>
          </p:cNvSpPr>
          <p:nvPr/>
        </p:nvSpPr>
        <p:spPr bwMode="auto">
          <a:xfrm>
            <a:off x="2424114" y="4437112"/>
            <a:ext cx="7272337" cy="1969770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/>
            <a:r>
              <a:rPr lang="id-ID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Pada </a:t>
            </a:r>
            <a:r>
              <a:rPr lang="id-ID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Model tradisional </a:t>
            </a:r>
            <a:r>
              <a:rPr lang="en-US" sz="2800" b="1" dirty="0" err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pelayanan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kes</a:t>
            </a:r>
            <a:r>
              <a:rPr lang="en-US" sz="2800" b="1" dirty="0" err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ehatan</a:t>
            </a:r>
            <a:r>
              <a:rPr lang="id-ID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D</a:t>
            </a:r>
            <a:r>
              <a:rPr lang="id-ID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okter</a:t>
            </a:r>
            <a:r>
              <a:rPr lang="id-ID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merupakan </a:t>
            </a:r>
            <a:r>
              <a:rPr lang="id-ID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unit sentral</a:t>
            </a:r>
            <a:r>
              <a:rPr lang="en-US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/</a:t>
            </a:r>
            <a:r>
              <a:rPr lang="en-US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800" b="1" u="sng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pusat</a:t>
            </a:r>
            <a:r>
              <a:rPr lang="id-ID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dalam model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pelayanan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kes</a:t>
            </a:r>
            <a:r>
              <a:rPr lang="en-US" sz="2800" b="1" dirty="0" err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ehatan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tetapi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…..</a:t>
            </a:r>
          </a:p>
          <a:p>
            <a:pPr algn="ctr" fontAlgn="base"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Patient safety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terjamin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!!</a:t>
            </a:r>
            <a:endParaRPr lang="id-ID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1901" y="981547"/>
            <a:ext cx="2627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0000"/>
                </a:solidFill>
                <a:ea typeface="Adobe Gothic Std B" pitchFamily="34" charset="-128"/>
                <a:cs typeface="Arial" pitchFamily="34" charset="0"/>
              </a:rPr>
              <a:t>“</a:t>
            </a:r>
            <a:r>
              <a:rPr lang="en-US" b="1" i="1" dirty="0" err="1">
                <a:solidFill>
                  <a:srgbClr val="000000"/>
                </a:solidFill>
                <a:ea typeface="Adobe Gothic Std B" pitchFamily="34" charset="-128"/>
                <a:cs typeface="Arial" pitchFamily="34" charset="0"/>
              </a:rPr>
              <a:t>Dokter</a:t>
            </a:r>
            <a:r>
              <a:rPr lang="en-US" b="1" i="1" dirty="0">
                <a:solidFill>
                  <a:srgbClr val="000000"/>
                </a:solidFill>
                <a:ea typeface="Adobe Gothic Std B" pitchFamily="34" charset="-128"/>
                <a:cs typeface="Arial" pitchFamily="34" charset="0"/>
              </a:rPr>
              <a:t> =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0000"/>
                </a:solidFill>
                <a:ea typeface="Adobe Gothic Std B" pitchFamily="34" charset="-128"/>
                <a:cs typeface="Arial" pitchFamily="34" charset="0"/>
              </a:rPr>
              <a:t>Captain of the ship” 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847528" y="97469"/>
            <a:ext cx="8424936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ts val="1200"/>
              </a:spcAft>
            </a:pPr>
            <a:r>
              <a:rPr lang="id-ID" sz="32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Model Tradisional P</a:t>
            </a:r>
            <a:r>
              <a:rPr lang="en-US" sz="3200" b="1" dirty="0" err="1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elayanan</a:t>
            </a:r>
            <a:r>
              <a:rPr lang="en-US" sz="32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sz="32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Kes</a:t>
            </a:r>
            <a:r>
              <a:rPr lang="en-US" sz="3200" b="1" dirty="0" err="1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ehatan</a:t>
            </a:r>
            <a:endParaRPr lang="id-ID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43672" y="3119116"/>
            <a:ext cx="755650" cy="669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182256" y="3235002"/>
            <a:ext cx="688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pitchFamily="34" charset="0"/>
              </a:rPr>
              <a:t>Analis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905000" y="2308676"/>
            <a:ext cx="2191188" cy="2263325"/>
          </a:xfrm>
          <a:prstGeom prst="ellipse">
            <a:avLst/>
          </a:prstGeom>
          <a:solidFill>
            <a:srgbClr val="800000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Komisi Akreditasi Rumah Sakit</a:t>
            </a:r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4210050" y="2681657"/>
            <a:ext cx="2169752" cy="1502410"/>
            <a:chOff x="0" y="1910752"/>
            <a:chExt cx="4075376" cy="1810068"/>
          </a:xfrm>
          <a:solidFill>
            <a:srgbClr val="99FF33"/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1910752"/>
              <a:ext cx="4075376" cy="1810068"/>
            </a:xfrm>
            <a:prstGeom prst="roundRect">
              <a:avLst>
                <a:gd name="adj" fmla="val 10000"/>
              </a:avLst>
            </a:prstGeom>
            <a:grpFill/>
            <a:ln w="50800">
              <a:solidFill>
                <a:srgbClr val="0066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3015" y="1963767"/>
              <a:ext cx="3969346" cy="1704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ASUHAN PASIEN</a:t>
              </a:r>
              <a:endParaRPr lang="id-ID" sz="28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96150" y="695326"/>
            <a:ext cx="2588247" cy="1565721"/>
            <a:chOff x="5219481" y="0"/>
            <a:chExt cx="3116798" cy="1603455"/>
          </a:xfrm>
        </p:grpSpPr>
        <p:sp>
          <p:nvSpPr>
            <p:cNvPr id="10" name="Rounded Rectangle 9"/>
            <p:cNvSpPr/>
            <p:nvPr/>
          </p:nvSpPr>
          <p:spPr>
            <a:xfrm>
              <a:off x="5219481" y="0"/>
              <a:ext cx="3116798" cy="1603455"/>
            </a:xfrm>
            <a:prstGeom prst="roundRect">
              <a:avLst>
                <a:gd name="adj" fmla="val 10000"/>
              </a:avLst>
            </a:prstGeom>
            <a:noFill/>
            <a:ln w="50800">
              <a:solidFill>
                <a:srgbClr val="0066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266445" y="46964"/>
              <a:ext cx="3022870" cy="1509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spcBef>
                  <a:spcPct val="0"/>
                </a:spcBef>
              </a:pPr>
              <a:r>
                <a:rPr 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ASESMEN</a:t>
              </a:r>
            </a:p>
            <a:p>
              <a:pPr algn="ctr" defTabSz="1066800">
                <a:spcBef>
                  <a:spcPct val="0"/>
                </a:spcBef>
              </a:pPr>
              <a:r>
                <a:rPr 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PASIEN</a:t>
              </a:r>
            </a:p>
            <a:p>
              <a:pPr algn="ctr" defTabSz="1066800">
                <a:spcBef>
                  <a:spcPct val="0"/>
                </a:spcBef>
              </a:pPr>
              <a:r>
                <a:rPr lang="en-US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400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Periksa</a:t>
              </a:r>
              <a:r>
                <a:rPr lang="en-US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Pasien</a:t>
              </a:r>
              <a:r>
                <a:rPr lang="en-US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 defTabSz="1066800">
                <a:spcBef>
                  <a:spcPct val="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IAR</a:t>
              </a:r>
              <a:endPara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35150" y="4352925"/>
            <a:ext cx="2549247" cy="1778942"/>
            <a:chOff x="4775512" y="4323187"/>
            <a:chExt cx="3560767" cy="1460294"/>
          </a:xfrm>
        </p:grpSpPr>
        <p:sp>
          <p:nvSpPr>
            <p:cNvPr id="13" name="Rounded Rectangle 12"/>
            <p:cNvSpPr/>
            <p:nvPr/>
          </p:nvSpPr>
          <p:spPr>
            <a:xfrm>
              <a:off x="4775512" y="4323187"/>
              <a:ext cx="3560767" cy="1460294"/>
            </a:xfrm>
            <a:prstGeom prst="roundRect">
              <a:avLst>
                <a:gd name="adj" fmla="val 10000"/>
              </a:avLst>
            </a:prstGeom>
            <a:noFill/>
            <a:ln w="50800">
              <a:solidFill>
                <a:srgbClr val="0066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818283" y="4365958"/>
              <a:ext cx="3475225" cy="1374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spcBef>
                  <a:spcPct val="0"/>
                </a:spcBef>
              </a:pPr>
              <a:r>
                <a:rPr lang="en-US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PEMBERIAN- PELAYANAN 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pPr algn="ctr" defTabSz="1066800">
                <a:spcBef>
                  <a:spcPct val="0"/>
                </a:spcBef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IMPLEMENTASI- RENCANA</a:t>
              </a:r>
            </a:p>
            <a:p>
              <a:pPr algn="ctr" defTabSz="1066800">
                <a:spcBef>
                  <a:spcPct val="0"/>
                </a:spcBef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endParaRPr lang="id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traight Connector 4"/>
          <p:cNvSpPr/>
          <p:nvPr/>
        </p:nvSpPr>
        <p:spPr>
          <a:xfrm rot="17975948">
            <a:off x="6149436" y="2301142"/>
            <a:ext cx="115816" cy="1158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b="1">
              <a:solidFill>
                <a:schemeClr val="tx1"/>
              </a:solidFill>
            </a:endParaRPr>
          </a:p>
        </p:txBody>
      </p:sp>
      <p:sp>
        <p:nvSpPr>
          <p:cNvPr id="26" name="Freeform 3"/>
          <p:cNvSpPr>
            <a:spLocks/>
          </p:cNvSpPr>
          <p:nvPr/>
        </p:nvSpPr>
        <p:spPr bwMode="auto">
          <a:xfrm rot="5400000">
            <a:off x="3948333" y="3010754"/>
            <a:ext cx="5870573" cy="820624"/>
          </a:xfrm>
          <a:custGeom>
            <a:avLst/>
            <a:gdLst>
              <a:gd name="T0" fmla="*/ 0 w 4372"/>
              <a:gd name="T1" fmla="*/ 126 h 1659"/>
              <a:gd name="T2" fmla="*/ 8 w 4372"/>
              <a:gd name="T3" fmla="*/ 0 h 1659"/>
              <a:gd name="T4" fmla="*/ 91 w 4372"/>
              <a:gd name="T5" fmla="*/ 4 h 1659"/>
              <a:gd name="T6" fmla="*/ 99 w 4372"/>
              <a:gd name="T7" fmla="*/ 126 h 1659"/>
              <a:gd name="T8" fmla="*/ 2191 w 4372"/>
              <a:gd name="T9" fmla="*/ 189 h 1659"/>
              <a:gd name="T10" fmla="*/ 4282 w 4372"/>
              <a:gd name="T11" fmla="*/ 126 h 1659"/>
              <a:gd name="T12" fmla="*/ 4282 w 4372"/>
              <a:gd name="T13" fmla="*/ 0 h 1659"/>
              <a:gd name="T14" fmla="*/ 4366 w 4372"/>
              <a:gd name="T15" fmla="*/ 0 h 1659"/>
              <a:gd name="T16" fmla="*/ 4372 w 4372"/>
              <a:gd name="T17" fmla="*/ 126 h 1659"/>
              <a:gd name="T18" fmla="*/ 2239 w 4372"/>
              <a:gd name="T19" fmla="*/ 200 h 1659"/>
              <a:gd name="T20" fmla="*/ 2198 w 4372"/>
              <a:gd name="T21" fmla="*/ 209 h 1659"/>
              <a:gd name="T22" fmla="*/ 2163 w 4372"/>
              <a:gd name="T23" fmla="*/ 200 h 1659"/>
              <a:gd name="T24" fmla="*/ 0 w 4372"/>
              <a:gd name="T25" fmla="*/ 126 h 16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72"/>
              <a:gd name="T40" fmla="*/ 0 h 1659"/>
              <a:gd name="T41" fmla="*/ 4372 w 4372"/>
              <a:gd name="T42" fmla="*/ 1659 h 16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72" h="1659">
                <a:moveTo>
                  <a:pt x="0" y="916"/>
                </a:moveTo>
                <a:lnTo>
                  <a:pt x="8" y="0"/>
                </a:lnTo>
                <a:lnTo>
                  <a:pt x="91" y="8"/>
                </a:lnTo>
                <a:lnTo>
                  <a:pt x="99" y="910"/>
                </a:lnTo>
                <a:cubicBezTo>
                  <a:pt x="325" y="1413"/>
                  <a:pt x="1620" y="768"/>
                  <a:pt x="2191" y="1357"/>
                </a:cubicBezTo>
                <a:cubicBezTo>
                  <a:pt x="2837" y="749"/>
                  <a:pt x="3906" y="1431"/>
                  <a:pt x="4282" y="916"/>
                </a:cubicBezTo>
                <a:lnTo>
                  <a:pt x="4282" y="0"/>
                </a:lnTo>
                <a:lnTo>
                  <a:pt x="4366" y="0"/>
                </a:lnTo>
                <a:lnTo>
                  <a:pt x="4372" y="916"/>
                </a:lnTo>
                <a:cubicBezTo>
                  <a:pt x="3854" y="1659"/>
                  <a:pt x="2411" y="935"/>
                  <a:pt x="2239" y="1447"/>
                </a:cubicBezTo>
                <a:lnTo>
                  <a:pt x="2198" y="1508"/>
                </a:lnTo>
                <a:lnTo>
                  <a:pt x="2163" y="1447"/>
                </a:lnTo>
                <a:cubicBezTo>
                  <a:pt x="1893" y="935"/>
                  <a:pt x="428" y="1618"/>
                  <a:pt x="0" y="9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8356334" y="2870823"/>
            <a:ext cx="484632" cy="978408"/>
          </a:xfrm>
          <a:prstGeom prst="downArrow">
            <a:avLst/>
          </a:prstGeom>
          <a:solidFill>
            <a:srgbClr val="99FF33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640" y="2681082"/>
            <a:ext cx="211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Nakes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Profesional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Pemberi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Asuhan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7910" y="779375"/>
            <a:ext cx="356188" cy="40011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4345" y="4461904"/>
            <a:ext cx="356188" cy="40011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42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38325" y="1214144"/>
          <a:ext cx="851535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rPr>
                        <a:t>PPA 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Dokter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Perawat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Bidan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Apoteker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Nutrisionis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Dietisien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Teknisi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Medis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Penata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latin typeface="+mn-lt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Anestesi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Terapis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latin typeface="+mn-lt"/>
                        </a:rPr>
                        <a:t>Fisik</a:t>
                      </a: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Asesmen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Pasien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Skrining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“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Periksa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Pasien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”)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6600"/>
                          </a:solidFill>
                          <a:latin typeface="Arial Black" panose="020B0A04020102020204" pitchFamily="34" charset="0"/>
                        </a:rPr>
                        <a:t>Pencatatan</a:t>
                      </a:r>
                      <a:endParaRPr lang="en-US" dirty="0">
                        <a:solidFill>
                          <a:srgbClr val="0066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1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 u="none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Informasi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u="none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dikumpulkan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Anamnesa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pemeriksaan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pemeriksaan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lain /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penunjang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dsb</a:t>
                      </a:r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O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Analisis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informasi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:</a:t>
                      </a:r>
                      <a:r>
                        <a:rPr lang="en-US" sz="1800" b="1" u="none" kern="12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Menetapkan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agnosis /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Masalah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/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Kondisi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Untuk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mengidentifikasi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id-ID" sz="1800" b="1" i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ebutuhan</a:t>
                      </a:r>
                      <a:r>
                        <a:rPr lang="id-ID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 </a:t>
                      </a:r>
                      <a:r>
                        <a:rPr lang="id-ID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Pasien</a:t>
                      </a:r>
                      <a:endParaRPr lang="en-US" i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A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Rencana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Asuhan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/Plan of Care:</a:t>
                      </a:r>
                      <a:r>
                        <a:rPr lang="en-US" sz="1800" b="1" u="sng" kern="1200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Merumuskan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rencana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sasaran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terukur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Untuk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id-ID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 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id-ID" sz="1800" b="1" i="1" kern="1200" dirty="0" err="1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ebutuhan</a:t>
                      </a:r>
                      <a:r>
                        <a:rPr lang="id-ID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 </a:t>
                      </a:r>
                      <a:r>
                        <a:rPr lang="id-ID" sz="1800" b="1" i="1" kern="1200" dirty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Pasien</a:t>
                      </a:r>
                      <a:endParaRPr lang="en-US" i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Pemberian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Pelayanan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Rencana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Monitoring</a:t>
                      </a: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43663" y="231774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0000CC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0000CC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4512" y="3241670"/>
            <a:ext cx="77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0000CC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6412" y="4175121"/>
            <a:ext cx="85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0000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0000CC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414" y="44633"/>
            <a:ext cx="3909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 Black" pitchFamily="34" charset="0"/>
              </a:rPr>
              <a:t>Proses </a:t>
            </a:r>
            <a:r>
              <a:rPr lang="en-US" sz="2400" dirty="0" err="1">
                <a:solidFill>
                  <a:srgbClr val="FFFFFF"/>
                </a:solidFill>
                <a:latin typeface="Arial Black" pitchFamily="34" charset="0"/>
              </a:rPr>
              <a:t>Asuhan</a:t>
            </a:r>
            <a:r>
              <a:rPr lang="en-US" sz="24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 Black" pitchFamily="34" charset="0"/>
              </a:rPr>
              <a:t>Pasien</a:t>
            </a:r>
            <a:endParaRPr lang="en-US" sz="24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/>
            <a:r>
              <a:rPr lang="en-US" sz="2400" b="1" i="1" dirty="0"/>
              <a:t>Patient Care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1054" y="1283739"/>
            <a:ext cx="356188" cy="40011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1848" y="5387948"/>
            <a:ext cx="356188" cy="40011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76888" y="84198"/>
            <a:ext cx="124809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1430"/>
                <a:solidFill>
                  <a:prstClr val="white"/>
                </a:solidFill>
                <a:latin typeface="Arial Black" panose="020B0A04020102020204" pitchFamily="34" charset="0"/>
                <a:ea typeface="ＭＳ Ｐゴシック" charset="0"/>
                <a:cs typeface="Arial Rounded MT Bold"/>
              </a:rPr>
              <a:t>Diagram</a:t>
            </a:r>
          </a:p>
          <a:p>
            <a:pPr algn="ctr"/>
            <a:r>
              <a:rPr lang="en-US" b="1" dirty="0">
                <a:ln w="11430"/>
                <a:solidFill>
                  <a:prstClr val="white"/>
                </a:solidFill>
                <a:latin typeface="Arial Black" panose="020B0A04020102020204" pitchFamily="34" charset="0"/>
                <a:ea typeface="ＭＳ Ｐゴシック" charset="0"/>
                <a:cs typeface="Arial Rounded MT Bold"/>
              </a:rPr>
              <a:t>IAR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6699" y="2302357"/>
            <a:ext cx="30489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8600" y="3214986"/>
            <a:ext cx="42351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0389" y="4141565"/>
            <a:ext cx="42351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115109" y="4848225"/>
            <a:ext cx="9467" cy="448086"/>
          </a:xfrm>
          <a:prstGeom prst="line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5108" y="6344219"/>
            <a:ext cx="0" cy="391881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7141" y="6743700"/>
            <a:ext cx="4429884" cy="3574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57948" y="818125"/>
            <a:ext cx="38603" cy="5973201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47970" y="847726"/>
            <a:ext cx="4429531" cy="15875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863600"/>
            <a:ext cx="9554" cy="429748"/>
          </a:xfrm>
          <a:prstGeom prst="line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903511">
            <a:off x="1948204" y="322576"/>
            <a:ext cx="1980725" cy="800219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Mandiri</a:t>
            </a:r>
            <a:endParaRPr lang="en-US" sz="1600" b="1" dirty="0">
              <a:solidFill>
                <a:prstClr val="black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“</a:t>
            </a:r>
            <a:r>
              <a:rPr lang="en-US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endParaRPr lang="en-US" sz="1600" b="1" dirty="0">
              <a:solidFill>
                <a:prstClr val="black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EA359-E3DE-4B81-A835-8B4C71E48066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1105" y="974482"/>
            <a:ext cx="10049790" cy="4909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Contoh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gambaran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kegiatan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review DPJP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tujuan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integrasi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asuhan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: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Secara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rutin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DPJP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membaca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semua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info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semua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PPA,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terkait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perjalanan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perkembangan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pasien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dlm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CPPT,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juga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form lain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a.l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 “Nurse’s note”, form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gizi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dsb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Meningkatkan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kolaborasi</a:t>
            </a:r>
            <a:endParaRPr lang="en-US" sz="2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Interpretasi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sintesis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rencana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pelaksanaannya</a:t>
            </a:r>
            <a:endParaRPr lang="en-US" sz="2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Memberi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catatan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/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notasi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pd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CPPT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utk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a.l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perhatian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koreksi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arahan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instruksi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dsb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sebagai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wujud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integrasi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, (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paraf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verifikasi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cukup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memberi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paraf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verifikasi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asuhan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sudah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sesuai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dgn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rencana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hasil</a:t>
            </a:r>
            <a:r>
              <a:rPr lang="en-US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  <a:endParaRPr lang="id-ID" sz="2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7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9B71-FC08-44F4-AE19-E6F5393CB0EF}" type="slidenum">
              <a:rPr lang="id-ID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>
                <a:defRPr/>
              </a:pPr>
              <a:t>38</a:t>
            </a:fld>
            <a:endParaRPr lang="id-ID" dirty="0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89846"/>
              </p:ext>
            </p:extLst>
          </p:nvPr>
        </p:nvGraphicFramePr>
        <p:xfrm>
          <a:off x="1016001" y="733426"/>
          <a:ext cx="10056812" cy="694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baseline="0" dirty="0">
                          <a:solidFill>
                            <a:schemeClr val="bg1"/>
                          </a:solidFill>
                          <a:effectLst/>
                        </a:rPr>
                        <a:t>TGL - Jam</a:t>
                      </a:r>
                      <a:endParaRPr lang="en-US" sz="1600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baseline="0" dirty="0" err="1">
                          <a:solidFill>
                            <a:schemeClr val="bg1"/>
                          </a:solidFill>
                          <a:effectLst/>
                        </a:rPr>
                        <a:t>Profesional</a:t>
                      </a:r>
                      <a:r>
                        <a:rPr lang="en-US" sz="1600" cap="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cap="all" baseline="0" dirty="0" err="1">
                          <a:solidFill>
                            <a:schemeClr val="bg1"/>
                          </a:solidFill>
                          <a:effectLst/>
                        </a:rPr>
                        <a:t>Pemberi</a:t>
                      </a:r>
                      <a:r>
                        <a:rPr lang="en-US" sz="1600" cap="all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cap="all" baseline="0" dirty="0" err="1">
                          <a:solidFill>
                            <a:schemeClr val="bg1"/>
                          </a:solidFill>
                          <a:effectLst/>
                        </a:rPr>
                        <a:t>Asuhan</a:t>
                      </a:r>
                      <a:endParaRPr lang="en-US" sz="1600" cap="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HASIL ASESMEN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PENATALAKSANAAN PASIEN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Tulis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format SOAP/ADIME,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disertai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Sasaran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Tulis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Nama,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beri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Paraf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pada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akhir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catatan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INSTRUKSI PPA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TERMASUK PASCA BEDAH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Instruksi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ditulis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dgn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rinci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dan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bg1"/>
                          </a:solidFill>
                          <a:effectLst/>
                        </a:rPr>
                        <a:t>jelas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VERIFIKASI DPJP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Tulis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 Nama,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beri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Paraf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Tgl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, Jam)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(DPJP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harus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membaca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mereview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seluruh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Rencana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chemeClr val="bg1"/>
                          </a:solidFill>
                          <a:effectLst/>
                        </a:rPr>
                        <a:t>Asuhan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2/2/16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Jam 8.00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2/2/16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Jam 9.00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Dietesen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Dokter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 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pasien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mengeluh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susah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menelan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 :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asupan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kalori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 &lt; 60 %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    Stomatitis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 : intake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kalori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cukup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 :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usul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DPJP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diet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cair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perlu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kompensasi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parenteral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                                  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paraf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dietesen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 :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susah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menelan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karena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sariawan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 : stomatitis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kedua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bucal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&amp;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lidah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 :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infeksi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oportunistik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ec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imune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defisit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 : diet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cair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porsi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50 %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kebutuhan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harian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, parenteral 50%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Paraf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dokter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lapor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DPJP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terapi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stomatitis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nutrisi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</a:rPr>
                        <a:t>perenteral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Infus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aminofusin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1000cc/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paraf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DPJP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4893" y="185093"/>
            <a:ext cx="7979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FF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 PERKEMBANGAN PASIEN TERINTEGRASI</a:t>
            </a:r>
            <a:endParaRPr lang="en-US" altLang="en-US" sz="24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13134">
            <a:off x="1630849" y="266475"/>
            <a:ext cx="556725" cy="369332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1/3</a:t>
            </a:r>
          </a:p>
        </p:txBody>
      </p:sp>
      <p:sp>
        <p:nvSpPr>
          <p:cNvPr id="7" name="Oval 6"/>
          <p:cNvSpPr/>
          <p:nvPr/>
        </p:nvSpPr>
        <p:spPr>
          <a:xfrm rot="839633">
            <a:off x="6810525" y="3894703"/>
            <a:ext cx="1451038" cy="993529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839633">
            <a:off x="6808275" y="4006335"/>
            <a:ext cx="1451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DPJP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Clinical Leader</a:t>
            </a: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Integrasi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-</a:t>
            </a: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asuhan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105732">
            <a:off x="8132438" y="785463"/>
            <a:ext cx="515201" cy="3279305"/>
          </a:xfrm>
          <a:prstGeom prst="curved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0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9B71-FC08-44F4-AE19-E6F5393CB0EF}" type="slidenum">
              <a:rPr lang="id-ID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>
                <a:defRPr/>
              </a:pPr>
              <a:t>39</a:t>
            </a:fld>
            <a:endParaRPr lang="id-ID" dirty="0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23428"/>
              </p:ext>
            </p:extLst>
          </p:nvPr>
        </p:nvGraphicFramePr>
        <p:xfrm>
          <a:off x="1016000" y="838202"/>
          <a:ext cx="10160000" cy="507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5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2/2/2016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Jm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12.00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2/2/2016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Jm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12.30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Perawat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Farmasis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 :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susah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makan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nyeri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kalau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menelan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O: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skala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nyeri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VAS : 4,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dehidrasi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ringan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 :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gangguan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intake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effectLst/>
                        </a:rPr>
                        <a:t>makanan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effectLst/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effectLst/>
                        </a:rPr>
                        <a:t>keseimbangan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effectLst/>
                        </a:rPr>
                        <a:t>cairan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 :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kolaborasi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DPJP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untuk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pemenuhan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kebutuhan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kalori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&amp;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cairan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Paraf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perawa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              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    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 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sariawan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sejak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2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hari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 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pasien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dapat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steroid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dosis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tinggi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 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imuno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compromise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sebagai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side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efek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pemberian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steroid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dosis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tinggi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P  :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usul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DPJP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menurunkan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dosis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steroid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Paraf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Farmasis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Monitoring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infus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amino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fusin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Bantu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pasien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menghabiskan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makanan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effectLst/>
                        </a:rPr>
                        <a:t>cair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monitoring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dosis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akumulatif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steroid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paraf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DPJP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DPJP</a:t>
                      </a: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96020" y="173365"/>
            <a:ext cx="7695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 PERKEMBANGAN PASIEN TERINTEGRASI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613134">
            <a:off x="1630849" y="266475"/>
            <a:ext cx="556725" cy="369332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2343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277473"/>
            <a:ext cx="7225554" cy="4773704"/>
          </a:xfrm>
        </p:spPr>
        <p:txBody>
          <a:bodyPr>
            <a:normAutofit/>
          </a:bodyPr>
          <a:lstStyle/>
          <a:p>
            <a:pPr algn="just"/>
            <a:r>
              <a:rPr lang="id-ID" dirty="0">
                <a:latin typeface="Arial Narrow"/>
                <a:ea typeface="ＭＳ Ｐゴシック" charset="0"/>
                <a:cs typeface="Arial Narrow"/>
              </a:rPr>
              <a:t>Pasien menjalani banyak jenis pemeriksaan oleh berbagai profesional pemberi asuhan (PPA), sehingga terdapat berbagai informasi, hasil </a:t>
            </a:r>
            <a:r>
              <a:rPr lang="id-ID" dirty="0" err="1">
                <a:latin typeface="Arial Narrow"/>
                <a:ea typeface="ＭＳ Ｐゴシック" charset="0"/>
                <a:cs typeface="Arial Narrow"/>
              </a:rPr>
              <a:t>test</a:t>
            </a:r>
            <a:r>
              <a:rPr lang="id-ID" dirty="0">
                <a:latin typeface="Arial Narrow"/>
                <a:ea typeface="ＭＳ Ｐゴシック" charset="0"/>
                <a:cs typeface="Arial Narrow"/>
              </a:rPr>
              <a:t> dan data lain di rekam medis pasien.</a:t>
            </a:r>
          </a:p>
          <a:p>
            <a:pPr algn="just"/>
            <a:r>
              <a:rPr lang="id-ID" dirty="0">
                <a:latin typeface="Arial Narrow"/>
                <a:ea typeface="ＭＳ Ｐゴシック" charset="0"/>
                <a:cs typeface="Arial Narrow"/>
              </a:rPr>
              <a:t>Sangat bermanfaat bagi pasien apabila PPA </a:t>
            </a:r>
            <a:r>
              <a:rPr lang="id-ID" dirty="0" err="1">
                <a:latin typeface="Arial Narrow"/>
                <a:ea typeface="ＭＳ Ｐゴシック" charset="0"/>
                <a:cs typeface="Arial Narrow"/>
              </a:rPr>
              <a:t>bekerjasama</a:t>
            </a:r>
            <a:r>
              <a:rPr lang="id-ID" dirty="0">
                <a:latin typeface="Arial Narrow"/>
                <a:ea typeface="ＭＳ Ｐゴシック" charset="0"/>
                <a:cs typeface="Arial Narrow"/>
              </a:rPr>
              <a:t> menganalisis temuan pada </a:t>
            </a:r>
            <a:r>
              <a:rPr lang="id-ID" dirty="0" err="1">
                <a:latin typeface="Arial Narrow"/>
                <a:ea typeface="ＭＳ Ｐゴシック" charset="0"/>
                <a:cs typeface="Arial Narrow"/>
              </a:rPr>
              <a:t>asesmen</a:t>
            </a:r>
            <a:r>
              <a:rPr lang="id-ID" dirty="0">
                <a:latin typeface="Arial Narrow"/>
                <a:ea typeface="ＭＳ Ｐゴシック" charset="0"/>
                <a:cs typeface="Arial Narrow"/>
              </a:rPr>
              <a:t>, dan </a:t>
            </a:r>
            <a:r>
              <a:rPr lang="id-ID" dirty="0" err="1">
                <a:latin typeface="Arial Narrow"/>
                <a:ea typeface="ＭＳ Ｐゴシック" charset="0"/>
                <a:cs typeface="Arial Narrow"/>
              </a:rPr>
              <a:t>mengkombinasikan</a:t>
            </a:r>
            <a:r>
              <a:rPr lang="id-ID" dirty="0">
                <a:latin typeface="Arial Narrow"/>
                <a:ea typeface="ＭＳ Ｐゴシック" charset="0"/>
                <a:cs typeface="Arial Narrow"/>
              </a:rPr>
              <a:t> informasi dalam suatu gambaran yang komprehensif dari kondisi pasien.</a:t>
            </a:r>
          </a:p>
          <a:p>
            <a:pPr algn="just"/>
            <a:r>
              <a:rPr lang="id-ID" dirty="0">
                <a:latin typeface="Arial Narrow"/>
                <a:ea typeface="ＭＳ Ｐゴシック" charset="0"/>
                <a:cs typeface="Arial Narrow"/>
              </a:rPr>
              <a:t>Integrasi dari </a:t>
            </a:r>
            <a:r>
              <a:rPr lang="id-ID" dirty="0" err="1">
                <a:latin typeface="Arial Narrow"/>
                <a:ea typeface="ＭＳ Ｐゴシック" charset="0"/>
                <a:cs typeface="Arial Narrow"/>
              </a:rPr>
              <a:t>asesmen</a:t>
            </a:r>
            <a:r>
              <a:rPr lang="id-ID" dirty="0">
                <a:latin typeface="Arial Narrow"/>
                <a:ea typeface="ＭＳ Ｐゴシック" charset="0"/>
                <a:cs typeface="Arial Narrow"/>
              </a:rPr>
              <a:t> akan memfasilitasi identifikasi kebutuhan pasien dan koordinasi pemberian asuhan serta prioritas kebutuhan yang urgen. </a:t>
            </a:r>
          </a:p>
          <a:p>
            <a:pPr algn="just"/>
            <a:endParaRPr lang="en-US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DJONI DARMADJAJA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-266940"/>
            <a:ext cx="7561729" cy="134112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E0000"/>
                </a:solidFill>
              </a:rPr>
              <a:t>KENAPA PERLU ASUHAN TERINTEGRASI?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DAC6-97C3-3044-8152-17C5E0E7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954" y="1277471"/>
            <a:ext cx="2846293" cy="2689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49274-E6D5-704A-993E-C0073C2A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54" y="4170174"/>
            <a:ext cx="2846293" cy="1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9B71-FC08-44F4-AE19-E6F5393CB0EF}" type="slidenum">
              <a:rPr lang="id-ID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>
                <a:defRPr/>
              </a:pPr>
              <a:t>40</a:t>
            </a:fld>
            <a:endParaRPr lang="id-ID" dirty="0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40097"/>
              </p:ext>
            </p:extLst>
          </p:nvPr>
        </p:nvGraphicFramePr>
        <p:xfrm>
          <a:off x="1016000" y="707067"/>
          <a:ext cx="10049790" cy="5856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5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5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2/2/2016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22.00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3/2/2016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Jm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8.30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Dokter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jaga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DPJP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S :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dilaporkan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pendarahan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dari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mulut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O: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lidah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terdapat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pendarahan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difus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,   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tidak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bisa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makan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sama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sekali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A :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gannguan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intake oral,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    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iritasi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mukosa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lidah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P : intake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100 % parenteral,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sementara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   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puasa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, tampon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lidah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dengan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kasa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   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solusio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adrenalin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Paraf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dr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effectLst/>
                        </a:rPr>
                        <a:t>jaga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              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 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    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 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lidah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sudah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tidak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berdarah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 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PT/APTT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dalam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batas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normal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 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pendarahan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karena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iritasi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makanan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P  :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Dosis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Steroid tapering off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Topikal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nystatin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ointmen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     Diet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sonde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cair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Paraf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DPJP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Periksa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PT,APTT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</a:rPr>
                        <a:t>lapor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 DPJP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infus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   D 10 %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  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Rl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   </a:t>
                      </a:r>
                      <a:r>
                        <a:rPr lang="en-US" sz="1800" baseline="0" dirty="0" err="1">
                          <a:solidFill>
                            <a:srgbClr val="FFFFFF"/>
                          </a:solidFill>
                          <a:effectLst/>
                        </a:rPr>
                        <a:t>Aminofusin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Dietesen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diet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sonde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kalori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 10%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RL 1,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Aminofuscin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paraf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DPJP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5" marR="45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96020" y="173365"/>
            <a:ext cx="7695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CATATAN PERKEMBANGAN PASIEN TERINTEGRASI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613134">
            <a:off x="1630849" y="266475"/>
            <a:ext cx="556725" cy="369332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2031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819400" y="1647825"/>
            <a:ext cx="4029075" cy="59055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Rawat</a:t>
            </a:r>
            <a:r>
              <a:rPr lang="en-US" b="1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inap</a:t>
            </a:r>
            <a:endParaRPr lang="en-US" b="1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8076" y="1695451"/>
            <a:ext cx="2028825" cy="5048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6316" y="1790700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Dirumah</a:t>
            </a:r>
            <a:endParaRPr lang="en-US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1935" y="247651"/>
            <a:ext cx="275748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Discharge Planning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Transisi</a:t>
            </a:r>
            <a:r>
              <a:rPr lang="en-US" sz="1200" b="1" dirty="0">
                <a:solidFill>
                  <a:prstClr val="black"/>
                </a:solidFill>
              </a:rPr>
              <a:t> &amp; </a:t>
            </a:r>
            <a:r>
              <a:rPr lang="en-US" sz="1200" b="1" dirty="0" err="1">
                <a:solidFill>
                  <a:prstClr val="black"/>
                </a:solidFill>
              </a:rPr>
              <a:t>Kontinuitas</a:t>
            </a:r>
            <a:r>
              <a:rPr lang="en-US" sz="1200" b="1" dirty="0">
                <a:solidFill>
                  <a:prstClr val="black"/>
                </a:solidFill>
              </a:rPr>
              <a:t> Yan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71825" y="971551"/>
            <a:ext cx="3429000" cy="6762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33938" y="971550"/>
            <a:ext cx="1833563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89955" y="1004889"/>
            <a:ext cx="177546" cy="5360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962025"/>
            <a:ext cx="1625062" cy="7180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105099" y="2612320"/>
            <a:ext cx="1055954" cy="7895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1866" y="2643069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Yan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Kes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Primer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dilingkungan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58604" y="2412754"/>
            <a:ext cx="914400" cy="672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94671" y="2365130"/>
            <a:ext cx="86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Yan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Penunjang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Rehab</a:t>
            </a:r>
          </a:p>
        </p:txBody>
      </p:sp>
      <p:sp>
        <p:nvSpPr>
          <p:cNvPr id="25" name="Oval 24"/>
          <p:cNvSpPr/>
          <p:nvPr/>
        </p:nvSpPr>
        <p:spPr>
          <a:xfrm>
            <a:off x="9653722" y="1668431"/>
            <a:ext cx="885559" cy="4616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4838" y="166843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Yan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Sosial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81550" y="737276"/>
            <a:ext cx="817853" cy="816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0305" y="808298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Keluarga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: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Asuhan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Dirumah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89036" y="2387144"/>
            <a:ext cx="914400" cy="7858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6783" y="2463345"/>
            <a:ext cx="78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Follow-up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Telpon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7863" y="2590716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Edukasi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Pelatihan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spesifik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: </a:t>
            </a:r>
            <a:r>
              <a:rPr lang="en-US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Pasien-Kel</a:t>
            </a:r>
            <a:endParaRPr lang="en-US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66154" y="3245727"/>
            <a:ext cx="2108674" cy="14378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3305" y="3256160"/>
            <a:ext cx="20703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Proses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Pulang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24-48 jam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pra-pulang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Penyiapan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Yan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dilingkungan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Kriteria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pulang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+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Resume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pasien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pulang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Transport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dsb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Straight Arrow Connector 34"/>
          <p:cNvCxnSpPr>
            <a:stCxn id="33" idx="0"/>
          </p:cNvCxnSpPr>
          <p:nvPr/>
        </p:nvCxnSpPr>
        <p:spPr>
          <a:xfrm flipH="1" flipV="1">
            <a:off x="6578729" y="2345091"/>
            <a:ext cx="141762" cy="900637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12726" y="1581613"/>
            <a:ext cx="947806" cy="6567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0484" y="1619713"/>
            <a:ext cx="91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Pra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Admisi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eLOS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Rujukan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8933" y="2525162"/>
            <a:ext cx="1447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Discharge  Planning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Awal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&amp;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durante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ranap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Kriteria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Tim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Multidisiplin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Keterlibatan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Pasien-Kel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Antisipasi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masalah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Program 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Edukasi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/</a:t>
            </a:r>
            <a:r>
              <a:rPr lang="en-US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Pelatihan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70699" y="2458864"/>
            <a:ext cx="1458786" cy="20052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7601" y="2525735"/>
            <a:ext cx="3036138" cy="5344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6863" y="4934352"/>
            <a:ext cx="245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 Planning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Cegah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Komplikasi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Discharge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Cegah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Readmisi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63805" y="4934352"/>
            <a:ext cx="2494270" cy="12834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 rot="12498624">
            <a:off x="8380334" y="3529374"/>
            <a:ext cx="516656" cy="2364791"/>
          </a:xfrm>
          <a:prstGeom prst="curv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rot="7802324" flipH="1">
            <a:off x="3239632" y="4326591"/>
            <a:ext cx="610250" cy="2169125"/>
          </a:xfrm>
          <a:prstGeom prst="curved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642398" y="2130096"/>
            <a:ext cx="234426" cy="33646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713813">
            <a:off x="1838710" y="394687"/>
            <a:ext cx="238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CC"/>
                </a:solidFill>
              </a:rPr>
              <a:t>“</a:t>
            </a:r>
            <a:r>
              <a:rPr lang="en-US" sz="1600" b="1" i="1" dirty="0" err="1">
                <a:solidFill>
                  <a:srgbClr val="0000CC"/>
                </a:solidFill>
              </a:rPr>
              <a:t>Filosofi</a:t>
            </a:r>
            <a:r>
              <a:rPr lang="en-US" sz="1600" b="1" i="1" dirty="0">
                <a:solidFill>
                  <a:srgbClr val="0000CC"/>
                </a:solidFill>
              </a:rPr>
              <a:t> : </a:t>
            </a:r>
            <a:r>
              <a:rPr lang="en-US" sz="1600" b="1" i="1" dirty="0" err="1">
                <a:solidFill>
                  <a:srgbClr val="0000CC"/>
                </a:solidFill>
              </a:rPr>
              <a:t>Keberhasilan</a:t>
            </a:r>
            <a:r>
              <a:rPr lang="en-US" sz="1600" b="1" i="1" dirty="0">
                <a:solidFill>
                  <a:srgbClr val="0000CC"/>
                </a:solidFill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</a:rPr>
              <a:t>asuhan</a:t>
            </a:r>
            <a:r>
              <a:rPr lang="en-US" sz="1600" b="1" i="1" dirty="0">
                <a:solidFill>
                  <a:srgbClr val="0000CC"/>
                </a:solidFill>
              </a:rPr>
              <a:t> di </a:t>
            </a:r>
            <a:r>
              <a:rPr lang="en-US" sz="1600" b="1" i="1" dirty="0" err="1">
                <a:solidFill>
                  <a:srgbClr val="0000CC"/>
                </a:solidFill>
              </a:rPr>
              <a:t>ranap</a:t>
            </a:r>
            <a:r>
              <a:rPr lang="en-US" sz="1600" b="1" i="1" dirty="0">
                <a:solidFill>
                  <a:srgbClr val="0000CC"/>
                </a:solidFill>
              </a:rPr>
              <a:t> agar </a:t>
            </a:r>
            <a:r>
              <a:rPr lang="en-US" sz="1600" b="1" i="1" dirty="0" err="1">
                <a:solidFill>
                  <a:srgbClr val="0000CC"/>
                </a:solidFill>
              </a:rPr>
              <a:t>berlanjut</a:t>
            </a:r>
            <a:r>
              <a:rPr lang="en-US" sz="1600" b="1" i="1" dirty="0">
                <a:solidFill>
                  <a:srgbClr val="0000CC"/>
                </a:solidFill>
              </a:rPr>
              <a:t> di </a:t>
            </a:r>
            <a:r>
              <a:rPr lang="en-US" sz="1600" b="1" i="1" dirty="0" err="1">
                <a:solidFill>
                  <a:srgbClr val="0000CC"/>
                </a:solidFill>
              </a:rPr>
              <a:t>rumah</a:t>
            </a:r>
            <a:r>
              <a:rPr lang="en-US" sz="1600" b="1" i="1" dirty="0">
                <a:solidFill>
                  <a:srgbClr val="0000CC"/>
                </a:solidFill>
              </a:rPr>
              <a:t>”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632699" y="2130096"/>
            <a:ext cx="1369943" cy="35492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72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2" y="5034208"/>
            <a:ext cx="8417169" cy="167139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8E0000"/>
                </a:solidFill>
              </a:rPr>
            </a:br>
            <a:r>
              <a:rPr lang="en-US" dirty="0" err="1">
                <a:solidFill>
                  <a:srgbClr val="8E0000"/>
                </a:solidFill>
              </a:rPr>
              <a:t>terima</a:t>
            </a:r>
            <a:r>
              <a:rPr lang="en-US" dirty="0">
                <a:solidFill>
                  <a:srgbClr val="8E0000"/>
                </a:solidFill>
              </a:rPr>
              <a:t> </a:t>
            </a:r>
            <a:r>
              <a:rPr lang="en-US" dirty="0" err="1">
                <a:solidFill>
                  <a:srgbClr val="8E0000"/>
                </a:solidFill>
              </a:rPr>
              <a:t>kasih</a:t>
            </a:r>
            <a:r>
              <a:rPr lang="en-US" dirty="0">
                <a:solidFill>
                  <a:srgbClr val="8E0000"/>
                </a:solidFill>
              </a:rPr>
              <a:t> ..</a:t>
            </a:r>
            <a:br>
              <a:rPr lang="en-US" dirty="0">
                <a:solidFill>
                  <a:srgbClr val="8E0000"/>
                </a:solidFill>
              </a:rPr>
            </a:b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DJONI DARMADJAJA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205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8" y="109539"/>
            <a:ext cx="10064377" cy="64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6801" r="657" b="6482"/>
          <a:stretch/>
        </p:blipFill>
        <p:spPr bwMode="auto">
          <a:xfrm>
            <a:off x="6831429" y="3409952"/>
            <a:ext cx="4344571" cy="27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4989" y="230841"/>
            <a:ext cx="8166846" cy="461665"/>
          </a:xfrm>
          <a:prstGeom prst="rect">
            <a:avLst/>
          </a:prstGeom>
          <a:solidFill>
            <a:srgbClr val="0000CC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GB" sz="2400" b="1" kern="100" cap="all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PERSPEKTIF BERBEDA : PPA  DAN  </a:t>
            </a:r>
            <a:r>
              <a:rPr lang="en-GB" sz="2400" b="1" kern="100" cap="all" dirty="0" err="1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endParaRPr lang="id-ID" sz="2400" b="1" kern="100" cap="all" dirty="0">
              <a:solidFill>
                <a:prstClr val="white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35443" y="3957637"/>
            <a:ext cx="2143125" cy="241458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70716"/>
              </p:ext>
            </p:extLst>
          </p:nvPr>
        </p:nvGraphicFramePr>
        <p:xfrm>
          <a:off x="1015999" y="1025525"/>
          <a:ext cx="5393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1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Perspektif</a:t>
                      </a:r>
                      <a:r>
                        <a:rPr lang="en-US" sz="2000" b="1" dirty="0"/>
                        <a:t> PPA :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/>
                        <a:t>Pelayanan </a:t>
                      </a:r>
                      <a:r>
                        <a:rPr lang="en-US" sz="2000" b="1" dirty="0" err="1"/>
                        <a:t>pasien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adalah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sesuatu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standar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rutin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homogen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serba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jelas</a:t>
                      </a:r>
                      <a:r>
                        <a:rPr lang="en-US" sz="2000" b="1" dirty="0"/>
                        <a:t>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 err="1"/>
                        <a:t>Menjalani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pendidikan</a:t>
                      </a:r>
                      <a:r>
                        <a:rPr lang="en-US" sz="2000" b="1" dirty="0"/>
                        <a:t> bertahun2, </a:t>
                      </a:r>
                      <a:r>
                        <a:rPr lang="en-US" sz="2000" b="1" dirty="0" err="1"/>
                        <a:t>kompeten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dapat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kewenangan</a:t>
                      </a:r>
                      <a:endParaRPr lang="en-US" sz="2000" b="1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 err="1"/>
                        <a:t>Aktivitas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individu</a:t>
                      </a:r>
                      <a:r>
                        <a:rPr lang="en-US" sz="2000" b="1" dirty="0"/>
                        <a:t> PPA @ </a:t>
                      </a:r>
                      <a:r>
                        <a:rPr lang="en-US" sz="2000" b="1" dirty="0" err="1"/>
                        <a:t>tidak</a:t>
                      </a:r>
                      <a:r>
                        <a:rPr lang="en-US" sz="2000" b="1" baseline="0" dirty="0"/>
                        <a:t> 24 jam </a:t>
                      </a:r>
                      <a:r>
                        <a:rPr lang="en-US" sz="2000" b="1" baseline="0" dirty="0" err="1"/>
                        <a:t>dalam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asuhan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pasien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76538"/>
              </p:ext>
            </p:extLst>
          </p:nvPr>
        </p:nvGraphicFramePr>
        <p:xfrm>
          <a:off x="1015999" y="3515941"/>
          <a:ext cx="5351535" cy="249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1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Perspektif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: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Masuk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RS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spt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masuk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“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hutan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”,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banyak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jelas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pengalaman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</a:rPr>
                        <a:t>baru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….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Ada rasa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cemas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ngeri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bingung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takut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“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pernah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”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“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pendidikan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menjadi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” !!!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Individu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@ 24 jam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selama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asuhan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31" y="921166"/>
            <a:ext cx="4344570" cy="2234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7421" y="483488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“</a:t>
            </a:r>
            <a:r>
              <a:rPr lang="en-US" sz="2400" dirty="0" err="1">
                <a:latin typeface="Arial Black" panose="020B0A04020102020204" pitchFamily="34" charset="0"/>
              </a:rPr>
              <a:t>Hutan</a:t>
            </a:r>
            <a:r>
              <a:rPr lang="en-US" sz="2400" dirty="0">
                <a:latin typeface="Arial Black" panose="020B0A04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7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AutoShape 2"/>
          <p:cNvCxnSpPr>
            <a:cxnSpLocks noChangeShapeType="1"/>
          </p:cNvCxnSpPr>
          <p:nvPr/>
        </p:nvCxnSpPr>
        <p:spPr bwMode="auto">
          <a:xfrm>
            <a:off x="3652838" y="1619846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/>
          <p:nvPr/>
        </p:nvSpPr>
        <p:spPr>
          <a:xfrm>
            <a:off x="4722215" y="2415428"/>
            <a:ext cx="2298436" cy="20816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3876" y="2920735"/>
            <a:ext cx="195425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FFFF"/>
                </a:solidFill>
                <a:latin typeface="Arial Black" panose="020B0A04020102020204" pitchFamily="34" charset="0"/>
                <a:cs typeface="Arial" pitchFamily="34" charset="0"/>
              </a:rPr>
              <a:t>Pasien</a:t>
            </a:r>
            <a:r>
              <a:rPr lang="en-US" sz="2800" b="1" dirty="0">
                <a:solidFill>
                  <a:srgbClr val="FFFFFF"/>
                </a:solidFill>
                <a:latin typeface="Arial Black" panose="020B0A04020102020204" pitchFamily="34" charset="0"/>
                <a:cs typeface="Arial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FFFF"/>
                </a:solidFill>
                <a:latin typeface="Arial Black" panose="020B0A04020102020204" pitchFamily="34" charset="0"/>
                <a:cs typeface="Arial" pitchFamily="34" charset="0"/>
              </a:rPr>
              <a:t>Keluarga</a:t>
            </a:r>
            <a:endParaRPr lang="en-US" sz="2800" b="1" dirty="0">
              <a:solidFill>
                <a:srgbClr val="FFFF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93219" y="775712"/>
            <a:ext cx="6265903" cy="4991754"/>
          </a:xfrm>
          <a:prstGeom prst="ellipse">
            <a:avLst/>
          </a:prstGeom>
          <a:noFill/>
          <a:ln w="152400"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43922" y="2564881"/>
            <a:ext cx="2008917" cy="1413417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18515" y="1140822"/>
            <a:ext cx="2218544" cy="120335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11775" y="115217"/>
            <a:ext cx="1904304" cy="176755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2528343" y="1304164"/>
            <a:ext cx="17696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93783" y="1208573"/>
            <a:ext cx="1941677" cy="1161373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64" name="TextBox 22"/>
          <p:cNvSpPr txBox="1">
            <a:spLocks noChangeArrowheads="1"/>
          </p:cNvSpPr>
          <p:nvPr/>
        </p:nvSpPr>
        <p:spPr bwMode="auto">
          <a:xfrm>
            <a:off x="7718776" y="1546554"/>
            <a:ext cx="1630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Apoteker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47683" y="2604002"/>
            <a:ext cx="2175544" cy="1366945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66" name="TextBox 25"/>
          <p:cNvSpPr txBox="1">
            <a:spLocks noChangeArrowheads="1"/>
          </p:cNvSpPr>
          <p:nvPr/>
        </p:nvSpPr>
        <p:spPr bwMode="auto">
          <a:xfrm>
            <a:off x="8321899" y="2863087"/>
            <a:ext cx="18584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Nurisionis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Dietisien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44051" y="4362138"/>
            <a:ext cx="1939331" cy="1379095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01719" y="5164112"/>
            <a:ext cx="2099171" cy="1236689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89305" y="4437087"/>
            <a:ext cx="2070376" cy="1300398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68" name="TextBox 27"/>
          <p:cNvSpPr txBox="1">
            <a:spLocks noChangeArrowheads="1"/>
          </p:cNvSpPr>
          <p:nvPr/>
        </p:nvSpPr>
        <p:spPr bwMode="auto">
          <a:xfrm>
            <a:off x="1782831" y="2880197"/>
            <a:ext cx="17309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696679" y="2205056"/>
            <a:ext cx="935071" cy="541569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184726" y="3370078"/>
            <a:ext cx="894046" cy="27710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934075" y="4546247"/>
            <a:ext cx="5370" cy="625828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906853" y="1931807"/>
            <a:ext cx="0" cy="604499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925401" y="4090866"/>
            <a:ext cx="518650" cy="496124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TextBox 31"/>
          <p:cNvSpPr txBox="1">
            <a:spLocks noChangeArrowheads="1"/>
          </p:cNvSpPr>
          <p:nvPr/>
        </p:nvSpPr>
        <p:spPr bwMode="auto">
          <a:xfrm>
            <a:off x="5211579" y="751431"/>
            <a:ext cx="1420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DPJP</a:t>
            </a:r>
          </a:p>
        </p:txBody>
      </p:sp>
      <p:sp>
        <p:nvSpPr>
          <p:cNvPr id="23567" name="TextBox 26"/>
          <p:cNvSpPr txBox="1">
            <a:spLocks noChangeArrowheads="1"/>
          </p:cNvSpPr>
          <p:nvPr/>
        </p:nvSpPr>
        <p:spPr bwMode="auto">
          <a:xfrm>
            <a:off x="5283936" y="5507851"/>
            <a:ext cx="15790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96673" y="6400801"/>
            <a:ext cx="2895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KARS Dr.Nico Lumenta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334631" y="2160085"/>
            <a:ext cx="518650" cy="510686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709546" y="3312618"/>
            <a:ext cx="894046" cy="27710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057881" y="4183863"/>
            <a:ext cx="886412" cy="498972"/>
          </a:xfrm>
          <a:prstGeom prst="straightConnector1">
            <a:avLst/>
          </a:prstGeom>
          <a:ln w="539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268959" y="104853"/>
            <a:ext cx="2334633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Profesional</a:t>
            </a:r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Pemberi</a:t>
            </a:r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Asuhan</a:t>
            </a:r>
            <a:endParaRPr lang="id-ID" sz="2000" b="1" dirty="0">
              <a:solidFill>
                <a:srgbClr val="FFFF00"/>
              </a:solidFill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 rot="2253999">
            <a:off x="7559679" y="397488"/>
            <a:ext cx="2447751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Kompetensi</a:t>
            </a:r>
            <a:endParaRPr lang="en-US" sz="2000" b="1" dirty="0">
              <a:solidFill>
                <a:srgbClr val="FFFF00"/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algn="ctr" fontAlgn="base"/>
            <a:r>
              <a:rPr lang="en-US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itchFamily="2" charset="-79"/>
              </a:rPr>
              <a:t>Interprofesional</a:t>
            </a:r>
            <a:endParaRPr lang="id-ID" sz="2000" b="1" dirty="0">
              <a:solidFill>
                <a:srgbClr val="FFFF00"/>
              </a:solidFill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23565" name="TextBox 24"/>
          <p:cNvSpPr txBox="1">
            <a:spLocks noChangeArrowheads="1"/>
          </p:cNvSpPr>
          <p:nvPr/>
        </p:nvSpPr>
        <p:spPr bwMode="auto">
          <a:xfrm>
            <a:off x="2495245" y="4621024"/>
            <a:ext cx="143131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/>
              </a:rPr>
              <a:t>Terapis</a:t>
            </a:r>
            <a:endParaRPr lang="en-US" sz="2600" b="1" dirty="0">
              <a:solidFill>
                <a:srgbClr val="FFFFFF"/>
              </a:solidFill>
              <a:latin typeface="Arial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FFFF"/>
                </a:solidFill>
                <a:latin typeface="Arial"/>
              </a:rPr>
              <a:t>Fisik</a:t>
            </a:r>
            <a:endParaRPr lang="en-US" sz="2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09246" y="380572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24 jam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7177262" y="4686757"/>
            <a:ext cx="2492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Teknisi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endParaRPr 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Penata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Anestesi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2659" y="1766606"/>
            <a:ext cx="9883588" cy="4375735"/>
          </a:xfrm>
          <a:solidFill>
            <a:srgbClr val="006600"/>
          </a:solidFill>
        </p:spPr>
        <p:txBody>
          <a:bodyPr rtlCol="0">
            <a:noAutofit/>
          </a:bodyPr>
          <a:lstStyle/>
          <a:p>
            <a:pPr marL="285750" indent="0" algn="ctr">
              <a:buNone/>
              <a:defRPr/>
            </a:pPr>
            <a:r>
              <a:rPr lang="en-US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Asuhan</a:t>
            </a:r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Pasien</a:t>
            </a:r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Terintegrasi</a:t>
            </a: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DPJP </a:t>
            </a:r>
            <a:r>
              <a:rPr lang="en-US" sz="2400" b="1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400" b="1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Clinical Leader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endParaRPr lang="en-US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PPA – Tim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Interdisiplin</a:t>
            </a:r>
            <a:endParaRPr lang="en-US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Case Manager</a:t>
            </a: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Integrated Clinical Pathway</a:t>
            </a: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Integrated Discharge Planning</a:t>
            </a: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Asuhan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Gizi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Terintegrasi</a:t>
            </a:r>
            <a:endParaRPr lang="en-US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543050" lvl="1" indent="-514350">
              <a:buFont typeface="+mj-lt"/>
              <a:buAutoNum type="alphaUcPeriod"/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Keterlibatan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Pasien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Keluarga</a:t>
            </a:r>
            <a:endParaRPr lang="en-US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02659" y="815793"/>
            <a:ext cx="9883588" cy="54636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Implementasi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Patient Centered Care</a:t>
            </a:r>
          </a:p>
        </p:txBody>
      </p:sp>
    </p:spTree>
    <p:extLst>
      <p:ext uri="{BB962C8B-B14F-4D97-AF65-F5344CB8AC3E}">
        <p14:creationId xmlns:p14="http://schemas.microsoft.com/office/powerpoint/2010/main" val="152476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02659" y="1936376"/>
            <a:ext cx="9856694" cy="329453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ASUHAN PASIEN TERINTEGRASI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TERLAKSANA SEPANJANG PERJALANAN DI RS</a:t>
            </a:r>
          </a:p>
        </p:txBody>
      </p:sp>
    </p:spTree>
    <p:extLst>
      <p:ext uri="{BB962C8B-B14F-4D97-AF65-F5344CB8AC3E}">
        <p14:creationId xmlns:p14="http://schemas.microsoft.com/office/powerpoint/2010/main" val="28962530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10976</TotalTime>
  <Words>1991</Words>
  <Application>Microsoft Macintosh PowerPoint</Application>
  <PresentationFormat>Widescreen</PresentationFormat>
  <Paragraphs>878</Paragraphs>
  <Slides>42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Aharoni</vt:lpstr>
      <vt:lpstr>Arial</vt:lpstr>
      <vt:lpstr>Arial Black</vt:lpstr>
      <vt:lpstr>Arial Narrow</vt:lpstr>
      <vt:lpstr>Arial Rounded MT Bold</vt:lpstr>
      <vt:lpstr>Calibri</vt:lpstr>
      <vt:lpstr>Courier New</vt:lpstr>
      <vt:lpstr>Helvetica</vt:lpstr>
      <vt:lpstr>Impact</vt:lpstr>
      <vt:lpstr>Tahoma</vt:lpstr>
      <vt:lpstr>Times New Roman</vt:lpstr>
      <vt:lpstr>Trebuchet MS</vt:lpstr>
      <vt:lpstr>Wingdings</vt:lpstr>
      <vt:lpstr>8_Office Theme</vt:lpstr>
      <vt:lpstr>NewsPrint</vt:lpstr>
      <vt:lpstr>1_NewsPrint</vt:lpstr>
      <vt:lpstr>PowerPoint Presentation</vt:lpstr>
      <vt:lpstr>PowerPoint Presentation</vt:lpstr>
      <vt:lpstr>  ASUHAN PASIEN TERINTEGRASI  Sebagai Implementasi PCC di RS       </vt:lpstr>
      <vt:lpstr>KENAPA PERLU ASUHAN TERINTEGRASI?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Asesmen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terima kasih 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</dc:creator>
  <cp:lastModifiedBy>Djoni Darmadjaja</cp:lastModifiedBy>
  <cp:revision>182</cp:revision>
  <dcterms:created xsi:type="dcterms:W3CDTF">2014-03-16T07:49:07Z</dcterms:created>
  <dcterms:modified xsi:type="dcterms:W3CDTF">2019-09-19T16:13:00Z</dcterms:modified>
</cp:coreProperties>
</file>