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6" r:id="rId2"/>
    <p:sldId id="277" r:id="rId3"/>
    <p:sldId id="311" r:id="rId4"/>
    <p:sldId id="296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1" r:id="rId14"/>
    <p:sldId id="322" r:id="rId15"/>
    <p:sldId id="323" r:id="rId16"/>
    <p:sldId id="32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19/04/2018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237331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626804"/>
            <a:ext cx="5638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err="1" smtClean="0"/>
              <a:t>Perkembangan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Budaya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Organisasi</a:t>
            </a:r>
            <a:endParaRPr lang="id-ID" sz="2000" dirty="0"/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 </a:t>
            </a:r>
            <a:r>
              <a:rPr lang="en-US" sz="2000" b="1" dirty="0">
                <a:solidFill>
                  <a:schemeClr val="bg1"/>
                </a:solidFill>
              </a:rPr>
              <a:t>7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Dra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</a:rPr>
              <a:t>S</a:t>
            </a:r>
            <a:r>
              <a:rPr lang="en-US" sz="2000" b="1" dirty="0" err="1" smtClean="0">
                <a:solidFill>
                  <a:schemeClr val="bg1"/>
                </a:solidFill>
              </a:rPr>
              <a:t>afitri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M.Msi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Image result for leadersh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9559"/>
            <a:ext cx="3192289" cy="22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sasi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normatif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“Di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nyatanya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?”</a:t>
            </a:r>
          </a:p>
          <a:p>
            <a:r>
              <a:rPr lang="en-US" dirty="0"/>
              <a:t>“Di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?”</a:t>
            </a:r>
          </a:p>
          <a:p>
            <a:r>
              <a:rPr lang="en-US" dirty="0"/>
              <a:t>“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nyatanya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?”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3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–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, </a:t>
            </a:r>
            <a:r>
              <a:rPr lang="en-US" dirty="0" err="1"/>
              <a:t>berperasaan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bereaksi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–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–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/>
              <a:t>B</a:t>
            </a:r>
            <a:r>
              <a:rPr lang="en-US" dirty="0" err="1" smtClean="0"/>
              <a:t>udaya</a:t>
            </a:r>
            <a:r>
              <a:rPr lang="en-US" dirty="0" smtClean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sasi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– </a:t>
            </a:r>
            <a:r>
              <a:rPr lang="en-US" dirty="0" err="1"/>
              <a:t>masing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Pengertian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Budaya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3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lvl="0" indent="-514350">
              <a:buAutoNum type="arabicPeriod"/>
            </a:pP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(</a:t>
            </a:r>
            <a:r>
              <a:rPr lang="en-US" i="1" dirty="0"/>
              <a:t>innovation and risk taking</a:t>
            </a:r>
            <a:r>
              <a:rPr lang="en-US" dirty="0"/>
              <a:t>).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meng</a:t>
            </a:r>
            <a:r>
              <a:rPr lang="en-US" dirty="0"/>
              <a:t>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, </a:t>
            </a:r>
            <a:r>
              <a:rPr lang="en-US" dirty="0" err="1"/>
              <a:t>bereksperimen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terhambat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–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smtClean="0"/>
              <a:t>formal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(</a:t>
            </a:r>
            <a:r>
              <a:rPr lang="en-US" i="1" dirty="0" err="1"/>
              <a:t>sta</a:t>
            </a:r>
            <a:r>
              <a:rPr lang="en-US" i="1" dirty="0"/>
              <a:t> </a:t>
            </a:r>
            <a:r>
              <a:rPr lang="en-US" i="1" dirty="0" err="1"/>
              <a:t>bility</a:t>
            </a:r>
            <a:r>
              <a:rPr lang="en-US" i="1" dirty="0"/>
              <a:t> and security</a:t>
            </a:r>
            <a:r>
              <a:rPr lang="en-US" dirty="0"/>
              <a:t>).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-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(</a:t>
            </a:r>
            <a:r>
              <a:rPr lang="en-US" i="1" dirty="0"/>
              <a:t>predictability</a:t>
            </a:r>
            <a:r>
              <a:rPr lang="en-US" dirty="0"/>
              <a:t>),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amanan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–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meng</a:t>
            </a:r>
            <a:r>
              <a:rPr lang="en-US" dirty="0"/>
              <a:t> </a:t>
            </a:r>
            <a:r>
              <a:rPr lang="en-US" dirty="0" err="1"/>
              <a:t>arahkan</a:t>
            </a:r>
            <a:r>
              <a:rPr lang="en-US" dirty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.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Penghargaan</a:t>
            </a:r>
            <a:r>
              <a:rPr lang="en-US" dirty="0" smtClean="0"/>
              <a:t> </a:t>
            </a:r>
            <a:r>
              <a:rPr lang="en-US" dirty="0" err="1"/>
              <a:t>kepada</a:t>
            </a:r>
            <a:r>
              <a:rPr lang="en-US" dirty="0"/>
              <a:t> orang (</a:t>
            </a:r>
            <a:r>
              <a:rPr lang="en-US" i="1" dirty="0"/>
              <a:t>respect for people</a:t>
            </a:r>
            <a:r>
              <a:rPr lang="en-US" dirty="0"/>
              <a:t>). </a:t>
            </a:r>
            <a:r>
              <a:rPr lang="en-US" dirty="0" err="1"/>
              <a:t>Mem</a:t>
            </a:r>
            <a:r>
              <a:rPr lang="en-US" dirty="0"/>
              <a:t> </a:t>
            </a:r>
            <a:r>
              <a:rPr lang="en-US" dirty="0" err="1"/>
              <a:t>perlihatkan</a:t>
            </a:r>
            <a:r>
              <a:rPr lang="en-US" dirty="0"/>
              <a:t> </a:t>
            </a:r>
            <a:r>
              <a:rPr lang="en-US" dirty="0" err="1"/>
              <a:t>toleransi</a:t>
            </a:r>
            <a:r>
              <a:rPr lang="en-US" dirty="0"/>
              <a:t>, </a:t>
            </a:r>
            <a:r>
              <a:rPr lang="en-US" dirty="0" err="1"/>
              <a:t>keadilan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orang lain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Ciri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ciri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Budaya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42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/>
              <a:t>hasil</a:t>
            </a:r>
            <a:r>
              <a:rPr lang="en-US" dirty="0"/>
              <a:t> (</a:t>
            </a:r>
            <a:r>
              <a:rPr lang="en-US" i="1" dirty="0"/>
              <a:t>outcome </a:t>
            </a:r>
            <a:r>
              <a:rPr lang="en-US" i="1" dirty="0" err="1"/>
              <a:t>orien</a:t>
            </a:r>
            <a:r>
              <a:rPr lang="en-US" i="1" dirty="0"/>
              <a:t> </a:t>
            </a:r>
            <a:r>
              <a:rPr lang="en-US" i="1" dirty="0" err="1"/>
              <a:t>tation</a:t>
            </a:r>
            <a:r>
              <a:rPr lang="en-US" dirty="0"/>
              <a:t>).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, </a:t>
            </a:r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endParaRPr lang="en-US" dirty="0" smtClean="0"/>
          </a:p>
          <a:p>
            <a:pPr marL="109728" lvl="0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kolaborasi</a:t>
            </a:r>
            <a:r>
              <a:rPr lang="en-US" dirty="0"/>
              <a:t> (</a:t>
            </a:r>
            <a:r>
              <a:rPr lang="en-US" i="1" dirty="0"/>
              <a:t>team orientation and </a:t>
            </a:r>
            <a:r>
              <a:rPr lang="en-US" i="1" dirty="0" err="1"/>
              <a:t>collabo</a:t>
            </a:r>
            <a:r>
              <a:rPr lang="en-US" i="1" dirty="0"/>
              <a:t> ration</a:t>
            </a:r>
            <a:r>
              <a:rPr lang="en-US" dirty="0"/>
              <a:t>).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terkoordinasi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berkolaborasi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Keagresifan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(</a:t>
            </a:r>
            <a:r>
              <a:rPr lang="en-US" i="1" dirty="0"/>
              <a:t>aggressiveness and </a:t>
            </a:r>
            <a:r>
              <a:rPr lang="en-US" i="1" dirty="0" err="1"/>
              <a:t>compe</a:t>
            </a:r>
            <a:r>
              <a:rPr lang="en-US" i="1" dirty="0"/>
              <a:t> </a:t>
            </a:r>
            <a:r>
              <a:rPr lang="en-US" i="1" dirty="0" err="1"/>
              <a:t>tition</a:t>
            </a:r>
            <a:r>
              <a:rPr lang="en-US" dirty="0"/>
              <a:t>).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–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tegas</a:t>
            </a:r>
            <a:r>
              <a:rPr lang="en-US" dirty="0"/>
              <a:t> di </a:t>
            </a:r>
            <a:r>
              <a:rPr lang="en-US" dirty="0" err="1"/>
              <a:t>pasar</a:t>
            </a:r>
            <a:r>
              <a:rPr lang="en-US" dirty="0"/>
              <a:t> –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pesaing</a:t>
            </a:r>
            <a:endParaRPr lang="en-US" dirty="0"/>
          </a:p>
          <a:p>
            <a:pPr marL="624078" indent="-514350">
              <a:buFont typeface="Wingdings 3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Ciri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ciri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Budaya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94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lvl="0" indent="-514350">
              <a:buAutoNum type="arabicPeriod"/>
            </a:pP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.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berani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.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detail.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me </a:t>
            </a:r>
            <a:r>
              <a:rPr lang="en-US" dirty="0" err="1"/>
              <a:t>nunjukkan</a:t>
            </a:r>
            <a:r>
              <a:rPr lang="en-US" dirty="0"/>
              <a:t> </a:t>
            </a:r>
            <a:r>
              <a:rPr lang="en-US" dirty="0" err="1"/>
              <a:t>kecermatan</a:t>
            </a:r>
            <a:r>
              <a:rPr lang="en-US" dirty="0"/>
              <a:t>,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smtClean="0"/>
              <a:t>detail.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.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–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– </a:t>
            </a:r>
            <a:r>
              <a:rPr lang="en-US" dirty="0" err="1"/>
              <a:t>tenknik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>
                <a:effectLst/>
              </a:rPr>
              <a:t>ciri-ciri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utama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mencakup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esensi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dari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budaya</a:t>
            </a:r>
            <a:r>
              <a:rPr lang="en-US" sz="2800" dirty="0">
                <a:effectLst/>
              </a:rPr>
              <a:t> </a:t>
            </a:r>
            <a:r>
              <a:rPr lang="en-US" sz="2800" dirty="0" err="1" smtClean="0">
                <a:effectLst/>
              </a:rPr>
              <a:t>organisasi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Robbins (</a:t>
            </a:r>
            <a:r>
              <a:rPr lang="en-US" sz="2800" dirty="0" smtClean="0">
                <a:effectLst/>
              </a:rPr>
              <a:t>1998, </a:t>
            </a:r>
            <a:r>
              <a:rPr lang="en-US" sz="2800" dirty="0" err="1" smtClean="0">
                <a:effectLst/>
              </a:rPr>
              <a:t>dalam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Sunyoto</a:t>
            </a:r>
            <a:r>
              <a:rPr lang="en-US" sz="2800" dirty="0" smtClean="0">
                <a:effectLst/>
              </a:rPr>
              <a:t> 2006)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7252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r>
              <a:rPr lang="en-US" dirty="0" smtClean="0"/>
              <a:t>4.Orientasi </a:t>
            </a:r>
            <a:r>
              <a:rPr lang="en-US" dirty="0" err="1"/>
              <a:t>ke</a:t>
            </a:r>
            <a:r>
              <a:rPr lang="en-US" dirty="0"/>
              <a:t> orang.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– </a:t>
            </a:r>
            <a:r>
              <a:rPr lang="en-US" dirty="0" err="1"/>
              <a:t>keputusan</a:t>
            </a:r>
            <a:r>
              <a:rPr lang="en-US" dirty="0"/>
              <a:t> yang di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memper</a:t>
            </a:r>
            <a:r>
              <a:rPr lang="en-US" dirty="0"/>
              <a:t> </a:t>
            </a:r>
            <a:r>
              <a:rPr lang="en-US" dirty="0" err="1"/>
              <a:t>hitungkan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karyawannya</a:t>
            </a:r>
            <a:r>
              <a:rPr lang="en-US" dirty="0"/>
              <a:t>.</a:t>
            </a:r>
          </a:p>
          <a:p>
            <a:pPr marL="109728" lv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/>
              <a:t>team.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–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diorganisasi</a:t>
            </a:r>
            <a:r>
              <a:rPr lang="en-US" dirty="0"/>
              <a:t> </a:t>
            </a:r>
            <a:r>
              <a:rPr lang="en-US" dirty="0" err="1"/>
              <a:t>seputar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– </a:t>
            </a:r>
            <a:r>
              <a:rPr lang="en-US" dirty="0" err="1"/>
              <a:t>kelompok</a:t>
            </a:r>
            <a:r>
              <a:rPr lang="en-US" dirty="0"/>
              <a:t> (</a:t>
            </a:r>
            <a:r>
              <a:rPr lang="en-US" i="1" dirty="0"/>
              <a:t>teams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seputar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.</a:t>
            </a:r>
          </a:p>
          <a:p>
            <a:pPr marL="109728" lv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Keagresifan</a:t>
            </a:r>
            <a:r>
              <a:rPr lang="en-US" dirty="0"/>
              <a:t>.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orang – orang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agresif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kompetitif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santai</a:t>
            </a:r>
            <a:r>
              <a:rPr lang="en-US" dirty="0"/>
              <a:t>.</a:t>
            </a:r>
          </a:p>
          <a:p>
            <a:pPr marL="109728" lvl="0" indent="0">
              <a:buNone/>
            </a:pPr>
            <a:r>
              <a:rPr lang="en-US" smtClean="0"/>
              <a:t>7. Stabilitas</a:t>
            </a:r>
            <a:r>
              <a:rPr lang="en-US" dirty="0"/>
              <a:t>.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–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keorganisasian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i="1" dirty="0"/>
              <a:t>status quo</a:t>
            </a:r>
            <a:r>
              <a:rPr lang="en-US" dirty="0"/>
              <a:t> </a:t>
            </a:r>
            <a:r>
              <a:rPr lang="en-US" dirty="0" err="1"/>
              <a:t>diban</a:t>
            </a:r>
            <a:r>
              <a:rPr lang="en-US" dirty="0"/>
              <a:t> </a:t>
            </a:r>
            <a:r>
              <a:rPr lang="en-US" dirty="0" err="1"/>
              <a:t>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>
                <a:effectLst/>
              </a:rPr>
              <a:t>ciri-ciri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utama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mencakup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esensi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dari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budaya</a:t>
            </a:r>
            <a:r>
              <a:rPr lang="en-US" sz="2800" dirty="0">
                <a:effectLst/>
              </a:rPr>
              <a:t> </a:t>
            </a:r>
            <a:r>
              <a:rPr lang="en-US" sz="2800" dirty="0" err="1" smtClean="0">
                <a:effectLst/>
              </a:rPr>
              <a:t>organisasi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Robbins (</a:t>
            </a:r>
            <a:r>
              <a:rPr lang="en-US" sz="2800" dirty="0" smtClean="0">
                <a:effectLst/>
              </a:rPr>
              <a:t>1998, </a:t>
            </a:r>
            <a:r>
              <a:rPr lang="en-US" sz="2800" dirty="0" err="1" smtClean="0">
                <a:effectLst/>
              </a:rPr>
              <a:t>dalam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Sunyoto</a:t>
            </a:r>
            <a:r>
              <a:rPr lang="en-US" sz="2800" dirty="0" smtClean="0">
                <a:effectLst/>
              </a:rPr>
              <a:t> 2006)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087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Visi</a:t>
            </a:r>
            <a:r>
              <a:rPr lang="en-US" dirty="0" smtClean="0"/>
              <a:t>   </a:t>
            </a:r>
            <a:r>
              <a:rPr lang="en-US" dirty="0" err="1" smtClean="0"/>
              <a:t>Visioner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E       </a:t>
            </a:r>
            <a:r>
              <a:rPr lang="en-US" dirty="0" err="1" smtClean="0"/>
              <a:t>Emasku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M      Motivator</a:t>
            </a:r>
          </a:p>
          <a:p>
            <a:pPr marL="109728" indent="0">
              <a:buNone/>
            </a:pPr>
            <a:r>
              <a:rPr lang="en-US" dirty="0" smtClean="0"/>
              <a:t>A       </a:t>
            </a:r>
            <a:r>
              <a:rPr lang="en-US" dirty="0" err="1" smtClean="0"/>
              <a:t>Adil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S        </a:t>
            </a:r>
            <a:r>
              <a:rPr lang="en-US" dirty="0" err="1" smtClean="0"/>
              <a:t>Semangat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K      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U       </a:t>
            </a:r>
            <a:r>
              <a:rPr lang="en-US" smtClean="0"/>
              <a:t>Unggul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bagaimana kepemimpinan dalam perusahaan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 </a:t>
            </a:r>
            <a:r>
              <a:rPr lang="en-US" dirty="0" err="1"/>
              <a:t>masalah</a:t>
            </a:r>
            <a:r>
              <a:rPr lang="en-US" dirty="0"/>
              <a:t> – </a:t>
            </a:r>
            <a:r>
              <a:rPr lang="en-US" dirty="0" err="1"/>
              <a:t>masalah</a:t>
            </a:r>
            <a:r>
              <a:rPr lang="en-US" dirty="0"/>
              <a:t> 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internal </a:t>
            </a:r>
            <a:r>
              <a:rPr lang="en-US" dirty="0" smtClean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orga</a:t>
            </a:r>
            <a:r>
              <a:rPr lang="en-US" dirty="0"/>
              <a:t> </a:t>
            </a:r>
            <a:r>
              <a:rPr lang="en-US" dirty="0" err="1"/>
              <a:t>nisasi</a:t>
            </a:r>
            <a:r>
              <a:rPr lang="en-US" dirty="0"/>
              <a:t> (</a:t>
            </a:r>
            <a:r>
              <a:rPr lang="en-US" i="1" dirty="0"/>
              <a:t>organization development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59632" y="2204864"/>
            <a:ext cx="7200800" cy="331582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orang – orang,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–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) yang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organisasinya</a:t>
            </a:r>
            <a:endParaRPr lang="id-ID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76470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Pengertian</a:t>
            </a:r>
            <a:r>
              <a:rPr lang="en-US" sz="3600" dirty="0" smtClean="0"/>
              <a:t> </a:t>
            </a:r>
            <a:r>
              <a:rPr lang="en-US" sz="3600" dirty="0" err="1" smtClean="0"/>
              <a:t>Organisasi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66143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078" lvl="0" indent="-514350">
              <a:buAutoNum type="arabicPeriod"/>
            </a:pPr>
            <a:r>
              <a:rPr lang="en-US" b="1" dirty="0" err="1" smtClean="0"/>
              <a:t>Kemajemukan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i="1" dirty="0"/>
              <a:t>complexity</a:t>
            </a:r>
            <a:r>
              <a:rPr lang="en-US" b="1" dirty="0"/>
              <a:t>), </a:t>
            </a:r>
            <a:r>
              <a:rPr lang="en-US" b="1" dirty="0" err="1" smtClean="0"/>
              <a:t>keberagaman</a:t>
            </a:r>
            <a:r>
              <a:rPr lang="en-US" b="1" dirty="0" smtClean="0"/>
              <a:t> </a:t>
            </a:r>
            <a:r>
              <a:rPr lang="en-US" b="1" dirty="0" err="1"/>
              <a:t>kegiatan</a:t>
            </a:r>
            <a:r>
              <a:rPr lang="en-US" b="1" dirty="0"/>
              <a:t>, </a:t>
            </a:r>
            <a:r>
              <a:rPr lang="en-US" b="1" dirty="0" err="1"/>
              <a:t>fungsi</a:t>
            </a:r>
            <a:r>
              <a:rPr lang="en-US" b="1" dirty="0"/>
              <a:t>, </a:t>
            </a:r>
            <a:r>
              <a:rPr lang="en-US" b="1" dirty="0" err="1"/>
              <a:t>pekerjaan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jumlah</a:t>
            </a:r>
            <a:r>
              <a:rPr lang="en-US" b="1" dirty="0"/>
              <a:t> lapis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organisasi</a:t>
            </a:r>
            <a:r>
              <a:rPr lang="en-US" b="1" dirty="0"/>
              <a:t>. </a:t>
            </a:r>
            <a:r>
              <a:rPr lang="en-US" b="1" dirty="0" smtClean="0"/>
              <a:t>Makin </a:t>
            </a:r>
            <a:r>
              <a:rPr lang="en-US" b="1" dirty="0" err="1"/>
              <a:t>tinggi</a:t>
            </a:r>
            <a:r>
              <a:rPr lang="en-US" b="1" dirty="0"/>
              <a:t> </a:t>
            </a:r>
            <a:r>
              <a:rPr lang="en-US" b="1" dirty="0" err="1"/>
              <a:t>kedudukan</a:t>
            </a:r>
            <a:r>
              <a:rPr lang="en-US" b="1" dirty="0"/>
              <a:t> </a:t>
            </a:r>
            <a:r>
              <a:rPr lang="en-US" b="1" dirty="0" err="1"/>
              <a:t>nya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tingkat</a:t>
            </a:r>
            <a:r>
              <a:rPr lang="en-US" b="1" dirty="0"/>
              <a:t> </a:t>
            </a:r>
            <a:r>
              <a:rPr lang="en-US" b="1" dirty="0" err="1"/>
              <a:t>organisasi</a:t>
            </a:r>
            <a:r>
              <a:rPr lang="en-US" b="1" dirty="0"/>
              <a:t> </a:t>
            </a:r>
            <a:r>
              <a:rPr lang="en-US" b="1" dirty="0" err="1"/>
              <a:t>makin</a:t>
            </a:r>
            <a:r>
              <a:rPr lang="en-US" b="1" dirty="0"/>
              <a:t> </a:t>
            </a:r>
            <a:r>
              <a:rPr lang="en-US" b="1" dirty="0" err="1"/>
              <a:t>majemuk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besar</a:t>
            </a:r>
            <a:r>
              <a:rPr lang="en-US" b="1" dirty="0"/>
              <a:t> </a:t>
            </a: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 smtClean="0"/>
              <a:t>jawabnya</a:t>
            </a:r>
            <a:r>
              <a:rPr lang="en-US" b="1" dirty="0" smtClean="0"/>
              <a:t>.</a:t>
            </a:r>
          </a:p>
          <a:p>
            <a:pPr marL="624078" lvl="0" indent="-514350">
              <a:buAutoNum type="arabicPeriod"/>
            </a:pPr>
            <a:endParaRPr lang="en-US" b="1" dirty="0"/>
          </a:p>
          <a:p>
            <a:pPr marL="624078" lvl="0" indent="-514350">
              <a:buAutoNum type="arabicPeriod"/>
            </a:pPr>
            <a:r>
              <a:rPr lang="en-US" b="1" dirty="0" err="1" smtClean="0"/>
              <a:t>Formalisasi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i="1" dirty="0"/>
              <a:t>formalization</a:t>
            </a:r>
            <a:r>
              <a:rPr lang="en-US" b="1" dirty="0" smtClean="0"/>
              <a:t>),  </a:t>
            </a:r>
            <a:r>
              <a:rPr lang="en-US" b="1" dirty="0" err="1" smtClean="0"/>
              <a:t>mengacu</a:t>
            </a:r>
            <a:r>
              <a:rPr lang="en-US" b="1" dirty="0" smtClean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adanya</a:t>
            </a:r>
            <a:r>
              <a:rPr lang="en-US" b="1" dirty="0"/>
              <a:t> </a:t>
            </a:r>
            <a:r>
              <a:rPr lang="en-US" b="1" dirty="0" err="1"/>
              <a:t>kebijakan</a:t>
            </a:r>
            <a:r>
              <a:rPr lang="en-US" b="1" dirty="0"/>
              <a:t>, </a:t>
            </a:r>
            <a:r>
              <a:rPr lang="en-US" b="1" dirty="0" err="1"/>
              <a:t>prosedur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aturan</a:t>
            </a:r>
            <a:r>
              <a:rPr lang="en-US" b="1" dirty="0"/>
              <a:t> yang </a:t>
            </a:r>
            <a:r>
              <a:rPr lang="en-US" b="1" dirty="0" err="1"/>
              <a:t>membatasi</a:t>
            </a:r>
            <a:r>
              <a:rPr lang="en-US" b="1" dirty="0"/>
              <a:t> </a:t>
            </a:r>
            <a:r>
              <a:rPr lang="en-US" b="1" dirty="0" err="1"/>
              <a:t>pilihan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anggotanya</a:t>
            </a:r>
            <a:r>
              <a:rPr lang="en-US" b="1" dirty="0"/>
              <a:t>. </a:t>
            </a:r>
            <a:r>
              <a:rPr lang="en-US" b="1" dirty="0" smtClean="0"/>
              <a:t>Makin </a:t>
            </a:r>
            <a:r>
              <a:rPr lang="en-US" b="1" dirty="0" err="1"/>
              <a:t>organisasi</a:t>
            </a:r>
            <a:r>
              <a:rPr lang="en-US" b="1" dirty="0"/>
              <a:t> </a:t>
            </a:r>
            <a:r>
              <a:rPr lang="en-US" b="1" i="1" dirty="0"/>
              <a:t>formalized</a:t>
            </a:r>
            <a:r>
              <a:rPr lang="en-US" b="1" dirty="0"/>
              <a:t>, </a:t>
            </a:r>
            <a:r>
              <a:rPr lang="en-US" b="1" dirty="0" err="1"/>
              <a:t>makin</a:t>
            </a:r>
            <a:r>
              <a:rPr lang="en-US" b="1" dirty="0"/>
              <a:t> </a:t>
            </a:r>
            <a:r>
              <a:rPr lang="en-US" b="1" dirty="0" err="1"/>
              <a:t>terbatas</a:t>
            </a:r>
            <a:r>
              <a:rPr lang="en-US" b="1" dirty="0"/>
              <a:t> </a:t>
            </a:r>
            <a:r>
              <a:rPr lang="en-US" b="1" dirty="0" err="1"/>
              <a:t>kebebasan</a:t>
            </a:r>
            <a:r>
              <a:rPr lang="en-US" b="1" dirty="0"/>
              <a:t> </a:t>
            </a:r>
            <a:r>
              <a:rPr lang="en-US" b="1" dirty="0" err="1"/>
              <a:t>anggota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mengambil</a:t>
            </a:r>
            <a:r>
              <a:rPr lang="en-US" b="1" dirty="0"/>
              <a:t> </a:t>
            </a:r>
            <a:r>
              <a:rPr lang="en-US" b="1" dirty="0" err="1" smtClean="0"/>
              <a:t>keputusan</a:t>
            </a:r>
            <a:r>
              <a:rPr lang="en-US" b="1" dirty="0" smtClean="0"/>
              <a:t>.</a:t>
            </a:r>
          </a:p>
          <a:p>
            <a:pPr marL="624078" lvl="0" indent="-514350">
              <a:buAutoNum type="arabicPeriod"/>
            </a:pPr>
            <a:endParaRPr lang="en-US" b="1" dirty="0"/>
          </a:p>
          <a:p>
            <a:pPr marL="624078" lvl="0" indent="-514350">
              <a:buAutoNum type="arabicPeriod"/>
            </a:pPr>
            <a:r>
              <a:rPr lang="en-US" b="1" dirty="0" err="1" smtClean="0"/>
              <a:t>Pemusatan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i="1" dirty="0"/>
              <a:t>centralization</a:t>
            </a:r>
            <a:r>
              <a:rPr lang="en-US" b="1" dirty="0"/>
              <a:t>) </a:t>
            </a:r>
            <a:r>
              <a:rPr lang="en-US" b="1" dirty="0" err="1"/>
              <a:t>berkait</a:t>
            </a:r>
            <a:r>
              <a:rPr lang="en-US" b="1" dirty="0"/>
              <a:t> an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penyebaran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daya</a:t>
            </a:r>
            <a:r>
              <a:rPr lang="en-US" b="1" dirty="0"/>
              <a:t> (</a:t>
            </a:r>
            <a:r>
              <a:rPr lang="en-US" b="1" i="1" dirty="0"/>
              <a:t>power</a:t>
            </a:r>
            <a:r>
              <a:rPr lang="en-US" b="1" dirty="0"/>
              <a:t>)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wewenang</a:t>
            </a:r>
            <a:r>
              <a:rPr lang="en-US" b="1" dirty="0"/>
              <a:t> (</a:t>
            </a:r>
            <a:r>
              <a:rPr lang="en-US" b="1" i="1" dirty="0" err="1"/>
              <a:t>autho</a:t>
            </a:r>
            <a:r>
              <a:rPr lang="en-US" b="1" i="1" dirty="0"/>
              <a:t> </a:t>
            </a:r>
            <a:r>
              <a:rPr lang="en-US" b="1" i="1" dirty="0" err="1"/>
              <a:t>rity</a:t>
            </a:r>
            <a:r>
              <a:rPr lang="en-US" b="1" dirty="0"/>
              <a:t>).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i="1" dirty="0"/>
              <a:t>centralized </a:t>
            </a:r>
            <a:r>
              <a:rPr lang="en-US" b="1" i="1" dirty="0" err="1"/>
              <a:t>organi</a:t>
            </a:r>
            <a:r>
              <a:rPr lang="en-US" b="1" i="1" dirty="0"/>
              <a:t> </a:t>
            </a:r>
            <a:r>
              <a:rPr lang="en-US" b="1" i="1" dirty="0" err="1"/>
              <a:t>zations</a:t>
            </a:r>
            <a:r>
              <a:rPr lang="en-US" b="1" dirty="0"/>
              <a:t>, </a:t>
            </a:r>
            <a:r>
              <a:rPr lang="en-US" b="1" dirty="0" err="1"/>
              <a:t>daya</a:t>
            </a:r>
            <a:r>
              <a:rPr lang="en-US" b="1" dirty="0"/>
              <a:t> (</a:t>
            </a:r>
            <a:r>
              <a:rPr lang="en-US" b="1" i="1" dirty="0"/>
              <a:t>power</a:t>
            </a:r>
            <a:r>
              <a:rPr lang="en-US" b="1" dirty="0"/>
              <a:t>)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wewenang</a:t>
            </a:r>
            <a:r>
              <a:rPr lang="en-US" b="1" dirty="0"/>
              <a:t> (</a:t>
            </a:r>
            <a:r>
              <a:rPr lang="en-US" b="1" i="1" dirty="0"/>
              <a:t>authority</a:t>
            </a:r>
            <a:r>
              <a:rPr lang="en-US" b="1" dirty="0"/>
              <a:t>)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kedudukan</a:t>
            </a:r>
            <a:r>
              <a:rPr lang="en-US" b="1" dirty="0"/>
              <a:t> </a:t>
            </a:r>
            <a:r>
              <a:rPr lang="en-US" b="1" dirty="0" err="1"/>
              <a:t>tinggi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organi</a:t>
            </a:r>
            <a:r>
              <a:rPr lang="en-US" b="1" dirty="0"/>
              <a:t> </a:t>
            </a:r>
            <a:r>
              <a:rPr lang="en-US" b="1" dirty="0" err="1"/>
              <a:t>sasi</a:t>
            </a:r>
            <a:r>
              <a:rPr lang="en-US" b="1" dirty="0"/>
              <a:t>.     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0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Ada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(</a:t>
            </a:r>
            <a:r>
              <a:rPr lang="en-US" i="1" dirty="0"/>
              <a:t>design</a:t>
            </a:r>
            <a:r>
              <a:rPr lang="en-US" dirty="0"/>
              <a:t>)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sasi</a:t>
            </a:r>
            <a:r>
              <a:rPr lang="en-US" dirty="0"/>
              <a:t> yang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  <a:p>
            <a:pPr marL="624078" lvl="0" indent="-514350">
              <a:buAutoNum type="arabicPeriod"/>
            </a:pPr>
            <a:r>
              <a:rPr lang="en-US" dirty="0" err="1" smtClean="0"/>
              <a:t>Birokrasi</a:t>
            </a:r>
            <a:endParaRPr lang="en-US" dirty="0"/>
          </a:p>
          <a:p>
            <a:pPr marL="624078" lvl="0" indent="-514350">
              <a:buAutoNum type="arabicPeriod"/>
            </a:pP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 smtClean="0"/>
          </a:p>
          <a:p>
            <a:pPr marL="109728" lvl="0" indent="0">
              <a:buNone/>
            </a:pPr>
            <a:endParaRPr lang="en-US" dirty="0"/>
          </a:p>
          <a:p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kebingungan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diciptakan</a:t>
            </a:r>
            <a:r>
              <a:rPr lang="en-US" dirty="0"/>
              <a:t>,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10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dirty="0"/>
              <a:t>Ada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 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/>
              <a:t>Mekanistik</a:t>
            </a:r>
            <a:r>
              <a:rPr lang="en-US" dirty="0"/>
              <a:t> (</a:t>
            </a:r>
            <a:r>
              <a:rPr lang="en-US" dirty="0" smtClean="0"/>
              <a:t>OM)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/>
              <a:t>Organik</a:t>
            </a:r>
            <a:r>
              <a:rPr lang="en-US" dirty="0"/>
              <a:t> (</a:t>
            </a:r>
            <a:r>
              <a:rPr lang="en-US" dirty="0" smtClean="0"/>
              <a:t>OO)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Dominan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(</a:t>
            </a:r>
            <a:r>
              <a:rPr lang="en-US" dirty="0" smtClean="0"/>
              <a:t>OCDT)</a:t>
            </a:r>
          </a:p>
          <a:p>
            <a:pPr marL="624078" lvl="0" indent="-514350">
              <a:buAutoNum type="arabicPeriod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/>
              <a:t>Dominan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(OCDP)</a:t>
            </a:r>
          </a:p>
          <a:p>
            <a:pPr marL="109728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-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8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: (1) yang </a:t>
            </a:r>
            <a:r>
              <a:rPr lang="en-US" dirty="0" err="1"/>
              <a:t>direncanakan</a:t>
            </a:r>
            <a:r>
              <a:rPr lang="en-US" dirty="0"/>
              <a:t>, (2) yang </a:t>
            </a:r>
            <a:r>
              <a:rPr lang="en-US" dirty="0" err="1"/>
              <a:t>dampaknya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(3) yang di </a:t>
            </a:r>
            <a:r>
              <a:rPr lang="en-US" dirty="0" err="1"/>
              <a:t>manajemeni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puncak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(4)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sehatan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(5) </a:t>
            </a:r>
            <a:r>
              <a:rPr lang="en-US" dirty="0" err="1"/>
              <a:t>intervensi</a:t>
            </a:r>
            <a:r>
              <a:rPr lang="en-US" dirty="0"/>
              <a:t> – </a:t>
            </a:r>
            <a:r>
              <a:rPr lang="en-US" dirty="0" err="1"/>
              <a:t>intervensi</a:t>
            </a:r>
            <a:r>
              <a:rPr lang="en-US" dirty="0"/>
              <a:t> yang di </a:t>
            </a:r>
            <a:r>
              <a:rPr lang="en-US" dirty="0" err="1"/>
              <a:t>rencanakan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– proses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keperilakuan</a:t>
            </a:r>
            <a:r>
              <a:rPr lang="en-US" dirty="0"/>
              <a:t>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(</a:t>
            </a:r>
            <a:r>
              <a:rPr lang="en-US" dirty="0" err="1"/>
              <a:t>Beckhard</a:t>
            </a:r>
            <a:r>
              <a:rPr lang="en-US" dirty="0"/>
              <a:t>, 1969:9).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Pengertian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831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terencana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optimum </a:t>
            </a:r>
            <a:r>
              <a:rPr lang="en-US" dirty="0" err="1"/>
              <a:t>prestasi</a:t>
            </a:r>
            <a:r>
              <a:rPr lang="en-US" dirty="0"/>
              <a:t> yang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,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/>
              <a:t>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McGill (</a:t>
            </a:r>
            <a:r>
              <a:rPr lang="en-US" dirty="0" smtClean="0"/>
              <a:t>1980,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Sunyoto</a:t>
            </a:r>
            <a:r>
              <a:rPr lang="en-US" dirty="0" smtClean="0"/>
              <a:t> 2006)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Pengertian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8361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875</TotalTime>
  <Words>859</Words>
  <Application>Microsoft Office PowerPoint</Application>
  <PresentationFormat>On-screen Show (4:3)</PresentationFormat>
  <Paragraphs>76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PowerPoint Presentation</vt:lpstr>
      <vt:lpstr>KEMAMPUAN AKHIR YANG DIHARAPKAN</vt:lpstr>
      <vt:lpstr>Latar Belakang</vt:lpstr>
      <vt:lpstr>Pengertian Organisasi</vt:lpstr>
      <vt:lpstr>Dimensi Organisasi</vt:lpstr>
      <vt:lpstr>Rancangan Organisasi</vt:lpstr>
      <vt:lpstr>Jenis- jenis Organisasi</vt:lpstr>
      <vt:lpstr>Pengertian Pengembangan Organisasi</vt:lpstr>
      <vt:lpstr>Pengertian Pengembangan Organisasi</vt:lpstr>
      <vt:lpstr>PowerPoint Presentation</vt:lpstr>
      <vt:lpstr>Pengertian Budaya Organisasi</vt:lpstr>
      <vt:lpstr>Ciri – ciri Budaya Organisasi</vt:lpstr>
      <vt:lpstr>Ciri – ciri Budaya Organisasi</vt:lpstr>
      <vt:lpstr>ciri-ciri utama mencakup esensi dari budaya organisasi Robbins (1998, dalam Sunyoto 2006) </vt:lpstr>
      <vt:lpstr>ciri-ciri utama mencakup esensi dari budaya organisasi Robbins (1998, dalam Sunyoto 2006) </vt:lpstr>
      <vt:lpstr>Budaya Organisasi Esa Unggul: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Staff</cp:lastModifiedBy>
  <cp:revision>66</cp:revision>
  <dcterms:created xsi:type="dcterms:W3CDTF">2012-10-30T04:06:36Z</dcterms:created>
  <dcterms:modified xsi:type="dcterms:W3CDTF">2018-04-19T09:14:39Z</dcterms:modified>
</cp:coreProperties>
</file>